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58" r:id="rId18"/>
    <p:sldId id="259" r:id="rId19"/>
    <p:sldId id="260" r:id="rId20"/>
    <p:sldId id="278" r:id="rId21"/>
    <p:sldId id="261" r:id="rId22"/>
    <p:sldId id="262" r:id="rId23"/>
    <p:sldId id="263"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50B13E-036D-4ACC-9CF4-C769FA4BA2B0}" type="datetimeFigureOut">
              <a:rPr lang="en-US" smtClean="0"/>
              <a:t>6/8/2015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645E90-FDC5-4199-8448-F047BA13944F}" type="slidenum">
              <a:rPr lang="en-US" smtClean="0"/>
              <a:t>‹#›</a:t>
            </a:fld>
            <a:endParaRPr lang="en-US"/>
          </a:p>
        </p:txBody>
      </p:sp>
    </p:spTree>
    <p:extLst>
      <p:ext uri="{BB962C8B-B14F-4D97-AF65-F5344CB8AC3E}">
        <p14:creationId xmlns:p14="http://schemas.microsoft.com/office/powerpoint/2010/main" val="343817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50B13E-036D-4ACC-9CF4-C769FA4BA2B0}" type="datetimeFigureOut">
              <a:rPr lang="en-US" smtClean="0"/>
              <a:t>6/8/2015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645E90-FDC5-4199-8448-F047BA13944F}" type="slidenum">
              <a:rPr lang="en-US" smtClean="0"/>
              <a:t>‹#›</a:t>
            </a:fld>
            <a:endParaRPr lang="en-US"/>
          </a:p>
        </p:txBody>
      </p:sp>
    </p:spTree>
    <p:extLst>
      <p:ext uri="{BB962C8B-B14F-4D97-AF65-F5344CB8AC3E}">
        <p14:creationId xmlns:p14="http://schemas.microsoft.com/office/powerpoint/2010/main" val="4276225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50B13E-036D-4ACC-9CF4-C769FA4BA2B0}" type="datetimeFigureOut">
              <a:rPr lang="en-US" smtClean="0"/>
              <a:t>6/8/2015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645E90-FDC5-4199-8448-F047BA13944F}" type="slidenum">
              <a:rPr lang="en-US" smtClean="0"/>
              <a:t>‹#›</a:t>
            </a:fld>
            <a:endParaRPr lang="en-US"/>
          </a:p>
        </p:txBody>
      </p:sp>
    </p:spTree>
    <p:extLst>
      <p:ext uri="{BB962C8B-B14F-4D97-AF65-F5344CB8AC3E}">
        <p14:creationId xmlns:p14="http://schemas.microsoft.com/office/powerpoint/2010/main" val="3043745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50B13E-036D-4ACC-9CF4-C769FA4BA2B0}" type="datetimeFigureOut">
              <a:rPr lang="en-US" smtClean="0"/>
              <a:t>6/8/2015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645E90-FDC5-4199-8448-F047BA13944F}" type="slidenum">
              <a:rPr lang="en-US" smtClean="0"/>
              <a:t>‹#›</a:t>
            </a:fld>
            <a:endParaRPr lang="en-US"/>
          </a:p>
        </p:txBody>
      </p:sp>
    </p:spTree>
    <p:extLst>
      <p:ext uri="{BB962C8B-B14F-4D97-AF65-F5344CB8AC3E}">
        <p14:creationId xmlns:p14="http://schemas.microsoft.com/office/powerpoint/2010/main" val="2496033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50B13E-036D-4ACC-9CF4-C769FA4BA2B0}" type="datetimeFigureOut">
              <a:rPr lang="en-US" smtClean="0"/>
              <a:t>6/8/2015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645E90-FDC5-4199-8448-F047BA13944F}" type="slidenum">
              <a:rPr lang="en-US" smtClean="0"/>
              <a:t>‹#›</a:t>
            </a:fld>
            <a:endParaRPr lang="en-US"/>
          </a:p>
        </p:txBody>
      </p:sp>
    </p:spTree>
    <p:extLst>
      <p:ext uri="{BB962C8B-B14F-4D97-AF65-F5344CB8AC3E}">
        <p14:creationId xmlns:p14="http://schemas.microsoft.com/office/powerpoint/2010/main" val="2373835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50B13E-036D-4ACC-9CF4-C769FA4BA2B0}" type="datetimeFigureOut">
              <a:rPr lang="en-US" smtClean="0"/>
              <a:t>6/8/2015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645E90-FDC5-4199-8448-F047BA13944F}" type="slidenum">
              <a:rPr lang="en-US" smtClean="0"/>
              <a:t>‹#›</a:t>
            </a:fld>
            <a:endParaRPr lang="en-US"/>
          </a:p>
        </p:txBody>
      </p:sp>
    </p:spTree>
    <p:extLst>
      <p:ext uri="{BB962C8B-B14F-4D97-AF65-F5344CB8AC3E}">
        <p14:creationId xmlns:p14="http://schemas.microsoft.com/office/powerpoint/2010/main" val="4053987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50B13E-036D-4ACC-9CF4-C769FA4BA2B0}" type="datetimeFigureOut">
              <a:rPr lang="en-US" smtClean="0"/>
              <a:t>6/8/2015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645E90-FDC5-4199-8448-F047BA13944F}" type="slidenum">
              <a:rPr lang="en-US" smtClean="0"/>
              <a:t>‹#›</a:t>
            </a:fld>
            <a:endParaRPr lang="en-US"/>
          </a:p>
        </p:txBody>
      </p:sp>
    </p:spTree>
    <p:extLst>
      <p:ext uri="{BB962C8B-B14F-4D97-AF65-F5344CB8AC3E}">
        <p14:creationId xmlns:p14="http://schemas.microsoft.com/office/powerpoint/2010/main" val="258678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50B13E-036D-4ACC-9CF4-C769FA4BA2B0}" type="datetimeFigureOut">
              <a:rPr lang="en-US" smtClean="0"/>
              <a:t>6/8/2015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645E90-FDC5-4199-8448-F047BA13944F}" type="slidenum">
              <a:rPr lang="en-US" smtClean="0"/>
              <a:t>‹#›</a:t>
            </a:fld>
            <a:endParaRPr lang="en-US"/>
          </a:p>
        </p:txBody>
      </p:sp>
    </p:spTree>
    <p:extLst>
      <p:ext uri="{BB962C8B-B14F-4D97-AF65-F5344CB8AC3E}">
        <p14:creationId xmlns:p14="http://schemas.microsoft.com/office/powerpoint/2010/main" val="4153223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50B13E-036D-4ACC-9CF4-C769FA4BA2B0}" type="datetimeFigureOut">
              <a:rPr lang="en-US" smtClean="0"/>
              <a:t>6/8/2015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645E90-FDC5-4199-8448-F047BA13944F}" type="slidenum">
              <a:rPr lang="en-US" smtClean="0"/>
              <a:t>‹#›</a:t>
            </a:fld>
            <a:endParaRPr lang="en-US"/>
          </a:p>
        </p:txBody>
      </p:sp>
    </p:spTree>
    <p:extLst>
      <p:ext uri="{BB962C8B-B14F-4D97-AF65-F5344CB8AC3E}">
        <p14:creationId xmlns:p14="http://schemas.microsoft.com/office/powerpoint/2010/main" val="4278573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50B13E-036D-4ACC-9CF4-C769FA4BA2B0}" type="datetimeFigureOut">
              <a:rPr lang="en-US" smtClean="0"/>
              <a:t>6/8/2015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645E90-FDC5-4199-8448-F047BA13944F}" type="slidenum">
              <a:rPr lang="en-US" smtClean="0"/>
              <a:t>‹#›</a:t>
            </a:fld>
            <a:endParaRPr lang="en-US"/>
          </a:p>
        </p:txBody>
      </p:sp>
    </p:spTree>
    <p:extLst>
      <p:ext uri="{BB962C8B-B14F-4D97-AF65-F5344CB8AC3E}">
        <p14:creationId xmlns:p14="http://schemas.microsoft.com/office/powerpoint/2010/main" val="352346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50B13E-036D-4ACC-9CF4-C769FA4BA2B0}" type="datetimeFigureOut">
              <a:rPr lang="en-US" smtClean="0"/>
              <a:t>6/8/2015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645E90-FDC5-4199-8448-F047BA13944F}" type="slidenum">
              <a:rPr lang="en-US" smtClean="0"/>
              <a:t>‹#›</a:t>
            </a:fld>
            <a:endParaRPr lang="en-US"/>
          </a:p>
        </p:txBody>
      </p:sp>
    </p:spTree>
    <p:extLst>
      <p:ext uri="{BB962C8B-B14F-4D97-AF65-F5344CB8AC3E}">
        <p14:creationId xmlns:p14="http://schemas.microsoft.com/office/powerpoint/2010/main" val="1255628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a:blip>
          <a:srcRect/>
          <a:stretch>
            <a:fillRect l="-13000" r="-1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0B13E-036D-4ACC-9CF4-C769FA4BA2B0}" type="datetimeFigureOut">
              <a:rPr lang="en-US" smtClean="0"/>
              <a:t>6/8/2015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45E90-FDC5-4199-8448-F047BA13944F}" type="slidenum">
              <a:rPr lang="en-US" smtClean="0"/>
              <a:t>‹#›</a:t>
            </a:fld>
            <a:endParaRPr lang="en-US"/>
          </a:p>
        </p:txBody>
      </p:sp>
    </p:spTree>
    <p:extLst>
      <p:ext uri="{BB962C8B-B14F-4D97-AF65-F5344CB8AC3E}">
        <p14:creationId xmlns:p14="http://schemas.microsoft.com/office/powerpoint/2010/main" val="3537401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3D Reconstruction from Multiple Images</a:t>
            </a:r>
            <a:endParaRPr lang="en-US" b="1" dirty="0"/>
          </a:p>
        </p:txBody>
      </p:sp>
      <p:sp>
        <p:nvSpPr>
          <p:cNvPr id="3" name="Subtitle 2"/>
          <p:cNvSpPr>
            <a:spLocks noGrp="1"/>
          </p:cNvSpPr>
          <p:nvPr>
            <p:ph type="subTitle" idx="1"/>
          </p:nvPr>
        </p:nvSpPr>
        <p:spPr/>
        <p:txBody>
          <a:bodyPr>
            <a:normAutofit lnSpcReduction="10000"/>
          </a:bodyPr>
          <a:lstStyle/>
          <a:p>
            <a:r>
              <a:rPr lang="en-US" dirty="0" smtClean="0"/>
              <a:t>Ahmed Elgabaly</a:t>
            </a:r>
          </a:p>
          <a:p>
            <a:r>
              <a:rPr lang="en-US" dirty="0" smtClean="0"/>
              <a:t>861054818</a:t>
            </a:r>
          </a:p>
          <a:p>
            <a:r>
              <a:rPr lang="en-US" dirty="0" smtClean="0"/>
              <a:t>Raj Kumar</a:t>
            </a:r>
          </a:p>
          <a:p>
            <a:r>
              <a:rPr lang="en-US" dirty="0" smtClean="0"/>
              <a:t>861139625</a:t>
            </a:r>
            <a:endParaRPr lang="en-US" dirty="0"/>
          </a:p>
        </p:txBody>
      </p:sp>
    </p:spTree>
    <p:extLst>
      <p:ext uri="{BB962C8B-B14F-4D97-AF65-F5344CB8AC3E}">
        <p14:creationId xmlns:p14="http://schemas.microsoft.com/office/powerpoint/2010/main" val="587682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Generate feature vectors</a:t>
            </a:r>
          </a:p>
        </p:txBody>
      </p:sp>
      <p:sp>
        <p:nvSpPr>
          <p:cNvPr id="3" name="Content Placeholder 2"/>
          <p:cNvSpPr>
            <a:spLocks noGrp="1"/>
          </p:cNvSpPr>
          <p:nvPr>
            <p:ph idx="1"/>
          </p:nvPr>
        </p:nvSpPr>
        <p:spPr/>
        <p:txBody>
          <a:bodyPr/>
          <a:lstStyle/>
          <a:p>
            <a:endParaRPr lang="en-US" dirty="0" smtClean="0"/>
          </a:p>
          <a:p>
            <a:r>
              <a:rPr lang="en-US" dirty="0" smtClean="0"/>
              <a:t>Therefore SURF has a 64D feature vector consisting of the above 4 values for each of the 16 sub-regions.</a:t>
            </a:r>
            <a:endParaRPr lang="en-US" dirty="0"/>
          </a:p>
        </p:txBody>
      </p:sp>
    </p:spTree>
    <p:extLst>
      <p:ext uri="{BB962C8B-B14F-4D97-AF65-F5344CB8AC3E}">
        <p14:creationId xmlns:p14="http://schemas.microsoft.com/office/powerpoint/2010/main" val="1177427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SURF?</a:t>
            </a:r>
            <a:endParaRPr lang="en-US" b="1" dirty="0"/>
          </a:p>
        </p:txBody>
      </p:sp>
      <p:sp>
        <p:nvSpPr>
          <p:cNvPr id="3" name="Content Placeholder 2"/>
          <p:cNvSpPr>
            <a:spLocks noGrp="1"/>
          </p:cNvSpPr>
          <p:nvPr>
            <p:ph idx="1"/>
          </p:nvPr>
        </p:nvSpPr>
        <p:spPr/>
        <p:txBody>
          <a:bodyPr/>
          <a:lstStyle/>
          <a:p>
            <a:r>
              <a:rPr lang="en-US" dirty="0" smtClean="0"/>
              <a:t>There are other feature detectors like Harris corner detectors</a:t>
            </a:r>
          </a:p>
          <a:p>
            <a:endParaRPr lang="en-US" dirty="0"/>
          </a:p>
          <a:p>
            <a:r>
              <a:rPr lang="en-US" dirty="0" smtClean="0"/>
              <a:t>We chose SURF because our dataset did not have much of corners to detect, and corner detectors gave us a poor response.</a:t>
            </a:r>
          </a:p>
          <a:p>
            <a:endParaRPr lang="en-US" dirty="0"/>
          </a:p>
          <a:p>
            <a:r>
              <a:rPr lang="en-US" dirty="0" smtClean="0"/>
              <a:t>3D reconstruction essentially needs a lot of point clouds to get a good model, which is done by SURF.</a:t>
            </a:r>
          </a:p>
          <a:p>
            <a:endParaRPr lang="en-US" dirty="0"/>
          </a:p>
          <a:p>
            <a:endParaRPr lang="en-US" dirty="0"/>
          </a:p>
        </p:txBody>
      </p:sp>
    </p:spTree>
    <p:extLst>
      <p:ext uri="{BB962C8B-B14F-4D97-AF65-F5344CB8AC3E}">
        <p14:creationId xmlns:p14="http://schemas.microsoft.com/office/powerpoint/2010/main" val="587000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Match interest points</a:t>
            </a:r>
            <a:endParaRPr lang="en-US" b="1" dirty="0"/>
          </a:p>
        </p:txBody>
      </p:sp>
      <p:sp>
        <p:nvSpPr>
          <p:cNvPr id="3" name="Content Placeholder 2"/>
          <p:cNvSpPr>
            <a:spLocks noGrp="1"/>
          </p:cNvSpPr>
          <p:nvPr>
            <p:ph idx="1"/>
          </p:nvPr>
        </p:nvSpPr>
        <p:spPr/>
        <p:txBody>
          <a:bodyPr/>
          <a:lstStyle/>
          <a:p>
            <a:r>
              <a:rPr lang="en-US" dirty="0" smtClean="0"/>
              <a:t>Find the SURF feature in the image </a:t>
            </a:r>
            <a:r>
              <a:rPr lang="en-US" dirty="0" err="1" smtClean="0"/>
              <a:t>i</a:t>
            </a:r>
            <a:r>
              <a:rPr lang="en-US" dirty="0" smtClean="0"/>
              <a:t>.</a:t>
            </a:r>
          </a:p>
          <a:p>
            <a:endParaRPr lang="en-US" dirty="0"/>
          </a:p>
          <a:p>
            <a:r>
              <a:rPr lang="en-US" dirty="0" smtClean="0"/>
              <a:t>Find the SURF feature in the image i+1.</a:t>
            </a:r>
          </a:p>
          <a:p>
            <a:endParaRPr lang="en-US" dirty="0"/>
          </a:p>
          <a:p>
            <a:r>
              <a:rPr lang="en-US" dirty="0" smtClean="0"/>
              <a:t>Compare both of them for similar features.</a:t>
            </a:r>
            <a:endParaRPr lang="en-US" dirty="0"/>
          </a:p>
        </p:txBody>
      </p:sp>
    </p:spTree>
    <p:extLst>
      <p:ext uri="{BB962C8B-B14F-4D97-AF65-F5344CB8AC3E}">
        <p14:creationId xmlns:p14="http://schemas.microsoft.com/office/powerpoint/2010/main" val="504302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Computing the projection matrix</a:t>
            </a:r>
            <a:endParaRPr lang="en-US" b="1" dirty="0"/>
          </a:p>
        </p:txBody>
      </p:sp>
      <p:sp>
        <p:nvSpPr>
          <p:cNvPr id="3" name="Content Placeholder 2"/>
          <p:cNvSpPr>
            <a:spLocks noGrp="1"/>
          </p:cNvSpPr>
          <p:nvPr>
            <p:ph idx="1"/>
          </p:nvPr>
        </p:nvSpPr>
        <p:spPr/>
        <p:txBody>
          <a:bodyPr/>
          <a:lstStyle/>
          <a:p>
            <a:endParaRPr lang="en-US" dirty="0" smtClean="0"/>
          </a:p>
          <a:p>
            <a:r>
              <a:rPr lang="en-US" dirty="0" smtClean="0"/>
              <a:t>Our dataset was provided with the camera parameters and rotation and translation vectors for the images.</a:t>
            </a:r>
          </a:p>
          <a:p>
            <a:endParaRPr lang="en-US" dirty="0" smtClean="0"/>
          </a:p>
          <a:p>
            <a:r>
              <a:rPr lang="en-US" dirty="0" smtClean="0"/>
              <a:t>We need to calculate the intrinsic matrix and extrinsic matrix.</a:t>
            </a:r>
          </a:p>
          <a:p>
            <a:endParaRPr lang="en-US" dirty="0" smtClean="0"/>
          </a:p>
        </p:txBody>
      </p:sp>
    </p:spTree>
    <p:extLst>
      <p:ext uri="{BB962C8B-B14F-4D97-AF65-F5344CB8AC3E}">
        <p14:creationId xmlns:p14="http://schemas.microsoft.com/office/powerpoint/2010/main" val="40378722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Computing the projection matrix</a:t>
            </a:r>
            <a:endParaRPr lang="en-US" b="1" dirty="0"/>
          </a:p>
        </p:txBody>
      </p:sp>
      <p:sp>
        <p:nvSpPr>
          <p:cNvPr id="3" name="Content Placeholder 2"/>
          <p:cNvSpPr>
            <a:spLocks noGrp="1"/>
          </p:cNvSpPr>
          <p:nvPr>
            <p:ph idx="1"/>
          </p:nvPr>
        </p:nvSpPr>
        <p:spPr>
          <a:xfrm>
            <a:off x="838200" y="1950316"/>
            <a:ext cx="10515600" cy="4351338"/>
          </a:xfrm>
        </p:spPr>
        <p:txBody>
          <a:bodyPr/>
          <a:lstStyle/>
          <a:p>
            <a:r>
              <a:rPr lang="en-US" dirty="0" smtClean="0"/>
              <a:t>Intrinsic matrix is given by</a:t>
            </a:r>
          </a:p>
          <a:p>
            <a:endParaRPr lang="en-US" dirty="0" smtClean="0"/>
          </a:p>
          <a:p>
            <a:endParaRPr lang="en-US" dirty="0"/>
          </a:p>
          <a:p>
            <a:endParaRPr lang="en-US" dirty="0" smtClean="0"/>
          </a:p>
          <a:p>
            <a:endParaRPr lang="en-US" dirty="0"/>
          </a:p>
          <a:p>
            <a:r>
              <a:rPr lang="en-US" dirty="0" err="1" smtClean="0"/>
              <a:t>f</a:t>
            </a:r>
            <a:r>
              <a:rPr lang="en-US" baseline="-25000" dirty="0" err="1" smtClean="0"/>
              <a:t>x</a:t>
            </a:r>
            <a:r>
              <a:rPr lang="en-US" baseline="-25000" dirty="0" smtClean="0"/>
              <a:t> </a:t>
            </a:r>
            <a:r>
              <a:rPr lang="en-US" dirty="0" smtClean="0"/>
              <a:t> and </a:t>
            </a:r>
            <a:r>
              <a:rPr lang="en-US" dirty="0" err="1" smtClean="0"/>
              <a:t>f</a:t>
            </a:r>
            <a:r>
              <a:rPr lang="en-US" baseline="-25000" dirty="0" err="1" smtClean="0"/>
              <a:t>y</a:t>
            </a:r>
            <a:r>
              <a:rPr lang="en-US" dirty="0" smtClean="0"/>
              <a:t> are the co-ordinates of the focal length.</a:t>
            </a:r>
          </a:p>
          <a:p>
            <a:r>
              <a:rPr lang="en-US" dirty="0" err="1" smtClean="0"/>
              <a:t>C</a:t>
            </a:r>
            <a:r>
              <a:rPr lang="en-US" baseline="-25000" dirty="0" err="1" smtClean="0"/>
              <a:t>x</a:t>
            </a:r>
            <a:r>
              <a:rPr lang="en-US" dirty="0" smtClean="0"/>
              <a:t> and C</a:t>
            </a:r>
            <a:r>
              <a:rPr lang="en-US" baseline="-25000" dirty="0" smtClean="0"/>
              <a:t>y</a:t>
            </a:r>
            <a:r>
              <a:rPr lang="en-US" dirty="0" smtClean="0"/>
              <a:t> are the  co-ordinates of the principal points.</a:t>
            </a:r>
            <a:endParaRPr lang="en-US" baseline="-25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927" y="2518857"/>
            <a:ext cx="2483774" cy="1800745"/>
          </a:xfrm>
          <a:prstGeom prst="rect">
            <a:avLst/>
          </a:prstGeom>
        </p:spPr>
      </p:pic>
    </p:spTree>
    <p:extLst>
      <p:ext uri="{BB962C8B-B14F-4D97-AF65-F5344CB8AC3E}">
        <p14:creationId xmlns:p14="http://schemas.microsoft.com/office/powerpoint/2010/main" val="34908426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Computing the projection matrix</a:t>
            </a:r>
          </a:p>
        </p:txBody>
      </p:sp>
      <p:sp>
        <p:nvSpPr>
          <p:cNvPr id="3" name="Content Placeholder 2"/>
          <p:cNvSpPr>
            <a:spLocks noGrp="1"/>
          </p:cNvSpPr>
          <p:nvPr>
            <p:ph idx="1"/>
          </p:nvPr>
        </p:nvSpPr>
        <p:spPr/>
        <p:txBody>
          <a:bodyPr/>
          <a:lstStyle/>
          <a:p>
            <a:r>
              <a:rPr lang="en-US" dirty="0" smtClean="0"/>
              <a:t>Extrinsic matrix is given by [</a:t>
            </a:r>
            <a:r>
              <a:rPr lang="en-US" dirty="0" err="1" smtClean="0"/>
              <a:t>r|t</a:t>
            </a:r>
            <a:r>
              <a:rPr lang="en-US" dirty="0" smtClean="0"/>
              <a:t>]</a:t>
            </a:r>
          </a:p>
          <a:p>
            <a:endParaRPr lang="en-US" dirty="0" smtClean="0"/>
          </a:p>
          <a:p>
            <a:endParaRPr lang="en-US" dirty="0"/>
          </a:p>
          <a:p>
            <a:endParaRPr lang="en-US" dirty="0" smtClean="0"/>
          </a:p>
          <a:p>
            <a:endParaRPr lang="en-US" dirty="0"/>
          </a:p>
          <a:p>
            <a:r>
              <a:rPr lang="en-US" dirty="0" smtClean="0"/>
              <a:t>[r] is the rotation matrix </a:t>
            </a:r>
          </a:p>
          <a:p>
            <a:r>
              <a:rPr lang="en-US" dirty="0" smtClean="0"/>
              <a:t>[t] is the translational vector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2618" y="2442557"/>
            <a:ext cx="2249978" cy="1686098"/>
          </a:xfrm>
          <a:prstGeom prst="rect">
            <a:avLst/>
          </a:prstGeom>
        </p:spPr>
      </p:pic>
    </p:spTree>
    <p:extLst>
      <p:ext uri="{BB962C8B-B14F-4D97-AF65-F5344CB8AC3E}">
        <p14:creationId xmlns:p14="http://schemas.microsoft.com/office/powerpoint/2010/main" val="590242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Computing the projection matrix</a:t>
            </a:r>
          </a:p>
        </p:txBody>
      </p:sp>
      <p:sp>
        <p:nvSpPr>
          <p:cNvPr id="3" name="Content Placeholder 2"/>
          <p:cNvSpPr>
            <a:spLocks noGrp="1"/>
          </p:cNvSpPr>
          <p:nvPr>
            <p:ph idx="1"/>
          </p:nvPr>
        </p:nvSpPr>
        <p:spPr/>
        <p:txBody>
          <a:bodyPr/>
          <a:lstStyle/>
          <a:p>
            <a:r>
              <a:rPr lang="en-US" dirty="0" smtClean="0"/>
              <a:t>Multiplying the intrinsic matrix and extrinsic matrix gives the projection matrix.</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8109" y="3067049"/>
            <a:ext cx="4064231" cy="1976006"/>
          </a:xfrm>
          <a:prstGeom prst="rect">
            <a:avLst/>
          </a:prstGeom>
        </p:spPr>
      </p:pic>
    </p:spTree>
    <p:extLst>
      <p:ext uri="{BB962C8B-B14F-4D97-AF65-F5344CB8AC3E}">
        <p14:creationId xmlns:p14="http://schemas.microsoft.com/office/powerpoint/2010/main" val="23490201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Triangulation</a:t>
            </a:r>
            <a:endParaRPr lang="en-US" b="1" dirty="0"/>
          </a:p>
        </p:txBody>
      </p:sp>
      <p:sp>
        <p:nvSpPr>
          <p:cNvPr id="5" name="Text Placeholder 4"/>
          <p:cNvSpPr>
            <a:spLocks noGrp="1"/>
          </p:cNvSpPr>
          <p:nvPr>
            <p:ph idx="1"/>
          </p:nvPr>
        </p:nvSpPr>
        <p:spPr/>
        <p:txBody>
          <a:bodyPr>
            <a:normAutofit/>
          </a:bodyPr>
          <a:lstStyle/>
          <a:p>
            <a:pPr marL="285750" indent="-285750">
              <a:buFont typeface="Arial" panose="020B0604020202020204" pitchFamily="34" charset="0"/>
              <a:buChar char="•"/>
            </a:pPr>
            <a:r>
              <a:rPr lang="en-US" dirty="0"/>
              <a:t>T</a:t>
            </a:r>
            <a:r>
              <a:rPr lang="en-US" dirty="0" smtClean="0"/>
              <a:t>he </a:t>
            </a:r>
            <a:r>
              <a:rPr lang="en-US" dirty="0"/>
              <a:t>process of determining a point in 3D space given its projections onto two, or </a:t>
            </a:r>
            <a:r>
              <a:rPr lang="en-US" dirty="0" smtClean="0"/>
              <a:t>more images.</a:t>
            </a:r>
          </a:p>
          <a:p>
            <a:pPr marL="285750" indent="-285750">
              <a:buFont typeface="Arial" panose="020B0604020202020204" pitchFamily="34" charset="0"/>
              <a:buChar char="•"/>
            </a:pPr>
            <a:r>
              <a:rPr lang="en-US" dirty="0" smtClean="0"/>
              <a:t>It </a:t>
            </a:r>
            <a:r>
              <a:rPr lang="en-US" dirty="0"/>
              <a:t>is necessary to know the parameters of the camera projection function from 3D to 2D for the cameras </a:t>
            </a:r>
            <a:r>
              <a:rPr lang="en-US" dirty="0" smtClean="0"/>
              <a:t>involved, represented </a:t>
            </a:r>
            <a:r>
              <a:rPr lang="en-US" dirty="0"/>
              <a:t>by the </a:t>
            </a:r>
            <a:r>
              <a:rPr lang="en-US" b="1" dirty="0" smtClean="0"/>
              <a:t> Camera Matrices</a:t>
            </a:r>
          </a:p>
          <a:p>
            <a:pPr marL="285750" indent="-285750">
              <a:buFont typeface="Arial" panose="020B0604020202020204" pitchFamily="34" charset="0"/>
              <a:buChar char="•"/>
            </a:pPr>
            <a:r>
              <a:rPr lang="en-US" dirty="0" smtClean="0"/>
              <a:t>Each </a:t>
            </a:r>
            <a:r>
              <a:rPr lang="en-US" dirty="0"/>
              <a:t>point in an image corresponds to a line in 3D </a:t>
            </a:r>
            <a:r>
              <a:rPr lang="en-US" dirty="0" smtClean="0"/>
              <a:t>space </a:t>
            </a:r>
          </a:p>
          <a:p>
            <a:pPr marL="285750" indent="-285750">
              <a:buFont typeface="Arial" panose="020B0604020202020204" pitchFamily="34" charset="0"/>
              <a:buChar char="•"/>
            </a:pPr>
            <a:r>
              <a:rPr lang="en-US" dirty="0"/>
              <a:t>A</a:t>
            </a:r>
            <a:r>
              <a:rPr lang="en-US" dirty="0" smtClean="0"/>
              <a:t>ll </a:t>
            </a:r>
            <a:r>
              <a:rPr lang="en-US" dirty="0"/>
              <a:t>points on the line are projected to the point in the image. </a:t>
            </a:r>
            <a:endParaRPr lang="en-US" dirty="0" smtClean="0"/>
          </a:p>
          <a:p>
            <a:pPr marL="285750" indent="-285750">
              <a:buFont typeface="Arial" panose="020B0604020202020204" pitchFamily="34" charset="0"/>
              <a:buChar char="•"/>
            </a:pPr>
            <a:r>
              <a:rPr lang="en-US" dirty="0" smtClean="0"/>
              <a:t>If </a:t>
            </a:r>
            <a:r>
              <a:rPr lang="en-US" dirty="0"/>
              <a:t>a pair of corresponding points in two, or more images, can be </a:t>
            </a:r>
            <a:r>
              <a:rPr lang="en-US" dirty="0" smtClean="0"/>
              <a:t>found then they </a:t>
            </a:r>
            <a:r>
              <a:rPr lang="en-US" dirty="0"/>
              <a:t>are the projection of a common 3D point </a:t>
            </a:r>
            <a:r>
              <a:rPr lang="en-US" b="1" dirty="0" smtClean="0"/>
              <a:t>X</a:t>
            </a:r>
            <a:r>
              <a:rPr lang="en-US" dirty="0" smtClean="0"/>
              <a:t>. </a:t>
            </a:r>
            <a:endParaRPr lang="en-US" b="1" dirty="0"/>
          </a:p>
        </p:txBody>
      </p:sp>
    </p:spTree>
    <p:extLst>
      <p:ext uri="{BB962C8B-B14F-4D97-AF65-F5344CB8AC3E}">
        <p14:creationId xmlns:p14="http://schemas.microsoft.com/office/powerpoint/2010/main" val="12591952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Ideal Case VS Practical Case</a:t>
            </a:r>
            <a:endParaRPr lang="en-US" b="1" dirty="0"/>
          </a:p>
        </p:txBody>
      </p:sp>
      <p:sp>
        <p:nvSpPr>
          <p:cNvPr id="3" name="Text Placeholder 2"/>
          <p:cNvSpPr>
            <a:spLocks noGrp="1"/>
          </p:cNvSpPr>
          <p:nvPr>
            <p:ph type="body" idx="1"/>
          </p:nvPr>
        </p:nvSpPr>
        <p:spPr/>
        <p:txBody>
          <a:bodyPr>
            <a:normAutofit/>
          </a:bodyPr>
          <a:lstStyle/>
          <a:p>
            <a:r>
              <a:rPr lang="en-US" sz="1200" dirty="0"/>
              <a:t>The ideal case of </a:t>
            </a:r>
            <a:r>
              <a:rPr lang="en-US" sz="1200" dirty="0" smtClean="0"/>
              <a:t>Epi polar </a:t>
            </a:r>
            <a:r>
              <a:rPr lang="en-US" sz="1200" dirty="0"/>
              <a:t>geometry. A 3D point x is projected onto two camera images through lines (green) which intersect with each camera's focal point, O1 and O2. The resulting image points are y1 and y2. The green lines intersect at x.</a:t>
            </a:r>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508545"/>
            <a:ext cx="5157787" cy="3677647"/>
          </a:xfrm>
        </p:spPr>
      </p:pic>
      <p:sp>
        <p:nvSpPr>
          <p:cNvPr id="5" name="Text Placeholder 4"/>
          <p:cNvSpPr>
            <a:spLocks noGrp="1"/>
          </p:cNvSpPr>
          <p:nvPr>
            <p:ph type="body" sz="quarter" idx="3"/>
          </p:nvPr>
        </p:nvSpPr>
        <p:spPr/>
        <p:txBody>
          <a:bodyPr>
            <a:noAutofit/>
          </a:bodyPr>
          <a:lstStyle/>
          <a:p>
            <a:r>
              <a:rPr lang="en-US" sz="1200" dirty="0"/>
              <a:t>In practice, the image points y1 and y2 cannot be measured with arbitrary accuracy. Instead points y'1 and y'2 are detected and used for the triangulation. The corresponding projection lines (blue) do not, in general, intersect in 3D space and may also not intersect with point x.</a:t>
            </a:r>
          </a:p>
        </p:txBody>
      </p:sp>
      <p:pic>
        <p:nvPicPr>
          <p:cNvPr id="12" name="Content Placeholder 11"/>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80034" y="2505075"/>
            <a:ext cx="5167520" cy="3684588"/>
          </a:xfrm>
        </p:spPr>
      </p:pic>
    </p:spTree>
    <p:extLst>
      <p:ext uri="{BB962C8B-B14F-4D97-AF65-F5344CB8AC3E}">
        <p14:creationId xmlns:p14="http://schemas.microsoft.com/office/powerpoint/2010/main" val="39040836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 projection Errors &amp; Valid Points</a:t>
            </a:r>
            <a:r>
              <a:rPr lang="en-US" dirty="0" smtClean="0"/>
              <a:t>		</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7196" y="2852929"/>
            <a:ext cx="6172200" cy="1811232"/>
          </a:xfrm>
        </p:spPr>
      </p:pic>
      <p:sp>
        <p:nvSpPr>
          <p:cNvPr id="7" name="Text Placeholder 6"/>
          <p:cNvSpPr>
            <a:spLocks noGrp="1"/>
          </p:cNvSpPr>
          <p:nvPr>
            <p:ph type="body" sz="half" idx="2"/>
          </p:nvPr>
        </p:nvSpPr>
        <p:spPr/>
        <p:txBody>
          <a:bodyPr/>
          <a:lstStyle/>
          <a:p>
            <a:pPr marL="285750" indent="-285750">
              <a:buFont typeface="Arial" panose="020B0604020202020204" pitchFamily="34" charset="0"/>
              <a:buChar char="•"/>
            </a:pPr>
            <a:r>
              <a:rPr lang="en-US" dirty="0" smtClean="0"/>
              <a:t>The triangulation function in MATLAB finds an optimal intersection point for the projection lines.</a:t>
            </a:r>
          </a:p>
          <a:p>
            <a:pPr marL="285750" indent="-285750">
              <a:buFont typeface="Arial" panose="020B0604020202020204" pitchFamily="34" charset="0"/>
              <a:buChar char="•"/>
            </a:pPr>
            <a:r>
              <a:rPr lang="en-US" dirty="0" smtClean="0"/>
              <a:t>Then it computes the Euclidean distance between the Optimal point and the other intersection points from the Epi polar projection lines </a:t>
            </a:r>
          </a:p>
          <a:p>
            <a:pPr marL="285750" indent="-285750">
              <a:buFont typeface="Arial" panose="020B0604020202020204" pitchFamily="34" charset="0"/>
              <a:buChar char="•"/>
            </a:pPr>
            <a:r>
              <a:rPr lang="en-US" dirty="0" smtClean="0"/>
              <a:t>The one with the least distance is taken as the valid 3D point</a:t>
            </a:r>
            <a:endParaRPr lang="en-US" dirty="0"/>
          </a:p>
        </p:txBody>
      </p:sp>
    </p:spTree>
    <p:extLst>
      <p:ext uri="{BB962C8B-B14F-4D97-AF65-F5344CB8AC3E}">
        <p14:creationId xmlns:p14="http://schemas.microsoft.com/office/powerpoint/2010/main" val="1935577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3D Reconstruction</a:t>
            </a:r>
            <a:endParaRPr lang="en-US" b="1" dirty="0"/>
          </a:p>
        </p:txBody>
      </p:sp>
      <p:sp>
        <p:nvSpPr>
          <p:cNvPr id="3" name="Content Placeholder 2"/>
          <p:cNvSpPr>
            <a:spLocks noGrp="1"/>
          </p:cNvSpPr>
          <p:nvPr>
            <p:ph idx="1"/>
          </p:nvPr>
        </p:nvSpPr>
        <p:spPr/>
        <p:txBody>
          <a:bodyPr/>
          <a:lstStyle/>
          <a:p>
            <a:r>
              <a:rPr lang="en-US" b="1" dirty="0" smtClean="0"/>
              <a:t>3D reconstruction</a:t>
            </a:r>
            <a:r>
              <a:rPr lang="en-US" dirty="0" smtClean="0"/>
              <a:t> is the process of capturing the shape and appearance of real objects</a:t>
            </a:r>
          </a:p>
          <a:p>
            <a:r>
              <a:rPr lang="en-US" b="1" dirty="0" smtClean="0"/>
              <a:t>3D Reconstruction Methods:</a:t>
            </a:r>
            <a:endParaRPr lang="en-US" b="1" dirty="0"/>
          </a:p>
          <a:p>
            <a:pPr lvl="1"/>
            <a:r>
              <a:rPr lang="en-US" b="1" dirty="0" smtClean="0"/>
              <a:t>Active methods </a:t>
            </a:r>
            <a:r>
              <a:rPr lang="en-US" dirty="0" smtClean="0"/>
              <a:t>where the method actively interferes with the reconstructed object, either mechanically or radio metrically, example is </a:t>
            </a:r>
            <a:r>
              <a:rPr lang="en-US" b="1" dirty="0" smtClean="0"/>
              <a:t>moving light sources, </a:t>
            </a:r>
            <a:r>
              <a:rPr lang="en-US" b="1" dirty="0"/>
              <a:t>C</a:t>
            </a:r>
            <a:r>
              <a:rPr lang="en-US" b="1" dirty="0" smtClean="0"/>
              <a:t>olored </a:t>
            </a:r>
            <a:r>
              <a:rPr lang="en-US" b="1" dirty="0"/>
              <a:t>V</a:t>
            </a:r>
            <a:r>
              <a:rPr lang="en-US" b="1" dirty="0" smtClean="0"/>
              <a:t>isible </a:t>
            </a:r>
            <a:r>
              <a:rPr lang="en-US" b="1" dirty="0"/>
              <a:t>L</a:t>
            </a:r>
            <a:r>
              <a:rPr lang="en-US" b="1" dirty="0" smtClean="0"/>
              <a:t>ight, Time-of-flight lasers </a:t>
            </a:r>
            <a:r>
              <a:rPr lang="en-US" dirty="0" smtClean="0"/>
              <a:t>to </a:t>
            </a:r>
            <a:r>
              <a:rPr lang="en-US" b="1" dirty="0" smtClean="0"/>
              <a:t>Microwaves </a:t>
            </a:r>
            <a:r>
              <a:rPr lang="en-US" dirty="0" smtClean="0"/>
              <a:t>or </a:t>
            </a:r>
            <a:r>
              <a:rPr lang="en-US" b="1" dirty="0" smtClean="0"/>
              <a:t>Ultra sounds</a:t>
            </a:r>
            <a:r>
              <a:rPr lang="en-US" dirty="0" smtClean="0"/>
              <a:t>.</a:t>
            </a:r>
          </a:p>
          <a:p>
            <a:pPr lvl="1"/>
            <a:r>
              <a:rPr lang="en-US" b="1" dirty="0" smtClean="0"/>
              <a:t>Passive methods </a:t>
            </a:r>
            <a:r>
              <a:rPr lang="en-US" dirty="0" smtClean="0"/>
              <a:t>where the method does not interfere with the reconstructed object, example is an </a:t>
            </a:r>
            <a:r>
              <a:rPr lang="en-US" b="1" dirty="0" smtClean="0"/>
              <a:t>image sensor </a:t>
            </a:r>
          </a:p>
        </p:txBody>
      </p:sp>
    </p:spTree>
    <p:extLst>
      <p:ext uri="{BB962C8B-B14F-4D97-AF65-F5344CB8AC3E}">
        <p14:creationId xmlns:p14="http://schemas.microsoft.com/office/powerpoint/2010/main" val="41555856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The Data Set</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 y="1393130"/>
            <a:ext cx="11484864" cy="5318566"/>
          </a:xfrm>
        </p:spPr>
      </p:pic>
    </p:spTree>
    <p:extLst>
      <p:ext uri="{BB962C8B-B14F-4D97-AF65-F5344CB8AC3E}">
        <p14:creationId xmlns:p14="http://schemas.microsoft.com/office/powerpoint/2010/main" val="13084253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Results</a:t>
            </a:r>
            <a:endParaRPr lang="en-US"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 y="1298448"/>
            <a:ext cx="12013146" cy="5431536"/>
          </a:xfrm>
        </p:spPr>
      </p:pic>
    </p:spTree>
    <p:extLst>
      <p:ext uri="{BB962C8B-B14F-4D97-AF65-F5344CB8AC3E}">
        <p14:creationId xmlns:p14="http://schemas.microsoft.com/office/powerpoint/2010/main" val="1682604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Results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390" y="1298448"/>
            <a:ext cx="12039409" cy="5394960"/>
          </a:xfrm>
        </p:spPr>
      </p:pic>
    </p:spTree>
    <p:extLst>
      <p:ext uri="{BB962C8B-B14F-4D97-AF65-F5344CB8AC3E}">
        <p14:creationId xmlns:p14="http://schemas.microsoft.com/office/powerpoint/2010/main" val="42183552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Conclusion &amp; Improvements</a:t>
            </a:r>
            <a:endParaRPr lang="en-US" b="1" dirty="0"/>
          </a:p>
        </p:txBody>
      </p:sp>
      <p:sp>
        <p:nvSpPr>
          <p:cNvPr id="3" name="Text Placeholder 2"/>
          <p:cNvSpPr>
            <a:spLocks noGrp="1"/>
          </p:cNvSpPr>
          <p:nvPr>
            <p:ph idx="1"/>
          </p:nvPr>
        </p:nvSpPr>
        <p:spPr/>
        <p:txBody>
          <a:bodyPr/>
          <a:lstStyle/>
          <a:p>
            <a:r>
              <a:rPr lang="en-US" dirty="0" smtClean="0"/>
              <a:t>Full 3D reconstruction needs more points</a:t>
            </a:r>
          </a:p>
          <a:p>
            <a:r>
              <a:rPr lang="en-US" dirty="0" smtClean="0"/>
              <a:t>Using a SURF metric threshold less than 200 can give a lot more points</a:t>
            </a:r>
          </a:p>
          <a:p>
            <a:r>
              <a:rPr lang="en-US" dirty="0" smtClean="0"/>
              <a:t>GPU implementation to get faster results</a:t>
            </a:r>
          </a:p>
          <a:p>
            <a:r>
              <a:rPr lang="en-US" dirty="0" smtClean="0"/>
              <a:t>Combine surf with other feature descriptors while using maximum thresholds for all of them</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5429177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99573" y="2560533"/>
            <a:ext cx="10515600" cy="1325563"/>
          </a:xfrm>
        </p:spPr>
        <p:txBody>
          <a:bodyPr>
            <a:normAutofit/>
          </a:bodyPr>
          <a:lstStyle/>
          <a:p>
            <a:r>
              <a:rPr lang="en-US" sz="6600" dirty="0" smtClean="0"/>
              <a:t>Questions ?</a:t>
            </a:r>
            <a:endParaRPr lang="en-US" sz="6600" dirty="0"/>
          </a:p>
        </p:txBody>
      </p:sp>
    </p:spTree>
    <p:extLst>
      <p:ext uri="{BB962C8B-B14F-4D97-AF65-F5344CB8AC3E}">
        <p14:creationId xmlns:p14="http://schemas.microsoft.com/office/powerpoint/2010/main" val="234614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Approach</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 </a:t>
            </a:r>
            <a:r>
              <a:rPr lang="en-US" dirty="0"/>
              <a:t>Find interest </a:t>
            </a:r>
            <a:r>
              <a:rPr lang="en-US" dirty="0" smtClean="0"/>
              <a:t>points using SURF</a:t>
            </a:r>
            <a:endParaRPr lang="en-US" dirty="0"/>
          </a:p>
          <a:p>
            <a:endParaRPr lang="en-US" dirty="0"/>
          </a:p>
          <a:p>
            <a:r>
              <a:rPr lang="en-US" dirty="0" smtClean="0"/>
              <a:t> </a:t>
            </a:r>
            <a:r>
              <a:rPr lang="en-US" dirty="0"/>
              <a:t>Match interest points </a:t>
            </a:r>
          </a:p>
          <a:p>
            <a:endParaRPr lang="en-US" dirty="0"/>
          </a:p>
          <a:p>
            <a:r>
              <a:rPr lang="en-US" dirty="0" smtClean="0"/>
              <a:t> </a:t>
            </a:r>
            <a:r>
              <a:rPr lang="en-US" dirty="0"/>
              <a:t>Compute fundamental matrix F</a:t>
            </a:r>
          </a:p>
          <a:p>
            <a:endParaRPr lang="en-US" dirty="0"/>
          </a:p>
          <a:p>
            <a:r>
              <a:rPr lang="en-US" dirty="0" smtClean="0"/>
              <a:t> </a:t>
            </a:r>
            <a:r>
              <a:rPr lang="en-US" dirty="0"/>
              <a:t>Compute camera matrices P and P’ from F</a:t>
            </a:r>
          </a:p>
          <a:p>
            <a:endParaRPr lang="en-US" dirty="0"/>
          </a:p>
          <a:p>
            <a:r>
              <a:rPr lang="en-US" dirty="0" smtClean="0"/>
              <a:t> </a:t>
            </a:r>
            <a:r>
              <a:rPr lang="en-US" dirty="0"/>
              <a:t>For each matching image points x and </a:t>
            </a:r>
            <a:r>
              <a:rPr lang="en-US" smtClean="0"/>
              <a:t>x’, Compute </a:t>
            </a:r>
            <a:r>
              <a:rPr lang="en-US" dirty="0"/>
              <a:t>point X in </a:t>
            </a:r>
            <a:r>
              <a:rPr lang="en-US" dirty="0" smtClean="0"/>
              <a:t>scene using triangulation</a:t>
            </a:r>
          </a:p>
          <a:p>
            <a:endParaRPr lang="en-US" dirty="0"/>
          </a:p>
          <a:p>
            <a:endParaRPr lang="en-US" dirty="0" smtClean="0"/>
          </a:p>
          <a:p>
            <a:endParaRPr lang="en-US" dirty="0"/>
          </a:p>
          <a:p>
            <a:pPr marL="0" indent="0">
              <a:buNone/>
            </a:pPr>
            <a:endParaRPr lang="en-US" dirty="0" smtClean="0"/>
          </a:p>
        </p:txBody>
      </p:sp>
    </p:spTree>
    <p:extLst>
      <p:ext uri="{BB962C8B-B14F-4D97-AF65-F5344CB8AC3E}">
        <p14:creationId xmlns:p14="http://schemas.microsoft.com/office/powerpoint/2010/main" val="2524763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Speeded Up Robust Features (SURF)</a:t>
            </a:r>
            <a:endParaRPr lang="en-US" b="1" dirty="0"/>
          </a:p>
        </p:txBody>
      </p:sp>
      <p:sp>
        <p:nvSpPr>
          <p:cNvPr id="3" name="Content Placeholder 2"/>
          <p:cNvSpPr>
            <a:spLocks noGrp="1"/>
          </p:cNvSpPr>
          <p:nvPr>
            <p:ph idx="1"/>
          </p:nvPr>
        </p:nvSpPr>
        <p:spPr/>
        <p:txBody>
          <a:bodyPr>
            <a:normAutofit/>
          </a:bodyPr>
          <a:lstStyle/>
          <a:p>
            <a:r>
              <a:rPr lang="en-US" dirty="0" smtClean="0"/>
              <a:t>Find image interest points using determinant of Hessian Matrix</a:t>
            </a:r>
          </a:p>
          <a:p>
            <a:endParaRPr lang="en-US" dirty="0" smtClean="0"/>
          </a:p>
          <a:p>
            <a:r>
              <a:rPr lang="en-US" dirty="0" smtClean="0"/>
              <a:t>Find feature direction</a:t>
            </a:r>
          </a:p>
          <a:p>
            <a:endParaRPr lang="en-US" dirty="0" smtClean="0"/>
          </a:p>
          <a:p>
            <a:r>
              <a:rPr lang="en-US" dirty="0" smtClean="0"/>
              <a:t>Generate feature vectors</a:t>
            </a:r>
          </a:p>
          <a:p>
            <a:pPr marL="0" indent="0">
              <a:buNone/>
            </a:pPr>
            <a:r>
              <a:rPr lang="en-US" dirty="0" smtClean="0"/>
              <a:t>    </a:t>
            </a:r>
            <a:endParaRPr lang="en-US" dirty="0"/>
          </a:p>
        </p:txBody>
      </p:sp>
    </p:spTree>
    <p:extLst>
      <p:ext uri="{BB962C8B-B14F-4D97-AF65-F5344CB8AC3E}">
        <p14:creationId xmlns:p14="http://schemas.microsoft.com/office/powerpoint/2010/main" val="3545743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Finding image interest points using Hessian Matrix </a:t>
            </a:r>
            <a:endParaRPr lang="en-US" b="1" dirty="0"/>
          </a:p>
        </p:txBody>
      </p:sp>
      <p:sp>
        <p:nvSpPr>
          <p:cNvPr id="3" name="Content Placeholder 2"/>
          <p:cNvSpPr>
            <a:spLocks noGrp="1"/>
          </p:cNvSpPr>
          <p:nvPr>
            <p:ph idx="1"/>
          </p:nvPr>
        </p:nvSpPr>
        <p:spPr/>
        <p:txBody>
          <a:bodyPr/>
          <a:lstStyle/>
          <a:p>
            <a:r>
              <a:rPr lang="en-US" dirty="0" smtClean="0"/>
              <a:t>Hessian matrix is a 2x2 matrix containing second order partial derivatives</a:t>
            </a:r>
          </a:p>
          <a:p>
            <a:r>
              <a:rPr lang="en-US" dirty="0" smtClean="0"/>
              <a:t>The determinant is equal to the product of its </a:t>
            </a:r>
            <a:r>
              <a:rPr lang="en-US" dirty="0" err="1" smtClean="0"/>
              <a:t>eigen</a:t>
            </a:r>
            <a:r>
              <a:rPr lang="en-US" dirty="0" smtClean="0"/>
              <a:t> values.</a:t>
            </a:r>
          </a:p>
          <a:p>
            <a:r>
              <a:rPr lang="en-US" dirty="0" smtClean="0"/>
              <a:t>For a Hessian matrix the </a:t>
            </a:r>
            <a:r>
              <a:rPr lang="en-US" dirty="0" err="1" smtClean="0"/>
              <a:t>eigen</a:t>
            </a:r>
            <a:r>
              <a:rPr lang="en-US" dirty="0" smtClean="0"/>
              <a:t> vectors form an orthogonal basis giving the direction of the curve</a:t>
            </a:r>
          </a:p>
          <a:p>
            <a:r>
              <a:rPr lang="en-US" dirty="0" smtClean="0"/>
              <a:t>If both </a:t>
            </a:r>
            <a:r>
              <a:rPr lang="en-US" dirty="0" err="1" smtClean="0"/>
              <a:t>eigen</a:t>
            </a:r>
            <a:r>
              <a:rPr lang="en-US" dirty="0" smtClean="0"/>
              <a:t> values are positive then it is a local min</a:t>
            </a:r>
          </a:p>
          <a:p>
            <a:r>
              <a:rPr lang="en-US" dirty="0" smtClean="0"/>
              <a:t>If both </a:t>
            </a:r>
            <a:r>
              <a:rPr lang="en-US" dirty="0" err="1" smtClean="0"/>
              <a:t>eigen</a:t>
            </a:r>
            <a:r>
              <a:rPr lang="en-US" dirty="0" smtClean="0"/>
              <a:t> values are negative then it is a local max</a:t>
            </a:r>
          </a:p>
          <a:p>
            <a:pPr marL="0" indent="0">
              <a:buNone/>
            </a:pPr>
            <a:endParaRPr lang="en-US" dirty="0"/>
          </a:p>
        </p:txBody>
      </p:sp>
    </p:spTree>
    <p:extLst>
      <p:ext uri="{BB962C8B-B14F-4D97-AF65-F5344CB8AC3E}">
        <p14:creationId xmlns:p14="http://schemas.microsoft.com/office/powerpoint/2010/main" val="491832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Finding image interest points using Hessian Matrix</a:t>
            </a:r>
          </a:p>
        </p:txBody>
      </p:sp>
      <p:sp>
        <p:nvSpPr>
          <p:cNvPr id="3" name="Content Placeholder 2"/>
          <p:cNvSpPr>
            <a:spLocks noGrp="1"/>
          </p:cNvSpPr>
          <p:nvPr>
            <p:ph idx="1"/>
          </p:nvPr>
        </p:nvSpPr>
        <p:spPr/>
        <p:txBody>
          <a:bodyPr/>
          <a:lstStyle/>
          <a:p>
            <a:r>
              <a:rPr lang="en-US" dirty="0"/>
              <a:t>Therefore if the product is positive we are at a local </a:t>
            </a:r>
            <a:r>
              <a:rPr lang="en-US" dirty="0" err="1" smtClean="0"/>
              <a:t>extremum</a:t>
            </a:r>
            <a:r>
              <a:rPr lang="en-US" dirty="0" smtClean="0"/>
              <a:t>,   which is an interest point.</a:t>
            </a:r>
            <a:endParaRPr lang="en-US" dirty="0"/>
          </a:p>
          <a:p>
            <a:endParaRPr lang="en-US" dirty="0" smtClean="0"/>
          </a:p>
          <a:p>
            <a:r>
              <a:rPr lang="en-US" dirty="0" smtClean="0"/>
              <a:t>By using a threshold we can detect the major features.</a:t>
            </a:r>
            <a:endParaRPr lang="en-US" dirty="0"/>
          </a:p>
        </p:txBody>
      </p:sp>
    </p:spTree>
    <p:extLst>
      <p:ext uri="{BB962C8B-B14F-4D97-AF65-F5344CB8AC3E}">
        <p14:creationId xmlns:p14="http://schemas.microsoft.com/office/powerpoint/2010/main" val="1409799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Find Feature Direction</a:t>
            </a:r>
            <a:endParaRPr lang="en-US" b="1" dirty="0"/>
          </a:p>
        </p:txBody>
      </p:sp>
      <p:sp>
        <p:nvSpPr>
          <p:cNvPr id="3" name="Content Placeholder 2"/>
          <p:cNvSpPr>
            <a:spLocks noGrp="1"/>
          </p:cNvSpPr>
          <p:nvPr>
            <p:ph idx="1"/>
          </p:nvPr>
        </p:nvSpPr>
        <p:spPr/>
        <p:txBody>
          <a:bodyPr/>
          <a:lstStyle/>
          <a:p>
            <a:r>
              <a:rPr lang="en-US" dirty="0" smtClean="0"/>
              <a:t>For each feature look at the pixels in a circle of radius 6</a:t>
            </a:r>
            <a:r>
              <a:rPr lang="el-GR" dirty="0" smtClean="0"/>
              <a:t>σ</a:t>
            </a:r>
            <a:r>
              <a:rPr lang="en-US" dirty="0" smtClean="0"/>
              <a:t>.</a:t>
            </a:r>
          </a:p>
          <a:p>
            <a:endParaRPr lang="en-US" dirty="0"/>
          </a:p>
          <a:p>
            <a:r>
              <a:rPr lang="en-US" dirty="0" smtClean="0"/>
              <a:t>Compute the x and y </a:t>
            </a:r>
            <a:r>
              <a:rPr lang="en-US" dirty="0" err="1" smtClean="0"/>
              <a:t>Haar</a:t>
            </a:r>
            <a:r>
              <a:rPr lang="en-US" dirty="0" smtClean="0"/>
              <a:t> transform for each pixel.</a:t>
            </a:r>
          </a:p>
          <a:p>
            <a:endParaRPr lang="en-US" dirty="0" smtClean="0"/>
          </a:p>
          <a:p>
            <a:r>
              <a:rPr lang="en-US" dirty="0" smtClean="0"/>
              <a:t>Use the x and y values in the Cartesian space.</a:t>
            </a:r>
          </a:p>
          <a:p>
            <a:endParaRPr lang="en-US" dirty="0" smtClean="0"/>
          </a:p>
          <a:p>
            <a:r>
              <a:rPr lang="en-US" dirty="0" smtClean="0"/>
              <a:t>Rotate a wedge of pi/3 around the circle.</a:t>
            </a:r>
            <a:br>
              <a:rPr lang="en-US" dirty="0" smtClean="0"/>
            </a:br>
            <a:endParaRPr lang="en-US" dirty="0"/>
          </a:p>
        </p:txBody>
      </p:sp>
    </p:spTree>
    <p:extLst>
      <p:ext uri="{BB962C8B-B14F-4D97-AF65-F5344CB8AC3E}">
        <p14:creationId xmlns:p14="http://schemas.microsoft.com/office/powerpoint/2010/main" val="89755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Find Feature Direction</a:t>
            </a:r>
          </a:p>
        </p:txBody>
      </p:sp>
      <p:sp>
        <p:nvSpPr>
          <p:cNvPr id="5" name="Content Placeholder 4"/>
          <p:cNvSpPr>
            <a:spLocks noGrp="1"/>
          </p:cNvSpPr>
          <p:nvPr>
            <p:ph idx="1"/>
          </p:nvPr>
        </p:nvSpPr>
        <p:spPr/>
        <p:txBody>
          <a:bodyPr/>
          <a:lstStyle/>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r>
              <a:rPr lang="en-US" dirty="0" smtClean="0"/>
              <a:t>Similar to RANSAC!</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965" y="1825625"/>
            <a:ext cx="8602980" cy="3078480"/>
          </a:xfrm>
          <a:prstGeom prst="rect">
            <a:avLst/>
          </a:prstGeom>
        </p:spPr>
      </p:pic>
    </p:spTree>
    <p:extLst>
      <p:ext uri="{BB962C8B-B14F-4D97-AF65-F5344CB8AC3E}">
        <p14:creationId xmlns:p14="http://schemas.microsoft.com/office/powerpoint/2010/main" val="1146630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Generate feature vectors</a:t>
            </a:r>
            <a:endParaRPr lang="en-US" b="1" dirty="0"/>
          </a:p>
        </p:txBody>
      </p:sp>
      <p:sp>
        <p:nvSpPr>
          <p:cNvPr id="3" name="Content Placeholder 2"/>
          <p:cNvSpPr>
            <a:spLocks noGrp="1"/>
          </p:cNvSpPr>
          <p:nvPr>
            <p:ph idx="1"/>
          </p:nvPr>
        </p:nvSpPr>
        <p:spPr/>
        <p:txBody>
          <a:bodyPr/>
          <a:lstStyle/>
          <a:p>
            <a:r>
              <a:rPr lang="en-US" dirty="0" smtClean="0"/>
              <a:t>A square window of size 20</a:t>
            </a:r>
            <a:r>
              <a:rPr lang="el-GR" dirty="0" smtClean="0"/>
              <a:t>σ</a:t>
            </a:r>
            <a:r>
              <a:rPr lang="en-US" dirty="0" smtClean="0"/>
              <a:t> is centered on each interest point with orientation based on the direction.</a:t>
            </a:r>
          </a:p>
          <a:p>
            <a:r>
              <a:rPr lang="en-US" dirty="0" smtClean="0"/>
              <a:t>Divide the window into 4x4 sub regions.</a:t>
            </a:r>
          </a:p>
          <a:p>
            <a:r>
              <a:rPr lang="en-US" dirty="0" smtClean="0"/>
              <a:t>For each sub-region compute the following</a:t>
            </a:r>
          </a:p>
          <a:p>
            <a:pPr lvl="1"/>
            <a:r>
              <a:rPr lang="en-US" dirty="0" smtClean="0"/>
              <a:t>Sum of dx</a:t>
            </a:r>
          </a:p>
          <a:p>
            <a:pPr lvl="1"/>
            <a:r>
              <a:rPr lang="en-US" dirty="0" smtClean="0"/>
              <a:t>Sum of </a:t>
            </a:r>
            <a:r>
              <a:rPr lang="en-US" dirty="0" err="1" smtClean="0"/>
              <a:t>dy</a:t>
            </a:r>
            <a:endParaRPr lang="en-US" dirty="0"/>
          </a:p>
          <a:p>
            <a:pPr lvl="1"/>
            <a:r>
              <a:rPr lang="en-US" dirty="0" smtClean="0"/>
              <a:t>Sum of abs(dx)</a:t>
            </a:r>
          </a:p>
          <a:p>
            <a:pPr lvl="1"/>
            <a:r>
              <a:rPr lang="en-US" dirty="0" smtClean="0"/>
              <a:t>Sum of abs(</a:t>
            </a:r>
            <a:r>
              <a:rPr lang="en-US" dirty="0" err="1" smtClean="0"/>
              <a:t>dy</a:t>
            </a:r>
            <a:r>
              <a:rPr lang="en-US" dirty="0" smtClean="0"/>
              <a:t>)</a:t>
            </a:r>
          </a:p>
          <a:p>
            <a:pPr algn="ctr"/>
            <a:endParaRPr lang="en-US" dirty="0"/>
          </a:p>
        </p:txBody>
      </p:sp>
    </p:spTree>
    <p:extLst>
      <p:ext uri="{BB962C8B-B14F-4D97-AF65-F5344CB8AC3E}">
        <p14:creationId xmlns:p14="http://schemas.microsoft.com/office/powerpoint/2010/main" val="29995032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TotalTime>
  <Words>898</Words>
  <Application>Microsoft Office PowerPoint</Application>
  <PresentationFormat>Widescreen</PresentationFormat>
  <Paragraphs>125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3D Reconstruction from Multiple Images</vt:lpstr>
      <vt:lpstr>What is 3D Reconstruction</vt:lpstr>
      <vt:lpstr>Approach</vt:lpstr>
      <vt:lpstr>Speeded Up Robust Features (SURF)</vt:lpstr>
      <vt:lpstr>Finding image interest points using Hessian Matrix </vt:lpstr>
      <vt:lpstr>Finding image interest points using Hessian Matrix</vt:lpstr>
      <vt:lpstr>Find Feature Direction</vt:lpstr>
      <vt:lpstr>Find Feature Direction</vt:lpstr>
      <vt:lpstr>Generate feature vectors</vt:lpstr>
      <vt:lpstr>Generate feature vectors</vt:lpstr>
      <vt:lpstr>Why SURF?</vt:lpstr>
      <vt:lpstr>Match interest points</vt:lpstr>
      <vt:lpstr>Computing the projection matrix</vt:lpstr>
      <vt:lpstr>Computing the projection matrix</vt:lpstr>
      <vt:lpstr>Computing the projection matrix</vt:lpstr>
      <vt:lpstr>Computing the projection matrix</vt:lpstr>
      <vt:lpstr>Triangulation</vt:lpstr>
      <vt:lpstr>Ideal Case VS Practical Case</vt:lpstr>
      <vt:lpstr>Re projection Errors &amp; Valid Points  </vt:lpstr>
      <vt:lpstr>The Data Set</vt:lpstr>
      <vt:lpstr>Results</vt:lpstr>
      <vt:lpstr>Results</vt:lpstr>
      <vt:lpstr>Conclusion &amp; Improvements</vt:lpstr>
      <vt:lpstr>Questions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Reconstruction from Multiple Images</dc:title>
  <dc:creator>Ahmed Elgabaly</dc:creator>
  <cp:lastModifiedBy>Ahmed Elgabaly</cp:lastModifiedBy>
  <cp:revision>33</cp:revision>
  <dcterms:created xsi:type="dcterms:W3CDTF">2015-06-05T23:32:36Z</dcterms:created>
  <dcterms:modified xsi:type="dcterms:W3CDTF">2015-06-08T17:32:50Z</dcterms:modified>
</cp:coreProperties>
</file>