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1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mailto:mlogs001@ucr.edu" Type="http://schemas.openxmlformats.org/officeDocument/2006/relationships/hyperlink" TargetMode="External" Id="rId4"/><Relationship Target="mailto:mamin004@ucr.edu" Type="http://schemas.openxmlformats.org/officeDocument/2006/relationships/hyperlink" TargetMode="External" Id="rId3"/><Relationship Target="mailto:aelga001@ucr.edu" Type="http://schemas.openxmlformats.org/officeDocument/2006/relationships/hyperlink" TargetMode="External" Id="rId5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2.gif" Type="http://schemas.openxmlformats.org/officeDocument/2006/relationships/image" Id="rId4"/><Relationship Target="../media/image01.png" Type="http://schemas.openxmlformats.org/officeDocument/2006/relationships/image" Id="rId3"/><Relationship Target="../media/image00.png" Type="http://schemas.openxmlformats.org/officeDocument/2006/relationships/image" Id="rId5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www.youtube.com/watch?v=8rx8W-GGqlw&amp;hd=1" Type="http://schemas.openxmlformats.org/officeDocument/2006/relationships/hyperlink" TargetMode="External" Id="rId4"/><Relationship Target="http://youtu.be/8rx8W-GGqlw" Type="http://schemas.openxmlformats.org/officeDocument/2006/relationships/hyperlink" TargetMode="External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158275" x="411600"/>
            <a:ext cy="1159799" cx="83208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Final Presentation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I.L.A.T.S.</a:t>
            </a:r>
          </a:p>
          <a:p>
            <a:pPr rtl="0" lvl="0">
              <a:spcBef>
                <a:spcPts val="0"/>
              </a:spcBef>
              <a:buNone/>
            </a:pPr>
            <a:r>
              <a:rPr sz="3000" lang="en"/>
              <a:t>(Infrared Light Asset Tracking System)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700621" x="685800"/>
            <a:ext cy="2068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By: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Moheb Amini (</a:t>
            </a:r>
            <a:r>
              <a:rPr u="sng" lang="en">
                <a:solidFill>
                  <a:schemeClr val="hlink"/>
                </a:solidFill>
                <a:hlinkClick r:id="rId3"/>
              </a:rPr>
              <a:t>mamin004@ucr.edu</a:t>
            </a:r>
            <a:r>
              <a:rPr lang="en"/>
              <a:t>)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Mark Logston (</a:t>
            </a:r>
            <a:r>
              <a:rPr u="sng" lang="en">
                <a:solidFill>
                  <a:schemeClr val="hlink"/>
                </a:solidFill>
                <a:hlinkClick r:id="rId4"/>
              </a:rPr>
              <a:t>mlogs001@ucr.edu</a:t>
            </a:r>
            <a:r>
              <a:rPr lang="en"/>
              <a:t>)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Ahmed El Gabaly (</a:t>
            </a:r>
            <a:r>
              <a:rPr u="sng" lang="en">
                <a:solidFill>
                  <a:schemeClr val="hlink"/>
                </a:solidFill>
                <a:hlinkClick r:id="rId5"/>
              </a:rPr>
              <a:t>aelga001@ucr.edu</a:t>
            </a:r>
            <a:r>
              <a:rPr lang="en"/>
              <a:t>)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Able to track two objects moving between two rooms and a hallway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1400" lang="en">
                <a:solidFill>
                  <a:schemeClr val="dk1"/>
                </a:solidFill>
              </a:rPr>
              <a:t>Infrared</a:t>
            </a:r>
            <a:r>
              <a:rPr sz="1400" lang="en"/>
              <a:t> sensor reading Infrared waves at different frequencies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1400" lang="en"/>
              <a:t>FFT converting given input with multiple signals and noise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1400" lang="en"/>
              <a:t>Room Microcontroller send current object location via Ethernet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1400" lang="en"/>
              <a:t>Display Correct Room and Hallway Numbers on GUI by accessing the server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sp>
        <p:nvSpPr>
          <p:cNvPr id="80" name="Shape 8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idx="1" type="body"/>
          </p:nvPr>
        </p:nvSpPr>
        <p:spPr>
          <a:xfrm>
            <a:off y="496900" x="457200"/>
            <a:ext cy="44034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/>
              <a:t>A Real-Time Locating system (RTLS)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sz="1400" lang="en"/>
              <a:t>Transmitters that send signals to receivers which determine object location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/>
              <a:t>Uses Optical communication to transmit data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/>
              <a:t>Related to Electronics, Optoelectronics, Signal Processing, Telecommunication and Embedded systems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/>
              <a:t>This design is intended to be implemented in an industrial setting: mainly hospitals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30" name="Shape 30"/>
          <p:cNvSpPr txBox="1"/>
          <p:nvPr>
            <p:ph type="title"/>
          </p:nvPr>
        </p:nvSpPr>
        <p:spPr>
          <a:xfrm>
            <a:off y="-78896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3000" lang="en"/>
              <a:t>Concept and Application of Design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idx="1" type="body"/>
          </p:nvPr>
        </p:nvSpPr>
        <p:spPr>
          <a:xfrm>
            <a:off y="1212475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Succeed to efficiently identify the location of the 2 different transmitters, each with it’s own unique signature, within 2 rooms and 1 hallway (3 receivers)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To Achieve this we need: </a:t>
            </a:r>
          </a:p>
          <a:p>
            <a:pPr rtl="0" lvl="2" indent="-342900" marL="13716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■"/>
            </a:pPr>
            <a:r>
              <a:rPr sz="1800" lang="en"/>
              <a:t>Object motion in xyz values using accelerometer</a:t>
            </a:r>
          </a:p>
          <a:p>
            <a:pPr rtl="0" lvl="2" indent="-342900" marL="13716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■"/>
            </a:pPr>
            <a:r>
              <a:rPr sz="1800" lang="en"/>
              <a:t>Transmit a signal of at least 8ft to receiver</a:t>
            </a:r>
          </a:p>
          <a:p>
            <a:pPr rtl="0" lvl="2" indent="-342900" marL="13716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■"/>
            </a:pPr>
            <a:r>
              <a:rPr sz="1800" lang="en"/>
              <a:t>FFT of received signal to identify each signature </a:t>
            </a:r>
          </a:p>
          <a:p>
            <a:pPr rtl="0" lvl="2" indent="-342900" marL="13716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■"/>
            </a:pPr>
            <a:r>
              <a:rPr sz="1800" lang="en"/>
              <a:t>Server response time of at least 400ms</a:t>
            </a:r>
          </a:p>
          <a:p>
            <a:pPr rtl="0" lvl="2" indent="-342900" marL="13716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■"/>
            </a:pPr>
            <a:r>
              <a:rPr sz="1800" lang="en"/>
              <a:t>Have Low Power Consumption</a:t>
            </a:r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3000" lang="en"/>
              <a:t>Technical Design Objective	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41" name="Shape 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0"/>
            <a:ext cy="5143500" cx="671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Shape 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y="1967536" x="2013762"/>
            <a:ext cy="530625" cx="1070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Shape 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2768225" x="6582050"/>
            <a:ext cy="2103850" cx="25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 txBox="1"/>
          <p:nvPr/>
        </p:nvSpPr>
        <p:spPr>
          <a:xfrm>
            <a:off y="122150" x="3569225"/>
            <a:ext cy="2483399" cx="5574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/>
              <a:t>Final High Level Block Diagram Design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2400" lang="en"/>
              <a:t>(For each room and object)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Changes from previous High Level Design: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- Incorporated a battery life checker on the objects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- Changed the type of IR Sensor in the room block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- Created another block in the diagram for online server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- Automatically access server through GUI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- Added FFT analysis to the room block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y="1031500" x="457200"/>
            <a:ext cy="3894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429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chemeClr val="dk1"/>
                </a:solidFill>
              </a:rPr>
              <a:t>Getting accurate data analysis using FFT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/>
              <a:t>Amplification of the Photodiode signal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sz="1400" lang="en"/>
              <a:t>Change photodiode to phototransistor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sz="1400" lang="en"/>
              <a:t>Disregard TIA amplifier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chemeClr val="dk1"/>
                </a:solidFill>
              </a:rPr>
              <a:t>Sending FFT data to an online server gathering and relaying data to GUI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chemeClr val="dk1"/>
                </a:solidFill>
              </a:rPr>
              <a:t>Hardware Issues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1800" lang="en">
                <a:solidFill>
                  <a:schemeClr val="dk1"/>
                </a:solidFill>
              </a:rPr>
              <a:t>Sensor alignment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1800" lang="en">
                <a:solidFill>
                  <a:schemeClr val="dk1"/>
                </a:solidFill>
              </a:rPr>
              <a:t>Issue with MCU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1800" lang="en">
                <a:solidFill>
                  <a:schemeClr val="dk1"/>
                </a:solidFill>
              </a:rPr>
              <a:t>Sensor ADC value accuracy</a:t>
            </a:r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Technical Challenges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idx="1" type="body"/>
          </p:nvPr>
        </p:nvSpPr>
        <p:spPr>
          <a:xfrm>
            <a:off y="640500" x="457200"/>
            <a:ext cy="4327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400" lang="en"/>
              <a:t>Moheb Amini: </a:t>
            </a:r>
          </a:p>
          <a:p>
            <a:pPr rtl="0" lvl="0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❖"/>
            </a:pPr>
            <a:r>
              <a:rPr sz="1400" lang="en"/>
              <a:t>Communication from the Infrared LED and the Phototransistor</a:t>
            </a:r>
          </a:p>
          <a:p>
            <a:pPr rtl="0" lvl="0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❖"/>
            </a:pPr>
            <a:r>
              <a:rPr sz="1400" lang="en"/>
              <a:t>I2C communication from Accelerometer to a microcontroller</a:t>
            </a:r>
          </a:p>
          <a:p>
            <a:pPr rtl="0" lvl="0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❖"/>
            </a:pPr>
            <a:r>
              <a:rPr sz="1400" lang="en"/>
              <a:t>Creation of Circuits</a:t>
            </a:r>
          </a:p>
          <a:p>
            <a:pPr rtl="0" lvl="0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❖"/>
            </a:pPr>
            <a:r>
              <a:rPr sz="1400" lang="en"/>
              <a:t>Create FFT to analyze incoming signals</a:t>
            </a:r>
          </a:p>
          <a:p>
            <a:pPr rtl="0" lvl="0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❖"/>
            </a:pPr>
            <a:r>
              <a:rPr sz="1400" lang="en"/>
              <a:t>Transmitter PCB Design</a:t>
            </a:r>
          </a:p>
          <a:p>
            <a:pPr rtl="0" lvl="0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❖"/>
            </a:pPr>
            <a:r>
              <a:rPr sz="1400" lang="en"/>
              <a:t>3D printed Receiver Mount Design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Ahmed El Gabaly:</a:t>
            </a:r>
          </a:p>
          <a:p>
            <a:pPr rtl="0" lvl="0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❖"/>
            </a:pPr>
            <a:r>
              <a:rPr sz="1400" lang="en"/>
              <a:t>Set up the microcontroller of the photodiode to send the incoming data to Ethernet</a:t>
            </a:r>
          </a:p>
          <a:p>
            <a:pPr rtl="0" lvl="0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❖"/>
            </a:pPr>
            <a:r>
              <a:rPr sz="1400" lang="en"/>
              <a:t>Communication from the Photodiode microcontroller to the Server</a:t>
            </a:r>
          </a:p>
          <a:p>
            <a:pPr rtl="0" lvl="0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❖"/>
            </a:pPr>
            <a:r>
              <a:rPr sz="1400" lang="en">
                <a:solidFill>
                  <a:schemeClr val="dk1"/>
                </a:solidFill>
              </a:rPr>
              <a:t>Creation of Battery Life Checker </a:t>
            </a:r>
          </a:p>
          <a:p>
            <a:pPr rtl="0" lvl="0" indent="-3175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❖"/>
            </a:pPr>
            <a:r>
              <a:rPr sz="1400" lang="en">
                <a:solidFill>
                  <a:schemeClr val="dk1"/>
                </a:solidFill>
              </a:rPr>
              <a:t>Receiver PCB Design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Mark Logston: </a:t>
            </a:r>
          </a:p>
          <a:p>
            <a:pPr rtl="0" lvl="0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❖"/>
            </a:pPr>
            <a:r>
              <a:rPr sz="1400" lang="en"/>
              <a:t>Creating the GUI</a:t>
            </a:r>
          </a:p>
          <a:p>
            <a:pPr rtl="0" lvl="0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❖"/>
            </a:pPr>
            <a:r>
              <a:rPr sz="1400" lang="en"/>
              <a:t>Creating the Database</a:t>
            </a:r>
          </a:p>
          <a:p>
            <a:pPr rtl="0" lvl="0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❖"/>
            </a:pPr>
            <a:r>
              <a:rPr sz="1400" lang="en"/>
              <a:t>Creation of Circuits</a:t>
            </a:r>
          </a:p>
          <a:p>
            <a:pPr rtl="0" lvl="0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❖"/>
            </a:pPr>
            <a:r>
              <a:rPr sz="1400" lang="en"/>
              <a:t>Alignment of Infrared Transistors</a:t>
            </a:r>
          </a:p>
          <a:p>
            <a:pPr rtl="0" lvl="0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❖"/>
            </a:pPr>
            <a:r>
              <a:rPr sz="1400" lang="en"/>
              <a:t>Helped in creation of Transmitter and Receiver PCBs</a:t>
            </a:r>
          </a:p>
        </p:txBody>
      </p:sp>
      <p:sp>
        <p:nvSpPr>
          <p:cNvPr id="56" name="Shape 56"/>
          <p:cNvSpPr txBox="1"/>
          <p:nvPr>
            <p:ph type="title"/>
          </p:nvPr>
        </p:nvSpPr>
        <p:spPr>
          <a:xfrm>
            <a:off y="-216896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3000" lang="en"/>
              <a:t>Major Tasks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idx="1" type="body"/>
          </p:nvPr>
        </p:nvSpPr>
        <p:spPr>
          <a:xfrm>
            <a:off y="100200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/>
              <a:t>Realistic constraints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1400" lang="en"/>
              <a:t>Power consumption of the Transmitter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1400" lang="en"/>
              <a:t>Cost of transmitter and Receiver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1400" lang="en"/>
              <a:t>Receiver mounting location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1400" lang="en"/>
              <a:t>Arduino Ram size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1400" lang="en"/>
              <a:t>Phototransistor vs. PhotoDiode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1400" lang="en"/>
              <a:t>Frequency choice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/>
              <a:t>Industry Standards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1400" lang="en">
                <a:solidFill>
                  <a:schemeClr val="dk1"/>
                </a:solidFill>
              </a:rPr>
              <a:t>I2C</a:t>
            </a:r>
          </a:p>
          <a:p>
            <a:pPr rtl="0" lvl="1" indent="-3175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400" lang="en">
                <a:solidFill>
                  <a:schemeClr val="dk1"/>
                </a:solidFill>
              </a:rPr>
              <a:t>TCP/IP</a:t>
            </a:r>
          </a:p>
          <a:p>
            <a:pPr rtl="0" lvl="1" indent="-3175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400" lang="en">
                <a:solidFill>
                  <a:schemeClr val="dk1"/>
                </a:solidFill>
              </a:rPr>
              <a:t>IEEE 802.3 (Ethernet)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algn="l" rtl="0" lvl="0" marR="0" indent="-3429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/>
              <a:t>Changes:</a:t>
            </a:r>
          </a:p>
          <a:p>
            <a:pPr algn="l" rtl="0" lvl="1" marR="0" indent="-3175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1400" lang="en"/>
              <a:t>Mounting Location</a:t>
            </a:r>
          </a:p>
          <a:p>
            <a:pPr algn="l" rtl="0" lvl="1" marR="0" indent="-3175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1400" lang="en"/>
              <a:t>Using Phototransistor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62" name="Shape 62"/>
          <p:cNvSpPr txBox="1"/>
          <p:nvPr>
            <p:ph type="title"/>
          </p:nvPr>
        </p:nvSpPr>
        <p:spPr>
          <a:xfrm>
            <a:off y="14460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Design considerations	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Test Report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/>
              <a:t>To test the system as a whole we at first tested each part separately</a:t>
            </a:r>
          </a:p>
          <a:p>
            <a:pPr rtl="0" lvl="1" indent="-342900" marL="91440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1800" lang="en"/>
              <a:t>FFT of transmitted Signal to identify each transmitter</a:t>
            </a:r>
          </a:p>
          <a:p>
            <a:pPr rtl="0" lvl="1" indent="-342900" marL="91440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1800" lang="en"/>
              <a:t>Send data to online server and read data from server</a:t>
            </a:r>
          </a:p>
          <a:p>
            <a:pPr rtl="0" lvl="1" indent="-342900" marL="91440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1800" lang="en"/>
              <a:t>Distance from transmitter to receiver</a:t>
            </a:r>
          </a:p>
          <a:p>
            <a:pPr rtl="0" lvl="2" indent="-317500" marL="1371600">
              <a:spcBef>
                <a:spcPts val="0"/>
              </a:spcBef>
              <a:buClr>
                <a:srgbClr val="000000"/>
              </a:buClr>
              <a:buSzPct val="100000"/>
              <a:buFont typeface="Wingdings"/>
              <a:buChar char="§"/>
            </a:pPr>
            <a:r>
              <a:rPr sz="1400" lang="en"/>
              <a:t>Able to get 8 ½ feet</a:t>
            </a:r>
          </a:p>
          <a:p>
            <a:pPr rtl="0" lvl="1" indent="-342900" marL="91440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1800" lang="en"/>
              <a:t>Server Response time</a:t>
            </a:r>
          </a:p>
          <a:p>
            <a:pPr rtl="0" lvl="2" indent="-317500" marL="1371600">
              <a:spcBef>
                <a:spcPts val="0"/>
              </a:spcBef>
              <a:buClr>
                <a:srgbClr val="000000"/>
              </a:buClr>
              <a:buSzPct val="100000"/>
              <a:buFont typeface="Wingdings"/>
              <a:buChar char="§"/>
            </a:pPr>
            <a:r>
              <a:rPr sz="1400" lang="en"/>
              <a:t>Able to respond fast enough for normal walking speed</a:t>
            </a:r>
          </a:p>
          <a:p>
            <a:pPr rtl="0" lvl="1" indent="-342900" marL="91440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1800" lang="en"/>
              <a:t>GUI</a:t>
            </a:r>
          </a:p>
          <a:p>
            <a:pPr rtl="0" lvl="1" indent="-342900" marL="91440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1800" lang="en"/>
              <a:t>Power consumption: 0.506 𝜇W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/>
              <a:t>Mounted Receivers above door and moved transmitters underneath seeing if the correct room/hallway number appeared on GUI  in response to transmitter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spcBef>
                <a:spcPts val="0"/>
              </a:spcBef>
              <a:buNone/>
            </a:pPr>
            <a:r>
              <a:rPr sz="2400" lang="en"/>
              <a:t>Video Demo:</a:t>
            </a:r>
          </a:p>
          <a:p>
            <a:pPr rtl="0" lvl="0" indent="457200" marL="45720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u="sng" sz="2400" lang="en">
                <a:solidFill>
                  <a:schemeClr val="hlink"/>
                </a:solidFill>
                <a:hlinkClick r:id="rId3"/>
              </a:rPr>
              <a:t>http://youtu.be/8rx8W-GGqlw</a:t>
            </a:r>
            <a:r>
              <a:rPr u="sng" sz="2400" lang="en">
                <a:solidFill>
                  <a:schemeClr val="hlink"/>
                </a:solidFill>
                <a:hlinkClick r:id="rId4"/>
              </a:rPr>
              <a:t>&amp;hd=1</a:t>
            </a:r>
          </a:p>
          <a:p>
            <a:pPr rtl="0" lvl="0" indent="457200" marL="45720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 indent="457200" marL="45720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 indent="457200" mar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 indent="457200" mar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