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4"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3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6E9F42-8C83-4C2E-81F5-3FCBD893CDA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3D6C826-B094-4785-9D20-CC2D5A8619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1BD6C24-D7CD-429F-B353-1DF8A8A4F596}"/>
              </a:ext>
            </a:extLst>
          </p:cNvPr>
          <p:cNvSpPr>
            <a:spLocks noGrp="1"/>
          </p:cNvSpPr>
          <p:nvPr>
            <p:ph type="dt" sz="half" idx="10"/>
          </p:nvPr>
        </p:nvSpPr>
        <p:spPr/>
        <p:txBody>
          <a:bodyPr/>
          <a:lstStyle/>
          <a:p>
            <a:fld id="{0268F204-14F8-4375-A6F7-3DA7C4DB8FF0}"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D1DCFEE2-4953-4AA3-BFEF-53C74121C2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35DB7D-F6E9-4B7F-91C8-030131295161}"/>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171724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F7808-5CE7-4B93-A8BA-1AE2473D31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B7DF74-E2CD-4193-8587-174832496AC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59368A-AE38-4448-A3D4-FC390D6A180D}"/>
              </a:ext>
            </a:extLst>
          </p:cNvPr>
          <p:cNvSpPr>
            <a:spLocks noGrp="1"/>
          </p:cNvSpPr>
          <p:nvPr>
            <p:ph type="dt" sz="half" idx="10"/>
          </p:nvPr>
        </p:nvSpPr>
        <p:spPr/>
        <p:txBody>
          <a:bodyPr/>
          <a:lstStyle/>
          <a:p>
            <a:fld id="{0268F204-14F8-4375-A6F7-3DA7C4DB8FF0}"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50677113-6108-49EB-AB22-E749D7E5A4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E1E7CF-739C-47E9-B5C4-4FC75A7FF842}"/>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270822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26043C-8042-4AE2-9FA6-8A8E0E6F51C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1EB5B5-9E07-4E84-B23C-1323A8766A9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021004-D346-4F9F-A30A-AEF3FF998069}"/>
              </a:ext>
            </a:extLst>
          </p:cNvPr>
          <p:cNvSpPr>
            <a:spLocks noGrp="1"/>
          </p:cNvSpPr>
          <p:nvPr>
            <p:ph type="dt" sz="half" idx="10"/>
          </p:nvPr>
        </p:nvSpPr>
        <p:spPr/>
        <p:txBody>
          <a:bodyPr/>
          <a:lstStyle/>
          <a:p>
            <a:fld id="{0268F204-14F8-4375-A6F7-3DA7C4DB8FF0}"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1673A804-E450-4F67-80F8-7D54EF2C23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373704-DBAE-4031-9D2A-A708540C7CA6}"/>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49383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B680A-8312-4B9B-A132-06E10886B7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5807B1-DD3D-4088-BDFE-E3646655E68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BD0F6-5E93-41FF-AD04-949C628CBAA9}"/>
              </a:ext>
            </a:extLst>
          </p:cNvPr>
          <p:cNvSpPr>
            <a:spLocks noGrp="1"/>
          </p:cNvSpPr>
          <p:nvPr>
            <p:ph type="dt" sz="half" idx="10"/>
          </p:nvPr>
        </p:nvSpPr>
        <p:spPr/>
        <p:txBody>
          <a:bodyPr/>
          <a:lstStyle/>
          <a:p>
            <a:fld id="{0268F204-14F8-4375-A6F7-3DA7C4DB8FF0}"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59F1D6F1-F020-414D-A397-1D11D999E0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9FA1DF-A038-4F54-B1EB-82E2073E3C5B}"/>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367829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AADBD-444F-4D5A-B1FE-87BB94D21B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F86C49-D242-45F0-820C-AD52DE58FB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0F12FB-C2C3-4500-A324-33C94DB0DE1E}"/>
              </a:ext>
            </a:extLst>
          </p:cNvPr>
          <p:cNvSpPr>
            <a:spLocks noGrp="1"/>
          </p:cNvSpPr>
          <p:nvPr>
            <p:ph type="dt" sz="half" idx="10"/>
          </p:nvPr>
        </p:nvSpPr>
        <p:spPr/>
        <p:txBody>
          <a:bodyPr/>
          <a:lstStyle/>
          <a:p>
            <a:fld id="{0268F204-14F8-4375-A6F7-3DA7C4DB8FF0}"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8FE44C20-E7A8-46C9-95AC-4880CE678D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5FAF6F-82C6-40BF-97E3-40913A4A7C88}"/>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215538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E1CDC-0AB9-4D1E-BEB0-09D008FA96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F47203-098D-4A79-9D91-451EAC29779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D7B12D-584E-4353-818B-54962E285A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5D653C7-4294-4553-A7DA-1186337C9FA8}"/>
              </a:ext>
            </a:extLst>
          </p:cNvPr>
          <p:cNvSpPr>
            <a:spLocks noGrp="1"/>
          </p:cNvSpPr>
          <p:nvPr>
            <p:ph type="dt" sz="half" idx="10"/>
          </p:nvPr>
        </p:nvSpPr>
        <p:spPr/>
        <p:txBody>
          <a:bodyPr/>
          <a:lstStyle/>
          <a:p>
            <a:fld id="{0268F204-14F8-4375-A6F7-3DA7C4DB8FF0}"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45565436-BC04-4F25-85DE-5C40F70288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F4BD6F-E2BD-4D25-A902-11D1661A008C}"/>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120404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F53EDB-4890-40F9-9210-B5EDDD49F77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942A77-88C0-4F62-BFC9-26B120D43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E91864E-EDCC-47C5-9AEC-FE00BB6A84C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AD408E-93DC-4D55-964F-5ADCAA23E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58B51D1-6327-4F22-BBFA-74E31E5001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14E7B91-7E26-482D-87B8-990D33C54C7E}"/>
              </a:ext>
            </a:extLst>
          </p:cNvPr>
          <p:cNvSpPr>
            <a:spLocks noGrp="1"/>
          </p:cNvSpPr>
          <p:nvPr>
            <p:ph type="dt" sz="half" idx="10"/>
          </p:nvPr>
        </p:nvSpPr>
        <p:spPr/>
        <p:txBody>
          <a:bodyPr/>
          <a:lstStyle/>
          <a:p>
            <a:fld id="{0268F204-14F8-4375-A6F7-3DA7C4DB8FF0}" type="datetimeFigureOut">
              <a:rPr kumimoji="1" lang="ja-JP" altLang="en-US" smtClean="0"/>
              <a:t>2022/1/13</a:t>
            </a:fld>
            <a:endParaRPr kumimoji="1" lang="ja-JP" altLang="en-US"/>
          </a:p>
        </p:txBody>
      </p:sp>
      <p:sp>
        <p:nvSpPr>
          <p:cNvPr id="8" name="フッター プレースホルダー 7">
            <a:extLst>
              <a:ext uri="{FF2B5EF4-FFF2-40B4-BE49-F238E27FC236}">
                <a16:creationId xmlns:a16="http://schemas.microsoft.com/office/drawing/2014/main" id="{C5525A02-9CFA-4F8B-9D26-8632C2EA00C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8FA78A-09B7-46FF-85D4-7E1DAF898738}"/>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226078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49DE0-E344-4316-B818-478629F26D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B5B8382-4045-4827-9816-673B0595345D}"/>
              </a:ext>
            </a:extLst>
          </p:cNvPr>
          <p:cNvSpPr>
            <a:spLocks noGrp="1"/>
          </p:cNvSpPr>
          <p:nvPr>
            <p:ph type="dt" sz="half" idx="10"/>
          </p:nvPr>
        </p:nvSpPr>
        <p:spPr/>
        <p:txBody>
          <a:bodyPr/>
          <a:lstStyle/>
          <a:p>
            <a:fld id="{0268F204-14F8-4375-A6F7-3DA7C4DB8FF0}" type="datetimeFigureOut">
              <a:rPr kumimoji="1" lang="ja-JP" altLang="en-US" smtClean="0"/>
              <a:t>2022/1/13</a:t>
            </a:fld>
            <a:endParaRPr kumimoji="1" lang="ja-JP" altLang="en-US"/>
          </a:p>
        </p:txBody>
      </p:sp>
      <p:sp>
        <p:nvSpPr>
          <p:cNvPr id="4" name="フッター プレースホルダー 3">
            <a:extLst>
              <a:ext uri="{FF2B5EF4-FFF2-40B4-BE49-F238E27FC236}">
                <a16:creationId xmlns:a16="http://schemas.microsoft.com/office/drawing/2014/main" id="{D009AA56-AAC1-4442-8C27-E55A7C09FF6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C0560E-BB81-4759-947C-8C258E6DC463}"/>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250806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D8F3ED-7CD2-40AF-9174-7606636CF55B}"/>
              </a:ext>
            </a:extLst>
          </p:cNvPr>
          <p:cNvSpPr>
            <a:spLocks noGrp="1"/>
          </p:cNvSpPr>
          <p:nvPr>
            <p:ph type="dt" sz="half" idx="10"/>
          </p:nvPr>
        </p:nvSpPr>
        <p:spPr/>
        <p:txBody>
          <a:bodyPr/>
          <a:lstStyle/>
          <a:p>
            <a:fld id="{0268F204-14F8-4375-A6F7-3DA7C4DB8FF0}" type="datetimeFigureOut">
              <a:rPr kumimoji="1" lang="ja-JP" altLang="en-US" smtClean="0"/>
              <a:t>2022/1/13</a:t>
            </a:fld>
            <a:endParaRPr kumimoji="1" lang="ja-JP" altLang="en-US"/>
          </a:p>
        </p:txBody>
      </p:sp>
      <p:sp>
        <p:nvSpPr>
          <p:cNvPr id="3" name="フッター プレースホルダー 2">
            <a:extLst>
              <a:ext uri="{FF2B5EF4-FFF2-40B4-BE49-F238E27FC236}">
                <a16:creationId xmlns:a16="http://schemas.microsoft.com/office/drawing/2014/main" id="{9F3B9F4A-EBEA-4E36-8DDC-A1067F2A3F0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4CFBB62-C56A-47E9-B01F-36E3FB808EB4}"/>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373734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C25A8-F03A-4015-95E3-CCF26B3D5B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A77FD5-B0F6-44B0-A927-34CAD7332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C801BC-304A-4934-B541-5E4EB420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EB5745-8E93-4590-A976-14628D71B9B8}"/>
              </a:ext>
            </a:extLst>
          </p:cNvPr>
          <p:cNvSpPr>
            <a:spLocks noGrp="1"/>
          </p:cNvSpPr>
          <p:nvPr>
            <p:ph type="dt" sz="half" idx="10"/>
          </p:nvPr>
        </p:nvSpPr>
        <p:spPr/>
        <p:txBody>
          <a:bodyPr/>
          <a:lstStyle/>
          <a:p>
            <a:fld id="{0268F204-14F8-4375-A6F7-3DA7C4DB8FF0}"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0F78C42F-4CA8-4323-BBB1-5117DAFF88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142C8C-026F-462E-AC3D-2BA85DE837B5}"/>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112257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8FF73-87DA-4B5E-8193-C85ECC62D4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3AE87D5-6B0D-426A-B0F9-E6E8651BF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0B1AA7C-4985-4210-8C0A-1B498B35C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0738CB-3ACD-4708-9AF6-952639C6F22C}"/>
              </a:ext>
            </a:extLst>
          </p:cNvPr>
          <p:cNvSpPr>
            <a:spLocks noGrp="1"/>
          </p:cNvSpPr>
          <p:nvPr>
            <p:ph type="dt" sz="half" idx="10"/>
          </p:nvPr>
        </p:nvSpPr>
        <p:spPr/>
        <p:txBody>
          <a:bodyPr/>
          <a:lstStyle/>
          <a:p>
            <a:fld id="{0268F204-14F8-4375-A6F7-3DA7C4DB8FF0}"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95B6FE74-4D27-4B6F-AB1D-C4DA057602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50DB68-D04D-45C1-AE20-9C138357761D}"/>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251250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CA9102E-B1D8-4080-BB7D-2B32CF03AC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CAB182-F97B-4BCF-B3FB-1AA18C06F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AF24E5-9F4E-4916-A119-376F73498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8F204-14F8-4375-A6F7-3DA7C4DB8FF0}"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29797666-CAB9-420A-BDA9-D9E2CC608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04AF6F-3D10-4909-9907-CCFF432D85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6134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rowdworks.jp/" TargetMode="External"/><Relationship Id="rId2" Type="http://schemas.openxmlformats.org/officeDocument/2006/relationships/hyperlink" Target="https://system-kanji.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BB4780-B7BC-425C-8588-93BB1450388A}"/>
              </a:ext>
            </a:extLst>
          </p:cNvPr>
          <p:cNvSpPr>
            <a:spLocks noGrp="1"/>
          </p:cNvSpPr>
          <p:nvPr>
            <p:ph type="ctrTitle"/>
          </p:nvPr>
        </p:nvSpPr>
        <p:spPr>
          <a:xfrm>
            <a:off x="1524000" y="1768407"/>
            <a:ext cx="9144000" cy="1243150"/>
          </a:xfrm>
        </p:spPr>
        <p:txBody>
          <a:bodyPr>
            <a:normAutofit/>
          </a:bodyPr>
          <a:lstStyle/>
          <a:p>
            <a:r>
              <a:rPr lang="ja-JP" altLang="en-US" sz="3600" b="1" dirty="0"/>
              <a:t>企業と企業の</a:t>
            </a:r>
            <a:br>
              <a:rPr lang="en-US" altLang="ja-JP" sz="3600" b="1" dirty="0"/>
            </a:br>
            <a:r>
              <a:rPr lang="ja-JP" altLang="en-US" sz="3600" b="1" dirty="0"/>
              <a:t>価値交換のためのマッチングサイト</a:t>
            </a:r>
            <a:endParaRPr kumimoji="1" lang="ja-JP" altLang="en-US" sz="3600" b="1" dirty="0"/>
          </a:p>
        </p:txBody>
      </p:sp>
      <p:sp>
        <p:nvSpPr>
          <p:cNvPr id="3" name="字幕 2">
            <a:extLst>
              <a:ext uri="{FF2B5EF4-FFF2-40B4-BE49-F238E27FC236}">
                <a16:creationId xmlns:a16="http://schemas.microsoft.com/office/drawing/2014/main" id="{15C4FB87-0922-41EE-8BFF-9894F7A979C4}"/>
              </a:ext>
            </a:extLst>
          </p:cNvPr>
          <p:cNvSpPr>
            <a:spLocks noGrp="1"/>
          </p:cNvSpPr>
          <p:nvPr>
            <p:ph type="subTitle" idx="1"/>
          </p:nvPr>
        </p:nvSpPr>
        <p:spPr/>
        <p:txBody>
          <a:bodyPr/>
          <a:lstStyle/>
          <a:p>
            <a:r>
              <a:rPr kumimoji="1" lang="ja-JP" altLang="en-US" dirty="0"/>
              <a:t>チームメンバー</a:t>
            </a:r>
            <a:endParaRPr kumimoji="1" lang="en-US" altLang="ja-JP" dirty="0"/>
          </a:p>
          <a:p>
            <a:r>
              <a:rPr lang="en-US" altLang="ja-JP" dirty="0"/>
              <a:t>18235064</a:t>
            </a:r>
            <a:r>
              <a:rPr lang="ja-JP" altLang="en-US" dirty="0"/>
              <a:t>　野澤鉄郎</a:t>
            </a:r>
            <a:endParaRPr lang="en-US" altLang="ja-JP" dirty="0"/>
          </a:p>
          <a:p>
            <a:r>
              <a:rPr kumimoji="1" lang="en-US" altLang="ja-JP" dirty="0"/>
              <a:t>18237007</a:t>
            </a:r>
            <a:r>
              <a:rPr kumimoji="1" lang="ja-JP" altLang="en-US" dirty="0"/>
              <a:t>　</a:t>
            </a:r>
            <a:r>
              <a:rPr lang="ja-JP" altLang="en-US" dirty="0"/>
              <a:t>磯崎史弥</a:t>
            </a:r>
            <a:endParaRPr kumimoji="1" lang="ja-JP" altLang="en-US" dirty="0"/>
          </a:p>
        </p:txBody>
      </p:sp>
    </p:spTree>
    <p:extLst>
      <p:ext uri="{BB962C8B-B14F-4D97-AF65-F5344CB8AC3E}">
        <p14:creationId xmlns:p14="http://schemas.microsoft.com/office/powerpoint/2010/main" val="356319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838200" y="365126"/>
            <a:ext cx="10515600" cy="748058"/>
          </a:xfrm>
        </p:spPr>
        <p:txBody>
          <a:bodyPr>
            <a:normAutofit/>
          </a:bodyPr>
          <a:lstStyle/>
          <a:p>
            <a:r>
              <a:rPr kumimoji="1" lang="ja-JP" altLang="en-US" sz="3200" b="1" dirty="0"/>
              <a:t>背景</a:t>
            </a:r>
          </a:p>
        </p:txBody>
      </p:sp>
      <p:sp>
        <p:nvSpPr>
          <p:cNvPr id="3" name="コンテンツ プレースホルダー 2">
            <a:extLst>
              <a:ext uri="{FF2B5EF4-FFF2-40B4-BE49-F238E27FC236}">
                <a16:creationId xmlns:a16="http://schemas.microsoft.com/office/drawing/2014/main" id="{655B9DF6-BE98-4837-A5C7-5B0CB55BED2A}"/>
              </a:ext>
            </a:extLst>
          </p:cNvPr>
          <p:cNvSpPr>
            <a:spLocks noGrp="1"/>
          </p:cNvSpPr>
          <p:nvPr>
            <p:ph idx="1"/>
          </p:nvPr>
        </p:nvSpPr>
        <p:spPr>
          <a:xfrm>
            <a:off x="838200" y="1321904"/>
            <a:ext cx="10515600" cy="4855059"/>
          </a:xfrm>
        </p:spPr>
        <p:txBody>
          <a:bodyPr/>
          <a:lstStyle/>
          <a:p>
            <a:pPr marL="0" indent="0">
              <a:buNone/>
            </a:pPr>
            <a:r>
              <a:rPr kumimoji="1" lang="ja-JP" altLang="en-US" dirty="0"/>
              <a:t>現在</a:t>
            </a:r>
            <a:r>
              <a:rPr lang="ja-JP" altLang="en-US" dirty="0"/>
              <a:t>あるマッチングサービスは企業紹介が目的になっていたり、個人事業主とのマッチング</a:t>
            </a:r>
            <a:r>
              <a:rPr lang="en-US" altLang="ja-JP" dirty="0"/>
              <a:t>(</a:t>
            </a:r>
            <a:r>
              <a:rPr lang="ja-JP" altLang="en-US" dirty="0"/>
              <a:t>低コスト化</a:t>
            </a:r>
            <a:r>
              <a:rPr lang="en-US" altLang="ja-JP" dirty="0"/>
              <a:t>)</a:t>
            </a:r>
            <a:r>
              <a:rPr lang="ja-JP" altLang="en-US" dirty="0"/>
              <a:t>、営業ツール等溢れているが、</a:t>
            </a:r>
            <a:r>
              <a:rPr lang="ja-JP" altLang="en-US" b="1" dirty="0"/>
              <a:t>価値の交換に重きを置いたサービスがあると面白いと考えた</a:t>
            </a:r>
            <a:r>
              <a:rPr lang="ja-JP" altLang="en-US" dirty="0"/>
              <a:t>。</a:t>
            </a:r>
            <a:endParaRPr kumimoji="1" lang="en-US" altLang="ja-JP" dirty="0"/>
          </a:p>
          <a:p>
            <a:pPr marL="0" indent="0">
              <a:buNone/>
            </a:pPr>
            <a:endParaRPr lang="en-US" altLang="ja-JP" dirty="0"/>
          </a:p>
          <a:p>
            <a:pPr marL="0" indent="0">
              <a:buNone/>
            </a:pPr>
            <a:r>
              <a:rPr kumimoji="1" lang="ja-JP" altLang="en-US" dirty="0"/>
              <a:t>例：システム幹事</a:t>
            </a:r>
            <a:endParaRPr kumimoji="1" lang="en-US" altLang="ja-JP" dirty="0"/>
          </a:p>
          <a:p>
            <a:pPr marL="0" indent="0">
              <a:buNone/>
            </a:pPr>
            <a:r>
              <a:rPr kumimoji="1" lang="en-US" altLang="ja-JP" dirty="0">
                <a:hlinkClick r:id="rId2"/>
              </a:rPr>
              <a:t>https://system-kanji.com/</a:t>
            </a:r>
            <a:r>
              <a:rPr lang="en-US" altLang="ja-JP" dirty="0"/>
              <a:t> </a:t>
            </a:r>
          </a:p>
          <a:p>
            <a:pPr marL="0" indent="0">
              <a:buNone/>
            </a:pPr>
            <a:endParaRPr kumimoji="1" lang="en-US" altLang="ja-JP" dirty="0"/>
          </a:p>
          <a:p>
            <a:pPr marL="0" indent="0">
              <a:buNone/>
            </a:pPr>
            <a:r>
              <a:rPr lang="ja-JP" altLang="en-US" dirty="0"/>
              <a:t>例：クラウドワークス</a:t>
            </a:r>
            <a:endParaRPr lang="en-US" altLang="ja-JP" dirty="0"/>
          </a:p>
          <a:p>
            <a:pPr marL="0" indent="0">
              <a:buNone/>
            </a:pPr>
            <a:r>
              <a:rPr kumimoji="1" lang="en-US" altLang="ja-JP" dirty="0">
                <a:hlinkClick r:id="rId3"/>
              </a:rPr>
              <a:t>https://crowdworks.jp/</a:t>
            </a:r>
            <a:r>
              <a:rPr kumimoji="1" lang="en-US" altLang="ja-JP" dirty="0"/>
              <a:t> </a:t>
            </a:r>
          </a:p>
        </p:txBody>
      </p:sp>
    </p:spTree>
    <p:extLst>
      <p:ext uri="{BB962C8B-B14F-4D97-AF65-F5344CB8AC3E}">
        <p14:creationId xmlns:p14="http://schemas.microsoft.com/office/powerpoint/2010/main" val="86337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838200" y="365126"/>
            <a:ext cx="10515600" cy="748058"/>
          </a:xfrm>
        </p:spPr>
        <p:txBody>
          <a:bodyPr>
            <a:normAutofit/>
          </a:bodyPr>
          <a:lstStyle/>
          <a:p>
            <a:r>
              <a:rPr lang="ja-JP" altLang="en-US" sz="3200" b="1" dirty="0"/>
              <a:t>やりたいこと</a:t>
            </a:r>
            <a:endParaRPr kumimoji="1" lang="ja-JP" altLang="en-US" sz="3200" b="1" dirty="0"/>
          </a:p>
        </p:txBody>
      </p:sp>
      <p:sp>
        <p:nvSpPr>
          <p:cNvPr id="3" name="コンテンツ プレースホルダー 2">
            <a:extLst>
              <a:ext uri="{FF2B5EF4-FFF2-40B4-BE49-F238E27FC236}">
                <a16:creationId xmlns:a16="http://schemas.microsoft.com/office/drawing/2014/main" id="{655B9DF6-BE98-4837-A5C7-5B0CB55BED2A}"/>
              </a:ext>
            </a:extLst>
          </p:cNvPr>
          <p:cNvSpPr>
            <a:spLocks noGrp="1"/>
          </p:cNvSpPr>
          <p:nvPr>
            <p:ph idx="1"/>
          </p:nvPr>
        </p:nvSpPr>
        <p:spPr>
          <a:xfrm>
            <a:off x="838200" y="1321904"/>
            <a:ext cx="10515600" cy="4663259"/>
          </a:xfrm>
        </p:spPr>
        <p:txBody>
          <a:bodyPr>
            <a:normAutofit/>
          </a:bodyPr>
          <a:lstStyle/>
          <a:p>
            <a:pPr marL="0" indent="0">
              <a:buNone/>
            </a:pPr>
            <a:r>
              <a:rPr kumimoji="1" lang="ja-JP" altLang="en-US" sz="2400" dirty="0"/>
              <a:t>① 企業にとって弱みを改善し、強みを提供することでコストパフォーマンスよく価値交換ができるマッチングサイト</a:t>
            </a:r>
            <a:endParaRPr kumimoji="1" lang="en-US" altLang="ja-JP" sz="2400" dirty="0"/>
          </a:p>
          <a:p>
            <a:pPr marL="0" indent="0">
              <a:buNone/>
            </a:pPr>
            <a:endParaRPr lang="en-US" altLang="ja-JP" sz="2400" dirty="0"/>
          </a:p>
          <a:p>
            <a:pPr marL="0" indent="0">
              <a:buNone/>
            </a:pPr>
            <a:r>
              <a:rPr kumimoji="1" lang="ja-JP" altLang="en-US" sz="2400" dirty="0"/>
              <a:t>② 規模が同等の会社を繋げることで、対等な関係を築きやすい環境を提供</a:t>
            </a:r>
            <a:endParaRPr kumimoji="1" lang="en-US" altLang="ja-JP" sz="2400" dirty="0"/>
          </a:p>
          <a:p>
            <a:pPr marL="0" indent="0">
              <a:buNone/>
            </a:pPr>
            <a:endParaRPr lang="en-US" altLang="ja-JP" sz="2400" dirty="0"/>
          </a:p>
          <a:p>
            <a:pPr marL="0" indent="0">
              <a:buNone/>
            </a:pPr>
            <a:endParaRPr kumimoji="1" lang="en-US" altLang="ja-JP" sz="2400" dirty="0"/>
          </a:p>
        </p:txBody>
      </p:sp>
      <p:sp>
        <p:nvSpPr>
          <p:cNvPr id="4" name="矢印: 下 3">
            <a:extLst>
              <a:ext uri="{FF2B5EF4-FFF2-40B4-BE49-F238E27FC236}">
                <a16:creationId xmlns:a16="http://schemas.microsoft.com/office/drawing/2014/main" id="{9DAAC3D5-9428-4A66-A94C-2C4067F75124}"/>
              </a:ext>
            </a:extLst>
          </p:cNvPr>
          <p:cNvSpPr/>
          <p:nvPr/>
        </p:nvSpPr>
        <p:spPr>
          <a:xfrm>
            <a:off x="5591694" y="3387435"/>
            <a:ext cx="1008611" cy="13466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B28386C-5F68-45EF-B9DC-39AFCBF11B8E}"/>
              </a:ext>
            </a:extLst>
          </p:cNvPr>
          <p:cNvSpPr txBox="1"/>
          <p:nvPr/>
        </p:nvSpPr>
        <p:spPr>
          <a:xfrm>
            <a:off x="838200" y="4962698"/>
            <a:ext cx="10257906" cy="707886"/>
          </a:xfrm>
          <a:prstGeom prst="rect">
            <a:avLst/>
          </a:prstGeom>
          <a:noFill/>
        </p:spPr>
        <p:txBody>
          <a:bodyPr wrap="square" rtlCol="0">
            <a:spAutoFit/>
          </a:bodyPr>
          <a:lstStyle/>
          <a:p>
            <a:r>
              <a:rPr kumimoji="1" lang="ja-JP" altLang="en-US" sz="2000" b="1" dirty="0">
                <a:solidFill>
                  <a:srgbClr val="FF0000"/>
                </a:solidFill>
              </a:rPr>
              <a:t>・双方向からやりとりをしやすい環境が用意できる。</a:t>
            </a:r>
            <a:endParaRPr kumimoji="1" lang="en-US" altLang="ja-JP" sz="2000" b="1" dirty="0">
              <a:solidFill>
                <a:srgbClr val="FF0000"/>
              </a:solidFill>
            </a:endParaRPr>
          </a:p>
          <a:p>
            <a:r>
              <a:rPr lang="ja-JP" altLang="en-US" sz="2000" b="1" dirty="0">
                <a:solidFill>
                  <a:srgbClr val="FF0000"/>
                </a:solidFill>
              </a:rPr>
              <a:t>・うまくマッチングすれば低コストで自社の課題解決をすることができる。</a:t>
            </a:r>
            <a:endParaRPr lang="en-US" altLang="ja-JP" sz="2000" b="1" dirty="0">
              <a:solidFill>
                <a:srgbClr val="FF0000"/>
              </a:solidFill>
            </a:endParaRPr>
          </a:p>
        </p:txBody>
      </p:sp>
    </p:spTree>
    <p:extLst>
      <p:ext uri="{BB962C8B-B14F-4D97-AF65-F5344CB8AC3E}">
        <p14:creationId xmlns:p14="http://schemas.microsoft.com/office/powerpoint/2010/main" val="319572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838200" y="365126"/>
            <a:ext cx="10515600" cy="748058"/>
          </a:xfrm>
        </p:spPr>
        <p:txBody>
          <a:bodyPr>
            <a:normAutofit/>
          </a:bodyPr>
          <a:lstStyle/>
          <a:p>
            <a:r>
              <a:rPr lang="ja-JP" altLang="en-US" sz="3200" b="1" dirty="0"/>
              <a:t>やりたいこと</a:t>
            </a:r>
            <a:endParaRPr kumimoji="1" lang="ja-JP" altLang="en-US" sz="3200" b="1" dirty="0"/>
          </a:p>
        </p:txBody>
      </p:sp>
      <p:sp>
        <p:nvSpPr>
          <p:cNvPr id="3" name="コンテンツ プレースホルダー 2">
            <a:extLst>
              <a:ext uri="{FF2B5EF4-FFF2-40B4-BE49-F238E27FC236}">
                <a16:creationId xmlns:a16="http://schemas.microsoft.com/office/drawing/2014/main" id="{655B9DF6-BE98-4837-A5C7-5B0CB55BED2A}"/>
              </a:ext>
            </a:extLst>
          </p:cNvPr>
          <p:cNvSpPr>
            <a:spLocks noGrp="1"/>
          </p:cNvSpPr>
          <p:nvPr>
            <p:ph idx="1"/>
          </p:nvPr>
        </p:nvSpPr>
        <p:spPr>
          <a:xfrm>
            <a:off x="838200" y="1321905"/>
            <a:ext cx="10515600" cy="1143000"/>
          </a:xfrm>
        </p:spPr>
        <p:txBody>
          <a:bodyPr>
            <a:normAutofit/>
          </a:bodyPr>
          <a:lstStyle/>
          <a:p>
            <a:pPr marL="0" indent="0">
              <a:buNone/>
            </a:pPr>
            <a:r>
              <a:rPr kumimoji="1" lang="ja-JP" altLang="en-US" dirty="0"/>
              <a:t>企業にとって弱みを改善し、強みを提供することでコストパフォーマンスよく価値交換ができるマッチングサイト</a:t>
            </a:r>
            <a:endParaRPr kumimoji="1" lang="en-US" altLang="ja-JP" dirty="0"/>
          </a:p>
        </p:txBody>
      </p:sp>
      <p:sp>
        <p:nvSpPr>
          <p:cNvPr id="4" name="正方形/長方形 3">
            <a:extLst>
              <a:ext uri="{FF2B5EF4-FFF2-40B4-BE49-F238E27FC236}">
                <a16:creationId xmlns:a16="http://schemas.microsoft.com/office/drawing/2014/main" id="{5DC5A114-4113-409A-9C7C-C1F1D34BC7CE}"/>
              </a:ext>
            </a:extLst>
          </p:cNvPr>
          <p:cNvSpPr/>
          <p:nvPr/>
        </p:nvSpPr>
        <p:spPr>
          <a:xfrm>
            <a:off x="1003852" y="2385391"/>
            <a:ext cx="3359425" cy="457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6">
                    <a:lumMod val="50000"/>
                  </a:schemeClr>
                </a:solidFill>
              </a:rPr>
              <a:t>A</a:t>
            </a:r>
            <a:r>
              <a:rPr kumimoji="1" lang="ja-JP" altLang="en-US" dirty="0">
                <a:solidFill>
                  <a:schemeClr val="accent6">
                    <a:lumMod val="50000"/>
                  </a:schemeClr>
                </a:solidFill>
              </a:rPr>
              <a:t>社</a:t>
            </a:r>
          </a:p>
        </p:txBody>
      </p:sp>
      <p:sp>
        <p:nvSpPr>
          <p:cNvPr id="5" name="正方形/長方形 4">
            <a:extLst>
              <a:ext uri="{FF2B5EF4-FFF2-40B4-BE49-F238E27FC236}">
                <a16:creationId xmlns:a16="http://schemas.microsoft.com/office/drawing/2014/main" id="{3F9498D1-3BC0-4CE0-A0AC-832F0BDAE968}"/>
              </a:ext>
            </a:extLst>
          </p:cNvPr>
          <p:cNvSpPr/>
          <p:nvPr/>
        </p:nvSpPr>
        <p:spPr>
          <a:xfrm>
            <a:off x="7126356" y="2385391"/>
            <a:ext cx="3359425" cy="45719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5">
                    <a:lumMod val="50000"/>
                  </a:schemeClr>
                </a:solidFill>
              </a:rPr>
              <a:t>B</a:t>
            </a:r>
            <a:r>
              <a:rPr kumimoji="1" lang="ja-JP" altLang="en-US" dirty="0">
                <a:solidFill>
                  <a:schemeClr val="accent5">
                    <a:lumMod val="50000"/>
                  </a:schemeClr>
                </a:solidFill>
              </a:rPr>
              <a:t>社</a:t>
            </a:r>
          </a:p>
        </p:txBody>
      </p:sp>
      <p:sp>
        <p:nvSpPr>
          <p:cNvPr id="6" name="正方形/長方形 5">
            <a:extLst>
              <a:ext uri="{FF2B5EF4-FFF2-40B4-BE49-F238E27FC236}">
                <a16:creationId xmlns:a16="http://schemas.microsoft.com/office/drawing/2014/main" id="{3063AD77-262D-449E-928A-751234F28E9A}"/>
              </a:ext>
            </a:extLst>
          </p:cNvPr>
          <p:cNvSpPr/>
          <p:nvPr/>
        </p:nvSpPr>
        <p:spPr>
          <a:xfrm>
            <a:off x="1003852" y="2971800"/>
            <a:ext cx="3359425"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強み</a:t>
            </a:r>
          </a:p>
        </p:txBody>
      </p:sp>
      <p:sp>
        <p:nvSpPr>
          <p:cNvPr id="8" name="正方形/長方形 7">
            <a:extLst>
              <a:ext uri="{FF2B5EF4-FFF2-40B4-BE49-F238E27FC236}">
                <a16:creationId xmlns:a16="http://schemas.microsoft.com/office/drawing/2014/main" id="{BB5754D7-1FDB-4629-A583-081307D6D410}"/>
              </a:ext>
            </a:extLst>
          </p:cNvPr>
          <p:cNvSpPr/>
          <p:nvPr/>
        </p:nvSpPr>
        <p:spPr>
          <a:xfrm>
            <a:off x="1003851" y="4989443"/>
            <a:ext cx="33594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弱み</a:t>
            </a:r>
          </a:p>
        </p:txBody>
      </p:sp>
      <p:sp>
        <p:nvSpPr>
          <p:cNvPr id="9" name="正方形/長方形 8">
            <a:extLst>
              <a:ext uri="{FF2B5EF4-FFF2-40B4-BE49-F238E27FC236}">
                <a16:creationId xmlns:a16="http://schemas.microsoft.com/office/drawing/2014/main" id="{FE876D2E-7457-4FC5-9091-DB2CF201FC69}"/>
              </a:ext>
            </a:extLst>
          </p:cNvPr>
          <p:cNvSpPr/>
          <p:nvPr/>
        </p:nvSpPr>
        <p:spPr>
          <a:xfrm>
            <a:off x="7126355" y="4949688"/>
            <a:ext cx="3359425"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強み</a:t>
            </a:r>
          </a:p>
        </p:txBody>
      </p:sp>
      <p:sp>
        <p:nvSpPr>
          <p:cNvPr id="10" name="正方形/長方形 9">
            <a:extLst>
              <a:ext uri="{FF2B5EF4-FFF2-40B4-BE49-F238E27FC236}">
                <a16:creationId xmlns:a16="http://schemas.microsoft.com/office/drawing/2014/main" id="{C4903A5F-6D41-4F09-AAF7-831672643F7D}"/>
              </a:ext>
            </a:extLst>
          </p:cNvPr>
          <p:cNvSpPr/>
          <p:nvPr/>
        </p:nvSpPr>
        <p:spPr>
          <a:xfrm>
            <a:off x="7126355" y="2971800"/>
            <a:ext cx="33594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弱み</a:t>
            </a:r>
          </a:p>
        </p:txBody>
      </p:sp>
      <p:sp>
        <p:nvSpPr>
          <p:cNvPr id="11" name="テキスト ボックス 10">
            <a:extLst>
              <a:ext uri="{FF2B5EF4-FFF2-40B4-BE49-F238E27FC236}">
                <a16:creationId xmlns:a16="http://schemas.microsoft.com/office/drawing/2014/main" id="{4A083864-0D72-46D9-B84E-B4C5D7C01071}"/>
              </a:ext>
            </a:extLst>
          </p:cNvPr>
          <p:cNvSpPr txBox="1"/>
          <p:nvPr/>
        </p:nvSpPr>
        <p:spPr>
          <a:xfrm>
            <a:off x="1003851" y="3607904"/>
            <a:ext cx="1338828" cy="646331"/>
          </a:xfrm>
          <a:prstGeom prst="rect">
            <a:avLst/>
          </a:prstGeom>
          <a:noFill/>
        </p:spPr>
        <p:txBody>
          <a:bodyPr wrap="none" rtlCol="0">
            <a:spAutoFit/>
          </a:bodyPr>
          <a:lstStyle/>
          <a:p>
            <a:r>
              <a:rPr kumimoji="1" lang="ja-JP" altLang="en-US" dirty="0"/>
              <a:t>・商品企画</a:t>
            </a:r>
            <a:endParaRPr kumimoji="1" lang="en-US" altLang="ja-JP" dirty="0"/>
          </a:p>
          <a:p>
            <a:r>
              <a:rPr kumimoji="1" lang="ja-JP" altLang="en-US" dirty="0"/>
              <a:t>・営業力</a:t>
            </a:r>
            <a:endParaRPr kumimoji="1" lang="en-US" altLang="ja-JP" dirty="0"/>
          </a:p>
        </p:txBody>
      </p:sp>
      <p:sp>
        <p:nvSpPr>
          <p:cNvPr id="12" name="テキスト ボックス 11">
            <a:extLst>
              <a:ext uri="{FF2B5EF4-FFF2-40B4-BE49-F238E27FC236}">
                <a16:creationId xmlns:a16="http://schemas.microsoft.com/office/drawing/2014/main" id="{191B6680-5B01-4019-ABEA-C93D91A05AA3}"/>
              </a:ext>
            </a:extLst>
          </p:cNvPr>
          <p:cNvSpPr txBox="1"/>
          <p:nvPr/>
        </p:nvSpPr>
        <p:spPr>
          <a:xfrm>
            <a:off x="7040217" y="3608841"/>
            <a:ext cx="2031325" cy="646331"/>
          </a:xfrm>
          <a:prstGeom prst="rect">
            <a:avLst/>
          </a:prstGeom>
          <a:noFill/>
        </p:spPr>
        <p:txBody>
          <a:bodyPr wrap="none" rtlCol="0">
            <a:spAutoFit/>
          </a:bodyPr>
          <a:lstStyle/>
          <a:p>
            <a:r>
              <a:rPr kumimoji="1" lang="ja-JP" altLang="en-US" dirty="0"/>
              <a:t>・営業力</a:t>
            </a:r>
            <a:endParaRPr kumimoji="1" lang="en-US" altLang="ja-JP" dirty="0"/>
          </a:p>
          <a:p>
            <a:r>
              <a:rPr lang="ja-JP" altLang="en-US" dirty="0"/>
              <a:t>・マーケティング</a:t>
            </a:r>
            <a:endParaRPr kumimoji="1" lang="ja-JP" altLang="en-US" dirty="0"/>
          </a:p>
        </p:txBody>
      </p:sp>
      <p:sp>
        <p:nvSpPr>
          <p:cNvPr id="13" name="テキスト ボックス 12">
            <a:extLst>
              <a:ext uri="{FF2B5EF4-FFF2-40B4-BE49-F238E27FC236}">
                <a16:creationId xmlns:a16="http://schemas.microsoft.com/office/drawing/2014/main" id="{BCFC6EB7-D632-4B07-816A-7188BBC44ECC}"/>
              </a:ext>
            </a:extLst>
          </p:cNvPr>
          <p:cNvSpPr txBox="1"/>
          <p:nvPr/>
        </p:nvSpPr>
        <p:spPr>
          <a:xfrm>
            <a:off x="1003851" y="5536095"/>
            <a:ext cx="3381054" cy="923330"/>
          </a:xfrm>
          <a:prstGeom prst="rect">
            <a:avLst/>
          </a:prstGeom>
          <a:noFill/>
        </p:spPr>
        <p:txBody>
          <a:bodyPr wrap="none" rtlCol="0">
            <a:spAutoFit/>
          </a:bodyPr>
          <a:lstStyle/>
          <a:p>
            <a:r>
              <a:rPr kumimoji="1" lang="ja-JP" altLang="en-US" dirty="0"/>
              <a:t>・組織開発</a:t>
            </a:r>
            <a:endParaRPr kumimoji="1" lang="en-US" altLang="ja-JP" dirty="0"/>
          </a:p>
          <a:p>
            <a:r>
              <a:rPr lang="ja-JP" altLang="en-US" dirty="0"/>
              <a:t>・</a:t>
            </a:r>
            <a:r>
              <a:rPr lang="en-US" altLang="ja-JP" dirty="0"/>
              <a:t>Web</a:t>
            </a:r>
            <a:r>
              <a:rPr lang="ja-JP" altLang="en-US" dirty="0"/>
              <a:t>マーケティング</a:t>
            </a:r>
            <a:r>
              <a:rPr lang="en-US" altLang="ja-JP" dirty="0"/>
              <a:t>(</a:t>
            </a:r>
            <a:r>
              <a:rPr lang="ja-JP" altLang="en-US" dirty="0"/>
              <a:t>実行力</a:t>
            </a:r>
            <a:r>
              <a:rPr lang="en-US" altLang="ja-JP" dirty="0"/>
              <a:t>)</a:t>
            </a:r>
          </a:p>
          <a:p>
            <a:r>
              <a:rPr lang="ja-JP" altLang="en-US" dirty="0"/>
              <a:t>・案件処理→スケールしない</a:t>
            </a:r>
            <a:endParaRPr lang="en-US" altLang="ja-JP" dirty="0"/>
          </a:p>
        </p:txBody>
      </p:sp>
      <p:sp>
        <p:nvSpPr>
          <p:cNvPr id="14" name="テキスト ボックス 13">
            <a:extLst>
              <a:ext uri="{FF2B5EF4-FFF2-40B4-BE49-F238E27FC236}">
                <a16:creationId xmlns:a16="http://schemas.microsoft.com/office/drawing/2014/main" id="{C1A1C484-235D-458C-BB11-0F428641E0FE}"/>
              </a:ext>
            </a:extLst>
          </p:cNvPr>
          <p:cNvSpPr txBox="1"/>
          <p:nvPr/>
        </p:nvSpPr>
        <p:spPr>
          <a:xfrm>
            <a:off x="7040217" y="5536095"/>
            <a:ext cx="2558714" cy="923330"/>
          </a:xfrm>
          <a:prstGeom prst="rect">
            <a:avLst/>
          </a:prstGeom>
          <a:noFill/>
        </p:spPr>
        <p:txBody>
          <a:bodyPr wrap="none" rtlCol="0">
            <a:spAutoFit/>
          </a:bodyPr>
          <a:lstStyle/>
          <a:p>
            <a:r>
              <a:rPr kumimoji="1" lang="ja-JP" altLang="en-US" dirty="0"/>
              <a:t>・採用ブランディング</a:t>
            </a:r>
            <a:endParaRPr kumimoji="1" lang="en-US" altLang="ja-JP" dirty="0"/>
          </a:p>
          <a:p>
            <a:r>
              <a:rPr kumimoji="1" lang="ja-JP" altLang="en-US" dirty="0"/>
              <a:t>・組織開発</a:t>
            </a:r>
            <a:endParaRPr kumimoji="1" lang="en-US" altLang="ja-JP" dirty="0"/>
          </a:p>
          <a:p>
            <a:r>
              <a:rPr lang="ja-JP" altLang="en-US" dirty="0"/>
              <a:t>・組織管理</a:t>
            </a:r>
            <a:endParaRPr lang="en-US" altLang="ja-JP" dirty="0"/>
          </a:p>
        </p:txBody>
      </p:sp>
      <p:cxnSp>
        <p:nvCxnSpPr>
          <p:cNvPr id="16" name="直線矢印コネクタ 15">
            <a:extLst>
              <a:ext uri="{FF2B5EF4-FFF2-40B4-BE49-F238E27FC236}">
                <a16:creationId xmlns:a16="http://schemas.microsoft.com/office/drawing/2014/main" id="{8D8AB723-BA8A-4A1D-BEDB-4E62F15EA751}"/>
              </a:ext>
            </a:extLst>
          </p:cNvPr>
          <p:cNvCxnSpPr>
            <a:cxnSpLocks/>
          </p:cNvCxnSpPr>
          <p:nvPr/>
        </p:nvCxnSpPr>
        <p:spPr>
          <a:xfrm flipV="1">
            <a:off x="2128058" y="3798916"/>
            <a:ext cx="4998297" cy="2826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776C6A42-7123-4BB0-87D3-A96E5028B1F1}"/>
              </a:ext>
            </a:extLst>
          </p:cNvPr>
          <p:cNvCxnSpPr>
            <a:cxnSpLocks/>
          </p:cNvCxnSpPr>
          <p:nvPr/>
        </p:nvCxnSpPr>
        <p:spPr>
          <a:xfrm flipH="1" flipV="1">
            <a:off x="2342679" y="5710844"/>
            <a:ext cx="4783678" cy="286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64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838200" y="365126"/>
            <a:ext cx="10515600" cy="748058"/>
          </a:xfrm>
        </p:spPr>
        <p:txBody>
          <a:bodyPr>
            <a:normAutofit/>
          </a:bodyPr>
          <a:lstStyle/>
          <a:p>
            <a:r>
              <a:rPr lang="ja-JP" altLang="en-US" sz="3200" b="1" dirty="0"/>
              <a:t>やりたいこと</a:t>
            </a:r>
            <a:endParaRPr kumimoji="1" lang="ja-JP" altLang="en-US" sz="3200" b="1" dirty="0"/>
          </a:p>
        </p:txBody>
      </p:sp>
      <p:sp>
        <p:nvSpPr>
          <p:cNvPr id="3" name="コンテンツ プレースホルダー 2">
            <a:extLst>
              <a:ext uri="{FF2B5EF4-FFF2-40B4-BE49-F238E27FC236}">
                <a16:creationId xmlns:a16="http://schemas.microsoft.com/office/drawing/2014/main" id="{655B9DF6-BE98-4837-A5C7-5B0CB55BED2A}"/>
              </a:ext>
            </a:extLst>
          </p:cNvPr>
          <p:cNvSpPr>
            <a:spLocks noGrp="1"/>
          </p:cNvSpPr>
          <p:nvPr>
            <p:ph idx="1"/>
          </p:nvPr>
        </p:nvSpPr>
        <p:spPr>
          <a:xfrm>
            <a:off x="838200" y="1321905"/>
            <a:ext cx="10515600" cy="507357"/>
          </a:xfrm>
        </p:spPr>
        <p:txBody>
          <a:bodyPr>
            <a:normAutofit/>
          </a:bodyPr>
          <a:lstStyle/>
          <a:p>
            <a:pPr marL="0" indent="0">
              <a:buNone/>
            </a:pPr>
            <a:r>
              <a:rPr kumimoji="1" lang="ja-JP" altLang="en-US" sz="2400" dirty="0"/>
              <a:t>規模が同等の会社を繋げることで、対等な関係を築きやすい環境を提供</a:t>
            </a:r>
            <a:endParaRPr kumimoji="1" lang="en-US" altLang="ja-JP" sz="2400" dirty="0"/>
          </a:p>
        </p:txBody>
      </p:sp>
      <p:sp>
        <p:nvSpPr>
          <p:cNvPr id="7" name="楕円 6">
            <a:extLst>
              <a:ext uri="{FF2B5EF4-FFF2-40B4-BE49-F238E27FC236}">
                <a16:creationId xmlns:a16="http://schemas.microsoft.com/office/drawing/2014/main" id="{E5787731-4DC7-4A1D-8433-866F0461699A}"/>
              </a:ext>
            </a:extLst>
          </p:cNvPr>
          <p:cNvSpPr/>
          <p:nvPr/>
        </p:nvSpPr>
        <p:spPr>
          <a:xfrm>
            <a:off x="140626" y="1898042"/>
            <a:ext cx="2279073" cy="227907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r>
              <a:rPr kumimoji="1" lang="ja-JP" altLang="en-US" dirty="0"/>
              <a:t>社</a:t>
            </a:r>
            <a:endParaRPr kumimoji="1" lang="en-US" altLang="ja-JP" dirty="0"/>
          </a:p>
          <a:p>
            <a:pPr algn="ctr"/>
            <a:r>
              <a:rPr lang="ja-JP" altLang="en-US" dirty="0"/>
              <a:t>資本金</a:t>
            </a:r>
            <a:r>
              <a:rPr lang="en-US" altLang="ja-JP" dirty="0"/>
              <a:t>1000</a:t>
            </a:r>
            <a:r>
              <a:rPr lang="ja-JP" altLang="en-US" dirty="0"/>
              <a:t>万</a:t>
            </a:r>
            <a:endParaRPr lang="en-US" altLang="ja-JP" dirty="0"/>
          </a:p>
          <a:p>
            <a:pPr algn="ctr"/>
            <a:r>
              <a:rPr kumimoji="1" lang="ja-JP" altLang="en-US" dirty="0"/>
              <a:t>売上</a:t>
            </a:r>
            <a:r>
              <a:rPr kumimoji="1" lang="en-US" altLang="ja-JP" dirty="0"/>
              <a:t>8000</a:t>
            </a:r>
            <a:r>
              <a:rPr kumimoji="1" lang="ja-JP" altLang="en-US" dirty="0"/>
              <a:t>万</a:t>
            </a:r>
            <a:endParaRPr kumimoji="1" lang="en-US" altLang="ja-JP" dirty="0"/>
          </a:p>
          <a:p>
            <a:pPr algn="ctr"/>
            <a:r>
              <a:rPr lang="ja-JP" altLang="en-US" dirty="0"/>
              <a:t>従業員数</a:t>
            </a:r>
            <a:r>
              <a:rPr lang="en-US" altLang="ja-JP" dirty="0"/>
              <a:t>20</a:t>
            </a:r>
            <a:r>
              <a:rPr lang="ja-JP" altLang="en-US" dirty="0"/>
              <a:t>名</a:t>
            </a:r>
            <a:endParaRPr kumimoji="1" lang="ja-JP" altLang="en-US" dirty="0"/>
          </a:p>
        </p:txBody>
      </p:sp>
      <p:sp>
        <p:nvSpPr>
          <p:cNvPr id="18" name="楕円 17">
            <a:extLst>
              <a:ext uri="{FF2B5EF4-FFF2-40B4-BE49-F238E27FC236}">
                <a16:creationId xmlns:a16="http://schemas.microsoft.com/office/drawing/2014/main" id="{652D2C1B-ACB9-4B76-8E81-CBDFC82486D3}"/>
              </a:ext>
            </a:extLst>
          </p:cNvPr>
          <p:cNvSpPr/>
          <p:nvPr/>
        </p:nvSpPr>
        <p:spPr>
          <a:xfrm>
            <a:off x="1615439" y="4389300"/>
            <a:ext cx="2279073" cy="227907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r>
              <a:rPr kumimoji="1" lang="ja-JP" altLang="en-US" dirty="0"/>
              <a:t>社</a:t>
            </a:r>
            <a:endParaRPr kumimoji="1" lang="en-US" altLang="ja-JP" dirty="0"/>
          </a:p>
          <a:p>
            <a:pPr algn="ctr"/>
            <a:r>
              <a:rPr lang="ja-JP" altLang="en-US" dirty="0"/>
              <a:t>資本金</a:t>
            </a:r>
            <a:r>
              <a:rPr lang="en-US" altLang="ja-JP" dirty="0"/>
              <a:t>4000</a:t>
            </a:r>
            <a:r>
              <a:rPr lang="ja-JP" altLang="en-US" dirty="0"/>
              <a:t>万</a:t>
            </a:r>
            <a:endParaRPr lang="en-US" altLang="ja-JP" dirty="0"/>
          </a:p>
          <a:p>
            <a:pPr algn="ctr"/>
            <a:r>
              <a:rPr kumimoji="1" lang="ja-JP" altLang="en-US" dirty="0"/>
              <a:t>売上</a:t>
            </a:r>
            <a:r>
              <a:rPr kumimoji="1" lang="en-US" altLang="ja-JP" dirty="0"/>
              <a:t>2</a:t>
            </a:r>
            <a:r>
              <a:rPr lang="ja-JP" altLang="en-US" dirty="0"/>
              <a:t>億</a:t>
            </a:r>
            <a:endParaRPr kumimoji="1" lang="en-US" altLang="ja-JP" dirty="0"/>
          </a:p>
          <a:p>
            <a:pPr algn="ctr"/>
            <a:r>
              <a:rPr lang="ja-JP" altLang="en-US" dirty="0"/>
              <a:t>従業員数</a:t>
            </a:r>
            <a:r>
              <a:rPr lang="en-US" altLang="ja-JP" dirty="0"/>
              <a:t>20</a:t>
            </a:r>
            <a:r>
              <a:rPr lang="ja-JP" altLang="en-US" dirty="0"/>
              <a:t>名</a:t>
            </a:r>
            <a:endParaRPr kumimoji="1" lang="ja-JP" altLang="en-US" dirty="0"/>
          </a:p>
        </p:txBody>
      </p:sp>
      <p:sp>
        <p:nvSpPr>
          <p:cNvPr id="20" name="楕円 19">
            <a:extLst>
              <a:ext uri="{FF2B5EF4-FFF2-40B4-BE49-F238E27FC236}">
                <a16:creationId xmlns:a16="http://schemas.microsoft.com/office/drawing/2014/main" id="{F0E5C774-1641-4963-8FB1-EBDEAE5F28F2}"/>
              </a:ext>
            </a:extLst>
          </p:cNvPr>
          <p:cNvSpPr/>
          <p:nvPr/>
        </p:nvSpPr>
        <p:spPr>
          <a:xfrm>
            <a:off x="6278879" y="1905300"/>
            <a:ext cx="2279073" cy="227907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r>
              <a:rPr kumimoji="1" lang="ja-JP" altLang="en-US" dirty="0"/>
              <a:t>社</a:t>
            </a:r>
            <a:endParaRPr kumimoji="1" lang="en-US" altLang="ja-JP" dirty="0"/>
          </a:p>
          <a:p>
            <a:pPr algn="ctr"/>
            <a:r>
              <a:rPr lang="ja-JP" altLang="en-US" dirty="0"/>
              <a:t>資本金</a:t>
            </a:r>
            <a:r>
              <a:rPr lang="en-US" altLang="ja-JP" dirty="0"/>
              <a:t>300</a:t>
            </a:r>
            <a:r>
              <a:rPr lang="ja-JP" altLang="en-US" dirty="0"/>
              <a:t>万</a:t>
            </a:r>
            <a:endParaRPr lang="en-US" altLang="ja-JP" dirty="0"/>
          </a:p>
          <a:p>
            <a:pPr algn="ctr"/>
            <a:r>
              <a:rPr kumimoji="1" lang="ja-JP" altLang="en-US" dirty="0"/>
              <a:t>売上</a:t>
            </a:r>
            <a:r>
              <a:rPr lang="en-US" altLang="ja-JP" dirty="0"/>
              <a:t>3</a:t>
            </a:r>
            <a:r>
              <a:rPr kumimoji="1" lang="en-US" altLang="ja-JP" dirty="0"/>
              <a:t>000</a:t>
            </a:r>
            <a:r>
              <a:rPr kumimoji="1" lang="ja-JP" altLang="en-US" dirty="0"/>
              <a:t>万</a:t>
            </a:r>
            <a:endParaRPr kumimoji="1" lang="en-US" altLang="ja-JP" dirty="0"/>
          </a:p>
          <a:p>
            <a:pPr algn="ctr"/>
            <a:r>
              <a:rPr lang="ja-JP" altLang="en-US" dirty="0"/>
              <a:t>従業員数</a:t>
            </a:r>
            <a:r>
              <a:rPr lang="en-US" altLang="ja-JP" dirty="0"/>
              <a:t>2</a:t>
            </a:r>
            <a:r>
              <a:rPr lang="ja-JP" altLang="en-US" dirty="0"/>
              <a:t>名</a:t>
            </a:r>
            <a:endParaRPr kumimoji="1" lang="ja-JP" altLang="en-US" dirty="0"/>
          </a:p>
        </p:txBody>
      </p:sp>
      <p:sp>
        <p:nvSpPr>
          <p:cNvPr id="21" name="楕円 20">
            <a:extLst>
              <a:ext uri="{FF2B5EF4-FFF2-40B4-BE49-F238E27FC236}">
                <a16:creationId xmlns:a16="http://schemas.microsoft.com/office/drawing/2014/main" id="{8E5DF512-CA2B-4E68-8373-13D213C250F2}"/>
              </a:ext>
            </a:extLst>
          </p:cNvPr>
          <p:cNvSpPr/>
          <p:nvPr/>
        </p:nvSpPr>
        <p:spPr>
          <a:xfrm>
            <a:off x="4617720" y="4396558"/>
            <a:ext cx="2279073" cy="227907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r>
              <a:rPr kumimoji="1" lang="ja-JP" altLang="en-US" dirty="0"/>
              <a:t>社</a:t>
            </a:r>
            <a:endParaRPr kumimoji="1" lang="en-US" altLang="ja-JP" dirty="0"/>
          </a:p>
          <a:p>
            <a:pPr algn="ctr"/>
            <a:r>
              <a:rPr lang="ja-JP" altLang="en-US" dirty="0"/>
              <a:t>資本金</a:t>
            </a:r>
            <a:r>
              <a:rPr lang="en-US" altLang="ja-JP" dirty="0"/>
              <a:t>1</a:t>
            </a:r>
            <a:r>
              <a:rPr lang="ja-JP" altLang="en-US" dirty="0"/>
              <a:t>億</a:t>
            </a:r>
            <a:endParaRPr lang="en-US" altLang="ja-JP" dirty="0"/>
          </a:p>
          <a:p>
            <a:pPr algn="ctr"/>
            <a:r>
              <a:rPr kumimoji="1" lang="ja-JP" altLang="en-US" dirty="0"/>
              <a:t>売上</a:t>
            </a:r>
            <a:r>
              <a:rPr lang="en-US" altLang="ja-JP" dirty="0"/>
              <a:t>5</a:t>
            </a:r>
            <a:r>
              <a:rPr lang="ja-JP" altLang="en-US" dirty="0"/>
              <a:t>億</a:t>
            </a:r>
            <a:endParaRPr kumimoji="1" lang="en-US" altLang="ja-JP" dirty="0"/>
          </a:p>
          <a:p>
            <a:pPr algn="ctr"/>
            <a:r>
              <a:rPr lang="ja-JP" altLang="en-US" dirty="0"/>
              <a:t>従業員数</a:t>
            </a:r>
            <a:r>
              <a:rPr lang="en-US" altLang="ja-JP" dirty="0"/>
              <a:t>50</a:t>
            </a:r>
            <a:r>
              <a:rPr lang="ja-JP" altLang="en-US" dirty="0"/>
              <a:t>名</a:t>
            </a:r>
            <a:endParaRPr kumimoji="1" lang="ja-JP" altLang="en-US" dirty="0"/>
          </a:p>
        </p:txBody>
      </p:sp>
      <p:sp>
        <p:nvSpPr>
          <p:cNvPr id="22" name="楕円 21">
            <a:extLst>
              <a:ext uri="{FF2B5EF4-FFF2-40B4-BE49-F238E27FC236}">
                <a16:creationId xmlns:a16="http://schemas.microsoft.com/office/drawing/2014/main" id="{0C2D9461-B21A-4D2E-828B-86661B15B6D6}"/>
              </a:ext>
            </a:extLst>
          </p:cNvPr>
          <p:cNvSpPr/>
          <p:nvPr/>
        </p:nvSpPr>
        <p:spPr>
          <a:xfrm>
            <a:off x="7995459" y="4396558"/>
            <a:ext cx="2279073" cy="227907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r>
              <a:rPr kumimoji="1" lang="ja-JP" altLang="en-US" dirty="0"/>
              <a:t>社</a:t>
            </a:r>
            <a:endParaRPr kumimoji="1" lang="en-US" altLang="ja-JP" dirty="0"/>
          </a:p>
          <a:p>
            <a:pPr algn="ctr"/>
            <a:r>
              <a:rPr lang="ja-JP" altLang="en-US" dirty="0"/>
              <a:t>資本金</a:t>
            </a:r>
            <a:r>
              <a:rPr lang="en-US" altLang="ja-JP" dirty="0"/>
              <a:t>5000</a:t>
            </a:r>
            <a:r>
              <a:rPr lang="ja-JP" altLang="en-US" dirty="0"/>
              <a:t>万</a:t>
            </a:r>
            <a:endParaRPr lang="en-US" altLang="ja-JP" dirty="0"/>
          </a:p>
          <a:p>
            <a:pPr algn="ctr"/>
            <a:r>
              <a:rPr kumimoji="1" lang="ja-JP" altLang="en-US" dirty="0"/>
              <a:t>売上</a:t>
            </a:r>
            <a:r>
              <a:rPr kumimoji="1" lang="en-US" altLang="ja-JP" dirty="0"/>
              <a:t>3</a:t>
            </a:r>
            <a:r>
              <a:rPr kumimoji="1" lang="ja-JP" altLang="en-US" dirty="0"/>
              <a:t>億</a:t>
            </a:r>
            <a:endParaRPr kumimoji="1" lang="en-US" altLang="ja-JP" dirty="0"/>
          </a:p>
          <a:p>
            <a:pPr algn="ctr"/>
            <a:r>
              <a:rPr lang="ja-JP" altLang="en-US" dirty="0"/>
              <a:t>従業員数</a:t>
            </a:r>
            <a:r>
              <a:rPr lang="en-US" altLang="ja-JP" dirty="0"/>
              <a:t>30</a:t>
            </a:r>
            <a:r>
              <a:rPr lang="ja-JP" altLang="en-US" dirty="0"/>
              <a:t>名</a:t>
            </a:r>
            <a:endParaRPr kumimoji="1" lang="ja-JP" altLang="en-US" dirty="0"/>
          </a:p>
        </p:txBody>
      </p:sp>
      <p:sp>
        <p:nvSpPr>
          <p:cNvPr id="23" name="楕円 22">
            <a:extLst>
              <a:ext uri="{FF2B5EF4-FFF2-40B4-BE49-F238E27FC236}">
                <a16:creationId xmlns:a16="http://schemas.microsoft.com/office/drawing/2014/main" id="{A8125826-FA9E-4A27-BD6C-86EBF0DEE963}"/>
              </a:ext>
            </a:extLst>
          </p:cNvPr>
          <p:cNvSpPr/>
          <p:nvPr/>
        </p:nvSpPr>
        <p:spPr>
          <a:xfrm>
            <a:off x="3117273" y="1893405"/>
            <a:ext cx="2279073" cy="227907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ja-JP" altLang="en-US" dirty="0"/>
              <a:t>社</a:t>
            </a:r>
            <a:endParaRPr kumimoji="1" lang="en-US" altLang="ja-JP" dirty="0"/>
          </a:p>
          <a:p>
            <a:pPr algn="ctr"/>
            <a:r>
              <a:rPr lang="ja-JP" altLang="en-US" dirty="0"/>
              <a:t>資本金</a:t>
            </a:r>
            <a:r>
              <a:rPr lang="en-US" altLang="ja-JP" dirty="0"/>
              <a:t>300</a:t>
            </a:r>
            <a:r>
              <a:rPr lang="ja-JP" altLang="en-US" dirty="0"/>
              <a:t>万</a:t>
            </a:r>
            <a:endParaRPr lang="en-US" altLang="ja-JP" dirty="0"/>
          </a:p>
          <a:p>
            <a:pPr algn="ctr"/>
            <a:r>
              <a:rPr kumimoji="1" lang="ja-JP" altLang="en-US" dirty="0"/>
              <a:t>売上</a:t>
            </a:r>
            <a:r>
              <a:rPr kumimoji="1" lang="en-US" altLang="ja-JP" dirty="0"/>
              <a:t>5000</a:t>
            </a:r>
            <a:r>
              <a:rPr kumimoji="1" lang="ja-JP" altLang="en-US" dirty="0"/>
              <a:t>万</a:t>
            </a:r>
            <a:endParaRPr kumimoji="1" lang="en-US" altLang="ja-JP" dirty="0"/>
          </a:p>
          <a:p>
            <a:pPr algn="ctr"/>
            <a:r>
              <a:rPr lang="ja-JP" altLang="en-US" dirty="0"/>
              <a:t>従業員数</a:t>
            </a:r>
            <a:r>
              <a:rPr lang="en-US" altLang="ja-JP" dirty="0"/>
              <a:t>5</a:t>
            </a:r>
            <a:r>
              <a:rPr lang="ja-JP" altLang="en-US" dirty="0"/>
              <a:t>名</a:t>
            </a:r>
            <a:endParaRPr kumimoji="1" lang="ja-JP" altLang="en-US" dirty="0"/>
          </a:p>
        </p:txBody>
      </p:sp>
      <p:sp>
        <p:nvSpPr>
          <p:cNvPr id="24" name="楕円 23">
            <a:extLst>
              <a:ext uri="{FF2B5EF4-FFF2-40B4-BE49-F238E27FC236}">
                <a16:creationId xmlns:a16="http://schemas.microsoft.com/office/drawing/2014/main" id="{AFBFC67B-E814-489D-8133-C1F80A680B84}"/>
              </a:ext>
            </a:extLst>
          </p:cNvPr>
          <p:cNvSpPr/>
          <p:nvPr/>
        </p:nvSpPr>
        <p:spPr>
          <a:xfrm>
            <a:off x="9710652" y="2041447"/>
            <a:ext cx="2279073" cy="227907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G</a:t>
            </a:r>
            <a:r>
              <a:rPr kumimoji="1" lang="ja-JP" altLang="en-US" dirty="0"/>
              <a:t>社</a:t>
            </a:r>
            <a:endParaRPr kumimoji="1" lang="en-US" altLang="ja-JP" dirty="0"/>
          </a:p>
          <a:p>
            <a:pPr algn="ctr"/>
            <a:r>
              <a:rPr lang="ja-JP" altLang="en-US" dirty="0"/>
              <a:t>資本金</a:t>
            </a:r>
            <a:r>
              <a:rPr lang="en-US" altLang="ja-JP" dirty="0"/>
              <a:t>2</a:t>
            </a:r>
            <a:r>
              <a:rPr lang="ja-JP" altLang="en-US" dirty="0"/>
              <a:t>億</a:t>
            </a:r>
            <a:endParaRPr lang="en-US" altLang="ja-JP" dirty="0"/>
          </a:p>
          <a:p>
            <a:pPr algn="ctr"/>
            <a:r>
              <a:rPr kumimoji="1" lang="ja-JP" altLang="en-US" dirty="0"/>
              <a:t>売上</a:t>
            </a:r>
            <a:r>
              <a:rPr lang="en-US" altLang="ja-JP" dirty="0"/>
              <a:t>8</a:t>
            </a:r>
            <a:r>
              <a:rPr kumimoji="1" lang="ja-JP" altLang="en-US" dirty="0"/>
              <a:t>億</a:t>
            </a:r>
            <a:endParaRPr kumimoji="1" lang="en-US" altLang="ja-JP" dirty="0"/>
          </a:p>
          <a:p>
            <a:pPr algn="ctr"/>
            <a:r>
              <a:rPr lang="ja-JP" altLang="en-US" dirty="0"/>
              <a:t>従業員数</a:t>
            </a:r>
            <a:r>
              <a:rPr lang="en-US" altLang="ja-JP" dirty="0"/>
              <a:t>50</a:t>
            </a:r>
            <a:r>
              <a:rPr lang="ja-JP" altLang="en-US" dirty="0"/>
              <a:t>名</a:t>
            </a:r>
            <a:endParaRPr kumimoji="1" lang="ja-JP" altLang="en-US" dirty="0"/>
          </a:p>
        </p:txBody>
      </p:sp>
    </p:spTree>
    <p:extLst>
      <p:ext uri="{BB962C8B-B14F-4D97-AF65-F5344CB8AC3E}">
        <p14:creationId xmlns:p14="http://schemas.microsoft.com/office/powerpoint/2010/main" val="133898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838200" y="365126"/>
            <a:ext cx="10515600" cy="748058"/>
          </a:xfrm>
        </p:spPr>
        <p:txBody>
          <a:bodyPr>
            <a:normAutofit/>
          </a:bodyPr>
          <a:lstStyle/>
          <a:p>
            <a:r>
              <a:rPr lang="ja-JP" altLang="en-US" sz="3200" b="1" dirty="0"/>
              <a:t>収入源</a:t>
            </a:r>
            <a:endParaRPr kumimoji="1" lang="ja-JP" altLang="en-US" sz="3200" b="1" dirty="0"/>
          </a:p>
        </p:txBody>
      </p:sp>
      <p:sp>
        <p:nvSpPr>
          <p:cNvPr id="5" name="四角形: 角を丸くする 4">
            <a:extLst>
              <a:ext uri="{FF2B5EF4-FFF2-40B4-BE49-F238E27FC236}">
                <a16:creationId xmlns:a16="http://schemas.microsoft.com/office/drawing/2014/main" id="{95D895A8-80B6-485F-A88B-5169E5C2F866}"/>
              </a:ext>
            </a:extLst>
          </p:cNvPr>
          <p:cNvSpPr/>
          <p:nvPr/>
        </p:nvSpPr>
        <p:spPr>
          <a:xfrm>
            <a:off x="984069" y="1341120"/>
            <a:ext cx="10093234" cy="748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マッチングサービスの利用料　</a:t>
            </a:r>
            <a:r>
              <a:rPr kumimoji="1" lang="en-US" altLang="ja-JP" dirty="0"/>
              <a:t>1</a:t>
            </a:r>
            <a:r>
              <a:rPr kumimoji="1" lang="ja-JP" altLang="en-US" dirty="0"/>
              <a:t>万円</a:t>
            </a:r>
            <a:r>
              <a:rPr kumimoji="1" lang="en-US" altLang="ja-JP" dirty="0"/>
              <a:t>/1</a:t>
            </a:r>
            <a:r>
              <a:rPr kumimoji="1" lang="ja-JP" altLang="en-US" dirty="0"/>
              <a:t>か月</a:t>
            </a:r>
          </a:p>
        </p:txBody>
      </p:sp>
      <p:sp>
        <p:nvSpPr>
          <p:cNvPr id="7" name="四角形: 角を丸くする 6">
            <a:extLst>
              <a:ext uri="{FF2B5EF4-FFF2-40B4-BE49-F238E27FC236}">
                <a16:creationId xmlns:a16="http://schemas.microsoft.com/office/drawing/2014/main" id="{9E888B3D-FC4F-4F2F-B573-04D1B6F75F6D}"/>
              </a:ext>
            </a:extLst>
          </p:cNvPr>
          <p:cNvSpPr/>
          <p:nvPr/>
        </p:nvSpPr>
        <p:spPr>
          <a:xfrm>
            <a:off x="984069" y="2469514"/>
            <a:ext cx="10093234" cy="748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コンサルティング</a:t>
            </a:r>
            <a:r>
              <a:rPr lang="en-US" altLang="ja-JP" dirty="0"/>
              <a:t>(</a:t>
            </a:r>
            <a:r>
              <a:rPr lang="ja-JP" altLang="en-US" dirty="0"/>
              <a:t>外部と提携</a:t>
            </a:r>
            <a:r>
              <a:rPr lang="en-US" altLang="ja-JP" dirty="0"/>
              <a:t>)</a:t>
            </a:r>
            <a:r>
              <a:rPr kumimoji="1" lang="ja-JP" altLang="en-US" dirty="0"/>
              <a:t>　紹介手数料</a:t>
            </a:r>
            <a:r>
              <a:rPr kumimoji="1" lang="en-US" altLang="ja-JP" dirty="0"/>
              <a:t>20%</a:t>
            </a:r>
            <a:endParaRPr kumimoji="1" lang="ja-JP" altLang="en-US" dirty="0"/>
          </a:p>
        </p:txBody>
      </p:sp>
    </p:spTree>
    <p:extLst>
      <p:ext uri="{BB962C8B-B14F-4D97-AF65-F5344CB8AC3E}">
        <p14:creationId xmlns:p14="http://schemas.microsoft.com/office/powerpoint/2010/main" val="34342302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13730</TotalTime>
  <Words>340</Words>
  <Application>Microsoft Office PowerPoint</Application>
  <PresentationFormat>ワイド画面</PresentationFormat>
  <Paragraphs>69</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企業と企業の 価値交換のためのマッチングサイト</vt:lpstr>
      <vt:lpstr>背景</vt:lpstr>
      <vt:lpstr>やりたいこと</vt:lpstr>
      <vt:lpstr>やりたいこと</vt:lpstr>
      <vt:lpstr>やりたいこと</vt:lpstr>
      <vt:lpstr>収入源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企業と企業をつなぎ新たな価値を 創造する手助けをするマッチングサイト</dc:title>
  <dc:creator>18237007 磯崎史弥</dc:creator>
  <cp:lastModifiedBy>18237007 磯崎史弥</cp:lastModifiedBy>
  <cp:revision>8</cp:revision>
  <dcterms:created xsi:type="dcterms:W3CDTF">2021-10-11T04:46:52Z</dcterms:created>
  <dcterms:modified xsi:type="dcterms:W3CDTF">2022-01-13T02:03:22Z</dcterms:modified>
</cp:coreProperties>
</file>