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4" r:id="rId7"/>
    <p:sldId id="261" r:id="rId8"/>
    <p:sldId id="262" r:id="rId9"/>
    <p:sldId id="263"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77" d="100"/>
          <a:sy n="77" d="100"/>
        </p:scale>
        <p:origin x="2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6E9F42-8C83-4C2E-81F5-3FCBD893CDA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3D6C826-B094-4785-9D20-CC2D5A861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BD6C24-D7CD-429F-B353-1DF8A8A4F596}"/>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D1DCFEE2-4953-4AA3-BFEF-53C74121C2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35DB7D-F6E9-4B7F-91C8-030131295161}"/>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1717246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5F7808-5CE7-4B93-A8BA-1AE2473D31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6B7DF74-E2CD-4193-8587-174832496A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59368A-AE38-4448-A3D4-FC390D6A180D}"/>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50677113-6108-49EB-AB22-E749D7E5A45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E1E7CF-739C-47E9-B5C4-4FC75A7FF842}"/>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708221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26043C-8042-4AE2-9FA6-8A8E0E6F51C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1EB5B5-9E07-4E84-B23C-1323A8766A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021004-D346-4F9F-A30A-AEF3FF998069}"/>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1673A804-E450-4F67-80F8-7D54EF2C23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373704-DBAE-4031-9D2A-A708540C7CA6}"/>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49383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BB680A-8312-4B9B-A132-06E10886B7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5807B1-DD3D-4088-BDFE-E3646655E68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ABD0F6-5E93-41FF-AD04-949C628CBAA9}"/>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59F1D6F1-F020-414D-A397-1D11D999E0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9FA1DF-A038-4F54-B1EB-82E2073E3C5B}"/>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367829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4AADBD-444F-4D5A-B1FE-87BB94D21BB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F86C49-D242-45F0-820C-AD52DE58FB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0F12FB-C2C3-4500-A324-33C94DB0DE1E}"/>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8FE44C20-E7A8-46C9-95AC-4880CE678D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5FAF6F-82C6-40BF-97E3-40913A4A7C88}"/>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15538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E1CDC-0AB9-4D1E-BEB0-09D008FA96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F47203-098D-4A79-9D91-451EAC2977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BD7B12D-584E-4353-818B-54962E285A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5D653C7-4294-4553-A7DA-1186337C9FA8}"/>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45565436-BC04-4F25-85DE-5C40F70288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7F4BD6F-E2BD-4D25-A902-11D1661A008C}"/>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120404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F53EDB-4890-40F9-9210-B5EDDD49F77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942A77-88C0-4F62-BFC9-26B120D43A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91864E-EDCC-47C5-9AEC-FE00BB6A84C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AD408E-93DC-4D55-964F-5ADCAA23E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58B51D1-6327-4F22-BBFA-74E31E50010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4E7B91-7E26-482D-87B8-990D33C54C7E}"/>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8" name="フッター プレースホルダー 7">
            <a:extLst>
              <a:ext uri="{FF2B5EF4-FFF2-40B4-BE49-F238E27FC236}">
                <a16:creationId xmlns:a16="http://schemas.microsoft.com/office/drawing/2014/main" id="{C5525A02-9CFA-4F8B-9D26-8632C2EA00C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8FA78A-09B7-46FF-85D4-7E1DAF898738}"/>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26078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249DE0-E344-4316-B818-478629F26D0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B5B8382-4045-4827-9816-673B0595345D}"/>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4" name="フッター プレースホルダー 3">
            <a:extLst>
              <a:ext uri="{FF2B5EF4-FFF2-40B4-BE49-F238E27FC236}">
                <a16:creationId xmlns:a16="http://schemas.microsoft.com/office/drawing/2014/main" id="{D009AA56-AAC1-4442-8C27-E55A7C09FF6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CC0560E-BB81-4759-947C-8C258E6DC463}"/>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50806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7D8F3ED-7CD2-40AF-9174-7606636CF55B}"/>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3" name="フッター プレースホルダー 2">
            <a:extLst>
              <a:ext uri="{FF2B5EF4-FFF2-40B4-BE49-F238E27FC236}">
                <a16:creationId xmlns:a16="http://schemas.microsoft.com/office/drawing/2014/main" id="{9F3B9F4A-EBEA-4E36-8DDC-A1067F2A3F0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CFBB62-C56A-47E9-B01F-36E3FB808EB4}"/>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373734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BC25A8-F03A-4015-95E3-CCF26B3D5B1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A77FD5-B0F6-44B0-A927-34CAD7332D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C801BC-304A-4934-B541-5E4EB4209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AEB5745-8E93-4590-A976-14628D71B9B8}"/>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0F78C42F-4CA8-4323-BBB1-5117DAFF88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142C8C-026F-462E-AC3D-2BA85DE837B5}"/>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112257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8FF73-87DA-4B5E-8193-C85ECC62D4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AE87D5-6B0D-426A-B0F9-E6E8651BF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0B1AA7C-4985-4210-8C0A-1B498B35CB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0738CB-3ACD-4708-9AF6-952639C6F22C}"/>
              </a:ext>
            </a:extLst>
          </p:cNvPr>
          <p:cNvSpPr>
            <a:spLocks noGrp="1"/>
          </p:cNvSpPr>
          <p:nvPr>
            <p:ph type="dt" sz="half" idx="10"/>
          </p:nvPr>
        </p:nvSpPr>
        <p:spPr/>
        <p:txBody>
          <a:bodyPr/>
          <a:lstStyle/>
          <a:p>
            <a:fld id="{0268F204-14F8-4375-A6F7-3DA7C4DB8FF0}" type="datetimeFigureOut">
              <a:rPr kumimoji="1" lang="ja-JP" altLang="en-US" smtClean="0"/>
              <a:t>2021/11/4</a:t>
            </a:fld>
            <a:endParaRPr kumimoji="1" lang="ja-JP" altLang="en-US"/>
          </a:p>
        </p:txBody>
      </p:sp>
      <p:sp>
        <p:nvSpPr>
          <p:cNvPr id="6" name="フッター プレースホルダー 5">
            <a:extLst>
              <a:ext uri="{FF2B5EF4-FFF2-40B4-BE49-F238E27FC236}">
                <a16:creationId xmlns:a16="http://schemas.microsoft.com/office/drawing/2014/main" id="{95B6FE74-4D27-4B6F-AB1D-C4DA057602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50DB68-D04D-45C1-AE20-9C138357761D}"/>
              </a:ext>
            </a:extLst>
          </p:cNvPr>
          <p:cNvSpPr>
            <a:spLocks noGrp="1"/>
          </p:cNvSpPr>
          <p:nvPr>
            <p:ph type="sldNum" sz="quarter" idx="12"/>
          </p:nvPr>
        </p:nvSpPr>
        <p:spPr/>
        <p:txBody>
          <a:body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251250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CA9102E-B1D8-4080-BB7D-2B32CF03AC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CAB182-F97B-4BCF-B3FB-1AA18C06F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AF24E5-9F4E-4916-A119-376F73498C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8F204-14F8-4375-A6F7-3DA7C4DB8FF0}" type="datetimeFigureOut">
              <a:rPr kumimoji="1" lang="ja-JP" altLang="en-US" smtClean="0"/>
              <a:t>2021/11/4</a:t>
            </a:fld>
            <a:endParaRPr kumimoji="1" lang="ja-JP" altLang="en-US"/>
          </a:p>
        </p:txBody>
      </p:sp>
      <p:sp>
        <p:nvSpPr>
          <p:cNvPr id="5" name="フッター プレースホルダー 4">
            <a:extLst>
              <a:ext uri="{FF2B5EF4-FFF2-40B4-BE49-F238E27FC236}">
                <a16:creationId xmlns:a16="http://schemas.microsoft.com/office/drawing/2014/main" id="{29797666-CAB9-420A-BDA9-D9E2CC608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04AF6F-3D10-4909-9907-CCFF432D8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3B516-CC7E-4768-BA5C-D917199F8338}" type="slidenum">
              <a:rPr kumimoji="1" lang="ja-JP" altLang="en-US" smtClean="0"/>
              <a:t>‹#›</a:t>
            </a:fld>
            <a:endParaRPr kumimoji="1" lang="ja-JP" altLang="en-US"/>
          </a:p>
        </p:txBody>
      </p:sp>
    </p:spTree>
    <p:extLst>
      <p:ext uri="{BB962C8B-B14F-4D97-AF65-F5344CB8AC3E}">
        <p14:creationId xmlns:p14="http://schemas.microsoft.com/office/powerpoint/2010/main" val="6134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rowdworks.jp/" TargetMode="External"/><Relationship Id="rId2" Type="http://schemas.openxmlformats.org/officeDocument/2006/relationships/hyperlink" Target="https://system-kanji.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BB4780-B7BC-425C-8588-93BB1450388A}"/>
              </a:ext>
            </a:extLst>
          </p:cNvPr>
          <p:cNvSpPr>
            <a:spLocks noGrp="1"/>
          </p:cNvSpPr>
          <p:nvPr>
            <p:ph type="ctrTitle"/>
          </p:nvPr>
        </p:nvSpPr>
        <p:spPr>
          <a:xfrm>
            <a:off x="1524000" y="1768407"/>
            <a:ext cx="9144000" cy="1243150"/>
          </a:xfrm>
        </p:spPr>
        <p:txBody>
          <a:bodyPr>
            <a:normAutofit/>
          </a:bodyPr>
          <a:lstStyle/>
          <a:p>
            <a:r>
              <a:rPr lang="ja-JP" altLang="en-US" sz="3600" b="1" dirty="0"/>
              <a:t>企業と企業の</a:t>
            </a:r>
            <a:br>
              <a:rPr lang="en-US" altLang="ja-JP" sz="3600" b="1" dirty="0"/>
            </a:br>
            <a:r>
              <a:rPr lang="ja-JP" altLang="en-US" sz="3600" b="1" dirty="0"/>
              <a:t>価値交換のためのマッチングサイト</a:t>
            </a:r>
            <a:endParaRPr kumimoji="1" lang="ja-JP" altLang="en-US" sz="3600" b="1" dirty="0"/>
          </a:p>
        </p:txBody>
      </p:sp>
      <p:sp>
        <p:nvSpPr>
          <p:cNvPr id="3" name="字幕 2">
            <a:extLst>
              <a:ext uri="{FF2B5EF4-FFF2-40B4-BE49-F238E27FC236}">
                <a16:creationId xmlns:a16="http://schemas.microsoft.com/office/drawing/2014/main" id="{15C4FB87-0922-41EE-8BFF-9894F7A979C4}"/>
              </a:ext>
            </a:extLst>
          </p:cNvPr>
          <p:cNvSpPr>
            <a:spLocks noGrp="1"/>
          </p:cNvSpPr>
          <p:nvPr>
            <p:ph type="subTitle" idx="1"/>
          </p:nvPr>
        </p:nvSpPr>
        <p:spPr/>
        <p:txBody>
          <a:bodyPr/>
          <a:lstStyle/>
          <a:p>
            <a:r>
              <a:rPr kumimoji="1" lang="ja-JP" altLang="en-US" dirty="0"/>
              <a:t>チームメンバー</a:t>
            </a:r>
            <a:endParaRPr kumimoji="1" lang="en-US" altLang="ja-JP" dirty="0"/>
          </a:p>
          <a:p>
            <a:r>
              <a:rPr lang="en-US" altLang="ja-JP" dirty="0"/>
              <a:t>18235064</a:t>
            </a:r>
            <a:r>
              <a:rPr lang="ja-JP" altLang="en-US" dirty="0"/>
              <a:t>　野澤鉄郎</a:t>
            </a:r>
            <a:endParaRPr lang="en-US" altLang="ja-JP" dirty="0"/>
          </a:p>
          <a:p>
            <a:r>
              <a:rPr kumimoji="1" lang="en-US" altLang="ja-JP" dirty="0"/>
              <a:t>18237007</a:t>
            </a:r>
            <a:r>
              <a:rPr kumimoji="1" lang="ja-JP" altLang="en-US" dirty="0"/>
              <a:t>　</a:t>
            </a:r>
            <a:r>
              <a:rPr lang="ja-JP" altLang="en-US" dirty="0"/>
              <a:t>磯崎史弥</a:t>
            </a:r>
            <a:endParaRPr kumimoji="1" lang="ja-JP" altLang="en-US" dirty="0"/>
          </a:p>
        </p:txBody>
      </p:sp>
    </p:spTree>
    <p:extLst>
      <p:ext uri="{BB962C8B-B14F-4D97-AF65-F5344CB8AC3E}">
        <p14:creationId xmlns:p14="http://schemas.microsoft.com/office/powerpoint/2010/main" val="3563194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kumimoji="1" lang="ja-JP" altLang="en-US" sz="3200" b="1" dirty="0"/>
              <a:t>背景</a:t>
            </a:r>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4"/>
            <a:ext cx="10515600" cy="4855059"/>
          </a:xfrm>
        </p:spPr>
        <p:txBody>
          <a:bodyPr/>
          <a:lstStyle/>
          <a:p>
            <a:pPr marL="0" indent="0">
              <a:buNone/>
            </a:pPr>
            <a:r>
              <a:rPr kumimoji="1" lang="ja-JP" altLang="en-US" dirty="0"/>
              <a:t>現在</a:t>
            </a:r>
            <a:r>
              <a:rPr lang="ja-JP" altLang="en-US" dirty="0"/>
              <a:t>あるマッチングサービスは企業紹介が目的になっていたり、個人事業主とのマッチング</a:t>
            </a:r>
            <a:r>
              <a:rPr lang="en-US" altLang="ja-JP" dirty="0"/>
              <a:t>(</a:t>
            </a:r>
            <a:r>
              <a:rPr lang="ja-JP" altLang="en-US" dirty="0"/>
              <a:t>低コスト化</a:t>
            </a:r>
            <a:r>
              <a:rPr lang="en-US" altLang="ja-JP" dirty="0"/>
              <a:t>)</a:t>
            </a:r>
            <a:r>
              <a:rPr lang="ja-JP" altLang="en-US" dirty="0"/>
              <a:t>、営業ツール等溢れているが、</a:t>
            </a:r>
            <a:r>
              <a:rPr lang="ja-JP" altLang="en-US" b="1" dirty="0"/>
              <a:t>価値の交換に重きを置いたサービスがあると面白いと考えた</a:t>
            </a:r>
            <a:r>
              <a:rPr lang="ja-JP" altLang="en-US" dirty="0"/>
              <a:t>。</a:t>
            </a:r>
            <a:endParaRPr kumimoji="1" lang="en-US" altLang="ja-JP" dirty="0"/>
          </a:p>
          <a:p>
            <a:pPr marL="0" indent="0">
              <a:buNone/>
            </a:pPr>
            <a:endParaRPr lang="en-US" altLang="ja-JP" dirty="0"/>
          </a:p>
          <a:p>
            <a:pPr marL="0" indent="0">
              <a:buNone/>
            </a:pPr>
            <a:r>
              <a:rPr kumimoji="1" lang="ja-JP" altLang="en-US" dirty="0"/>
              <a:t>例：システム幹事</a:t>
            </a:r>
            <a:endParaRPr kumimoji="1" lang="en-US" altLang="ja-JP" dirty="0"/>
          </a:p>
          <a:p>
            <a:pPr marL="0" indent="0">
              <a:buNone/>
            </a:pPr>
            <a:r>
              <a:rPr kumimoji="1" lang="en-US" altLang="ja-JP" dirty="0">
                <a:hlinkClick r:id="rId2"/>
              </a:rPr>
              <a:t>https://system-kanji.com/</a:t>
            </a:r>
            <a:r>
              <a:rPr lang="en-US" altLang="ja-JP" dirty="0"/>
              <a:t> </a:t>
            </a:r>
          </a:p>
          <a:p>
            <a:pPr marL="0" indent="0">
              <a:buNone/>
            </a:pPr>
            <a:endParaRPr kumimoji="1" lang="en-US" altLang="ja-JP" dirty="0"/>
          </a:p>
          <a:p>
            <a:pPr marL="0" indent="0">
              <a:buNone/>
            </a:pPr>
            <a:r>
              <a:rPr lang="ja-JP" altLang="en-US" dirty="0"/>
              <a:t>例：クラウドワークス</a:t>
            </a:r>
            <a:endParaRPr lang="en-US" altLang="ja-JP" dirty="0"/>
          </a:p>
          <a:p>
            <a:pPr marL="0" indent="0">
              <a:buNone/>
            </a:pPr>
            <a:r>
              <a:rPr kumimoji="1" lang="en-US" altLang="ja-JP" dirty="0">
                <a:hlinkClick r:id="rId3"/>
              </a:rPr>
              <a:t>https://crowdworks.jp/</a:t>
            </a:r>
            <a:r>
              <a:rPr kumimoji="1" lang="en-US" altLang="ja-JP" dirty="0"/>
              <a:t> </a:t>
            </a:r>
          </a:p>
        </p:txBody>
      </p:sp>
    </p:spTree>
    <p:extLst>
      <p:ext uri="{BB962C8B-B14F-4D97-AF65-F5344CB8AC3E}">
        <p14:creationId xmlns:p14="http://schemas.microsoft.com/office/powerpoint/2010/main" val="86337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やりたいこと</a:t>
            </a:r>
            <a:endParaRPr kumimoji="1" lang="ja-JP" altLang="en-US" sz="3200" b="1" dirty="0"/>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4"/>
            <a:ext cx="10515600" cy="4663259"/>
          </a:xfrm>
        </p:spPr>
        <p:txBody>
          <a:bodyPr>
            <a:normAutofit/>
          </a:bodyPr>
          <a:lstStyle/>
          <a:p>
            <a:pPr marL="0" indent="0">
              <a:buNone/>
            </a:pPr>
            <a:r>
              <a:rPr kumimoji="1" lang="ja-JP" altLang="en-US" sz="2400" dirty="0"/>
              <a:t>① 企業にとって弱みを改善し、強みを提供することでコストパフォーマンスよく価値交換ができるマッチングサイト</a:t>
            </a:r>
            <a:endParaRPr kumimoji="1" lang="en-US" altLang="ja-JP" sz="2400" dirty="0"/>
          </a:p>
          <a:p>
            <a:pPr marL="0" indent="0">
              <a:buNone/>
            </a:pPr>
            <a:endParaRPr lang="en-US" altLang="ja-JP" sz="2400" dirty="0"/>
          </a:p>
          <a:p>
            <a:pPr marL="0" indent="0">
              <a:buNone/>
            </a:pPr>
            <a:r>
              <a:rPr kumimoji="1" lang="ja-JP" altLang="en-US" sz="2400" dirty="0"/>
              <a:t>② 規模が同等の会社を繋げることで、対等な関係を築きやすい環境を提供</a:t>
            </a:r>
            <a:endParaRPr kumimoji="1" lang="en-US" altLang="ja-JP" sz="2400" dirty="0"/>
          </a:p>
          <a:p>
            <a:pPr marL="0" indent="0">
              <a:buNone/>
            </a:pPr>
            <a:endParaRPr lang="en-US" altLang="ja-JP" sz="2400" dirty="0"/>
          </a:p>
          <a:p>
            <a:pPr marL="0" indent="0">
              <a:buNone/>
            </a:pPr>
            <a:endParaRPr kumimoji="1" lang="en-US" altLang="ja-JP" sz="2400" dirty="0"/>
          </a:p>
        </p:txBody>
      </p:sp>
      <p:sp>
        <p:nvSpPr>
          <p:cNvPr id="4" name="矢印: 下 3">
            <a:extLst>
              <a:ext uri="{FF2B5EF4-FFF2-40B4-BE49-F238E27FC236}">
                <a16:creationId xmlns:a16="http://schemas.microsoft.com/office/drawing/2014/main" id="{9DAAC3D5-9428-4A66-A94C-2C4067F75124}"/>
              </a:ext>
            </a:extLst>
          </p:cNvPr>
          <p:cNvSpPr/>
          <p:nvPr/>
        </p:nvSpPr>
        <p:spPr>
          <a:xfrm>
            <a:off x="5591694" y="3387435"/>
            <a:ext cx="1008611" cy="13466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B28386C-5F68-45EF-B9DC-39AFCBF11B8E}"/>
              </a:ext>
            </a:extLst>
          </p:cNvPr>
          <p:cNvSpPr txBox="1"/>
          <p:nvPr/>
        </p:nvSpPr>
        <p:spPr>
          <a:xfrm>
            <a:off x="838200" y="4962698"/>
            <a:ext cx="10257906" cy="707886"/>
          </a:xfrm>
          <a:prstGeom prst="rect">
            <a:avLst/>
          </a:prstGeom>
          <a:noFill/>
        </p:spPr>
        <p:txBody>
          <a:bodyPr wrap="square" rtlCol="0">
            <a:spAutoFit/>
          </a:bodyPr>
          <a:lstStyle/>
          <a:p>
            <a:r>
              <a:rPr kumimoji="1" lang="ja-JP" altLang="en-US" sz="2000" b="1" dirty="0">
                <a:solidFill>
                  <a:srgbClr val="FF0000"/>
                </a:solidFill>
              </a:rPr>
              <a:t>・双方向からやりとりをしやすい環境が用意できる。</a:t>
            </a:r>
            <a:endParaRPr kumimoji="1" lang="en-US" altLang="ja-JP" sz="2000" b="1" dirty="0">
              <a:solidFill>
                <a:srgbClr val="FF0000"/>
              </a:solidFill>
            </a:endParaRPr>
          </a:p>
          <a:p>
            <a:r>
              <a:rPr lang="ja-JP" altLang="en-US" sz="2000" b="1" dirty="0">
                <a:solidFill>
                  <a:srgbClr val="FF0000"/>
                </a:solidFill>
              </a:rPr>
              <a:t>・うまくマッチングすれば低コストで自社の課題解決をすることができる。</a:t>
            </a:r>
            <a:endParaRPr lang="en-US" altLang="ja-JP" sz="2000" b="1" dirty="0">
              <a:solidFill>
                <a:srgbClr val="FF0000"/>
              </a:solidFill>
            </a:endParaRPr>
          </a:p>
        </p:txBody>
      </p:sp>
    </p:spTree>
    <p:extLst>
      <p:ext uri="{BB962C8B-B14F-4D97-AF65-F5344CB8AC3E}">
        <p14:creationId xmlns:p14="http://schemas.microsoft.com/office/powerpoint/2010/main" val="319572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やりたいこと</a:t>
            </a:r>
            <a:endParaRPr kumimoji="1" lang="ja-JP" altLang="en-US" sz="3200" b="1" dirty="0"/>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5"/>
            <a:ext cx="10515600" cy="1143000"/>
          </a:xfrm>
        </p:spPr>
        <p:txBody>
          <a:bodyPr>
            <a:normAutofit/>
          </a:bodyPr>
          <a:lstStyle/>
          <a:p>
            <a:pPr marL="0" indent="0">
              <a:buNone/>
            </a:pPr>
            <a:r>
              <a:rPr kumimoji="1" lang="ja-JP" altLang="en-US" dirty="0"/>
              <a:t>企業にとって弱みを改善し、強みを提供することでコストパフォーマンスよく価値交換ができるマッチングサイト</a:t>
            </a:r>
            <a:endParaRPr kumimoji="1" lang="en-US" altLang="ja-JP" dirty="0"/>
          </a:p>
        </p:txBody>
      </p:sp>
      <p:sp>
        <p:nvSpPr>
          <p:cNvPr id="4" name="正方形/長方形 3">
            <a:extLst>
              <a:ext uri="{FF2B5EF4-FFF2-40B4-BE49-F238E27FC236}">
                <a16:creationId xmlns:a16="http://schemas.microsoft.com/office/drawing/2014/main" id="{5DC5A114-4113-409A-9C7C-C1F1D34BC7CE}"/>
              </a:ext>
            </a:extLst>
          </p:cNvPr>
          <p:cNvSpPr/>
          <p:nvPr/>
        </p:nvSpPr>
        <p:spPr>
          <a:xfrm>
            <a:off x="1003852" y="2385391"/>
            <a:ext cx="3359425" cy="4572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6">
                    <a:lumMod val="50000"/>
                  </a:schemeClr>
                </a:solidFill>
              </a:rPr>
              <a:t>A</a:t>
            </a:r>
            <a:r>
              <a:rPr kumimoji="1" lang="ja-JP" altLang="en-US" dirty="0">
                <a:solidFill>
                  <a:schemeClr val="accent6">
                    <a:lumMod val="50000"/>
                  </a:schemeClr>
                </a:solidFill>
              </a:rPr>
              <a:t>社</a:t>
            </a:r>
          </a:p>
        </p:txBody>
      </p:sp>
      <p:sp>
        <p:nvSpPr>
          <p:cNvPr id="5" name="正方形/長方形 4">
            <a:extLst>
              <a:ext uri="{FF2B5EF4-FFF2-40B4-BE49-F238E27FC236}">
                <a16:creationId xmlns:a16="http://schemas.microsoft.com/office/drawing/2014/main" id="{3F9498D1-3BC0-4CE0-A0AC-832F0BDAE968}"/>
              </a:ext>
            </a:extLst>
          </p:cNvPr>
          <p:cNvSpPr/>
          <p:nvPr/>
        </p:nvSpPr>
        <p:spPr>
          <a:xfrm>
            <a:off x="7126356" y="2385391"/>
            <a:ext cx="3359425" cy="45719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5">
                    <a:lumMod val="50000"/>
                  </a:schemeClr>
                </a:solidFill>
              </a:rPr>
              <a:t>B</a:t>
            </a:r>
            <a:r>
              <a:rPr kumimoji="1" lang="ja-JP" altLang="en-US" dirty="0">
                <a:solidFill>
                  <a:schemeClr val="accent5">
                    <a:lumMod val="50000"/>
                  </a:schemeClr>
                </a:solidFill>
              </a:rPr>
              <a:t>社</a:t>
            </a:r>
          </a:p>
        </p:txBody>
      </p:sp>
      <p:sp>
        <p:nvSpPr>
          <p:cNvPr id="6" name="正方形/長方形 5">
            <a:extLst>
              <a:ext uri="{FF2B5EF4-FFF2-40B4-BE49-F238E27FC236}">
                <a16:creationId xmlns:a16="http://schemas.microsoft.com/office/drawing/2014/main" id="{3063AD77-262D-449E-928A-751234F28E9A}"/>
              </a:ext>
            </a:extLst>
          </p:cNvPr>
          <p:cNvSpPr/>
          <p:nvPr/>
        </p:nvSpPr>
        <p:spPr>
          <a:xfrm>
            <a:off x="1003852" y="2971800"/>
            <a:ext cx="335942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強み</a:t>
            </a:r>
          </a:p>
        </p:txBody>
      </p:sp>
      <p:sp>
        <p:nvSpPr>
          <p:cNvPr id="8" name="正方形/長方形 7">
            <a:extLst>
              <a:ext uri="{FF2B5EF4-FFF2-40B4-BE49-F238E27FC236}">
                <a16:creationId xmlns:a16="http://schemas.microsoft.com/office/drawing/2014/main" id="{BB5754D7-1FDB-4629-A583-081307D6D410}"/>
              </a:ext>
            </a:extLst>
          </p:cNvPr>
          <p:cNvSpPr/>
          <p:nvPr/>
        </p:nvSpPr>
        <p:spPr>
          <a:xfrm>
            <a:off x="1003851" y="4989443"/>
            <a:ext cx="33594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弱み</a:t>
            </a:r>
          </a:p>
        </p:txBody>
      </p:sp>
      <p:sp>
        <p:nvSpPr>
          <p:cNvPr id="9" name="正方形/長方形 8">
            <a:extLst>
              <a:ext uri="{FF2B5EF4-FFF2-40B4-BE49-F238E27FC236}">
                <a16:creationId xmlns:a16="http://schemas.microsoft.com/office/drawing/2014/main" id="{FE876D2E-7457-4FC5-9091-DB2CF201FC69}"/>
              </a:ext>
            </a:extLst>
          </p:cNvPr>
          <p:cNvSpPr/>
          <p:nvPr/>
        </p:nvSpPr>
        <p:spPr>
          <a:xfrm>
            <a:off x="7126355" y="4949688"/>
            <a:ext cx="3359425" cy="457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強み</a:t>
            </a:r>
          </a:p>
        </p:txBody>
      </p:sp>
      <p:sp>
        <p:nvSpPr>
          <p:cNvPr id="10" name="正方形/長方形 9">
            <a:extLst>
              <a:ext uri="{FF2B5EF4-FFF2-40B4-BE49-F238E27FC236}">
                <a16:creationId xmlns:a16="http://schemas.microsoft.com/office/drawing/2014/main" id="{C4903A5F-6D41-4F09-AAF7-831672643F7D}"/>
              </a:ext>
            </a:extLst>
          </p:cNvPr>
          <p:cNvSpPr/>
          <p:nvPr/>
        </p:nvSpPr>
        <p:spPr>
          <a:xfrm>
            <a:off x="7126355" y="2971800"/>
            <a:ext cx="33594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弱み</a:t>
            </a:r>
          </a:p>
        </p:txBody>
      </p:sp>
      <p:sp>
        <p:nvSpPr>
          <p:cNvPr id="11" name="テキスト ボックス 10">
            <a:extLst>
              <a:ext uri="{FF2B5EF4-FFF2-40B4-BE49-F238E27FC236}">
                <a16:creationId xmlns:a16="http://schemas.microsoft.com/office/drawing/2014/main" id="{4A083864-0D72-46D9-B84E-B4C5D7C01071}"/>
              </a:ext>
            </a:extLst>
          </p:cNvPr>
          <p:cNvSpPr txBox="1"/>
          <p:nvPr/>
        </p:nvSpPr>
        <p:spPr>
          <a:xfrm>
            <a:off x="1003851" y="3607904"/>
            <a:ext cx="1338828" cy="646331"/>
          </a:xfrm>
          <a:prstGeom prst="rect">
            <a:avLst/>
          </a:prstGeom>
          <a:noFill/>
        </p:spPr>
        <p:txBody>
          <a:bodyPr wrap="none" rtlCol="0">
            <a:spAutoFit/>
          </a:bodyPr>
          <a:lstStyle/>
          <a:p>
            <a:r>
              <a:rPr kumimoji="1" lang="ja-JP" altLang="en-US" dirty="0"/>
              <a:t>・商品企画</a:t>
            </a:r>
            <a:endParaRPr kumimoji="1" lang="en-US" altLang="ja-JP" dirty="0"/>
          </a:p>
          <a:p>
            <a:r>
              <a:rPr kumimoji="1" lang="ja-JP" altLang="en-US" dirty="0"/>
              <a:t>・営業力</a:t>
            </a:r>
            <a:endParaRPr kumimoji="1" lang="en-US" altLang="ja-JP" dirty="0"/>
          </a:p>
        </p:txBody>
      </p:sp>
      <p:sp>
        <p:nvSpPr>
          <p:cNvPr id="12" name="テキスト ボックス 11">
            <a:extLst>
              <a:ext uri="{FF2B5EF4-FFF2-40B4-BE49-F238E27FC236}">
                <a16:creationId xmlns:a16="http://schemas.microsoft.com/office/drawing/2014/main" id="{191B6680-5B01-4019-ABEA-C93D91A05AA3}"/>
              </a:ext>
            </a:extLst>
          </p:cNvPr>
          <p:cNvSpPr txBox="1"/>
          <p:nvPr/>
        </p:nvSpPr>
        <p:spPr>
          <a:xfrm>
            <a:off x="7040217" y="3608841"/>
            <a:ext cx="2031325" cy="646331"/>
          </a:xfrm>
          <a:prstGeom prst="rect">
            <a:avLst/>
          </a:prstGeom>
          <a:noFill/>
        </p:spPr>
        <p:txBody>
          <a:bodyPr wrap="none" rtlCol="0">
            <a:spAutoFit/>
          </a:bodyPr>
          <a:lstStyle/>
          <a:p>
            <a:r>
              <a:rPr kumimoji="1" lang="ja-JP" altLang="en-US" dirty="0"/>
              <a:t>・営業力</a:t>
            </a:r>
            <a:endParaRPr kumimoji="1" lang="en-US" altLang="ja-JP" dirty="0"/>
          </a:p>
          <a:p>
            <a:r>
              <a:rPr lang="ja-JP" altLang="en-US" dirty="0"/>
              <a:t>・マーケティング</a:t>
            </a:r>
            <a:endParaRPr kumimoji="1" lang="ja-JP" altLang="en-US" dirty="0"/>
          </a:p>
        </p:txBody>
      </p:sp>
      <p:sp>
        <p:nvSpPr>
          <p:cNvPr id="13" name="テキスト ボックス 12">
            <a:extLst>
              <a:ext uri="{FF2B5EF4-FFF2-40B4-BE49-F238E27FC236}">
                <a16:creationId xmlns:a16="http://schemas.microsoft.com/office/drawing/2014/main" id="{BCFC6EB7-D632-4B07-816A-7188BBC44ECC}"/>
              </a:ext>
            </a:extLst>
          </p:cNvPr>
          <p:cNvSpPr txBox="1"/>
          <p:nvPr/>
        </p:nvSpPr>
        <p:spPr>
          <a:xfrm>
            <a:off x="1003851" y="5536095"/>
            <a:ext cx="3381054" cy="923330"/>
          </a:xfrm>
          <a:prstGeom prst="rect">
            <a:avLst/>
          </a:prstGeom>
          <a:noFill/>
        </p:spPr>
        <p:txBody>
          <a:bodyPr wrap="none" rtlCol="0">
            <a:spAutoFit/>
          </a:bodyPr>
          <a:lstStyle/>
          <a:p>
            <a:r>
              <a:rPr kumimoji="1" lang="ja-JP" altLang="en-US" dirty="0"/>
              <a:t>・組織開発</a:t>
            </a:r>
            <a:endParaRPr kumimoji="1" lang="en-US" altLang="ja-JP" dirty="0"/>
          </a:p>
          <a:p>
            <a:r>
              <a:rPr lang="ja-JP" altLang="en-US" dirty="0"/>
              <a:t>・</a:t>
            </a:r>
            <a:r>
              <a:rPr lang="en-US" altLang="ja-JP" dirty="0"/>
              <a:t>Web</a:t>
            </a:r>
            <a:r>
              <a:rPr lang="ja-JP" altLang="en-US" dirty="0"/>
              <a:t>マーケティング</a:t>
            </a:r>
            <a:r>
              <a:rPr lang="en-US" altLang="ja-JP" dirty="0"/>
              <a:t>(</a:t>
            </a:r>
            <a:r>
              <a:rPr lang="ja-JP" altLang="en-US" dirty="0"/>
              <a:t>実行力</a:t>
            </a:r>
            <a:r>
              <a:rPr lang="en-US" altLang="ja-JP" dirty="0"/>
              <a:t>)</a:t>
            </a:r>
          </a:p>
          <a:p>
            <a:r>
              <a:rPr lang="ja-JP" altLang="en-US" dirty="0"/>
              <a:t>・案件処理→スケールしない</a:t>
            </a:r>
            <a:endParaRPr lang="en-US" altLang="ja-JP" dirty="0"/>
          </a:p>
        </p:txBody>
      </p:sp>
      <p:sp>
        <p:nvSpPr>
          <p:cNvPr id="14" name="テキスト ボックス 13">
            <a:extLst>
              <a:ext uri="{FF2B5EF4-FFF2-40B4-BE49-F238E27FC236}">
                <a16:creationId xmlns:a16="http://schemas.microsoft.com/office/drawing/2014/main" id="{C1A1C484-235D-458C-BB11-0F428641E0FE}"/>
              </a:ext>
            </a:extLst>
          </p:cNvPr>
          <p:cNvSpPr txBox="1"/>
          <p:nvPr/>
        </p:nvSpPr>
        <p:spPr>
          <a:xfrm>
            <a:off x="7040217" y="5536095"/>
            <a:ext cx="2558714" cy="923330"/>
          </a:xfrm>
          <a:prstGeom prst="rect">
            <a:avLst/>
          </a:prstGeom>
          <a:noFill/>
        </p:spPr>
        <p:txBody>
          <a:bodyPr wrap="none" rtlCol="0">
            <a:spAutoFit/>
          </a:bodyPr>
          <a:lstStyle/>
          <a:p>
            <a:r>
              <a:rPr kumimoji="1" lang="ja-JP" altLang="en-US" dirty="0"/>
              <a:t>・採用ブランディング</a:t>
            </a:r>
            <a:endParaRPr kumimoji="1" lang="en-US" altLang="ja-JP" dirty="0"/>
          </a:p>
          <a:p>
            <a:r>
              <a:rPr kumimoji="1" lang="ja-JP" altLang="en-US" dirty="0"/>
              <a:t>・組織開発</a:t>
            </a:r>
            <a:endParaRPr kumimoji="1" lang="en-US" altLang="ja-JP" dirty="0"/>
          </a:p>
          <a:p>
            <a:r>
              <a:rPr lang="ja-JP" altLang="en-US" dirty="0"/>
              <a:t>・組織管理</a:t>
            </a:r>
            <a:endParaRPr lang="en-US" altLang="ja-JP" dirty="0"/>
          </a:p>
        </p:txBody>
      </p:sp>
      <p:cxnSp>
        <p:nvCxnSpPr>
          <p:cNvPr id="16" name="直線矢印コネクタ 15">
            <a:extLst>
              <a:ext uri="{FF2B5EF4-FFF2-40B4-BE49-F238E27FC236}">
                <a16:creationId xmlns:a16="http://schemas.microsoft.com/office/drawing/2014/main" id="{8D8AB723-BA8A-4A1D-BEDB-4E62F15EA751}"/>
              </a:ext>
            </a:extLst>
          </p:cNvPr>
          <p:cNvCxnSpPr>
            <a:cxnSpLocks/>
          </p:cNvCxnSpPr>
          <p:nvPr/>
        </p:nvCxnSpPr>
        <p:spPr>
          <a:xfrm flipV="1">
            <a:off x="2128058" y="3798916"/>
            <a:ext cx="4998297" cy="2826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76C6A42-7123-4BB0-87D3-A96E5028B1F1}"/>
              </a:ext>
            </a:extLst>
          </p:cNvPr>
          <p:cNvCxnSpPr>
            <a:cxnSpLocks/>
          </p:cNvCxnSpPr>
          <p:nvPr/>
        </p:nvCxnSpPr>
        <p:spPr>
          <a:xfrm flipH="1" flipV="1">
            <a:off x="2342679" y="5710844"/>
            <a:ext cx="4783678" cy="286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64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やりたいこと</a:t>
            </a:r>
            <a:endParaRPr kumimoji="1" lang="ja-JP" altLang="en-US" sz="3200" b="1" dirty="0"/>
          </a:p>
        </p:txBody>
      </p:sp>
      <p:sp>
        <p:nvSpPr>
          <p:cNvPr id="3" name="コンテンツ プレースホルダー 2">
            <a:extLst>
              <a:ext uri="{FF2B5EF4-FFF2-40B4-BE49-F238E27FC236}">
                <a16:creationId xmlns:a16="http://schemas.microsoft.com/office/drawing/2014/main" id="{655B9DF6-BE98-4837-A5C7-5B0CB55BED2A}"/>
              </a:ext>
            </a:extLst>
          </p:cNvPr>
          <p:cNvSpPr>
            <a:spLocks noGrp="1"/>
          </p:cNvSpPr>
          <p:nvPr>
            <p:ph idx="1"/>
          </p:nvPr>
        </p:nvSpPr>
        <p:spPr>
          <a:xfrm>
            <a:off x="838200" y="1321905"/>
            <a:ext cx="10515600" cy="507357"/>
          </a:xfrm>
        </p:spPr>
        <p:txBody>
          <a:bodyPr>
            <a:normAutofit/>
          </a:bodyPr>
          <a:lstStyle/>
          <a:p>
            <a:pPr marL="0" indent="0">
              <a:buNone/>
            </a:pPr>
            <a:r>
              <a:rPr kumimoji="1" lang="ja-JP" altLang="en-US" sz="2400" dirty="0"/>
              <a:t>規模が同等の会社を繋げることで、対等な関係を築きやすい環境を提供</a:t>
            </a:r>
            <a:endParaRPr kumimoji="1" lang="en-US" altLang="ja-JP" sz="2400" dirty="0"/>
          </a:p>
        </p:txBody>
      </p:sp>
      <p:sp>
        <p:nvSpPr>
          <p:cNvPr id="7" name="楕円 6">
            <a:extLst>
              <a:ext uri="{FF2B5EF4-FFF2-40B4-BE49-F238E27FC236}">
                <a16:creationId xmlns:a16="http://schemas.microsoft.com/office/drawing/2014/main" id="{E5787731-4DC7-4A1D-8433-866F0461699A}"/>
              </a:ext>
            </a:extLst>
          </p:cNvPr>
          <p:cNvSpPr/>
          <p:nvPr/>
        </p:nvSpPr>
        <p:spPr>
          <a:xfrm>
            <a:off x="140626" y="1898042"/>
            <a:ext cx="2279073" cy="227907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r>
              <a:rPr kumimoji="1" lang="ja-JP" altLang="en-US" dirty="0"/>
              <a:t>社</a:t>
            </a:r>
            <a:endParaRPr kumimoji="1" lang="en-US" altLang="ja-JP" dirty="0"/>
          </a:p>
          <a:p>
            <a:pPr algn="ctr"/>
            <a:r>
              <a:rPr lang="ja-JP" altLang="en-US" dirty="0"/>
              <a:t>資本金</a:t>
            </a:r>
            <a:r>
              <a:rPr lang="en-US" altLang="ja-JP" dirty="0"/>
              <a:t>1000</a:t>
            </a:r>
            <a:r>
              <a:rPr lang="ja-JP" altLang="en-US" dirty="0"/>
              <a:t>万</a:t>
            </a:r>
            <a:endParaRPr lang="en-US" altLang="ja-JP" dirty="0"/>
          </a:p>
          <a:p>
            <a:pPr algn="ctr"/>
            <a:r>
              <a:rPr kumimoji="1" lang="ja-JP" altLang="en-US" dirty="0"/>
              <a:t>売上</a:t>
            </a:r>
            <a:r>
              <a:rPr kumimoji="1" lang="en-US" altLang="ja-JP" dirty="0"/>
              <a:t>8000</a:t>
            </a:r>
            <a:r>
              <a:rPr kumimoji="1" lang="ja-JP" altLang="en-US" dirty="0"/>
              <a:t>万</a:t>
            </a:r>
            <a:endParaRPr kumimoji="1" lang="en-US" altLang="ja-JP" dirty="0"/>
          </a:p>
          <a:p>
            <a:pPr algn="ctr"/>
            <a:r>
              <a:rPr lang="ja-JP" altLang="en-US" dirty="0"/>
              <a:t>従業員数</a:t>
            </a:r>
            <a:r>
              <a:rPr lang="en-US" altLang="ja-JP" dirty="0"/>
              <a:t>20</a:t>
            </a:r>
            <a:r>
              <a:rPr lang="ja-JP" altLang="en-US" dirty="0"/>
              <a:t>名</a:t>
            </a:r>
            <a:endParaRPr kumimoji="1" lang="ja-JP" altLang="en-US" dirty="0"/>
          </a:p>
        </p:txBody>
      </p:sp>
      <p:sp>
        <p:nvSpPr>
          <p:cNvPr id="18" name="楕円 17">
            <a:extLst>
              <a:ext uri="{FF2B5EF4-FFF2-40B4-BE49-F238E27FC236}">
                <a16:creationId xmlns:a16="http://schemas.microsoft.com/office/drawing/2014/main" id="{652D2C1B-ACB9-4B76-8E81-CBDFC82486D3}"/>
              </a:ext>
            </a:extLst>
          </p:cNvPr>
          <p:cNvSpPr/>
          <p:nvPr/>
        </p:nvSpPr>
        <p:spPr>
          <a:xfrm>
            <a:off x="1615439" y="4389300"/>
            <a:ext cx="2279073" cy="227907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B</a:t>
            </a:r>
            <a:r>
              <a:rPr kumimoji="1" lang="ja-JP" altLang="en-US" dirty="0"/>
              <a:t>社</a:t>
            </a:r>
            <a:endParaRPr kumimoji="1" lang="en-US" altLang="ja-JP" dirty="0"/>
          </a:p>
          <a:p>
            <a:pPr algn="ctr"/>
            <a:r>
              <a:rPr lang="ja-JP" altLang="en-US" dirty="0"/>
              <a:t>資本金</a:t>
            </a:r>
            <a:r>
              <a:rPr lang="en-US" altLang="ja-JP" dirty="0"/>
              <a:t>4000</a:t>
            </a:r>
            <a:r>
              <a:rPr lang="ja-JP" altLang="en-US" dirty="0"/>
              <a:t>万</a:t>
            </a:r>
            <a:endParaRPr lang="en-US" altLang="ja-JP" dirty="0"/>
          </a:p>
          <a:p>
            <a:pPr algn="ctr"/>
            <a:r>
              <a:rPr kumimoji="1" lang="ja-JP" altLang="en-US" dirty="0"/>
              <a:t>売上</a:t>
            </a:r>
            <a:r>
              <a:rPr kumimoji="1" lang="en-US" altLang="ja-JP" dirty="0"/>
              <a:t>2</a:t>
            </a:r>
            <a:r>
              <a:rPr lang="ja-JP" altLang="en-US" dirty="0"/>
              <a:t>億</a:t>
            </a:r>
            <a:endParaRPr kumimoji="1" lang="en-US" altLang="ja-JP" dirty="0"/>
          </a:p>
          <a:p>
            <a:pPr algn="ctr"/>
            <a:r>
              <a:rPr lang="ja-JP" altLang="en-US" dirty="0"/>
              <a:t>従業員数</a:t>
            </a:r>
            <a:r>
              <a:rPr lang="en-US" altLang="ja-JP" dirty="0"/>
              <a:t>20</a:t>
            </a:r>
            <a:r>
              <a:rPr lang="ja-JP" altLang="en-US" dirty="0"/>
              <a:t>名</a:t>
            </a:r>
            <a:endParaRPr kumimoji="1" lang="ja-JP" altLang="en-US" dirty="0"/>
          </a:p>
        </p:txBody>
      </p:sp>
      <p:sp>
        <p:nvSpPr>
          <p:cNvPr id="20" name="楕円 19">
            <a:extLst>
              <a:ext uri="{FF2B5EF4-FFF2-40B4-BE49-F238E27FC236}">
                <a16:creationId xmlns:a16="http://schemas.microsoft.com/office/drawing/2014/main" id="{F0E5C774-1641-4963-8FB1-EBDEAE5F28F2}"/>
              </a:ext>
            </a:extLst>
          </p:cNvPr>
          <p:cNvSpPr/>
          <p:nvPr/>
        </p:nvSpPr>
        <p:spPr>
          <a:xfrm>
            <a:off x="6278879" y="1905300"/>
            <a:ext cx="2279073" cy="227907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ja-JP" altLang="en-US" dirty="0"/>
              <a:t>社</a:t>
            </a:r>
            <a:endParaRPr kumimoji="1" lang="en-US" altLang="ja-JP" dirty="0"/>
          </a:p>
          <a:p>
            <a:pPr algn="ctr"/>
            <a:r>
              <a:rPr lang="ja-JP" altLang="en-US" dirty="0"/>
              <a:t>資本金</a:t>
            </a:r>
            <a:r>
              <a:rPr lang="en-US" altLang="ja-JP" dirty="0"/>
              <a:t>300</a:t>
            </a:r>
            <a:r>
              <a:rPr lang="ja-JP" altLang="en-US" dirty="0"/>
              <a:t>万</a:t>
            </a:r>
            <a:endParaRPr lang="en-US" altLang="ja-JP" dirty="0"/>
          </a:p>
          <a:p>
            <a:pPr algn="ctr"/>
            <a:r>
              <a:rPr kumimoji="1" lang="ja-JP" altLang="en-US" dirty="0"/>
              <a:t>売上</a:t>
            </a:r>
            <a:r>
              <a:rPr lang="en-US" altLang="ja-JP" dirty="0"/>
              <a:t>3</a:t>
            </a:r>
            <a:r>
              <a:rPr kumimoji="1" lang="en-US" altLang="ja-JP" dirty="0"/>
              <a:t>000</a:t>
            </a:r>
            <a:r>
              <a:rPr kumimoji="1" lang="ja-JP" altLang="en-US" dirty="0"/>
              <a:t>万</a:t>
            </a:r>
            <a:endParaRPr kumimoji="1" lang="en-US" altLang="ja-JP" dirty="0"/>
          </a:p>
          <a:p>
            <a:pPr algn="ctr"/>
            <a:r>
              <a:rPr lang="ja-JP" altLang="en-US" dirty="0"/>
              <a:t>従業員数</a:t>
            </a:r>
            <a:r>
              <a:rPr lang="en-US" altLang="ja-JP" dirty="0"/>
              <a:t>2</a:t>
            </a:r>
            <a:r>
              <a:rPr lang="ja-JP" altLang="en-US" dirty="0"/>
              <a:t>名</a:t>
            </a:r>
            <a:endParaRPr kumimoji="1" lang="ja-JP" altLang="en-US" dirty="0"/>
          </a:p>
        </p:txBody>
      </p:sp>
      <p:sp>
        <p:nvSpPr>
          <p:cNvPr id="21" name="楕円 20">
            <a:extLst>
              <a:ext uri="{FF2B5EF4-FFF2-40B4-BE49-F238E27FC236}">
                <a16:creationId xmlns:a16="http://schemas.microsoft.com/office/drawing/2014/main" id="{8E5DF512-CA2B-4E68-8373-13D213C250F2}"/>
              </a:ext>
            </a:extLst>
          </p:cNvPr>
          <p:cNvSpPr/>
          <p:nvPr/>
        </p:nvSpPr>
        <p:spPr>
          <a:xfrm>
            <a:off x="4617720" y="4396558"/>
            <a:ext cx="2279073" cy="227907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a:t>
            </a:r>
            <a:r>
              <a:rPr kumimoji="1" lang="ja-JP" altLang="en-US" dirty="0"/>
              <a:t>社</a:t>
            </a:r>
            <a:endParaRPr kumimoji="1" lang="en-US" altLang="ja-JP" dirty="0"/>
          </a:p>
          <a:p>
            <a:pPr algn="ctr"/>
            <a:r>
              <a:rPr lang="ja-JP" altLang="en-US" dirty="0"/>
              <a:t>資本金</a:t>
            </a:r>
            <a:r>
              <a:rPr lang="en-US" altLang="ja-JP" dirty="0"/>
              <a:t>1</a:t>
            </a:r>
            <a:r>
              <a:rPr lang="ja-JP" altLang="en-US" dirty="0"/>
              <a:t>億</a:t>
            </a:r>
            <a:endParaRPr lang="en-US" altLang="ja-JP" dirty="0"/>
          </a:p>
          <a:p>
            <a:pPr algn="ctr"/>
            <a:r>
              <a:rPr kumimoji="1" lang="ja-JP" altLang="en-US" dirty="0"/>
              <a:t>売上</a:t>
            </a:r>
            <a:r>
              <a:rPr lang="en-US" altLang="ja-JP" dirty="0"/>
              <a:t>5</a:t>
            </a:r>
            <a:r>
              <a:rPr lang="ja-JP" altLang="en-US" dirty="0"/>
              <a:t>億</a:t>
            </a:r>
            <a:endParaRPr kumimoji="1" lang="en-US" altLang="ja-JP" dirty="0"/>
          </a:p>
          <a:p>
            <a:pPr algn="ctr"/>
            <a:r>
              <a:rPr lang="ja-JP" altLang="en-US" dirty="0"/>
              <a:t>従業員数</a:t>
            </a:r>
            <a:r>
              <a:rPr lang="en-US" altLang="ja-JP" dirty="0"/>
              <a:t>50</a:t>
            </a:r>
            <a:r>
              <a:rPr lang="ja-JP" altLang="en-US" dirty="0"/>
              <a:t>名</a:t>
            </a:r>
            <a:endParaRPr kumimoji="1" lang="ja-JP" altLang="en-US" dirty="0"/>
          </a:p>
        </p:txBody>
      </p:sp>
      <p:sp>
        <p:nvSpPr>
          <p:cNvPr id="22" name="楕円 21">
            <a:extLst>
              <a:ext uri="{FF2B5EF4-FFF2-40B4-BE49-F238E27FC236}">
                <a16:creationId xmlns:a16="http://schemas.microsoft.com/office/drawing/2014/main" id="{0C2D9461-B21A-4D2E-828B-86661B15B6D6}"/>
              </a:ext>
            </a:extLst>
          </p:cNvPr>
          <p:cNvSpPr/>
          <p:nvPr/>
        </p:nvSpPr>
        <p:spPr>
          <a:xfrm>
            <a:off x="7995459" y="4396558"/>
            <a:ext cx="2279073" cy="2279073"/>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F</a:t>
            </a:r>
            <a:r>
              <a:rPr kumimoji="1" lang="ja-JP" altLang="en-US" dirty="0"/>
              <a:t>社</a:t>
            </a:r>
            <a:endParaRPr kumimoji="1" lang="en-US" altLang="ja-JP" dirty="0"/>
          </a:p>
          <a:p>
            <a:pPr algn="ctr"/>
            <a:r>
              <a:rPr lang="ja-JP" altLang="en-US" dirty="0"/>
              <a:t>資本金</a:t>
            </a:r>
            <a:r>
              <a:rPr lang="en-US" altLang="ja-JP" dirty="0"/>
              <a:t>5000</a:t>
            </a:r>
            <a:r>
              <a:rPr lang="ja-JP" altLang="en-US" dirty="0"/>
              <a:t>万</a:t>
            </a:r>
            <a:endParaRPr lang="en-US" altLang="ja-JP" dirty="0"/>
          </a:p>
          <a:p>
            <a:pPr algn="ctr"/>
            <a:r>
              <a:rPr kumimoji="1" lang="ja-JP" altLang="en-US" dirty="0"/>
              <a:t>売上</a:t>
            </a:r>
            <a:r>
              <a:rPr kumimoji="1" lang="en-US" altLang="ja-JP" dirty="0"/>
              <a:t>3</a:t>
            </a:r>
            <a:r>
              <a:rPr kumimoji="1" lang="ja-JP" altLang="en-US" dirty="0"/>
              <a:t>億</a:t>
            </a:r>
            <a:endParaRPr kumimoji="1" lang="en-US" altLang="ja-JP" dirty="0"/>
          </a:p>
          <a:p>
            <a:pPr algn="ctr"/>
            <a:r>
              <a:rPr lang="ja-JP" altLang="en-US" dirty="0"/>
              <a:t>従業員数</a:t>
            </a:r>
            <a:r>
              <a:rPr lang="en-US" altLang="ja-JP" dirty="0"/>
              <a:t>30</a:t>
            </a:r>
            <a:r>
              <a:rPr lang="ja-JP" altLang="en-US" dirty="0"/>
              <a:t>名</a:t>
            </a:r>
            <a:endParaRPr kumimoji="1" lang="ja-JP" altLang="en-US" dirty="0"/>
          </a:p>
        </p:txBody>
      </p:sp>
      <p:sp>
        <p:nvSpPr>
          <p:cNvPr id="23" name="楕円 22">
            <a:extLst>
              <a:ext uri="{FF2B5EF4-FFF2-40B4-BE49-F238E27FC236}">
                <a16:creationId xmlns:a16="http://schemas.microsoft.com/office/drawing/2014/main" id="{A8125826-FA9E-4A27-BD6C-86EBF0DEE963}"/>
              </a:ext>
            </a:extLst>
          </p:cNvPr>
          <p:cNvSpPr/>
          <p:nvPr/>
        </p:nvSpPr>
        <p:spPr>
          <a:xfrm>
            <a:off x="3117273" y="1893405"/>
            <a:ext cx="2279073" cy="227907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r>
              <a:rPr kumimoji="1" lang="ja-JP" altLang="en-US" dirty="0"/>
              <a:t>社</a:t>
            </a:r>
            <a:endParaRPr kumimoji="1" lang="en-US" altLang="ja-JP" dirty="0"/>
          </a:p>
          <a:p>
            <a:pPr algn="ctr"/>
            <a:r>
              <a:rPr lang="ja-JP" altLang="en-US" dirty="0"/>
              <a:t>資本金</a:t>
            </a:r>
            <a:r>
              <a:rPr lang="en-US" altLang="ja-JP" dirty="0"/>
              <a:t>300</a:t>
            </a:r>
            <a:r>
              <a:rPr lang="ja-JP" altLang="en-US" dirty="0"/>
              <a:t>万</a:t>
            </a:r>
            <a:endParaRPr lang="en-US" altLang="ja-JP" dirty="0"/>
          </a:p>
          <a:p>
            <a:pPr algn="ctr"/>
            <a:r>
              <a:rPr kumimoji="1" lang="ja-JP" altLang="en-US" dirty="0"/>
              <a:t>売上</a:t>
            </a:r>
            <a:r>
              <a:rPr kumimoji="1" lang="en-US" altLang="ja-JP" dirty="0"/>
              <a:t>5000</a:t>
            </a:r>
            <a:r>
              <a:rPr kumimoji="1" lang="ja-JP" altLang="en-US" dirty="0"/>
              <a:t>万</a:t>
            </a:r>
            <a:endParaRPr kumimoji="1" lang="en-US" altLang="ja-JP" dirty="0"/>
          </a:p>
          <a:p>
            <a:pPr algn="ctr"/>
            <a:r>
              <a:rPr lang="ja-JP" altLang="en-US" dirty="0"/>
              <a:t>従業員数</a:t>
            </a:r>
            <a:r>
              <a:rPr lang="en-US" altLang="ja-JP" dirty="0"/>
              <a:t>5</a:t>
            </a:r>
            <a:r>
              <a:rPr lang="ja-JP" altLang="en-US" dirty="0"/>
              <a:t>名</a:t>
            </a:r>
            <a:endParaRPr kumimoji="1" lang="ja-JP" altLang="en-US" dirty="0"/>
          </a:p>
        </p:txBody>
      </p:sp>
      <p:sp>
        <p:nvSpPr>
          <p:cNvPr id="24" name="楕円 23">
            <a:extLst>
              <a:ext uri="{FF2B5EF4-FFF2-40B4-BE49-F238E27FC236}">
                <a16:creationId xmlns:a16="http://schemas.microsoft.com/office/drawing/2014/main" id="{AFBFC67B-E814-489D-8133-C1F80A680B84}"/>
              </a:ext>
            </a:extLst>
          </p:cNvPr>
          <p:cNvSpPr/>
          <p:nvPr/>
        </p:nvSpPr>
        <p:spPr>
          <a:xfrm>
            <a:off x="9710652" y="2041447"/>
            <a:ext cx="2279073" cy="227907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G</a:t>
            </a:r>
            <a:r>
              <a:rPr kumimoji="1" lang="ja-JP" altLang="en-US" dirty="0"/>
              <a:t>社</a:t>
            </a:r>
            <a:endParaRPr kumimoji="1" lang="en-US" altLang="ja-JP" dirty="0"/>
          </a:p>
          <a:p>
            <a:pPr algn="ctr"/>
            <a:r>
              <a:rPr lang="ja-JP" altLang="en-US" dirty="0"/>
              <a:t>資本金</a:t>
            </a:r>
            <a:r>
              <a:rPr lang="en-US" altLang="ja-JP" dirty="0"/>
              <a:t>2</a:t>
            </a:r>
            <a:r>
              <a:rPr lang="ja-JP" altLang="en-US" dirty="0"/>
              <a:t>億</a:t>
            </a:r>
            <a:endParaRPr lang="en-US" altLang="ja-JP" dirty="0"/>
          </a:p>
          <a:p>
            <a:pPr algn="ctr"/>
            <a:r>
              <a:rPr kumimoji="1" lang="ja-JP" altLang="en-US" dirty="0"/>
              <a:t>売上</a:t>
            </a:r>
            <a:r>
              <a:rPr lang="en-US" altLang="ja-JP" dirty="0"/>
              <a:t>8</a:t>
            </a:r>
            <a:r>
              <a:rPr kumimoji="1" lang="ja-JP" altLang="en-US" dirty="0"/>
              <a:t>億</a:t>
            </a:r>
            <a:endParaRPr kumimoji="1" lang="en-US" altLang="ja-JP" dirty="0"/>
          </a:p>
          <a:p>
            <a:pPr algn="ctr"/>
            <a:r>
              <a:rPr lang="ja-JP" altLang="en-US" dirty="0"/>
              <a:t>従業員数</a:t>
            </a:r>
            <a:r>
              <a:rPr lang="en-US" altLang="ja-JP" dirty="0"/>
              <a:t>50</a:t>
            </a:r>
            <a:r>
              <a:rPr lang="ja-JP" altLang="en-US" dirty="0"/>
              <a:t>名</a:t>
            </a:r>
            <a:endParaRPr kumimoji="1" lang="ja-JP" altLang="en-US" dirty="0"/>
          </a:p>
        </p:txBody>
      </p:sp>
    </p:spTree>
    <p:extLst>
      <p:ext uri="{BB962C8B-B14F-4D97-AF65-F5344CB8AC3E}">
        <p14:creationId xmlns:p14="http://schemas.microsoft.com/office/powerpoint/2010/main" val="133898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838200" y="365126"/>
            <a:ext cx="10515600" cy="748058"/>
          </a:xfrm>
        </p:spPr>
        <p:txBody>
          <a:bodyPr>
            <a:normAutofit/>
          </a:bodyPr>
          <a:lstStyle/>
          <a:p>
            <a:r>
              <a:rPr lang="ja-JP" altLang="en-US" sz="3200" b="1" dirty="0"/>
              <a:t>やるべきこと</a:t>
            </a:r>
            <a:endParaRPr kumimoji="1" lang="ja-JP" altLang="en-US" sz="3200" b="1" dirty="0"/>
          </a:p>
        </p:txBody>
      </p:sp>
      <p:sp>
        <p:nvSpPr>
          <p:cNvPr id="15" name="コンテンツ プレースホルダー 14">
            <a:extLst>
              <a:ext uri="{FF2B5EF4-FFF2-40B4-BE49-F238E27FC236}">
                <a16:creationId xmlns:a16="http://schemas.microsoft.com/office/drawing/2014/main" id="{9772E61B-63B0-496A-93C9-D03F6C967610}"/>
              </a:ext>
            </a:extLst>
          </p:cNvPr>
          <p:cNvSpPr>
            <a:spLocks noGrp="1"/>
          </p:cNvSpPr>
          <p:nvPr>
            <p:ph idx="1"/>
          </p:nvPr>
        </p:nvSpPr>
        <p:spPr>
          <a:xfrm>
            <a:off x="838200" y="1113184"/>
            <a:ext cx="10515600" cy="5063779"/>
          </a:xfrm>
        </p:spPr>
        <p:txBody>
          <a:bodyPr>
            <a:normAutofit/>
          </a:bodyPr>
          <a:lstStyle/>
          <a:p>
            <a:r>
              <a:rPr lang="ja-JP" altLang="en-US" sz="1600" dirty="0"/>
              <a:t>強みと弱みを正確に理解できている会社は少ない　→　有料でコンサルティングを受けられるようにする</a:t>
            </a:r>
            <a:endParaRPr lang="en-US" altLang="ja-JP" sz="1600"/>
          </a:p>
          <a:p>
            <a:endParaRPr lang="en-US" altLang="ja-JP" sz="1600"/>
          </a:p>
        </p:txBody>
      </p:sp>
    </p:spTree>
    <p:extLst>
      <p:ext uri="{BB962C8B-B14F-4D97-AF65-F5344CB8AC3E}">
        <p14:creationId xmlns:p14="http://schemas.microsoft.com/office/powerpoint/2010/main" val="343423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630381" y="223809"/>
            <a:ext cx="10515600" cy="748058"/>
          </a:xfrm>
        </p:spPr>
        <p:txBody>
          <a:bodyPr>
            <a:normAutofit/>
          </a:bodyPr>
          <a:lstStyle/>
          <a:p>
            <a:r>
              <a:rPr lang="ja-JP" altLang="en-US" sz="3200" b="1" dirty="0"/>
              <a:t>モック</a:t>
            </a:r>
            <a:endParaRPr kumimoji="1" lang="ja-JP" altLang="en-US" sz="3200" b="1" dirty="0"/>
          </a:p>
        </p:txBody>
      </p:sp>
      <p:sp>
        <p:nvSpPr>
          <p:cNvPr id="3" name="正方形/長方形 2">
            <a:extLst>
              <a:ext uri="{FF2B5EF4-FFF2-40B4-BE49-F238E27FC236}">
                <a16:creationId xmlns:a16="http://schemas.microsoft.com/office/drawing/2014/main" id="{F1679E86-3B9D-47A0-8B77-74D610B63900}"/>
              </a:ext>
            </a:extLst>
          </p:cNvPr>
          <p:cNvSpPr/>
          <p:nvPr/>
        </p:nvSpPr>
        <p:spPr>
          <a:xfrm>
            <a:off x="723207" y="971866"/>
            <a:ext cx="5372793" cy="57946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C5C4DF17-89CD-47A3-A019-5488313167F6}"/>
              </a:ext>
            </a:extLst>
          </p:cNvPr>
          <p:cNvSpPr/>
          <p:nvPr/>
        </p:nvSpPr>
        <p:spPr>
          <a:xfrm>
            <a:off x="786941" y="1055715"/>
            <a:ext cx="914400" cy="282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ロゴ</a:t>
            </a:r>
          </a:p>
        </p:txBody>
      </p:sp>
      <p:sp>
        <p:nvSpPr>
          <p:cNvPr id="33" name="正方形/長方形 32">
            <a:extLst>
              <a:ext uri="{FF2B5EF4-FFF2-40B4-BE49-F238E27FC236}">
                <a16:creationId xmlns:a16="http://schemas.microsoft.com/office/drawing/2014/main" id="{08885E6F-7516-493B-A086-059960A38654}"/>
              </a:ext>
            </a:extLst>
          </p:cNvPr>
          <p:cNvSpPr/>
          <p:nvPr/>
        </p:nvSpPr>
        <p:spPr>
          <a:xfrm>
            <a:off x="1701341" y="1811909"/>
            <a:ext cx="3219794" cy="3267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50125ECD-3C7A-4840-B597-A96C7012B19F}"/>
              </a:ext>
            </a:extLst>
          </p:cNvPr>
          <p:cNvSpPr/>
          <p:nvPr/>
        </p:nvSpPr>
        <p:spPr>
          <a:xfrm>
            <a:off x="2686394" y="4278845"/>
            <a:ext cx="1162399" cy="29331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bg1"/>
                </a:solidFill>
              </a:rPr>
              <a:t>新規登録</a:t>
            </a:r>
            <a:endParaRPr kumimoji="1" lang="ja-JP" altLang="en-US" sz="1000" b="1" dirty="0">
              <a:solidFill>
                <a:schemeClr val="bg1"/>
              </a:solidFill>
            </a:endParaRPr>
          </a:p>
        </p:txBody>
      </p:sp>
      <p:grpSp>
        <p:nvGrpSpPr>
          <p:cNvPr id="182" name="グループ化 181">
            <a:extLst>
              <a:ext uri="{FF2B5EF4-FFF2-40B4-BE49-F238E27FC236}">
                <a16:creationId xmlns:a16="http://schemas.microsoft.com/office/drawing/2014/main" id="{C0C80CAC-424F-4AC9-9584-8CADFB7780BB}"/>
              </a:ext>
            </a:extLst>
          </p:cNvPr>
          <p:cNvGrpSpPr/>
          <p:nvPr/>
        </p:nvGrpSpPr>
        <p:grpSpPr>
          <a:xfrm>
            <a:off x="2359142" y="2308304"/>
            <a:ext cx="2114139" cy="293318"/>
            <a:chOff x="2398477" y="2058919"/>
            <a:chExt cx="2114139" cy="293318"/>
          </a:xfrm>
        </p:grpSpPr>
        <p:sp>
          <p:nvSpPr>
            <p:cNvPr id="37" name="テキスト ボックス 36">
              <a:extLst>
                <a:ext uri="{FF2B5EF4-FFF2-40B4-BE49-F238E27FC236}">
                  <a16:creationId xmlns:a16="http://schemas.microsoft.com/office/drawing/2014/main" id="{1940AE67-10C7-42F4-89A4-8116A4D7DE49}"/>
                </a:ext>
              </a:extLst>
            </p:cNvPr>
            <p:cNvSpPr txBox="1"/>
            <p:nvPr/>
          </p:nvSpPr>
          <p:spPr>
            <a:xfrm>
              <a:off x="2398477" y="2082467"/>
              <a:ext cx="569387" cy="246221"/>
            </a:xfrm>
            <a:prstGeom prst="rect">
              <a:avLst/>
            </a:prstGeom>
            <a:noFill/>
          </p:spPr>
          <p:txBody>
            <a:bodyPr wrap="none" rtlCol="0">
              <a:spAutoFit/>
            </a:bodyPr>
            <a:lstStyle/>
            <a:p>
              <a:r>
                <a:rPr lang="ja-JP" altLang="en-US" sz="1000" dirty="0"/>
                <a:t>会社名</a:t>
              </a:r>
              <a:endParaRPr kumimoji="1" lang="ja-JP" altLang="en-US" sz="1000" dirty="0"/>
            </a:p>
          </p:txBody>
        </p:sp>
        <p:sp>
          <p:nvSpPr>
            <p:cNvPr id="39" name="正方形/長方形 38">
              <a:extLst>
                <a:ext uri="{FF2B5EF4-FFF2-40B4-BE49-F238E27FC236}">
                  <a16:creationId xmlns:a16="http://schemas.microsoft.com/office/drawing/2014/main" id="{49B20A13-83B8-4468-A759-D48BB5B6F134}"/>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3" name="正方形/長方形 122">
            <a:extLst>
              <a:ext uri="{FF2B5EF4-FFF2-40B4-BE49-F238E27FC236}">
                <a16:creationId xmlns:a16="http://schemas.microsoft.com/office/drawing/2014/main" id="{10ACD6F4-5C74-4A53-A074-471E17F22670}"/>
              </a:ext>
            </a:extLst>
          </p:cNvPr>
          <p:cNvSpPr/>
          <p:nvPr/>
        </p:nvSpPr>
        <p:spPr>
          <a:xfrm>
            <a:off x="6347038" y="971866"/>
            <a:ext cx="5372793" cy="57946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a:extLst>
              <a:ext uri="{FF2B5EF4-FFF2-40B4-BE49-F238E27FC236}">
                <a16:creationId xmlns:a16="http://schemas.microsoft.com/office/drawing/2014/main" id="{7D1F1DF3-8DD0-4C63-AA38-25CEA1B440F2}"/>
              </a:ext>
            </a:extLst>
          </p:cNvPr>
          <p:cNvSpPr/>
          <p:nvPr/>
        </p:nvSpPr>
        <p:spPr>
          <a:xfrm>
            <a:off x="6410772" y="1055715"/>
            <a:ext cx="914400" cy="282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ロゴ</a:t>
            </a:r>
          </a:p>
        </p:txBody>
      </p:sp>
      <p:grpSp>
        <p:nvGrpSpPr>
          <p:cNvPr id="183" name="グループ化 182">
            <a:extLst>
              <a:ext uri="{FF2B5EF4-FFF2-40B4-BE49-F238E27FC236}">
                <a16:creationId xmlns:a16="http://schemas.microsoft.com/office/drawing/2014/main" id="{B34D51DA-3DE7-4AA8-BC23-FE2554DCD90F}"/>
              </a:ext>
            </a:extLst>
          </p:cNvPr>
          <p:cNvGrpSpPr/>
          <p:nvPr/>
        </p:nvGrpSpPr>
        <p:grpSpPr>
          <a:xfrm>
            <a:off x="2498009" y="2758315"/>
            <a:ext cx="1975272" cy="293318"/>
            <a:chOff x="2537344" y="2058919"/>
            <a:chExt cx="1975272" cy="293318"/>
          </a:xfrm>
        </p:grpSpPr>
        <p:sp>
          <p:nvSpPr>
            <p:cNvPr id="184" name="テキスト ボックス 183">
              <a:extLst>
                <a:ext uri="{FF2B5EF4-FFF2-40B4-BE49-F238E27FC236}">
                  <a16:creationId xmlns:a16="http://schemas.microsoft.com/office/drawing/2014/main" id="{B5DE5AB3-EEE9-4292-B90D-C33CEE3F0B5C}"/>
                </a:ext>
              </a:extLst>
            </p:cNvPr>
            <p:cNvSpPr txBox="1"/>
            <p:nvPr/>
          </p:nvSpPr>
          <p:spPr>
            <a:xfrm>
              <a:off x="2537344" y="2092727"/>
              <a:ext cx="441146" cy="246221"/>
            </a:xfrm>
            <a:prstGeom prst="rect">
              <a:avLst/>
            </a:prstGeom>
            <a:noFill/>
          </p:spPr>
          <p:txBody>
            <a:bodyPr wrap="none" rtlCol="0">
              <a:spAutoFit/>
            </a:bodyPr>
            <a:lstStyle/>
            <a:p>
              <a:r>
                <a:rPr kumimoji="1" lang="ja-JP" altLang="en-US" sz="1000" dirty="0"/>
                <a:t>氏名</a:t>
              </a:r>
            </a:p>
          </p:txBody>
        </p:sp>
        <p:sp>
          <p:nvSpPr>
            <p:cNvPr id="185" name="正方形/長方形 184">
              <a:extLst>
                <a:ext uri="{FF2B5EF4-FFF2-40B4-BE49-F238E27FC236}">
                  <a16:creationId xmlns:a16="http://schemas.microsoft.com/office/drawing/2014/main" id="{83B16A0C-4A58-4D4D-8CC3-E984B068CD0F}"/>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C30237FD-A1B5-4819-A837-28D2EF35D159}"/>
              </a:ext>
            </a:extLst>
          </p:cNvPr>
          <p:cNvGrpSpPr/>
          <p:nvPr/>
        </p:nvGrpSpPr>
        <p:grpSpPr>
          <a:xfrm>
            <a:off x="1840607" y="3208326"/>
            <a:ext cx="2632674" cy="293318"/>
            <a:chOff x="1879942" y="2058919"/>
            <a:chExt cx="2632674" cy="293318"/>
          </a:xfrm>
        </p:grpSpPr>
        <p:sp>
          <p:nvSpPr>
            <p:cNvPr id="187" name="テキスト ボックス 186">
              <a:extLst>
                <a:ext uri="{FF2B5EF4-FFF2-40B4-BE49-F238E27FC236}">
                  <a16:creationId xmlns:a16="http://schemas.microsoft.com/office/drawing/2014/main" id="{8C6B8A8F-E87E-4A8E-8A60-88B4F5BDB117}"/>
                </a:ext>
              </a:extLst>
            </p:cNvPr>
            <p:cNvSpPr txBox="1"/>
            <p:nvPr/>
          </p:nvSpPr>
          <p:spPr>
            <a:xfrm>
              <a:off x="1879942" y="2106016"/>
              <a:ext cx="1082348" cy="246221"/>
            </a:xfrm>
            <a:prstGeom prst="rect">
              <a:avLst/>
            </a:prstGeom>
            <a:noFill/>
          </p:spPr>
          <p:txBody>
            <a:bodyPr wrap="none" rtlCol="0">
              <a:spAutoFit/>
            </a:bodyPr>
            <a:lstStyle/>
            <a:p>
              <a:r>
                <a:rPr kumimoji="1" lang="ja-JP" altLang="en-US" sz="1000" dirty="0"/>
                <a:t>メールアドレス</a:t>
              </a:r>
            </a:p>
          </p:txBody>
        </p:sp>
        <p:sp>
          <p:nvSpPr>
            <p:cNvPr id="188" name="正方形/長方形 187">
              <a:extLst>
                <a:ext uri="{FF2B5EF4-FFF2-40B4-BE49-F238E27FC236}">
                  <a16:creationId xmlns:a16="http://schemas.microsoft.com/office/drawing/2014/main" id="{E0D1A193-BE43-41E2-8007-83508B77C029}"/>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9" name="グループ化 188">
            <a:extLst>
              <a:ext uri="{FF2B5EF4-FFF2-40B4-BE49-F238E27FC236}">
                <a16:creationId xmlns:a16="http://schemas.microsoft.com/office/drawing/2014/main" id="{2370A17B-3B6B-4263-A51B-1447962210FE}"/>
              </a:ext>
            </a:extLst>
          </p:cNvPr>
          <p:cNvGrpSpPr/>
          <p:nvPr/>
        </p:nvGrpSpPr>
        <p:grpSpPr>
          <a:xfrm>
            <a:off x="2113288" y="3683574"/>
            <a:ext cx="2359993" cy="293318"/>
            <a:chOff x="2152623" y="2058919"/>
            <a:chExt cx="2359993" cy="293318"/>
          </a:xfrm>
        </p:grpSpPr>
        <p:sp>
          <p:nvSpPr>
            <p:cNvPr id="190" name="テキスト ボックス 189">
              <a:extLst>
                <a:ext uri="{FF2B5EF4-FFF2-40B4-BE49-F238E27FC236}">
                  <a16:creationId xmlns:a16="http://schemas.microsoft.com/office/drawing/2014/main" id="{D5C8A659-1417-420E-915F-9DD2CAD448DF}"/>
                </a:ext>
              </a:extLst>
            </p:cNvPr>
            <p:cNvSpPr txBox="1"/>
            <p:nvPr/>
          </p:nvSpPr>
          <p:spPr>
            <a:xfrm>
              <a:off x="2152623" y="2090710"/>
              <a:ext cx="825867" cy="246221"/>
            </a:xfrm>
            <a:prstGeom prst="rect">
              <a:avLst/>
            </a:prstGeom>
            <a:noFill/>
          </p:spPr>
          <p:txBody>
            <a:bodyPr wrap="none" rtlCol="0">
              <a:spAutoFit/>
            </a:bodyPr>
            <a:lstStyle/>
            <a:p>
              <a:r>
                <a:rPr lang="ja-JP" altLang="en-US" sz="1000" dirty="0"/>
                <a:t>パスワード</a:t>
              </a:r>
              <a:endParaRPr kumimoji="1" lang="ja-JP" altLang="en-US" sz="1000" dirty="0"/>
            </a:p>
          </p:txBody>
        </p:sp>
        <p:sp>
          <p:nvSpPr>
            <p:cNvPr id="191" name="正方形/長方形 190">
              <a:extLst>
                <a:ext uri="{FF2B5EF4-FFF2-40B4-BE49-F238E27FC236}">
                  <a16:creationId xmlns:a16="http://schemas.microsoft.com/office/drawing/2014/main" id="{6F88148C-91D4-4B83-9808-2B23EF5D4091}"/>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2" name="正方形/長方形 191">
            <a:extLst>
              <a:ext uri="{FF2B5EF4-FFF2-40B4-BE49-F238E27FC236}">
                <a16:creationId xmlns:a16="http://schemas.microsoft.com/office/drawing/2014/main" id="{BB85530C-1C3C-4605-8A05-488866F79B4C}"/>
              </a:ext>
            </a:extLst>
          </p:cNvPr>
          <p:cNvSpPr/>
          <p:nvPr/>
        </p:nvSpPr>
        <p:spPr>
          <a:xfrm>
            <a:off x="7390017" y="1811907"/>
            <a:ext cx="3219794" cy="4206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正方形/長方形 192">
            <a:extLst>
              <a:ext uri="{FF2B5EF4-FFF2-40B4-BE49-F238E27FC236}">
                <a16:creationId xmlns:a16="http://schemas.microsoft.com/office/drawing/2014/main" id="{D416C597-D878-424A-93C9-62321F3AE20F}"/>
              </a:ext>
            </a:extLst>
          </p:cNvPr>
          <p:cNvSpPr/>
          <p:nvPr/>
        </p:nvSpPr>
        <p:spPr>
          <a:xfrm>
            <a:off x="8452234" y="5087645"/>
            <a:ext cx="1162399" cy="29331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bg1"/>
                </a:solidFill>
              </a:rPr>
              <a:t>登録</a:t>
            </a:r>
            <a:endParaRPr kumimoji="1" lang="ja-JP" altLang="en-US" sz="1000" b="1" dirty="0">
              <a:solidFill>
                <a:schemeClr val="bg1"/>
              </a:solidFill>
            </a:endParaRPr>
          </a:p>
        </p:txBody>
      </p:sp>
      <p:grpSp>
        <p:nvGrpSpPr>
          <p:cNvPr id="194" name="グループ化 193">
            <a:extLst>
              <a:ext uri="{FF2B5EF4-FFF2-40B4-BE49-F238E27FC236}">
                <a16:creationId xmlns:a16="http://schemas.microsoft.com/office/drawing/2014/main" id="{82BB3360-5ACF-48EC-9B66-F05FA0621FD9}"/>
              </a:ext>
            </a:extLst>
          </p:cNvPr>
          <p:cNvGrpSpPr/>
          <p:nvPr/>
        </p:nvGrpSpPr>
        <p:grpSpPr>
          <a:xfrm>
            <a:off x="7914004" y="2308304"/>
            <a:ext cx="2247953" cy="293318"/>
            <a:chOff x="2264663" y="2058919"/>
            <a:chExt cx="2247953" cy="293318"/>
          </a:xfrm>
        </p:grpSpPr>
        <p:sp>
          <p:nvSpPr>
            <p:cNvPr id="195" name="テキスト ボックス 194">
              <a:extLst>
                <a:ext uri="{FF2B5EF4-FFF2-40B4-BE49-F238E27FC236}">
                  <a16:creationId xmlns:a16="http://schemas.microsoft.com/office/drawing/2014/main" id="{E9A988F1-5090-43F8-8908-EC35EA18C25D}"/>
                </a:ext>
              </a:extLst>
            </p:cNvPr>
            <p:cNvSpPr txBox="1"/>
            <p:nvPr/>
          </p:nvSpPr>
          <p:spPr>
            <a:xfrm>
              <a:off x="2264663" y="2073446"/>
              <a:ext cx="697627" cy="246221"/>
            </a:xfrm>
            <a:prstGeom prst="rect">
              <a:avLst/>
            </a:prstGeom>
            <a:noFill/>
          </p:spPr>
          <p:txBody>
            <a:bodyPr wrap="none" rtlCol="0">
              <a:spAutoFit/>
            </a:bodyPr>
            <a:lstStyle/>
            <a:p>
              <a:r>
                <a:rPr kumimoji="1" lang="ja-JP" altLang="en-US" sz="1000" dirty="0"/>
                <a:t>事業内容</a:t>
              </a:r>
            </a:p>
          </p:txBody>
        </p:sp>
        <p:sp>
          <p:nvSpPr>
            <p:cNvPr id="196" name="正方形/長方形 195">
              <a:extLst>
                <a:ext uri="{FF2B5EF4-FFF2-40B4-BE49-F238E27FC236}">
                  <a16:creationId xmlns:a16="http://schemas.microsoft.com/office/drawing/2014/main" id="{F50C6231-EEFD-4A7F-B5BB-9628513A3557}"/>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7" name="グループ化 196">
            <a:extLst>
              <a:ext uri="{FF2B5EF4-FFF2-40B4-BE49-F238E27FC236}">
                <a16:creationId xmlns:a16="http://schemas.microsoft.com/office/drawing/2014/main" id="{D0F1EDE8-7D77-4F93-A212-F8505364DA60}"/>
              </a:ext>
            </a:extLst>
          </p:cNvPr>
          <p:cNvGrpSpPr/>
          <p:nvPr/>
        </p:nvGrpSpPr>
        <p:grpSpPr>
          <a:xfrm>
            <a:off x="8042244" y="2758315"/>
            <a:ext cx="2119713" cy="293318"/>
            <a:chOff x="2392903" y="2058919"/>
            <a:chExt cx="2119713" cy="293318"/>
          </a:xfrm>
        </p:grpSpPr>
        <p:sp>
          <p:nvSpPr>
            <p:cNvPr id="198" name="テキスト ボックス 197">
              <a:extLst>
                <a:ext uri="{FF2B5EF4-FFF2-40B4-BE49-F238E27FC236}">
                  <a16:creationId xmlns:a16="http://schemas.microsoft.com/office/drawing/2014/main" id="{ADC00EA4-AC3C-4B73-ACD9-FF4859CA99C1}"/>
                </a:ext>
              </a:extLst>
            </p:cNvPr>
            <p:cNvSpPr txBox="1"/>
            <p:nvPr/>
          </p:nvSpPr>
          <p:spPr>
            <a:xfrm>
              <a:off x="2392903" y="2102775"/>
              <a:ext cx="569387" cy="246221"/>
            </a:xfrm>
            <a:prstGeom prst="rect">
              <a:avLst/>
            </a:prstGeom>
            <a:noFill/>
          </p:spPr>
          <p:txBody>
            <a:bodyPr wrap="none" rtlCol="0">
              <a:spAutoFit/>
            </a:bodyPr>
            <a:lstStyle/>
            <a:p>
              <a:r>
                <a:rPr kumimoji="1" lang="ja-JP" altLang="en-US" sz="1000" dirty="0"/>
                <a:t>資本金</a:t>
              </a:r>
            </a:p>
          </p:txBody>
        </p:sp>
        <p:sp>
          <p:nvSpPr>
            <p:cNvPr id="199" name="正方形/長方形 198">
              <a:extLst>
                <a:ext uri="{FF2B5EF4-FFF2-40B4-BE49-F238E27FC236}">
                  <a16:creationId xmlns:a16="http://schemas.microsoft.com/office/drawing/2014/main" id="{1B2822CD-D981-4259-B740-17EECDA2DF4A}"/>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0" name="グループ化 199">
            <a:extLst>
              <a:ext uri="{FF2B5EF4-FFF2-40B4-BE49-F238E27FC236}">
                <a16:creationId xmlns:a16="http://schemas.microsoft.com/office/drawing/2014/main" id="{1BE8CF37-7D66-4C9D-840B-E409AB153CFB}"/>
              </a:ext>
            </a:extLst>
          </p:cNvPr>
          <p:cNvGrpSpPr/>
          <p:nvPr/>
        </p:nvGrpSpPr>
        <p:grpSpPr>
          <a:xfrm>
            <a:off x="7930204" y="3208326"/>
            <a:ext cx="2231753" cy="293318"/>
            <a:chOff x="2280863" y="2058919"/>
            <a:chExt cx="2231753" cy="293318"/>
          </a:xfrm>
        </p:grpSpPr>
        <p:sp>
          <p:nvSpPr>
            <p:cNvPr id="201" name="テキスト ボックス 200">
              <a:extLst>
                <a:ext uri="{FF2B5EF4-FFF2-40B4-BE49-F238E27FC236}">
                  <a16:creationId xmlns:a16="http://schemas.microsoft.com/office/drawing/2014/main" id="{2F57DCCC-9282-40B5-9783-9BEE11268569}"/>
                </a:ext>
              </a:extLst>
            </p:cNvPr>
            <p:cNvSpPr txBox="1"/>
            <p:nvPr/>
          </p:nvSpPr>
          <p:spPr>
            <a:xfrm>
              <a:off x="2280863" y="2080746"/>
              <a:ext cx="697627" cy="246221"/>
            </a:xfrm>
            <a:prstGeom prst="rect">
              <a:avLst/>
            </a:prstGeom>
            <a:noFill/>
          </p:spPr>
          <p:txBody>
            <a:bodyPr wrap="none" rtlCol="0">
              <a:spAutoFit/>
            </a:bodyPr>
            <a:lstStyle/>
            <a:p>
              <a:r>
                <a:rPr kumimoji="1" lang="ja-JP" altLang="en-US" sz="1000" dirty="0"/>
                <a:t>売り上げ</a:t>
              </a:r>
            </a:p>
          </p:txBody>
        </p:sp>
        <p:sp>
          <p:nvSpPr>
            <p:cNvPr id="202" name="正方形/長方形 201">
              <a:extLst>
                <a:ext uri="{FF2B5EF4-FFF2-40B4-BE49-F238E27FC236}">
                  <a16:creationId xmlns:a16="http://schemas.microsoft.com/office/drawing/2014/main" id="{5BA0D4D9-2CCC-44CC-9DE8-CCD2080FEF19}"/>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2E3AA80A-9FDA-4CA8-BC6D-0F05EBADD089}"/>
              </a:ext>
            </a:extLst>
          </p:cNvPr>
          <p:cNvGrpSpPr/>
          <p:nvPr/>
        </p:nvGrpSpPr>
        <p:grpSpPr>
          <a:xfrm>
            <a:off x="8039001" y="3683574"/>
            <a:ext cx="2122956" cy="293318"/>
            <a:chOff x="2389660" y="2058919"/>
            <a:chExt cx="2122956" cy="293318"/>
          </a:xfrm>
        </p:grpSpPr>
        <p:sp>
          <p:nvSpPr>
            <p:cNvPr id="204" name="テキスト ボックス 203">
              <a:extLst>
                <a:ext uri="{FF2B5EF4-FFF2-40B4-BE49-F238E27FC236}">
                  <a16:creationId xmlns:a16="http://schemas.microsoft.com/office/drawing/2014/main" id="{789FB84F-B573-4516-AE94-44ED3E9D0777}"/>
                </a:ext>
              </a:extLst>
            </p:cNvPr>
            <p:cNvSpPr txBox="1"/>
            <p:nvPr/>
          </p:nvSpPr>
          <p:spPr>
            <a:xfrm>
              <a:off x="2389660" y="2090710"/>
              <a:ext cx="569387" cy="246221"/>
            </a:xfrm>
            <a:prstGeom prst="rect">
              <a:avLst/>
            </a:prstGeom>
            <a:noFill/>
          </p:spPr>
          <p:txBody>
            <a:bodyPr wrap="none" rtlCol="0">
              <a:spAutoFit/>
            </a:bodyPr>
            <a:lstStyle/>
            <a:p>
              <a:r>
                <a:rPr lang="ja-JP" altLang="en-US" sz="1000" dirty="0"/>
                <a:t>社員数</a:t>
              </a:r>
              <a:endParaRPr kumimoji="1" lang="ja-JP" altLang="en-US" sz="1000" dirty="0"/>
            </a:p>
          </p:txBody>
        </p:sp>
        <p:sp>
          <p:nvSpPr>
            <p:cNvPr id="205" name="正方形/長方形 204">
              <a:extLst>
                <a:ext uri="{FF2B5EF4-FFF2-40B4-BE49-F238E27FC236}">
                  <a16:creationId xmlns:a16="http://schemas.microsoft.com/office/drawing/2014/main" id="{D52C3DB8-C202-4FFD-8F66-7B77A5718D45}"/>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6" name="グループ化 205">
            <a:extLst>
              <a:ext uri="{FF2B5EF4-FFF2-40B4-BE49-F238E27FC236}">
                <a16:creationId xmlns:a16="http://schemas.microsoft.com/office/drawing/2014/main" id="{973A7678-6407-4330-A7A7-18EB1587B180}"/>
              </a:ext>
            </a:extLst>
          </p:cNvPr>
          <p:cNvGrpSpPr/>
          <p:nvPr/>
        </p:nvGrpSpPr>
        <p:grpSpPr>
          <a:xfrm>
            <a:off x="8163777" y="4134842"/>
            <a:ext cx="1998180" cy="293318"/>
            <a:chOff x="2514436" y="2058919"/>
            <a:chExt cx="1998180" cy="293318"/>
          </a:xfrm>
        </p:grpSpPr>
        <p:sp>
          <p:nvSpPr>
            <p:cNvPr id="207" name="テキスト ボックス 206">
              <a:extLst>
                <a:ext uri="{FF2B5EF4-FFF2-40B4-BE49-F238E27FC236}">
                  <a16:creationId xmlns:a16="http://schemas.microsoft.com/office/drawing/2014/main" id="{FEF02052-AAE7-402E-A7CE-A0B13BDBB5D9}"/>
                </a:ext>
              </a:extLst>
            </p:cNvPr>
            <p:cNvSpPr txBox="1"/>
            <p:nvPr/>
          </p:nvSpPr>
          <p:spPr>
            <a:xfrm>
              <a:off x="2514436" y="2074170"/>
              <a:ext cx="441146" cy="246221"/>
            </a:xfrm>
            <a:prstGeom prst="rect">
              <a:avLst/>
            </a:prstGeom>
            <a:noFill/>
          </p:spPr>
          <p:txBody>
            <a:bodyPr wrap="none" rtlCol="0">
              <a:spAutoFit/>
            </a:bodyPr>
            <a:lstStyle/>
            <a:p>
              <a:r>
                <a:rPr lang="ja-JP" altLang="en-US" sz="1000" dirty="0"/>
                <a:t>強み</a:t>
              </a:r>
              <a:endParaRPr kumimoji="1" lang="ja-JP" altLang="en-US" sz="1000" dirty="0"/>
            </a:p>
          </p:txBody>
        </p:sp>
        <p:sp>
          <p:nvSpPr>
            <p:cNvPr id="208" name="正方形/長方形 207">
              <a:extLst>
                <a:ext uri="{FF2B5EF4-FFF2-40B4-BE49-F238E27FC236}">
                  <a16:creationId xmlns:a16="http://schemas.microsoft.com/office/drawing/2014/main" id="{865A821A-1439-41AB-AC97-CC1FD6201C0F}"/>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BA600392-0F79-4487-BA10-54A052864153}"/>
              </a:ext>
            </a:extLst>
          </p:cNvPr>
          <p:cNvGrpSpPr/>
          <p:nvPr/>
        </p:nvGrpSpPr>
        <p:grpSpPr>
          <a:xfrm>
            <a:off x="8149806" y="4610090"/>
            <a:ext cx="2012151" cy="293318"/>
            <a:chOff x="2500465" y="2058919"/>
            <a:chExt cx="2012151" cy="293318"/>
          </a:xfrm>
        </p:grpSpPr>
        <p:sp>
          <p:nvSpPr>
            <p:cNvPr id="210" name="テキスト ボックス 209">
              <a:extLst>
                <a:ext uri="{FF2B5EF4-FFF2-40B4-BE49-F238E27FC236}">
                  <a16:creationId xmlns:a16="http://schemas.microsoft.com/office/drawing/2014/main" id="{E4325BEB-0945-4957-B38A-4347410728BA}"/>
                </a:ext>
              </a:extLst>
            </p:cNvPr>
            <p:cNvSpPr txBox="1"/>
            <p:nvPr/>
          </p:nvSpPr>
          <p:spPr>
            <a:xfrm>
              <a:off x="2500465" y="2082467"/>
              <a:ext cx="441146" cy="246221"/>
            </a:xfrm>
            <a:prstGeom prst="rect">
              <a:avLst/>
            </a:prstGeom>
            <a:noFill/>
          </p:spPr>
          <p:txBody>
            <a:bodyPr wrap="none" rtlCol="0">
              <a:spAutoFit/>
            </a:bodyPr>
            <a:lstStyle/>
            <a:p>
              <a:r>
                <a:rPr kumimoji="1" lang="ja-JP" altLang="en-US" sz="1000" dirty="0"/>
                <a:t>弱み</a:t>
              </a:r>
            </a:p>
          </p:txBody>
        </p:sp>
        <p:sp>
          <p:nvSpPr>
            <p:cNvPr id="211" name="正方形/長方形 210">
              <a:extLst>
                <a:ext uri="{FF2B5EF4-FFF2-40B4-BE49-F238E27FC236}">
                  <a16:creationId xmlns:a16="http://schemas.microsoft.com/office/drawing/2014/main" id="{3EE4AF87-5E9C-46B5-BA68-7CB848D8E7FA}"/>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3" name="正方形/長方形 212">
            <a:extLst>
              <a:ext uri="{FF2B5EF4-FFF2-40B4-BE49-F238E27FC236}">
                <a16:creationId xmlns:a16="http://schemas.microsoft.com/office/drawing/2014/main" id="{2CCAD889-E21E-4D33-A4FB-9CF3161EC5ED}"/>
              </a:ext>
            </a:extLst>
          </p:cNvPr>
          <p:cNvSpPr/>
          <p:nvPr/>
        </p:nvSpPr>
        <p:spPr>
          <a:xfrm>
            <a:off x="8452233" y="5507067"/>
            <a:ext cx="1162399" cy="29331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bg1"/>
                </a:solidFill>
              </a:rPr>
              <a:t>あとで登録</a:t>
            </a:r>
            <a:endParaRPr kumimoji="1" lang="ja-JP" altLang="en-US" sz="1000" b="1" dirty="0">
              <a:solidFill>
                <a:schemeClr val="bg1"/>
              </a:solidFill>
            </a:endParaRPr>
          </a:p>
        </p:txBody>
      </p:sp>
    </p:spTree>
    <p:extLst>
      <p:ext uri="{BB962C8B-B14F-4D97-AF65-F5344CB8AC3E}">
        <p14:creationId xmlns:p14="http://schemas.microsoft.com/office/powerpoint/2010/main" val="135093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630381" y="223809"/>
            <a:ext cx="10515600" cy="748058"/>
          </a:xfrm>
        </p:spPr>
        <p:txBody>
          <a:bodyPr>
            <a:normAutofit/>
          </a:bodyPr>
          <a:lstStyle/>
          <a:p>
            <a:r>
              <a:rPr lang="ja-JP" altLang="en-US" sz="3200" b="1" dirty="0"/>
              <a:t>モック</a:t>
            </a:r>
            <a:endParaRPr kumimoji="1" lang="ja-JP" altLang="en-US" sz="3200" b="1" dirty="0"/>
          </a:p>
        </p:txBody>
      </p:sp>
      <p:sp>
        <p:nvSpPr>
          <p:cNvPr id="3" name="正方形/長方形 2">
            <a:extLst>
              <a:ext uri="{FF2B5EF4-FFF2-40B4-BE49-F238E27FC236}">
                <a16:creationId xmlns:a16="http://schemas.microsoft.com/office/drawing/2014/main" id="{F1679E86-3B9D-47A0-8B77-74D610B63900}"/>
              </a:ext>
            </a:extLst>
          </p:cNvPr>
          <p:cNvSpPr/>
          <p:nvPr/>
        </p:nvSpPr>
        <p:spPr>
          <a:xfrm>
            <a:off x="723207" y="971866"/>
            <a:ext cx="5372793" cy="57946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C5C4DF17-89CD-47A3-A019-5488313167F6}"/>
              </a:ext>
            </a:extLst>
          </p:cNvPr>
          <p:cNvSpPr/>
          <p:nvPr/>
        </p:nvSpPr>
        <p:spPr>
          <a:xfrm>
            <a:off x="786941" y="1055715"/>
            <a:ext cx="914400" cy="282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ロゴ</a:t>
            </a:r>
          </a:p>
        </p:txBody>
      </p:sp>
      <p:sp>
        <p:nvSpPr>
          <p:cNvPr id="5" name="テキスト ボックス 4">
            <a:extLst>
              <a:ext uri="{FF2B5EF4-FFF2-40B4-BE49-F238E27FC236}">
                <a16:creationId xmlns:a16="http://schemas.microsoft.com/office/drawing/2014/main" id="{C7D548B0-1E98-46DE-B7D4-DC653D0DE8D3}"/>
              </a:ext>
            </a:extLst>
          </p:cNvPr>
          <p:cNvSpPr txBox="1"/>
          <p:nvPr/>
        </p:nvSpPr>
        <p:spPr>
          <a:xfrm>
            <a:off x="3409603" y="1079622"/>
            <a:ext cx="2646878" cy="276999"/>
          </a:xfrm>
          <a:prstGeom prst="rect">
            <a:avLst/>
          </a:prstGeom>
          <a:noFill/>
        </p:spPr>
        <p:txBody>
          <a:bodyPr wrap="none" rtlCol="0">
            <a:spAutoFit/>
          </a:bodyPr>
          <a:lstStyle/>
          <a:p>
            <a:r>
              <a:rPr kumimoji="1" lang="ja-JP" altLang="en-US" sz="1200" u="sng" dirty="0"/>
              <a:t>マッチング</a:t>
            </a:r>
            <a:r>
              <a:rPr kumimoji="1" lang="ja-JP" altLang="en-US" sz="1200" dirty="0"/>
              <a:t>　チャット　マイページ</a:t>
            </a:r>
          </a:p>
        </p:txBody>
      </p:sp>
      <p:grpSp>
        <p:nvGrpSpPr>
          <p:cNvPr id="16" name="グループ化 15">
            <a:extLst>
              <a:ext uri="{FF2B5EF4-FFF2-40B4-BE49-F238E27FC236}">
                <a16:creationId xmlns:a16="http://schemas.microsoft.com/office/drawing/2014/main" id="{E9C079D3-AEF7-4C1E-B682-78025780D49B}"/>
              </a:ext>
            </a:extLst>
          </p:cNvPr>
          <p:cNvGrpSpPr/>
          <p:nvPr/>
        </p:nvGrpSpPr>
        <p:grpSpPr>
          <a:xfrm>
            <a:off x="2626822" y="1974351"/>
            <a:ext cx="3341716" cy="1463130"/>
            <a:chOff x="2111433" y="1595954"/>
            <a:chExt cx="3341716" cy="1463130"/>
          </a:xfrm>
        </p:grpSpPr>
        <p:sp>
          <p:nvSpPr>
            <p:cNvPr id="6" name="正方形/長方形 5">
              <a:extLst>
                <a:ext uri="{FF2B5EF4-FFF2-40B4-BE49-F238E27FC236}">
                  <a16:creationId xmlns:a16="http://schemas.microsoft.com/office/drawing/2014/main" id="{5D8C665C-DC6A-4E6A-9D79-960136B96BA7}"/>
                </a:ext>
              </a:extLst>
            </p:cNvPr>
            <p:cNvSpPr/>
            <p:nvPr/>
          </p:nvSpPr>
          <p:spPr>
            <a:xfrm>
              <a:off x="2111433" y="1595954"/>
              <a:ext cx="3341716" cy="1463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492F3A6-1F61-4060-9AC2-A0835F84470F}"/>
                </a:ext>
              </a:extLst>
            </p:cNvPr>
            <p:cNvSpPr txBox="1"/>
            <p:nvPr/>
          </p:nvSpPr>
          <p:spPr>
            <a:xfrm>
              <a:off x="2111433" y="1686584"/>
              <a:ext cx="1620957" cy="307777"/>
            </a:xfrm>
            <a:prstGeom prst="rect">
              <a:avLst/>
            </a:prstGeom>
            <a:noFill/>
          </p:spPr>
          <p:txBody>
            <a:bodyPr wrap="none" rtlCol="0">
              <a:spAutoFit/>
            </a:bodyPr>
            <a:lstStyle/>
            <a:p>
              <a:r>
                <a:rPr kumimoji="1" lang="ja-JP" altLang="en-US" sz="1400" dirty="0"/>
                <a:t>株式会社〇〇〇〇</a:t>
              </a:r>
            </a:p>
          </p:txBody>
        </p:sp>
        <p:sp>
          <p:nvSpPr>
            <p:cNvPr id="10" name="正方形/長方形 9">
              <a:extLst>
                <a:ext uri="{FF2B5EF4-FFF2-40B4-BE49-F238E27FC236}">
                  <a16:creationId xmlns:a16="http://schemas.microsoft.com/office/drawing/2014/main" id="{BF7AD603-F2BC-4CC8-A90E-7BA674838C76}"/>
                </a:ext>
              </a:extLst>
            </p:cNvPr>
            <p:cNvSpPr/>
            <p:nvPr/>
          </p:nvSpPr>
          <p:spPr>
            <a:xfrm>
              <a:off x="2219499" y="2398964"/>
              <a:ext cx="864524" cy="220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強み</a:t>
              </a:r>
            </a:p>
          </p:txBody>
        </p:sp>
        <p:sp>
          <p:nvSpPr>
            <p:cNvPr id="11" name="正方形/長方形 10">
              <a:extLst>
                <a:ext uri="{FF2B5EF4-FFF2-40B4-BE49-F238E27FC236}">
                  <a16:creationId xmlns:a16="http://schemas.microsoft.com/office/drawing/2014/main" id="{9C1560A1-A172-481F-B781-20949BFB6A27}"/>
                </a:ext>
              </a:extLst>
            </p:cNvPr>
            <p:cNvSpPr/>
            <p:nvPr/>
          </p:nvSpPr>
          <p:spPr>
            <a:xfrm>
              <a:off x="2219499" y="2710873"/>
              <a:ext cx="864524" cy="220183"/>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弱</a:t>
              </a:r>
              <a:r>
                <a:rPr kumimoji="1" lang="ja-JP" altLang="en-US" sz="1000" dirty="0"/>
                <a:t>み</a:t>
              </a:r>
            </a:p>
          </p:txBody>
        </p:sp>
        <p:sp>
          <p:nvSpPr>
            <p:cNvPr id="13" name="テキスト ボックス 12">
              <a:extLst>
                <a:ext uri="{FF2B5EF4-FFF2-40B4-BE49-F238E27FC236}">
                  <a16:creationId xmlns:a16="http://schemas.microsoft.com/office/drawing/2014/main" id="{6DF5D054-2319-40BA-82A2-6953AB0688DD}"/>
                </a:ext>
              </a:extLst>
            </p:cNvPr>
            <p:cNvSpPr txBox="1"/>
            <p:nvPr/>
          </p:nvSpPr>
          <p:spPr>
            <a:xfrm>
              <a:off x="2111433" y="1970026"/>
              <a:ext cx="3258589" cy="400110"/>
            </a:xfrm>
            <a:prstGeom prst="rect">
              <a:avLst/>
            </a:prstGeom>
            <a:noFill/>
          </p:spPr>
          <p:txBody>
            <a:bodyPr wrap="square" rtlCol="0">
              <a:spAutoFit/>
            </a:bodyPr>
            <a:lstStyle/>
            <a:p>
              <a:r>
                <a:rPr kumimoji="1" lang="ja-JP" altLang="en-US" sz="1000" dirty="0"/>
                <a:t>事業内容：事業内容テキストが入ります。事業内容テキストが入ります。</a:t>
              </a:r>
            </a:p>
          </p:txBody>
        </p:sp>
        <p:sp>
          <p:nvSpPr>
            <p:cNvPr id="14" name="テキスト ボックス 13">
              <a:extLst>
                <a:ext uri="{FF2B5EF4-FFF2-40B4-BE49-F238E27FC236}">
                  <a16:creationId xmlns:a16="http://schemas.microsoft.com/office/drawing/2014/main" id="{A4B395B9-6529-4111-80FD-7A60C3671997}"/>
                </a:ext>
              </a:extLst>
            </p:cNvPr>
            <p:cNvSpPr txBox="1"/>
            <p:nvPr/>
          </p:nvSpPr>
          <p:spPr>
            <a:xfrm>
              <a:off x="3062976" y="2370228"/>
              <a:ext cx="1338828" cy="246221"/>
            </a:xfrm>
            <a:prstGeom prst="rect">
              <a:avLst/>
            </a:prstGeom>
            <a:noFill/>
          </p:spPr>
          <p:txBody>
            <a:bodyPr wrap="none" rtlCol="0">
              <a:spAutoFit/>
            </a:bodyPr>
            <a:lstStyle/>
            <a:p>
              <a:r>
                <a:rPr lang="ja-JP" altLang="en-US" sz="1000" dirty="0"/>
                <a:t>採用ブランディング</a:t>
              </a:r>
              <a:endParaRPr kumimoji="1" lang="ja-JP" altLang="en-US" sz="1000" dirty="0"/>
            </a:p>
          </p:txBody>
        </p:sp>
        <p:sp>
          <p:nvSpPr>
            <p:cNvPr id="15" name="テキスト ボックス 14">
              <a:extLst>
                <a:ext uri="{FF2B5EF4-FFF2-40B4-BE49-F238E27FC236}">
                  <a16:creationId xmlns:a16="http://schemas.microsoft.com/office/drawing/2014/main" id="{7870D554-8A32-4CD6-9F7C-E4D5511344A0}"/>
                </a:ext>
              </a:extLst>
            </p:cNvPr>
            <p:cNvSpPr txBox="1"/>
            <p:nvPr/>
          </p:nvSpPr>
          <p:spPr>
            <a:xfrm>
              <a:off x="3071313" y="2741650"/>
              <a:ext cx="441146" cy="246221"/>
            </a:xfrm>
            <a:prstGeom prst="rect">
              <a:avLst/>
            </a:prstGeom>
            <a:noFill/>
          </p:spPr>
          <p:txBody>
            <a:bodyPr wrap="none" rtlCol="0">
              <a:spAutoFit/>
            </a:bodyPr>
            <a:lstStyle/>
            <a:p>
              <a:r>
                <a:rPr lang="ja-JP" altLang="en-US" sz="1000" dirty="0"/>
                <a:t>営業</a:t>
              </a:r>
              <a:endParaRPr kumimoji="1" lang="ja-JP" altLang="en-US" sz="1000" dirty="0"/>
            </a:p>
          </p:txBody>
        </p:sp>
      </p:grpSp>
      <p:grpSp>
        <p:nvGrpSpPr>
          <p:cNvPr id="17" name="グループ化 16">
            <a:extLst>
              <a:ext uri="{FF2B5EF4-FFF2-40B4-BE49-F238E27FC236}">
                <a16:creationId xmlns:a16="http://schemas.microsoft.com/office/drawing/2014/main" id="{D2B2597A-7FF8-497A-9C9C-3055068885E0}"/>
              </a:ext>
            </a:extLst>
          </p:cNvPr>
          <p:cNvGrpSpPr/>
          <p:nvPr/>
        </p:nvGrpSpPr>
        <p:grpSpPr>
          <a:xfrm>
            <a:off x="2626822" y="3574504"/>
            <a:ext cx="3341716" cy="1463130"/>
            <a:chOff x="2111433" y="1595954"/>
            <a:chExt cx="3341716" cy="1463130"/>
          </a:xfrm>
        </p:grpSpPr>
        <p:sp>
          <p:nvSpPr>
            <p:cNvPr id="18" name="正方形/長方形 17">
              <a:extLst>
                <a:ext uri="{FF2B5EF4-FFF2-40B4-BE49-F238E27FC236}">
                  <a16:creationId xmlns:a16="http://schemas.microsoft.com/office/drawing/2014/main" id="{2344368B-8FC5-4D4C-A302-50F458E95301}"/>
                </a:ext>
              </a:extLst>
            </p:cNvPr>
            <p:cNvSpPr/>
            <p:nvPr/>
          </p:nvSpPr>
          <p:spPr>
            <a:xfrm>
              <a:off x="2111433" y="1595954"/>
              <a:ext cx="3341716" cy="1463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B2EA6F94-905C-456E-A1F2-4D0AD5EEDE97}"/>
                </a:ext>
              </a:extLst>
            </p:cNvPr>
            <p:cNvSpPr txBox="1"/>
            <p:nvPr/>
          </p:nvSpPr>
          <p:spPr>
            <a:xfrm>
              <a:off x="2111433" y="1686584"/>
              <a:ext cx="1620957" cy="307777"/>
            </a:xfrm>
            <a:prstGeom prst="rect">
              <a:avLst/>
            </a:prstGeom>
            <a:noFill/>
          </p:spPr>
          <p:txBody>
            <a:bodyPr wrap="none" rtlCol="0">
              <a:spAutoFit/>
            </a:bodyPr>
            <a:lstStyle/>
            <a:p>
              <a:r>
                <a:rPr kumimoji="1" lang="ja-JP" altLang="en-US" sz="1400" dirty="0"/>
                <a:t>株式会社〇〇〇〇</a:t>
              </a:r>
            </a:p>
          </p:txBody>
        </p:sp>
        <p:sp>
          <p:nvSpPr>
            <p:cNvPr id="20" name="正方形/長方形 19">
              <a:extLst>
                <a:ext uri="{FF2B5EF4-FFF2-40B4-BE49-F238E27FC236}">
                  <a16:creationId xmlns:a16="http://schemas.microsoft.com/office/drawing/2014/main" id="{2D6D0C9A-27C6-44CF-A91D-6C8D99A3F2BC}"/>
                </a:ext>
              </a:extLst>
            </p:cNvPr>
            <p:cNvSpPr/>
            <p:nvPr/>
          </p:nvSpPr>
          <p:spPr>
            <a:xfrm>
              <a:off x="2219499" y="2398964"/>
              <a:ext cx="864524" cy="220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強み</a:t>
              </a:r>
            </a:p>
          </p:txBody>
        </p:sp>
        <p:sp>
          <p:nvSpPr>
            <p:cNvPr id="21" name="正方形/長方形 20">
              <a:extLst>
                <a:ext uri="{FF2B5EF4-FFF2-40B4-BE49-F238E27FC236}">
                  <a16:creationId xmlns:a16="http://schemas.microsoft.com/office/drawing/2014/main" id="{220A708D-443F-4596-B379-316CC58FEFCA}"/>
                </a:ext>
              </a:extLst>
            </p:cNvPr>
            <p:cNvSpPr/>
            <p:nvPr/>
          </p:nvSpPr>
          <p:spPr>
            <a:xfrm>
              <a:off x="2219499" y="2710873"/>
              <a:ext cx="864524" cy="220183"/>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弱</a:t>
              </a:r>
              <a:r>
                <a:rPr kumimoji="1" lang="ja-JP" altLang="en-US" sz="1000" dirty="0"/>
                <a:t>み</a:t>
              </a:r>
            </a:p>
          </p:txBody>
        </p:sp>
        <p:sp>
          <p:nvSpPr>
            <p:cNvPr id="22" name="テキスト ボックス 21">
              <a:extLst>
                <a:ext uri="{FF2B5EF4-FFF2-40B4-BE49-F238E27FC236}">
                  <a16:creationId xmlns:a16="http://schemas.microsoft.com/office/drawing/2014/main" id="{06D6CDE1-2FF2-4CDF-97CF-F0FFD1A6A91F}"/>
                </a:ext>
              </a:extLst>
            </p:cNvPr>
            <p:cNvSpPr txBox="1"/>
            <p:nvPr/>
          </p:nvSpPr>
          <p:spPr>
            <a:xfrm>
              <a:off x="2111433" y="1970026"/>
              <a:ext cx="3258589" cy="400110"/>
            </a:xfrm>
            <a:prstGeom prst="rect">
              <a:avLst/>
            </a:prstGeom>
            <a:noFill/>
          </p:spPr>
          <p:txBody>
            <a:bodyPr wrap="square" rtlCol="0">
              <a:spAutoFit/>
            </a:bodyPr>
            <a:lstStyle/>
            <a:p>
              <a:r>
                <a:rPr kumimoji="1" lang="ja-JP" altLang="en-US" sz="1000" dirty="0"/>
                <a:t>事業内容：事業内容テキストが入ります。事業内容テキストが入ります。</a:t>
              </a:r>
            </a:p>
          </p:txBody>
        </p:sp>
        <p:sp>
          <p:nvSpPr>
            <p:cNvPr id="23" name="テキスト ボックス 22">
              <a:extLst>
                <a:ext uri="{FF2B5EF4-FFF2-40B4-BE49-F238E27FC236}">
                  <a16:creationId xmlns:a16="http://schemas.microsoft.com/office/drawing/2014/main" id="{E22433B8-00AE-42B3-87A3-DFD8878A5704}"/>
                </a:ext>
              </a:extLst>
            </p:cNvPr>
            <p:cNvSpPr txBox="1"/>
            <p:nvPr/>
          </p:nvSpPr>
          <p:spPr>
            <a:xfrm>
              <a:off x="3062976" y="2370228"/>
              <a:ext cx="1082348" cy="246221"/>
            </a:xfrm>
            <a:prstGeom prst="rect">
              <a:avLst/>
            </a:prstGeom>
            <a:noFill/>
          </p:spPr>
          <p:txBody>
            <a:bodyPr wrap="none" rtlCol="0">
              <a:spAutoFit/>
            </a:bodyPr>
            <a:lstStyle/>
            <a:p>
              <a:r>
                <a:rPr lang="ja-JP" altLang="en-US" sz="1000" dirty="0"/>
                <a:t>営業、商品企画</a:t>
              </a:r>
              <a:endParaRPr kumimoji="1" lang="ja-JP" altLang="en-US" sz="1000" dirty="0"/>
            </a:p>
          </p:txBody>
        </p:sp>
        <p:sp>
          <p:nvSpPr>
            <p:cNvPr id="24" name="テキスト ボックス 23">
              <a:extLst>
                <a:ext uri="{FF2B5EF4-FFF2-40B4-BE49-F238E27FC236}">
                  <a16:creationId xmlns:a16="http://schemas.microsoft.com/office/drawing/2014/main" id="{5ABCAE80-E46D-48D4-A894-6494C15140B9}"/>
                </a:ext>
              </a:extLst>
            </p:cNvPr>
            <p:cNvSpPr txBox="1"/>
            <p:nvPr/>
          </p:nvSpPr>
          <p:spPr>
            <a:xfrm>
              <a:off x="3071313" y="2741650"/>
              <a:ext cx="697627" cy="246221"/>
            </a:xfrm>
            <a:prstGeom prst="rect">
              <a:avLst/>
            </a:prstGeom>
            <a:noFill/>
          </p:spPr>
          <p:txBody>
            <a:bodyPr wrap="none" rtlCol="0">
              <a:spAutoFit/>
            </a:bodyPr>
            <a:lstStyle/>
            <a:p>
              <a:r>
                <a:rPr kumimoji="1" lang="ja-JP" altLang="en-US" sz="1000" dirty="0"/>
                <a:t>組織開発</a:t>
              </a:r>
            </a:p>
          </p:txBody>
        </p:sp>
      </p:grpSp>
      <p:grpSp>
        <p:nvGrpSpPr>
          <p:cNvPr id="25" name="グループ化 24">
            <a:extLst>
              <a:ext uri="{FF2B5EF4-FFF2-40B4-BE49-F238E27FC236}">
                <a16:creationId xmlns:a16="http://schemas.microsoft.com/office/drawing/2014/main" id="{5F5A75B4-673F-4A76-86C9-8FE045ADCB28}"/>
              </a:ext>
            </a:extLst>
          </p:cNvPr>
          <p:cNvGrpSpPr/>
          <p:nvPr/>
        </p:nvGrpSpPr>
        <p:grpSpPr>
          <a:xfrm>
            <a:off x="2630978" y="5171060"/>
            <a:ext cx="3341716" cy="1463130"/>
            <a:chOff x="2111433" y="1595954"/>
            <a:chExt cx="3341716" cy="1463130"/>
          </a:xfrm>
        </p:grpSpPr>
        <p:sp>
          <p:nvSpPr>
            <p:cNvPr id="26" name="正方形/長方形 25">
              <a:extLst>
                <a:ext uri="{FF2B5EF4-FFF2-40B4-BE49-F238E27FC236}">
                  <a16:creationId xmlns:a16="http://schemas.microsoft.com/office/drawing/2014/main" id="{707BAAC5-E245-4497-BB73-C0A387DDD82B}"/>
                </a:ext>
              </a:extLst>
            </p:cNvPr>
            <p:cNvSpPr/>
            <p:nvPr/>
          </p:nvSpPr>
          <p:spPr>
            <a:xfrm>
              <a:off x="2111433" y="1595954"/>
              <a:ext cx="3341716" cy="14631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D10D8236-59A8-4591-8850-D5C0F2231154}"/>
                </a:ext>
              </a:extLst>
            </p:cNvPr>
            <p:cNvSpPr txBox="1"/>
            <p:nvPr/>
          </p:nvSpPr>
          <p:spPr>
            <a:xfrm>
              <a:off x="2111433" y="1686584"/>
              <a:ext cx="1620957" cy="307777"/>
            </a:xfrm>
            <a:prstGeom prst="rect">
              <a:avLst/>
            </a:prstGeom>
            <a:noFill/>
          </p:spPr>
          <p:txBody>
            <a:bodyPr wrap="none" rtlCol="0">
              <a:spAutoFit/>
            </a:bodyPr>
            <a:lstStyle/>
            <a:p>
              <a:r>
                <a:rPr kumimoji="1" lang="ja-JP" altLang="en-US" sz="1400" dirty="0"/>
                <a:t>株式会社〇〇〇〇</a:t>
              </a:r>
            </a:p>
          </p:txBody>
        </p:sp>
        <p:sp>
          <p:nvSpPr>
            <p:cNvPr id="28" name="正方形/長方形 27">
              <a:extLst>
                <a:ext uri="{FF2B5EF4-FFF2-40B4-BE49-F238E27FC236}">
                  <a16:creationId xmlns:a16="http://schemas.microsoft.com/office/drawing/2014/main" id="{EF2C9F89-BCD8-4594-95E0-3A87770275FE}"/>
                </a:ext>
              </a:extLst>
            </p:cNvPr>
            <p:cNvSpPr/>
            <p:nvPr/>
          </p:nvSpPr>
          <p:spPr>
            <a:xfrm>
              <a:off x="2219499" y="2398964"/>
              <a:ext cx="864524" cy="2201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強み</a:t>
              </a:r>
            </a:p>
          </p:txBody>
        </p:sp>
        <p:sp>
          <p:nvSpPr>
            <p:cNvPr id="29" name="正方形/長方形 28">
              <a:extLst>
                <a:ext uri="{FF2B5EF4-FFF2-40B4-BE49-F238E27FC236}">
                  <a16:creationId xmlns:a16="http://schemas.microsoft.com/office/drawing/2014/main" id="{C59B8A29-57E5-4290-A6CC-A6916DFB8FB0}"/>
                </a:ext>
              </a:extLst>
            </p:cNvPr>
            <p:cNvSpPr/>
            <p:nvPr/>
          </p:nvSpPr>
          <p:spPr>
            <a:xfrm>
              <a:off x="2219499" y="2710873"/>
              <a:ext cx="864524" cy="220183"/>
            </a:xfrm>
            <a:prstGeom prst="rect">
              <a:avLst/>
            </a:prstGeom>
            <a:solidFill>
              <a:schemeClr val="accent2">
                <a:lumMod val="7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t>弱</a:t>
              </a:r>
              <a:r>
                <a:rPr kumimoji="1" lang="ja-JP" altLang="en-US" sz="1000" dirty="0"/>
                <a:t>み</a:t>
              </a:r>
            </a:p>
          </p:txBody>
        </p:sp>
        <p:sp>
          <p:nvSpPr>
            <p:cNvPr id="30" name="テキスト ボックス 29">
              <a:extLst>
                <a:ext uri="{FF2B5EF4-FFF2-40B4-BE49-F238E27FC236}">
                  <a16:creationId xmlns:a16="http://schemas.microsoft.com/office/drawing/2014/main" id="{E6677701-F88D-4EEF-B438-3D4012F6B776}"/>
                </a:ext>
              </a:extLst>
            </p:cNvPr>
            <p:cNvSpPr txBox="1"/>
            <p:nvPr/>
          </p:nvSpPr>
          <p:spPr>
            <a:xfrm>
              <a:off x="2111433" y="1970026"/>
              <a:ext cx="3258589" cy="400110"/>
            </a:xfrm>
            <a:prstGeom prst="rect">
              <a:avLst/>
            </a:prstGeom>
            <a:noFill/>
          </p:spPr>
          <p:txBody>
            <a:bodyPr wrap="square" rtlCol="0">
              <a:spAutoFit/>
            </a:bodyPr>
            <a:lstStyle/>
            <a:p>
              <a:r>
                <a:rPr kumimoji="1" lang="ja-JP" altLang="en-US" sz="1000" dirty="0"/>
                <a:t>事業内容：事業内容テキストが入ります。事業内容テキストが入ります。</a:t>
              </a:r>
            </a:p>
          </p:txBody>
        </p:sp>
        <p:sp>
          <p:nvSpPr>
            <p:cNvPr id="31" name="テキスト ボックス 30">
              <a:extLst>
                <a:ext uri="{FF2B5EF4-FFF2-40B4-BE49-F238E27FC236}">
                  <a16:creationId xmlns:a16="http://schemas.microsoft.com/office/drawing/2014/main" id="{320E09E0-B63F-4D6D-8303-786541808393}"/>
                </a:ext>
              </a:extLst>
            </p:cNvPr>
            <p:cNvSpPr txBox="1"/>
            <p:nvPr/>
          </p:nvSpPr>
          <p:spPr>
            <a:xfrm>
              <a:off x="3062976" y="2370228"/>
              <a:ext cx="1912703" cy="246221"/>
            </a:xfrm>
            <a:prstGeom prst="rect">
              <a:avLst/>
            </a:prstGeom>
            <a:noFill/>
          </p:spPr>
          <p:txBody>
            <a:bodyPr wrap="none" rtlCol="0">
              <a:spAutoFit/>
            </a:bodyPr>
            <a:lstStyle/>
            <a:p>
              <a:r>
                <a:rPr lang="en-US" altLang="ja-JP" sz="1000" dirty="0"/>
                <a:t>Web</a:t>
              </a:r>
              <a:r>
                <a:rPr lang="ja-JP" altLang="en-US" sz="1000" dirty="0"/>
                <a:t>マーケティング、</a:t>
              </a:r>
              <a:r>
                <a:rPr lang="en-US" altLang="ja-JP" sz="1000" dirty="0"/>
                <a:t>HP</a:t>
              </a:r>
              <a:r>
                <a:rPr lang="ja-JP" altLang="en-US" sz="1000" dirty="0"/>
                <a:t>制作</a:t>
              </a:r>
              <a:endParaRPr kumimoji="1" lang="ja-JP" altLang="en-US" sz="1000" dirty="0"/>
            </a:p>
          </p:txBody>
        </p:sp>
        <p:sp>
          <p:nvSpPr>
            <p:cNvPr id="32" name="テキスト ボックス 31">
              <a:extLst>
                <a:ext uri="{FF2B5EF4-FFF2-40B4-BE49-F238E27FC236}">
                  <a16:creationId xmlns:a16="http://schemas.microsoft.com/office/drawing/2014/main" id="{4F786DCB-F5B7-4916-9B6C-F4EFFB12A1D5}"/>
                </a:ext>
              </a:extLst>
            </p:cNvPr>
            <p:cNvSpPr txBox="1"/>
            <p:nvPr/>
          </p:nvSpPr>
          <p:spPr>
            <a:xfrm>
              <a:off x="3071313" y="2741650"/>
              <a:ext cx="441146" cy="246221"/>
            </a:xfrm>
            <a:prstGeom prst="rect">
              <a:avLst/>
            </a:prstGeom>
            <a:noFill/>
          </p:spPr>
          <p:txBody>
            <a:bodyPr wrap="none" rtlCol="0">
              <a:spAutoFit/>
            </a:bodyPr>
            <a:lstStyle/>
            <a:p>
              <a:r>
                <a:rPr kumimoji="1" lang="ja-JP" altLang="en-US" sz="1000" dirty="0"/>
                <a:t>広告</a:t>
              </a:r>
            </a:p>
          </p:txBody>
        </p:sp>
      </p:grpSp>
      <p:sp>
        <p:nvSpPr>
          <p:cNvPr id="33" name="正方形/長方形 32">
            <a:extLst>
              <a:ext uri="{FF2B5EF4-FFF2-40B4-BE49-F238E27FC236}">
                <a16:creationId xmlns:a16="http://schemas.microsoft.com/office/drawing/2014/main" id="{08885E6F-7516-493B-A086-059960A38654}"/>
              </a:ext>
            </a:extLst>
          </p:cNvPr>
          <p:cNvSpPr/>
          <p:nvPr/>
        </p:nvSpPr>
        <p:spPr>
          <a:xfrm>
            <a:off x="794198" y="1606512"/>
            <a:ext cx="1705162" cy="34181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0BC8256-B755-4440-818F-1FDCC29CDF3A}"/>
              </a:ext>
            </a:extLst>
          </p:cNvPr>
          <p:cNvSpPr txBox="1"/>
          <p:nvPr/>
        </p:nvSpPr>
        <p:spPr>
          <a:xfrm>
            <a:off x="2503516" y="1523490"/>
            <a:ext cx="2723823" cy="369332"/>
          </a:xfrm>
          <a:prstGeom prst="rect">
            <a:avLst/>
          </a:prstGeom>
          <a:noFill/>
        </p:spPr>
        <p:txBody>
          <a:bodyPr wrap="none" rtlCol="0">
            <a:spAutoFit/>
          </a:bodyPr>
          <a:lstStyle/>
          <a:p>
            <a:r>
              <a:rPr kumimoji="1" lang="ja-JP" altLang="en-US" dirty="0"/>
              <a:t>あなたにおススメの企業</a:t>
            </a:r>
          </a:p>
        </p:txBody>
      </p:sp>
      <p:sp>
        <p:nvSpPr>
          <p:cNvPr id="36" name="正方形/長方形 35">
            <a:extLst>
              <a:ext uri="{FF2B5EF4-FFF2-40B4-BE49-F238E27FC236}">
                <a16:creationId xmlns:a16="http://schemas.microsoft.com/office/drawing/2014/main" id="{50125ECD-3C7A-4840-B597-A96C7012B19F}"/>
              </a:ext>
            </a:extLst>
          </p:cNvPr>
          <p:cNvSpPr/>
          <p:nvPr/>
        </p:nvSpPr>
        <p:spPr>
          <a:xfrm>
            <a:off x="1736831" y="4651907"/>
            <a:ext cx="673333" cy="23662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b="1" dirty="0">
                <a:solidFill>
                  <a:schemeClr val="bg1"/>
                </a:solidFill>
              </a:rPr>
              <a:t>検索</a:t>
            </a:r>
          </a:p>
        </p:txBody>
      </p:sp>
      <p:sp>
        <p:nvSpPr>
          <p:cNvPr id="37" name="テキスト ボックス 36">
            <a:extLst>
              <a:ext uri="{FF2B5EF4-FFF2-40B4-BE49-F238E27FC236}">
                <a16:creationId xmlns:a16="http://schemas.microsoft.com/office/drawing/2014/main" id="{1940AE67-10C7-42F4-89A4-8116A4D7DE49}"/>
              </a:ext>
            </a:extLst>
          </p:cNvPr>
          <p:cNvSpPr txBox="1"/>
          <p:nvPr/>
        </p:nvSpPr>
        <p:spPr>
          <a:xfrm>
            <a:off x="765104" y="1646601"/>
            <a:ext cx="697627" cy="246221"/>
          </a:xfrm>
          <a:prstGeom prst="rect">
            <a:avLst/>
          </a:prstGeom>
          <a:noFill/>
        </p:spPr>
        <p:txBody>
          <a:bodyPr wrap="none" rtlCol="0">
            <a:spAutoFit/>
          </a:bodyPr>
          <a:lstStyle/>
          <a:p>
            <a:r>
              <a:rPr kumimoji="1" lang="ja-JP" altLang="en-US" sz="1000" dirty="0"/>
              <a:t>検索条件</a:t>
            </a:r>
          </a:p>
        </p:txBody>
      </p:sp>
      <p:sp>
        <p:nvSpPr>
          <p:cNvPr id="39" name="正方形/長方形 38">
            <a:extLst>
              <a:ext uri="{FF2B5EF4-FFF2-40B4-BE49-F238E27FC236}">
                <a16:creationId xmlns:a16="http://schemas.microsoft.com/office/drawing/2014/main" id="{49B20A13-83B8-4468-A759-D48BB5B6F134}"/>
              </a:ext>
            </a:extLst>
          </p:cNvPr>
          <p:cNvSpPr/>
          <p:nvPr/>
        </p:nvSpPr>
        <p:spPr>
          <a:xfrm>
            <a:off x="859839" y="1907757"/>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0686AEE-9D3F-4AB4-BEDF-A83657B51227}"/>
              </a:ext>
            </a:extLst>
          </p:cNvPr>
          <p:cNvSpPr txBox="1"/>
          <p:nvPr/>
        </p:nvSpPr>
        <p:spPr>
          <a:xfrm>
            <a:off x="765104" y="1931305"/>
            <a:ext cx="1338828" cy="246221"/>
          </a:xfrm>
          <a:prstGeom prst="rect">
            <a:avLst/>
          </a:prstGeom>
          <a:noFill/>
        </p:spPr>
        <p:txBody>
          <a:bodyPr wrap="none" rtlCol="0">
            <a:spAutoFit/>
          </a:bodyPr>
          <a:lstStyle/>
          <a:p>
            <a:r>
              <a:rPr lang="ja-JP" altLang="en-US" sz="1000" dirty="0"/>
              <a:t>入力してください。</a:t>
            </a:r>
            <a:endParaRPr kumimoji="1" lang="ja-JP" altLang="en-US" sz="1000" dirty="0"/>
          </a:p>
        </p:txBody>
      </p:sp>
      <p:grpSp>
        <p:nvGrpSpPr>
          <p:cNvPr id="43" name="グループ化 42">
            <a:extLst>
              <a:ext uri="{FF2B5EF4-FFF2-40B4-BE49-F238E27FC236}">
                <a16:creationId xmlns:a16="http://schemas.microsoft.com/office/drawing/2014/main" id="{15044B68-E4D0-412C-A362-D592C6EC9E89}"/>
              </a:ext>
            </a:extLst>
          </p:cNvPr>
          <p:cNvGrpSpPr/>
          <p:nvPr/>
        </p:nvGrpSpPr>
        <p:grpSpPr>
          <a:xfrm>
            <a:off x="856186" y="2255585"/>
            <a:ext cx="540899" cy="246221"/>
            <a:chOff x="856186" y="2255585"/>
            <a:chExt cx="540899" cy="246221"/>
          </a:xfrm>
        </p:grpSpPr>
        <p:sp>
          <p:nvSpPr>
            <p:cNvPr id="41" name="正方形/長方形 40">
              <a:extLst>
                <a:ext uri="{FF2B5EF4-FFF2-40B4-BE49-F238E27FC236}">
                  <a16:creationId xmlns:a16="http://schemas.microsoft.com/office/drawing/2014/main" id="{2C691349-D6DE-4B4B-9EC6-ABF5DC224FE2}"/>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8A969086-D4F5-4EA5-8742-7DA9537D6626}"/>
                </a:ext>
              </a:extLst>
            </p:cNvPr>
            <p:cNvSpPr txBox="1"/>
            <p:nvPr/>
          </p:nvSpPr>
          <p:spPr>
            <a:xfrm>
              <a:off x="955939" y="2255585"/>
              <a:ext cx="441146" cy="246221"/>
            </a:xfrm>
            <a:prstGeom prst="rect">
              <a:avLst/>
            </a:prstGeom>
            <a:noFill/>
          </p:spPr>
          <p:txBody>
            <a:bodyPr wrap="none" rtlCol="0">
              <a:spAutoFit/>
            </a:bodyPr>
            <a:lstStyle/>
            <a:p>
              <a:r>
                <a:rPr kumimoji="1" lang="ja-JP" altLang="en-US" sz="1000" dirty="0"/>
                <a:t>採用</a:t>
              </a:r>
            </a:p>
          </p:txBody>
        </p:sp>
      </p:grpSp>
      <p:grpSp>
        <p:nvGrpSpPr>
          <p:cNvPr id="45" name="グループ化 44">
            <a:extLst>
              <a:ext uri="{FF2B5EF4-FFF2-40B4-BE49-F238E27FC236}">
                <a16:creationId xmlns:a16="http://schemas.microsoft.com/office/drawing/2014/main" id="{E7FE7A25-D75C-4179-A4D1-D4CC5F47A391}"/>
              </a:ext>
            </a:extLst>
          </p:cNvPr>
          <p:cNvGrpSpPr/>
          <p:nvPr/>
        </p:nvGrpSpPr>
        <p:grpSpPr>
          <a:xfrm>
            <a:off x="851746" y="2480040"/>
            <a:ext cx="540899" cy="246221"/>
            <a:chOff x="856186" y="2255585"/>
            <a:chExt cx="540899" cy="246221"/>
          </a:xfrm>
        </p:grpSpPr>
        <p:sp>
          <p:nvSpPr>
            <p:cNvPr id="46" name="正方形/長方形 45">
              <a:extLst>
                <a:ext uri="{FF2B5EF4-FFF2-40B4-BE49-F238E27FC236}">
                  <a16:creationId xmlns:a16="http://schemas.microsoft.com/office/drawing/2014/main" id="{7A2744E7-8518-4C4F-8DCA-ACB26D8E1F01}"/>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9965B988-FBE7-4499-AB3F-67BB501DE761}"/>
                </a:ext>
              </a:extLst>
            </p:cNvPr>
            <p:cNvSpPr txBox="1"/>
            <p:nvPr/>
          </p:nvSpPr>
          <p:spPr>
            <a:xfrm>
              <a:off x="955939" y="2255585"/>
              <a:ext cx="441146" cy="246221"/>
            </a:xfrm>
            <a:prstGeom prst="rect">
              <a:avLst/>
            </a:prstGeom>
            <a:noFill/>
          </p:spPr>
          <p:txBody>
            <a:bodyPr wrap="none" rtlCol="0">
              <a:spAutoFit/>
            </a:bodyPr>
            <a:lstStyle/>
            <a:p>
              <a:r>
                <a:rPr kumimoji="1" lang="ja-JP" altLang="en-US" sz="1000" dirty="0"/>
                <a:t>営業</a:t>
              </a:r>
            </a:p>
          </p:txBody>
        </p:sp>
      </p:grpSp>
      <p:grpSp>
        <p:nvGrpSpPr>
          <p:cNvPr id="48" name="グループ化 47">
            <a:extLst>
              <a:ext uri="{FF2B5EF4-FFF2-40B4-BE49-F238E27FC236}">
                <a16:creationId xmlns:a16="http://schemas.microsoft.com/office/drawing/2014/main" id="{D23490A2-1745-403B-A2BB-34C7C618CBE6}"/>
              </a:ext>
            </a:extLst>
          </p:cNvPr>
          <p:cNvGrpSpPr/>
          <p:nvPr/>
        </p:nvGrpSpPr>
        <p:grpSpPr>
          <a:xfrm>
            <a:off x="851746" y="2956409"/>
            <a:ext cx="540899" cy="246221"/>
            <a:chOff x="856186" y="2255585"/>
            <a:chExt cx="540899" cy="246221"/>
          </a:xfrm>
        </p:grpSpPr>
        <p:sp>
          <p:nvSpPr>
            <p:cNvPr id="49" name="正方形/長方形 48">
              <a:extLst>
                <a:ext uri="{FF2B5EF4-FFF2-40B4-BE49-F238E27FC236}">
                  <a16:creationId xmlns:a16="http://schemas.microsoft.com/office/drawing/2014/main" id="{6AE6A572-07CD-4F10-9F5C-09A967DD68B2}"/>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ECBBE3AD-83A2-4580-BD0E-1F8E52E7B1AB}"/>
                </a:ext>
              </a:extLst>
            </p:cNvPr>
            <p:cNvSpPr txBox="1"/>
            <p:nvPr/>
          </p:nvSpPr>
          <p:spPr>
            <a:xfrm>
              <a:off x="955939" y="2255585"/>
              <a:ext cx="441146" cy="246221"/>
            </a:xfrm>
            <a:prstGeom prst="rect">
              <a:avLst/>
            </a:prstGeom>
            <a:noFill/>
          </p:spPr>
          <p:txBody>
            <a:bodyPr wrap="none" rtlCol="0">
              <a:spAutoFit/>
            </a:bodyPr>
            <a:lstStyle/>
            <a:p>
              <a:r>
                <a:rPr lang="ja-JP" altLang="en-US" sz="1000" dirty="0"/>
                <a:t>製造</a:t>
              </a:r>
              <a:endParaRPr kumimoji="1" lang="ja-JP" altLang="en-US" sz="1000" dirty="0"/>
            </a:p>
          </p:txBody>
        </p:sp>
      </p:grpSp>
      <p:grpSp>
        <p:nvGrpSpPr>
          <p:cNvPr id="51" name="グループ化 50">
            <a:extLst>
              <a:ext uri="{FF2B5EF4-FFF2-40B4-BE49-F238E27FC236}">
                <a16:creationId xmlns:a16="http://schemas.microsoft.com/office/drawing/2014/main" id="{7882C6BC-F4CC-44B2-A992-5F022E6DF197}"/>
              </a:ext>
            </a:extLst>
          </p:cNvPr>
          <p:cNvGrpSpPr/>
          <p:nvPr/>
        </p:nvGrpSpPr>
        <p:grpSpPr>
          <a:xfrm>
            <a:off x="851746" y="2705916"/>
            <a:ext cx="540899" cy="246221"/>
            <a:chOff x="856186" y="2255585"/>
            <a:chExt cx="540899" cy="246221"/>
          </a:xfrm>
        </p:grpSpPr>
        <p:sp>
          <p:nvSpPr>
            <p:cNvPr id="52" name="正方形/長方形 51">
              <a:extLst>
                <a:ext uri="{FF2B5EF4-FFF2-40B4-BE49-F238E27FC236}">
                  <a16:creationId xmlns:a16="http://schemas.microsoft.com/office/drawing/2014/main" id="{337B8340-04EE-481D-ABCD-0167869FD8C6}"/>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02F5F342-8B11-4FFE-B27A-FB015106E537}"/>
                </a:ext>
              </a:extLst>
            </p:cNvPr>
            <p:cNvSpPr txBox="1"/>
            <p:nvPr/>
          </p:nvSpPr>
          <p:spPr>
            <a:xfrm>
              <a:off x="955939" y="2255585"/>
              <a:ext cx="441146" cy="246221"/>
            </a:xfrm>
            <a:prstGeom prst="rect">
              <a:avLst/>
            </a:prstGeom>
            <a:noFill/>
          </p:spPr>
          <p:txBody>
            <a:bodyPr wrap="none" rtlCol="0">
              <a:spAutoFit/>
            </a:bodyPr>
            <a:lstStyle/>
            <a:p>
              <a:r>
                <a:rPr kumimoji="1" lang="ja-JP" altLang="en-US" sz="1000" dirty="0"/>
                <a:t>広報</a:t>
              </a:r>
            </a:p>
          </p:txBody>
        </p:sp>
      </p:grpSp>
      <p:grpSp>
        <p:nvGrpSpPr>
          <p:cNvPr id="54" name="グループ化 53">
            <a:extLst>
              <a:ext uri="{FF2B5EF4-FFF2-40B4-BE49-F238E27FC236}">
                <a16:creationId xmlns:a16="http://schemas.microsoft.com/office/drawing/2014/main" id="{CF7FE8C3-1A16-4B15-B6F0-EF8D3B241943}"/>
              </a:ext>
            </a:extLst>
          </p:cNvPr>
          <p:cNvGrpSpPr/>
          <p:nvPr/>
        </p:nvGrpSpPr>
        <p:grpSpPr>
          <a:xfrm>
            <a:off x="859839" y="3173394"/>
            <a:ext cx="1053860" cy="246221"/>
            <a:chOff x="856186" y="2255585"/>
            <a:chExt cx="1053860" cy="246221"/>
          </a:xfrm>
        </p:grpSpPr>
        <p:sp>
          <p:nvSpPr>
            <p:cNvPr id="55" name="正方形/長方形 54">
              <a:extLst>
                <a:ext uri="{FF2B5EF4-FFF2-40B4-BE49-F238E27FC236}">
                  <a16:creationId xmlns:a16="http://schemas.microsoft.com/office/drawing/2014/main" id="{1482300B-A1E7-4BBE-8035-9693537A3608}"/>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2ADB957E-DEDE-4337-A352-4CA6D86AE1C1}"/>
                </a:ext>
              </a:extLst>
            </p:cNvPr>
            <p:cNvSpPr txBox="1"/>
            <p:nvPr/>
          </p:nvSpPr>
          <p:spPr>
            <a:xfrm>
              <a:off x="955939" y="2255585"/>
              <a:ext cx="954107" cy="246221"/>
            </a:xfrm>
            <a:prstGeom prst="rect">
              <a:avLst/>
            </a:prstGeom>
            <a:noFill/>
          </p:spPr>
          <p:txBody>
            <a:bodyPr wrap="none" rtlCol="0">
              <a:spAutoFit/>
            </a:bodyPr>
            <a:lstStyle/>
            <a:p>
              <a:r>
                <a:rPr lang="ja-JP" altLang="en-US" sz="1000" dirty="0"/>
                <a:t>システム開発</a:t>
              </a:r>
              <a:endParaRPr kumimoji="1" lang="ja-JP" altLang="en-US" sz="1000" dirty="0"/>
            </a:p>
          </p:txBody>
        </p:sp>
      </p:grpSp>
      <p:grpSp>
        <p:nvGrpSpPr>
          <p:cNvPr id="57" name="グループ化 56">
            <a:extLst>
              <a:ext uri="{FF2B5EF4-FFF2-40B4-BE49-F238E27FC236}">
                <a16:creationId xmlns:a16="http://schemas.microsoft.com/office/drawing/2014/main" id="{0EE18DCF-901E-44E5-AEF1-C25538A6FFBA}"/>
              </a:ext>
            </a:extLst>
          </p:cNvPr>
          <p:cNvGrpSpPr/>
          <p:nvPr/>
        </p:nvGrpSpPr>
        <p:grpSpPr>
          <a:xfrm>
            <a:off x="855399" y="3397849"/>
            <a:ext cx="540899" cy="246221"/>
            <a:chOff x="856186" y="2255585"/>
            <a:chExt cx="540899" cy="246221"/>
          </a:xfrm>
        </p:grpSpPr>
        <p:sp>
          <p:nvSpPr>
            <p:cNvPr id="58" name="正方形/長方形 57">
              <a:extLst>
                <a:ext uri="{FF2B5EF4-FFF2-40B4-BE49-F238E27FC236}">
                  <a16:creationId xmlns:a16="http://schemas.microsoft.com/office/drawing/2014/main" id="{7A4ACA72-B2DB-4DC3-965F-27C2368CD0B7}"/>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50F6264A-ED01-4837-A752-71A58523A064}"/>
                </a:ext>
              </a:extLst>
            </p:cNvPr>
            <p:cNvSpPr txBox="1"/>
            <p:nvPr/>
          </p:nvSpPr>
          <p:spPr>
            <a:xfrm>
              <a:off x="955939" y="2255585"/>
              <a:ext cx="441146" cy="246221"/>
            </a:xfrm>
            <a:prstGeom prst="rect">
              <a:avLst/>
            </a:prstGeom>
            <a:noFill/>
          </p:spPr>
          <p:txBody>
            <a:bodyPr wrap="none" rtlCol="0">
              <a:spAutoFit/>
            </a:bodyPr>
            <a:lstStyle/>
            <a:p>
              <a:r>
                <a:rPr lang="ja-JP" altLang="en-US" sz="1000" dirty="0"/>
                <a:t>広告</a:t>
              </a:r>
              <a:endParaRPr kumimoji="1" lang="ja-JP" altLang="en-US" sz="1000" dirty="0"/>
            </a:p>
          </p:txBody>
        </p:sp>
      </p:grpSp>
      <p:grpSp>
        <p:nvGrpSpPr>
          <p:cNvPr id="60" name="グループ化 59">
            <a:extLst>
              <a:ext uri="{FF2B5EF4-FFF2-40B4-BE49-F238E27FC236}">
                <a16:creationId xmlns:a16="http://schemas.microsoft.com/office/drawing/2014/main" id="{D3D1B453-7F83-4BB3-AD8B-232223EFE84C}"/>
              </a:ext>
            </a:extLst>
          </p:cNvPr>
          <p:cNvGrpSpPr/>
          <p:nvPr/>
        </p:nvGrpSpPr>
        <p:grpSpPr>
          <a:xfrm>
            <a:off x="855399" y="3874218"/>
            <a:ext cx="797380" cy="246221"/>
            <a:chOff x="856186" y="2255585"/>
            <a:chExt cx="797380" cy="246221"/>
          </a:xfrm>
        </p:grpSpPr>
        <p:sp>
          <p:nvSpPr>
            <p:cNvPr id="61" name="正方形/長方形 60">
              <a:extLst>
                <a:ext uri="{FF2B5EF4-FFF2-40B4-BE49-F238E27FC236}">
                  <a16:creationId xmlns:a16="http://schemas.microsoft.com/office/drawing/2014/main" id="{3B1F28AF-0BE6-4C59-A862-6545736E01A6}"/>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AED3315B-E348-4110-A131-E8D81ED09E6C}"/>
                </a:ext>
              </a:extLst>
            </p:cNvPr>
            <p:cNvSpPr txBox="1"/>
            <p:nvPr/>
          </p:nvSpPr>
          <p:spPr>
            <a:xfrm>
              <a:off x="955939" y="2255585"/>
              <a:ext cx="697627" cy="246221"/>
            </a:xfrm>
            <a:prstGeom prst="rect">
              <a:avLst/>
            </a:prstGeom>
            <a:noFill/>
          </p:spPr>
          <p:txBody>
            <a:bodyPr wrap="none" rtlCol="0">
              <a:spAutoFit/>
            </a:bodyPr>
            <a:lstStyle/>
            <a:p>
              <a:r>
                <a:rPr kumimoji="1" lang="ja-JP" altLang="en-US" sz="1000" dirty="0"/>
                <a:t>テキスト</a:t>
              </a:r>
            </a:p>
          </p:txBody>
        </p:sp>
      </p:grpSp>
      <p:grpSp>
        <p:nvGrpSpPr>
          <p:cNvPr id="63" name="グループ化 62">
            <a:extLst>
              <a:ext uri="{FF2B5EF4-FFF2-40B4-BE49-F238E27FC236}">
                <a16:creationId xmlns:a16="http://schemas.microsoft.com/office/drawing/2014/main" id="{78E3921D-AAD9-47AC-9F8B-1A4B93600673}"/>
              </a:ext>
            </a:extLst>
          </p:cNvPr>
          <p:cNvGrpSpPr/>
          <p:nvPr/>
        </p:nvGrpSpPr>
        <p:grpSpPr>
          <a:xfrm>
            <a:off x="855399" y="3623725"/>
            <a:ext cx="797380" cy="246221"/>
            <a:chOff x="856186" y="2255585"/>
            <a:chExt cx="797380" cy="246221"/>
          </a:xfrm>
        </p:grpSpPr>
        <p:sp>
          <p:nvSpPr>
            <p:cNvPr id="64" name="正方形/長方形 63">
              <a:extLst>
                <a:ext uri="{FF2B5EF4-FFF2-40B4-BE49-F238E27FC236}">
                  <a16:creationId xmlns:a16="http://schemas.microsoft.com/office/drawing/2014/main" id="{EF142D10-81DB-4E37-B9E9-85C242F4CD79}"/>
                </a:ext>
              </a:extLst>
            </p:cNvPr>
            <p:cNvSpPr/>
            <p:nvPr/>
          </p:nvSpPr>
          <p:spPr>
            <a:xfrm>
              <a:off x="856186" y="2321917"/>
              <a:ext cx="99753" cy="99753"/>
            </a:xfrm>
            <a:prstGeom prst="rect">
              <a:avLst/>
            </a:prstGeom>
            <a:solidFill>
              <a:schemeClr val="bg1"/>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B45F4D4-4296-4DB5-A65F-00EB75F1578E}"/>
                </a:ext>
              </a:extLst>
            </p:cNvPr>
            <p:cNvSpPr txBox="1"/>
            <p:nvPr/>
          </p:nvSpPr>
          <p:spPr>
            <a:xfrm>
              <a:off x="955939" y="2255585"/>
              <a:ext cx="697627" cy="246221"/>
            </a:xfrm>
            <a:prstGeom prst="rect">
              <a:avLst/>
            </a:prstGeom>
            <a:noFill/>
          </p:spPr>
          <p:txBody>
            <a:bodyPr wrap="none" rtlCol="0">
              <a:spAutoFit/>
            </a:bodyPr>
            <a:lstStyle/>
            <a:p>
              <a:r>
                <a:rPr lang="ja-JP" altLang="en-US" sz="1000" dirty="0"/>
                <a:t>テキスト</a:t>
              </a:r>
              <a:endParaRPr kumimoji="1" lang="ja-JP" altLang="en-US" sz="1000" dirty="0"/>
            </a:p>
          </p:txBody>
        </p:sp>
      </p:grpSp>
      <p:sp>
        <p:nvSpPr>
          <p:cNvPr id="123" name="正方形/長方形 122">
            <a:extLst>
              <a:ext uri="{FF2B5EF4-FFF2-40B4-BE49-F238E27FC236}">
                <a16:creationId xmlns:a16="http://schemas.microsoft.com/office/drawing/2014/main" id="{10ACD6F4-5C74-4A53-A074-471E17F22670}"/>
              </a:ext>
            </a:extLst>
          </p:cNvPr>
          <p:cNvSpPr/>
          <p:nvPr/>
        </p:nvSpPr>
        <p:spPr>
          <a:xfrm>
            <a:off x="6347038" y="971866"/>
            <a:ext cx="5372793" cy="57946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a:extLst>
              <a:ext uri="{FF2B5EF4-FFF2-40B4-BE49-F238E27FC236}">
                <a16:creationId xmlns:a16="http://schemas.microsoft.com/office/drawing/2014/main" id="{7D1F1DF3-8DD0-4C63-AA38-25CEA1B440F2}"/>
              </a:ext>
            </a:extLst>
          </p:cNvPr>
          <p:cNvSpPr/>
          <p:nvPr/>
        </p:nvSpPr>
        <p:spPr>
          <a:xfrm>
            <a:off x="6410772" y="1055715"/>
            <a:ext cx="914400" cy="282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ロゴ</a:t>
            </a:r>
          </a:p>
        </p:txBody>
      </p:sp>
      <p:sp>
        <p:nvSpPr>
          <p:cNvPr id="125" name="テキスト ボックス 124">
            <a:extLst>
              <a:ext uri="{FF2B5EF4-FFF2-40B4-BE49-F238E27FC236}">
                <a16:creationId xmlns:a16="http://schemas.microsoft.com/office/drawing/2014/main" id="{BD8CA218-0109-45BB-93F5-9C7172E69075}"/>
              </a:ext>
            </a:extLst>
          </p:cNvPr>
          <p:cNvSpPr txBox="1"/>
          <p:nvPr/>
        </p:nvSpPr>
        <p:spPr>
          <a:xfrm>
            <a:off x="9033434" y="1079622"/>
            <a:ext cx="2646878" cy="276999"/>
          </a:xfrm>
          <a:prstGeom prst="rect">
            <a:avLst/>
          </a:prstGeom>
          <a:noFill/>
        </p:spPr>
        <p:txBody>
          <a:bodyPr wrap="none" rtlCol="0">
            <a:spAutoFit/>
          </a:bodyPr>
          <a:lstStyle/>
          <a:p>
            <a:r>
              <a:rPr kumimoji="1" lang="ja-JP" altLang="en-US" sz="1200" dirty="0"/>
              <a:t>マッチング　</a:t>
            </a:r>
            <a:r>
              <a:rPr kumimoji="1" lang="ja-JP" altLang="en-US" sz="1200" u="sng" dirty="0"/>
              <a:t>チャット</a:t>
            </a:r>
            <a:r>
              <a:rPr kumimoji="1" lang="ja-JP" altLang="en-US" sz="1200" dirty="0"/>
              <a:t>　マイページ</a:t>
            </a:r>
          </a:p>
        </p:txBody>
      </p:sp>
      <p:sp>
        <p:nvSpPr>
          <p:cNvPr id="67" name="正方形/長方形 66">
            <a:extLst>
              <a:ext uri="{FF2B5EF4-FFF2-40B4-BE49-F238E27FC236}">
                <a16:creationId xmlns:a16="http://schemas.microsoft.com/office/drawing/2014/main" id="{0F57F21D-D377-4AD3-AB1A-2139B6BD29F2}"/>
              </a:ext>
            </a:extLst>
          </p:cNvPr>
          <p:cNvSpPr/>
          <p:nvPr/>
        </p:nvSpPr>
        <p:spPr>
          <a:xfrm>
            <a:off x="6472590" y="1728430"/>
            <a:ext cx="5090413" cy="47139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チャット画面</a:t>
            </a:r>
          </a:p>
        </p:txBody>
      </p:sp>
    </p:spTree>
    <p:extLst>
      <p:ext uri="{BB962C8B-B14F-4D97-AF65-F5344CB8AC3E}">
        <p14:creationId xmlns:p14="http://schemas.microsoft.com/office/powerpoint/2010/main" val="77708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DFCA5-0E05-42A6-9669-97150A68CD32}"/>
              </a:ext>
            </a:extLst>
          </p:cNvPr>
          <p:cNvSpPr>
            <a:spLocks noGrp="1"/>
          </p:cNvSpPr>
          <p:nvPr>
            <p:ph type="title"/>
          </p:nvPr>
        </p:nvSpPr>
        <p:spPr>
          <a:xfrm>
            <a:off x="630381" y="223809"/>
            <a:ext cx="10515600" cy="748058"/>
          </a:xfrm>
        </p:spPr>
        <p:txBody>
          <a:bodyPr>
            <a:normAutofit/>
          </a:bodyPr>
          <a:lstStyle/>
          <a:p>
            <a:r>
              <a:rPr lang="ja-JP" altLang="en-US" sz="3200" b="1" dirty="0"/>
              <a:t>モック</a:t>
            </a:r>
            <a:endParaRPr kumimoji="1" lang="ja-JP" altLang="en-US" sz="3200" b="1" dirty="0"/>
          </a:p>
        </p:txBody>
      </p:sp>
      <p:sp>
        <p:nvSpPr>
          <p:cNvPr id="3" name="正方形/長方形 2">
            <a:extLst>
              <a:ext uri="{FF2B5EF4-FFF2-40B4-BE49-F238E27FC236}">
                <a16:creationId xmlns:a16="http://schemas.microsoft.com/office/drawing/2014/main" id="{F1679E86-3B9D-47A0-8B77-74D610B63900}"/>
              </a:ext>
            </a:extLst>
          </p:cNvPr>
          <p:cNvSpPr/>
          <p:nvPr/>
        </p:nvSpPr>
        <p:spPr>
          <a:xfrm>
            <a:off x="723207" y="971866"/>
            <a:ext cx="5372793" cy="5794693"/>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C5C4DF17-89CD-47A3-A019-5488313167F6}"/>
              </a:ext>
            </a:extLst>
          </p:cNvPr>
          <p:cNvSpPr/>
          <p:nvPr/>
        </p:nvSpPr>
        <p:spPr>
          <a:xfrm>
            <a:off x="786941" y="1055715"/>
            <a:ext cx="914400" cy="28263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ロゴ</a:t>
            </a:r>
          </a:p>
        </p:txBody>
      </p:sp>
      <p:sp>
        <p:nvSpPr>
          <p:cNvPr id="5" name="テキスト ボックス 4">
            <a:extLst>
              <a:ext uri="{FF2B5EF4-FFF2-40B4-BE49-F238E27FC236}">
                <a16:creationId xmlns:a16="http://schemas.microsoft.com/office/drawing/2014/main" id="{C7D548B0-1E98-46DE-B7D4-DC653D0DE8D3}"/>
              </a:ext>
            </a:extLst>
          </p:cNvPr>
          <p:cNvSpPr txBox="1"/>
          <p:nvPr/>
        </p:nvSpPr>
        <p:spPr>
          <a:xfrm>
            <a:off x="3409603" y="1079622"/>
            <a:ext cx="2646878" cy="276999"/>
          </a:xfrm>
          <a:prstGeom prst="rect">
            <a:avLst/>
          </a:prstGeom>
          <a:noFill/>
        </p:spPr>
        <p:txBody>
          <a:bodyPr wrap="none" rtlCol="0">
            <a:spAutoFit/>
          </a:bodyPr>
          <a:lstStyle/>
          <a:p>
            <a:r>
              <a:rPr kumimoji="1" lang="ja-JP" altLang="en-US" sz="1200" dirty="0"/>
              <a:t>マッチング　チャット　</a:t>
            </a:r>
            <a:r>
              <a:rPr kumimoji="1" lang="ja-JP" altLang="en-US" sz="1200" u="sng" dirty="0"/>
              <a:t>マイページ</a:t>
            </a:r>
          </a:p>
        </p:txBody>
      </p:sp>
      <p:sp>
        <p:nvSpPr>
          <p:cNvPr id="68" name="正方形/長方形 67">
            <a:extLst>
              <a:ext uri="{FF2B5EF4-FFF2-40B4-BE49-F238E27FC236}">
                <a16:creationId xmlns:a16="http://schemas.microsoft.com/office/drawing/2014/main" id="{02FAA597-742E-4072-800D-DF36EDB8C123}"/>
              </a:ext>
            </a:extLst>
          </p:cNvPr>
          <p:cNvSpPr/>
          <p:nvPr/>
        </p:nvSpPr>
        <p:spPr>
          <a:xfrm>
            <a:off x="1701341" y="1940064"/>
            <a:ext cx="3219794" cy="4206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F18BA168-310F-4FF2-8128-E5ABD65261A9}"/>
              </a:ext>
            </a:extLst>
          </p:cNvPr>
          <p:cNvSpPr/>
          <p:nvPr/>
        </p:nvSpPr>
        <p:spPr>
          <a:xfrm>
            <a:off x="2763558" y="5215802"/>
            <a:ext cx="1162399" cy="29331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b="1" dirty="0">
                <a:solidFill>
                  <a:schemeClr val="bg1"/>
                </a:solidFill>
              </a:rPr>
              <a:t>登録</a:t>
            </a:r>
            <a:endParaRPr kumimoji="1" lang="ja-JP" altLang="en-US" sz="1000" b="1" dirty="0">
              <a:solidFill>
                <a:schemeClr val="bg1"/>
              </a:solidFill>
            </a:endParaRPr>
          </a:p>
        </p:txBody>
      </p:sp>
      <p:grpSp>
        <p:nvGrpSpPr>
          <p:cNvPr id="70" name="グループ化 69">
            <a:extLst>
              <a:ext uri="{FF2B5EF4-FFF2-40B4-BE49-F238E27FC236}">
                <a16:creationId xmlns:a16="http://schemas.microsoft.com/office/drawing/2014/main" id="{E4807EC1-A241-4AA7-8973-A925789AB63A}"/>
              </a:ext>
            </a:extLst>
          </p:cNvPr>
          <p:cNvGrpSpPr/>
          <p:nvPr/>
        </p:nvGrpSpPr>
        <p:grpSpPr>
          <a:xfrm>
            <a:off x="2225328" y="2436461"/>
            <a:ext cx="2247953" cy="293318"/>
            <a:chOff x="2264663" y="2058919"/>
            <a:chExt cx="2247953" cy="293318"/>
          </a:xfrm>
        </p:grpSpPr>
        <p:sp>
          <p:nvSpPr>
            <p:cNvPr id="71" name="テキスト ボックス 70">
              <a:extLst>
                <a:ext uri="{FF2B5EF4-FFF2-40B4-BE49-F238E27FC236}">
                  <a16:creationId xmlns:a16="http://schemas.microsoft.com/office/drawing/2014/main" id="{712CD896-D60F-466E-A855-4EBA3DDE450A}"/>
                </a:ext>
              </a:extLst>
            </p:cNvPr>
            <p:cNvSpPr txBox="1"/>
            <p:nvPr/>
          </p:nvSpPr>
          <p:spPr>
            <a:xfrm>
              <a:off x="2264663" y="2073446"/>
              <a:ext cx="697627" cy="246221"/>
            </a:xfrm>
            <a:prstGeom prst="rect">
              <a:avLst/>
            </a:prstGeom>
            <a:noFill/>
          </p:spPr>
          <p:txBody>
            <a:bodyPr wrap="none" rtlCol="0">
              <a:spAutoFit/>
            </a:bodyPr>
            <a:lstStyle/>
            <a:p>
              <a:r>
                <a:rPr kumimoji="1" lang="ja-JP" altLang="en-US" sz="1000" dirty="0"/>
                <a:t>事業内容</a:t>
              </a:r>
            </a:p>
          </p:txBody>
        </p:sp>
        <p:sp>
          <p:nvSpPr>
            <p:cNvPr id="72" name="正方形/長方形 71">
              <a:extLst>
                <a:ext uri="{FF2B5EF4-FFF2-40B4-BE49-F238E27FC236}">
                  <a16:creationId xmlns:a16="http://schemas.microsoft.com/office/drawing/2014/main" id="{3B5DF9FC-82BD-4906-9117-B850F78339A4}"/>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92506772-249C-4E81-B366-EF6C323250C2}"/>
              </a:ext>
            </a:extLst>
          </p:cNvPr>
          <p:cNvGrpSpPr/>
          <p:nvPr/>
        </p:nvGrpSpPr>
        <p:grpSpPr>
          <a:xfrm>
            <a:off x="2353568" y="2886472"/>
            <a:ext cx="2119713" cy="293318"/>
            <a:chOff x="2392903" y="2058919"/>
            <a:chExt cx="2119713" cy="293318"/>
          </a:xfrm>
        </p:grpSpPr>
        <p:sp>
          <p:nvSpPr>
            <p:cNvPr id="74" name="テキスト ボックス 73">
              <a:extLst>
                <a:ext uri="{FF2B5EF4-FFF2-40B4-BE49-F238E27FC236}">
                  <a16:creationId xmlns:a16="http://schemas.microsoft.com/office/drawing/2014/main" id="{E24424E0-89DD-4496-B7E8-60D744DD2968}"/>
                </a:ext>
              </a:extLst>
            </p:cNvPr>
            <p:cNvSpPr txBox="1"/>
            <p:nvPr/>
          </p:nvSpPr>
          <p:spPr>
            <a:xfrm>
              <a:off x="2392903" y="2102775"/>
              <a:ext cx="569387" cy="246221"/>
            </a:xfrm>
            <a:prstGeom prst="rect">
              <a:avLst/>
            </a:prstGeom>
            <a:noFill/>
          </p:spPr>
          <p:txBody>
            <a:bodyPr wrap="none" rtlCol="0">
              <a:spAutoFit/>
            </a:bodyPr>
            <a:lstStyle/>
            <a:p>
              <a:r>
                <a:rPr kumimoji="1" lang="ja-JP" altLang="en-US" sz="1000" dirty="0"/>
                <a:t>資本金</a:t>
              </a:r>
            </a:p>
          </p:txBody>
        </p:sp>
        <p:sp>
          <p:nvSpPr>
            <p:cNvPr id="75" name="正方形/長方形 74">
              <a:extLst>
                <a:ext uri="{FF2B5EF4-FFF2-40B4-BE49-F238E27FC236}">
                  <a16:creationId xmlns:a16="http://schemas.microsoft.com/office/drawing/2014/main" id="{AA405CFB-7421-4B74-8410-C9C330DC5FBB}"/>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49FFC1F9-DA40-4B0C-8A9B-D98BA6F2158D}"/>
              </a:ext>
            </a:extLst>
          </p:cNvPr>
          <p:cNvGrpSpPr/>
          <p:nvPr/>
        </p:nvGrpSpPr>
        <p:grpSpPr>
          <a:xfrm>
            <a:off x="2241528" y="3336483"/>
            <a:ext cx="2231753" cy="293318"/>
            <a:chOff x="2280863" y="2058919"/>
            <a:chExt cx="2231753" cy="293318"/>
          </a:xfrm>
        </p:grpSpPr>
        <p:sp>
          <p:nvSpPr>
            <p:cNvPr id="77" name="テキスト ボックス 76">
              <a:extLst>
                <a:ext uri="{FF2B5EF4-FFF2-40B4-BE49-F238E27FC236}">
                  <a16:creationId xmlns:a16="http://schemas.microsoft.com/office/drawing/2014/main" id="{36F3AFDB-CF5D-4919-8A8E-639C2CD8A5B3}"/>
                </a:ext>
              </a:extLst>
            </p:cNvPr>
            <p:cNvSpPr txBox="1"/>
            <p:nvPr/>
          </p:nvSpPr>
          <p:spPr>
            <a:xfrm>
              <a:off x="2280863" y="2080746"/>
              <a:ext cx="697627" cy="246221"/>
            </a:xfrm>
            <a:prstGeom prst="rect">
              <a:avLst/>
            </a:prstGeom>
            <a:noFill/>
          </p:spPr>
          <p:txBody>
            <a:bodyPr wrap="none" rtlCol="0">
              <a:spAutoFit/>
            </a:bodyPr>
            <a:lstStyle/>
            <a:p>
              <a:r>
                <a:rPr kumimoji="1" lang="ja-JP" altLang="en-US" sz="1000" dirty="0"/>
                <a:t>売り上げ</a:t>
              </a:r>
            </a:p>
          </p:txBody>
        </p:sp>
        <p:sp>
          <p:nvSpPr>
            <p:cNvPr id="78" name="正方形/長方形 77">
              <a:extLst>
                <a:ext uri="{FF2B5EF4-FFF2-40B4-BE49-F238E27FC236}">
                  <a16:creationId xmlns:a16="http://schemas.microsoft.com/office/drawing/2014/main" id="{E40CED4C-727A-4437-AF71-FB5090303BE3}"/>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E9496441-83AC-4E81-80EF-8706BD04B42D}"/>
              </a:ext>
            </a:extLst>
          </p:cNvPr>
          <p:cNvGrpSpPr/>
          <p:nvPr/>
        </p:nvGrpSpPr>
        <p:grpSpPr>
          <a:xfrm>
            <a:off x="2350325" y="3811731"/>
            <a:ext cx="2122956" cy="293318"/>
            <a:chOff x="2389660" y="2058919"/>
            <a:chExt cx="2122956" cy="293318"/>
          </a:xfrm>
        </p:grpSpPr>
        <p:sp>
          <p:nvSpPr>
            <p:cNvPr id="80" name="テキスト ボックス 79">
              <a:extLst>
                <a:ext uri="{FF2B5EF4-FFF2-40B4-BE49-F238E27FC236}">
                  <a16:creationId xmlns:a16="http://schemas.microsoft.com/office/drawing/2014/main" id="{A3815645-759A-4D88-89CD-34CA9BD9E100}"/>
                </a:ext>
              </a:extLst>
            </p:cNvPr>
            <p:cNvSpPr txBox="1"/>
            <p:nvPr/>
          </p:nvSpPr>
          <p:spPr>
            <a:xfrm>
              <a:off x="2389660" y="2090710"/>
              <a:ext cx="569387" cy="246221"/>
            </a:xfrm>
            <a:prstGeom prst="rect">
              <a:avLst/>
            </a:prstGeom>
            <a:noFill/>
          </p:spPr>
          <p:txBody>
            <a:bodyPr wrap="none" rtlCol="0">
              <a:spAutoFit/>
            </a:bodyPr>
            <a:lstStyle/>
            <a:p>
              <a:r>
                <a:rPr lang="ja-JP" altLang="en-US" sz="1000" dirty="0"/>
                <a:t>社員数</a:t>
              </a:r>
              <a:endParaRPr kumimoji="1" lang="ja-JP" altLang="en-US" sz="1000" dirty="0"/>
            </a:p>
          </p:txBody>
        </p:sp>
        <p:sp>
          <p:nvSpPr>
            <p:cNvPr id="81" name="正方形/長方形 80">
              <a:extLst>
                <a:ext uri="{FF2B5EF4-FFF2-40B4-BE49-F238E27FC236}">
                  <a16:creationId xmlns:a16="http://schemas.microsoft.com/office/drawing/2014/main" id="{79B8B58F-7040-4216-A8DA-63926EEAB1D4}"/>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43560AD9-CAEF-470D-8560-E8DDCF19A32F}"/>
              </a:ext>
            </a:extLst>
          </p:cNvPr>
          <p:cNvGrpSpPr/>
          <p:nvPr/>
        </p:nvGrpSpPr>
        <p:grpSpPr>
          <a:xfrm>
            <a:off x="2475101" y="4262999"/>
            <a:ext cx="1998180" cy="293318"/>
            <a:chOff x="2514436" y="2058919"/>
            <a:chExt cx="1998180" cy="293318"/>
          </a:xfrm>
        </p:grpSpPr>
        <p:sp>
          <p:nvSpPr>
            <p:cNvPr id="83" name="テキスト ボックス 82">
              <a:extLst>
                <a:ext uri="{FF2B5EF4-FFF2-40B4-BE49-F238E27FC236}">
                  <a16:creationId xmlns:a16="http://schemas.microsoft.com/office/drawing/2014/main" id="{8B1AB545-44E8-429D-BE7D-CF3A17EC59B5}"/>
                </a:ext>
              </a:extLst>
            </p:cNvPr>
            <p:cNvSpPr txBox="1"/>
            <p:nvPr/>
          </p:nvSpPr>
          <p:spPr>
            <a:xfrm>
              <a:off x="2514436" y="2074170"/>
              <a:ext cx="441146" cy="246221"/>
            </a:xfrm>
            <a:prstGeom prst="rect">
              <a:avLst/>
            </a:prstGeom>
            <a:noFill/>
          </p:spPr>
          <p:txBody>
            <a:bodyPr wrap="none" rtlCol="0">
              <a:spAutoFit/>
            </a:bodyPr>
            <a:lstStyle/>
            <a:p>
              <a:r>
                <a:rPr lang="ja-JP" altLang="en-US" sz="1000" dirty="0"/>
                <a:t>強み</a:t>
              </a:r>
              <a:endParaRPr kumimoji="1" lang="ja-JP" altLang="en-US" sz="1000" dirty="0"/>
            </a:p>
          </p:txBody>
        </p:sp>
        <p:sp>
          <p:nvSpPr>
            <p:cNvPr id="84" name="正方形/長方形 83">
              <a:extLst>
                <a:ext uri="{FF2B5EF4-FFF2-40B4-BE49-F238E27FC236}">
                  <a16:creationId xmlns:a16="http://schemas.microsoft.com/office/drawing/2014/main" id="{9CD30BE2-4C78-4239-B7EC-A1BE6D9DADCB}"/>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B2D1C2AF-2ACE-4420-83A6-4DCA6B3AD7F2}"/>
              </a:ext>
            </a:extLst>
          </p:cNvPr>
          <p:cNvGrpSpPr/>
          <p:nvPr/>
        </p:nvGrpSpPr>
        <p:grpSpPr>
          <a:xfrm>
            <a:off x="2461130" y="4738247"/>
            <a:ext cx="2012151" cy="293318"/>
            <a:chOff x="2500465" y="2058919"/>
            <a:chExt cx="2012151" cy="293318"/>
          </a:xfrm>
        </p:grpSpPr>
        <p:sp>
          <p:nvSpPr>
            <p:cNvPr id="86" name="テキスト ボックス 85">
              <a:extLst>
                <a:ext uri="{FF2B5EF4-FFF2-40B4-BE49-F238E27FC236}">
                  <a16:creationId xmlns:a16="http://schemas.microsoft.com/office/drawing/2014/main" id="{56574CA2-ECD3-4416-BD61-7690EAD519E1}"/>
                </a:ext>
              </a:extLst>
            </p:cNvPr>
            <p:cNvSpPr txBox="1"/>
            <p:nvPr/>
          </p:nvSpPr>
          <p:spPr>
            <a:xfrm>
              <a:off x="2500465" y="2082467"/>
              <a:ext cx="441146" cy="246221"/>
            </a:xfrm>
            <a:prstGeom prst="rect">
              <a:avLst/>
            </a:prstGeom>
            <a:noFill/>
          </p:spPr>
          <p:txBody>
            <a:bodyPr wrap="none" rtlCol="0">
              <a:spAutoFit/>
            </a:bodyPr>
            <a:lstStyle/>
            <a:p>
              <a:r>
                <a:rPr kumimoji="1" lang="ja-JP" altLang="en-US" sz="1000" dirty="0"/>
                <a:t>弱み</a:t>
              </a:r>
            </a:p>
          </p:txBody>
        </p:sp>
        <p:sp>
          <p:nvSpPr>
            <p:cNvPr id="87" name="正方形/長方形 86">
              <a:extLst>
                <a:ext uri="{FF2B5EF4-FFF2-40B4-BE49-F238E27FC236}">
                  <a16:creationId xmlns:a16="http://schemas.microsoft.com/office/drawing/2014/main" id="{63F6AAF6-C1F4-4DC9-8343-997E28BC53EB}"/>
                </a:ext>
              </a:extLst>
            </p:cNvPr>
            <p:cNvSpPr/>
            <p:nvPr/>
          </p:nvSpPr>
          <p:spPr>
            <a:xfrm>
              <a:off x="2962290" y="2058919"/>
              <a:ext cx="1550326" cy="2933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107920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13104</TotalTime>
  <Words>488</Words>
  <Application>Microsoft Office PowerPoint</Application>
  <PresentationFormat>ワイド画面</PresentationFormat>
  <Paragraphs>130</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游ゴシック</vt:lpstr>
      <vt:lpstr>游ゴシック Light</vt:lpstr>
      <vt:lpstr>Arial</vt:lpstr>
      <vt:lpstr>Office テーマ</vt:lpstr>
      <vt:lpstr>企業と企業の 価値交換のためのマッチングサイト</vt:lpstr>
      <vt:lpstr>背景</vt:lpstr>
      <vt:lpstr>やりたいこと</vt:lpstr>
      <vt:lpstr>やりたいこと</vt:lpstr>
      <vt:lpstr>やりたいこと</vt:lpstr>
      <vt:lpstr>やるべきこと</vt:lpstr>
      <vt:lpstr>モック</vt:lpstr>
      <vt:lpstr>モック</vt:lpstr>
      <vt:lpstr>モック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企業と企業をつなぎ新たな価値を 創造する手助けをするマッチングサイト</dc:title>
  <dc:creator>18237007 磯崎史弥</dc:creator>
  <cp:lastModifiedBy>18237007 磯崎史弥</cp:lastModifiedBy>
  <cp:revision>7</cp:revision>
  <dcterms:created xsi:type="dcterms:W3CDTF">2021-10-11T04:46:52Z</dcterms:created>
  <dcterms:modified xsi:type="dcterms:W3CDTF">2021-11-08T03:00:13Z</dcterms:modified>
</cp:coreProperties>
</file>