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0" r:id="rId6"/>
    <p:sldId id="265" r:id="rId7"/>
    <p:sldId id="267" r:id="rId8"/>
    <p:sldId id="268" r:id="rId9"/>
    <p:sldId id="269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m5/U0nwPbh6OxHj/QCwXJe2v7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tito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" name="Google Shape;20;p16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" name="Google Shape;21;p16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2" name="Google Shape;22;p16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16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4" name="Google Shape;24;p16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16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8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4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stazione sezione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18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1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>
  <p:cSld name="Confront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>
  <p:cSld name="Solo titolo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uto con didascalia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Char char="▪"/>
              <a:defRPr sz="2000"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2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0" name="Google Shape;80;p2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magine con didascalia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4" name="Google Shape;84;p24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24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2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0" name="Google Shape;90;p2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1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ckwell"/>
              <a:buNone/>
            </a:pPr>
            <a:r>
              <a:rPr lang="it-IT" sz="5400" dirty="0"/>
              <a:t>PROGETTO DI INGEGNERIA DEL SOFTWARE</a:t>
            </a:r>
            <a:endParaRPr sz="5400" dirty="0"/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it-IT"/>
              <a:t>Sviluppare un’applicazione che implementa una rubrica per gestire i contatti telefonici e/o e-mail.</a:t>
            </a:r>
            <a:endParaRPr/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8300" y="5194300"/>
            <a:ext cx="16637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 txBox="1"/>
          <p:nvPr/>
        </p:nvSpPr>
        <p:spPr>
          <a:xfrm>
            <a:off x="6534615" y="5585072"/>
            <a:ext cx="399368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Carmine Terracciano   0612708084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Ferdinando Paparo       0612708395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Gabriele Pannuto          0612703845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Pasquale Piccolo	          0612708338</a:t>
            </a:r>
            <a:endParaRPr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251D356-AA5B-3FA2-2CF8-39C7BB3BAB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</a:t>
            </a:fld>
            <a:endParaRPr 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title"/>
          </p:nvPr>
        </p:nvSpPr>
        <p:spPr>
          <a:xfrm>
            <a:off x="1063752" y="137652"/>
            <a:ext cx="10058400" cy="64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it-IT" sz="4400" dirty="0"/>
              <a:t>REQUIREMENTS ENGINEERING</a:t>
            </a:r>
            <a:endParaRPr sz="4400" dirty="0"/>
          </a:p>
        </p:txBody>
      </p:sp>
      <p:sp>
        <p:nvSpPr>
          <p:cNvPr id="118" name="Google Shape;118;p2"/>
          <p:cNvSpPr txBox="1">
            <a:spLocks noGrp="1"/>
          </p:cNvSpPr>
          <p:nvPr>
            <p:ph type="body" idx="1"/>
          </p:nvPr>
        </p:nvSpPr>
        <p:spPr>
          <a:xfrm>
            <a:off x="267339" y="1148959"/>
            <a:ext cx="5081409" cy="187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it-IT" sz="1800" dirty="0"/>
              <a:t>In fase di definizione dei requisiti del sistema abbiamo deciso di suddividere i requisiti in tre differenti aree:</a:t>
            </a:r>
            <a:endParaRPr dirty="0"/>
          </a:p>
          <a:p>
            <a:pPr marL="457200" lvl="1" indent="-18288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it-IT" dirty="0"/>
              <a:t>Funzionalità Individuali</a:t>
            </a:r>
            <a:endParaRPr dirty="0"/>
          </a:p>
          <a:p>
            <a:pPr marL="457200" lvl="1" indent="-18288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it-IT" dirty="0"/>
              <a:t>Dati e Formato dei Dati </a:t>
            </a:r>
            <a:endParaRPr dirty="0"/>
          </a:p>
          <a:p>
            <a:pPr marL="457200" lvl="1" indent="-18288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it-IT" dirty="0"/>
              <a:t>Interfaccia Utente</a:t>
            </a:r>
            <a:endParaRPr dirty="0"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 dirty="0"/>
          </a:p>
        </p:txBody>
      </p:sp>
      <p:pic>
        <p:nvPicPr>
          <p:cNvPr id="119" name="Google Shape;119;p2" descr="Immagine che contiene testo, schermata, Carattere, numer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1631" y="1153810"/>
            <a:ext cx="6149577" cy="18733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014A792-ECF0-B245-08A4-B5682E15A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7603F21-7452-3E16-AE47-94F16D427CF3}"/>
              </a:ext>
            </a:extLst>
          </p:cNvPr>
          <p:cNvSpPr txBox="1"/>
          <p:nvPr/>
        </p:nvSpPr>
        <p:spPr>
          <a:xfrm>
            <a:off x="267339" y="3264992"/>
            <a:ext cx="50814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/>
                <a:ea typeface="Rockwell"/>
                <a:cs typeface="Rockwell"/>
                <a:sym typeface="Rockwell"/>
              </a:rPr>
              <a:t>Abbiamo inserito per ogni requisito, sia funzionale che non, una priorità che può essere distinta in Alta, Media, Bassa</a:t>
            </a: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3EAECD0-1C09-67CF-0392-BDFC7648C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603" y="3264992"/>
            <a:ext cx="4238625" cy="23241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C83E9C8-CD8D-2076-9AEF-41D874765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575" y="3726657"/>
            <a:ext cx="4448175" cy="305752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98570D-B837-483F-EE7C-BC2C3776DE93}"/>
              </a:ext>
            </a:extLst>
          </p:cNvPr>
          <p:cNvSpPr txBox="1"/>
          <p:nvPr/>
        </p:nvSpPr>
        <p:spPr>
          <a:xfrm>
            <a:off x="267339" y="4430974"/>
            <a:ext cx="50814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rPr>
              <a:t>Per ogni requisito non funzionale abbiamo inserito nella tabella il rispettivo requisito funzionale correlato</a:t>
            </a:r>
            <a:endParaRPr lang="it-IT" sz="180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D3259EC-829C-E9DE-25F5-AF6EDA922F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339" y="5464746"/>
            <a:ext cx="4295775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4" descr="Immagine che contiene testo, schermata, diagramma, Carattere&#10;&#10;Descrizione generat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878810" y="1148960"/>
            <a:ext cx="3600451" cy="3417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 txBox="1"/>
          <p:nvPr/>
        </p:nvSpPr>
        <p:spPr>
          <a:xfrm>
            <a:off x="267339" y="4530145"/>
            <a:ext cx="582866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 ogni caso d’uso tramite </a:t>
            </a:r>
            <a:r>
              <a:rPr lang="it-IT" sz="1800" b="1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Figma</a:t>
            </a:r>
            <a:r>
              <a:rPr lang="it-IT" sz="1800" b="1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it-IT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abbiamo creato dei </a:t>
            </a:r>
            <a:r>
              <a:rPr lang="it-IT" sz="1800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mockup</a:t>
            </a:r>
            <a:r>
              <a:rPr lang="it-IT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per rendere più chiara la navigazione all’interno della rubrica fin dalla spiegazione dei casi d’uso.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7D597B-AC0A-0CDC-D6B7-1584AB7CBA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</a:t>
            </a:fld>
            <a:endParaRPr lang="it-IT"/>
          </a:p>
        </p:txBody>
      </p:sp>
      <p:sp>
        <p:nvSpPr>
          <p:cNvPr id="6" name="Google Shape;117;p2">
            <a:extLst>
              <a:ext uri="{FF2B5EF4-FFF2-40B4-BE49-F238E27FC236}">
                <a16:creationId xmlns:a16="http://schemas.microsoft.com/office/drawing/2014/main" id="{FA6A75B8-9C4B-BA66-E463-2FE6CA71A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3752" y="137652"/>
            <a:ext cx="10058400" cy="64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it-IT" sz="4400" dirty="0"/>
              <a:t>REQUIREMENTS ENGINEERING</a:t>
            </a:r>
            <a:endParaRPr sz="4400" dirty="0"/>
          </a:p>
        </p:txBody>
      </p:sp>
      <p:sp>
        <p:nvSpPr>
          <p:cNvPr id="7" name="Google Shape;118;p2">
            <a:extLst>
              <a:ext uri="{FF2B5EF4-FFF2-40B4-BE49-F238E27FC236}">
                <a16:creationId xmlns:a16="http://schemas.microsoft.com/office/drawing/2014/main" id="{F37CEE01-2FB8-A11B-F67F-70164B6A4218}"/>
              </a:ext>
            </a:extLst>
          </p:cNvPr>
          <p:cNvSpPr txBox="1">
            <a:spLocks/>
          </p:cNvSpPr>
          <p:nvPr/>
        </p:nvSpPr>
        <p:spPr>
          <a:xfrm>
            <a:off x="267339" y="1148959"/>
            <a:ext cx="5405874" cy="258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just">
              <a:spcBef>
                <a:spcPts val="0"/>
              </a:spcBef>
              <a:buNone/>
            </a:pPr>
            <a:r>
              <a:rPr lang="it-IT" sz="1800" dirty="0"/>
              <a:t>Abbiamo sviluppato i casi d’uso mostrati in figura per descrivere come il sistema interagisce con l’</a:t>
            </a:r>
            <a:r>
              <a:rPr lang="it-IT" sz="1800" dirty="0">
                <a:latin typeface="Courier New"/>
                <a:ea typeface="Courier New"/>
                <a:cs typeface="Courier New"/>
                <a:sym typeface="Courier New"/>
              </a:rPr>
              <a:t>Utente</a:t>
            </a:r>
            <a:r>
              <a:rPr lang="it-IT" sz="1800" dirty="0"/>
              <a:t>.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it-IT" sz="1800" dirty="0"/>
          </a:p>
          <a:p>
            <a:pPr marL="0" lvl="0" indent="0" algn="just">
              <a:spcBef>
                <a:spcPts val="0"/>
              </a:spcBef>
              <a:buNone/>
            </a:pPr>
            <a:r>
              <a:rPr lang="it-IT" sz="1800" dirty="0"/>
              <a:t>La struttura di ogni caso d’uso è la seguente:</a:t>
            </a:r>
          </a:p>
          <a:p>
            <a:pPr marL="285750" lvl="0" indent="-285750" algn="just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dirty="0"/>
              <a:t>Attori principali</a:t>
            </a:r>
          </a:p>
          <a:p>
            <a:pPr marL="285750" lvl="0" indent="-285750" algn="just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dirty="0"/>
              <a:t>Pre-condizioni</a:t>
            </a:r>
          </a:p>
          <a:p>
            <a:pPr marL="285750" lvl="0" indent="-285750" algn="just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dirty="0"/>
              <a:t>Post-condizioni</a:t>
            </a:r>
          </a:p>
          <a:p>
            <a:pPr marL="285750" lvl="0" indent="-285750" algn="just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dirty="0"/>
              <a:t>Flusso di eventi principale</a:t>
            </a:r>
          </a:p>
          <a:p>
            <a:pPr marL="285750" lvl="0" indent="-285750" algn="just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dirty="0"/>
              <a:t>Flusso di eventi alternativo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6A0788-5520-AAA9-14A4-CA1987BDA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952" y="4609084"/>
            <a:ext cx="36004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oogle Shape;13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9361" y="5587105"/>
            <a:ext cx="475355" cy="685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6" descr="Immagine che contiene testo, schermata, diagramma, Parallel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4337" y="381736"/>
            <a:ext cx="5076872" cy="57798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5CA68FC-EBD3-1AEE-91F0-1F0F79A29C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</a:t>
            </a:fld>
            <a:endParaRPr lang="it-IT"/>
          </a:p>
        </p:txBody>
      </p:sp>
      <p:sp>
        <p:nvSpPr>
          <p:cNvPr id="5" name="Google Shape;117;p2">
            <a:extLst>
              <a:ext uri="{FF2B5EF4-FFF2-40B4-BE49-F238E27FC236}">
                <a16:creationId xmlns:a16="http://schemas.microsoft.com/office/drawing/2014/main" id="{BA46AD49-5CAC-AA45-DEFF-319E4C2CD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3752" y="137652"/>
            <a:ext cx="10058400" cy="64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it-IT" sz="4400" dirty="0"/>
              <a:t>DESIGN</a:t>
            </a:r>
            <a:endParaRPr sz="4400" dirty="0"/>
          </a:p>
        </p:txBody>
      </p:sp>
      <p:sp>
        <p:nvSpPr>
          <p:cNvPr id="6" name="Google Shape;118;p2">
            <a:extLst>
              <a:ext uri="{FF2B5EF4-FFF2-40B4-BE49-F238E27FC236}">
                <a16:creationId xmlns:a16="http://schemas.microsoft.com/office/drawing/2014/main" id="{CED123EB-CF9C-27FA-990E-A23EE71351E6}"/>
              </a:ext>
            </a:extLst>
          </p:cNvPr>
          <p:cNvSpPr txBox="1">
            <a:spLocks/>
          </p:cNvSpPr>
          <p:nvPr/>
        </p:nvSpPr>
        <p:spPr>
          <a:xfrm>
            <a:off x="267339" y="1148960"/>
            <a:ext cx="5405874" cy="2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just">
              <a:spcBef>
                <a:spcPts val="0"/>
              </a:spcBef>
              <a:buNone/>
            </a:pPr>
            <a:r>
              <a:rPr lang="it-IT" sz="1800" dirty="0"/>
              <a:t>Nella fase di progettazione del sistema è stato sviluppato il Diagramma delle classi, che comprende:</a:t>
            </a:r>
          </a:p>
          <a:p>
            <a:pPr marL="182880" indent="-182880">
              <a:spcBef>
                <a:spcPts val="0"/>
              </a:spcBef>
              <a:buFont typeface="Rockwell"/>
              <a:buAutoNum type="arabicPeriod"/>
            </a:pPr>
            <a:r>
              <a:rPr lang="it-IT" dirty="0">
                <a:latin typeface="Courier New"/>
                <a:ea typeface="Courier New"/>
                <a:cs typeface="Courier New"/>
                <a:sym typeface="Courier New"/>
              </a:rPr>
              <a:t>Contatto</a:t>
            </a:r>
            <a:endParaRPr lang="it-IT" dirty="0">
              <a:ea typeface="Courier New"/>
              <a:cs typeface="Courier New"/>
            </a:endParaRPr>
          </a:p>
          <a:p>
            <a:pPr marL="182880" indent="-182880">
              <a:spcBef>
                <a:spcPts val="0"/>
              </a:spcBef>
              <a:buFont typeface="Rockwell"/>
              <a:buAutoNum type="arabicPeriod"/>
            </a:pPr>
            <a:r>
              <a:rPr lang="it-IT" dirty="0">
                <a:latin typeface="Courier New"/>
                <a:ea typeface="Courier New"/>
                <a:cs typeface="Courier New"/>
                <a:sym typeface="Courier New"/>
              </a:rPr>
              <a:t>Rubrica</a:t>
            </a:r>
          </a:p>
          <a:p>
            <a:pPr marL="182880" indent="-182880">
              <a:spcBef>
                <a:spcPts val="0"/>
              </a:spcBef>
              <a:buFont typeface="Rockwell"/>
              <a:buAutoNum type="arabicPeriod"/>
            </a:pPr>
            <a:r>
              <a:rPr lang="it-IT" dirty="0" err="1">
                <a:latin typeface="Courier New"/>
                <a:ea typeface="Courier New"/>
                <a:cs typeface="Courier New"/>
                <a:sym typeface="Courier New"/>
              </a:rPr>
              <a:t>FileManager</a:t>
            </a:r>
            <a:endParaRPr lang="it-IT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indent="-182880">
              <a:spcBef>
                <a:spcPts val="0"/>
              </a:spcBef>
              <a:buFont typeface="Rockwell"/>
              <a:buAutoNum type="arabicPeriod"/>
            </a:pPr>
            <a:r>
              <a:rPr lang="it-IT" dirty="0">
                <a:latin typeface="Courier New"/>
                <a:ea typeface="Courier New"/>
                <a:cs typeface="Courier New"/>
                <a:sym typeface="Courier New"/>
              </a:rPr>
              <a:t>Checker</a:t>
            </a:r>
          </a:p>
          <a:p>
            <a:pPr marL="182880" indent="-182880">
              <a:spcBef>
                <a:spcPts val="0"/>
              </a:spcBef>
              <a:buFont typeface="Rockwell"/>
              <a:buAutoNum type="arabicPeriod"/>
            </a:pPr>
            <a:r>
              <a:rPr lang="it-IT" dirty="0">
                <a:latin typeface="Courier New"/>
                <a:ea typeface="Courier New"/>
                <a:cs typeface="Courier New"/>
                <a:sym typeface="Courier New"/>
              </a:rPr>
              <a:t>VCard</a:t>
            </a:r>
            <a:endParaRPr lang="it-IT" dirty="0"/>
          </a:p>
          <a:p>
            <a:pPr marL="0" lvl="0" indent="0" algn="just">
              <a:spcBef>
                <a:spcPts val="0"/>
              </a:spcBef>
              <a:buNone/>
            </a:pPr>
            <a:endParaRPr lang="it-IT" sz="18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D2F81A0-6541-8749-5FFB-317DB2C76B66}"/>
              </a:ext>
            </a:extLst>
          </p:cNvPr>
          <p:cNvSpPr txBox="1"/>
          <p:nvPr/>
        </p:nvSpPr>
        <p:spPr>
          <a:xfrm>
            <a:off x="267340" y="5190283"/>
            <a:ext cx="5405873" cy="66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Per lo sviluppo del Diagramma delle classi è stato utilizzato </a:t>
            </a:r>
            <a:r>
              <a:rPr lang="it-IT" sz="1800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PlantUML</a:t>
            </a:r>
            <a:r>
              <a:rPr lang="it-IT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 lang="it-IT" sz="1800" dirty="0"/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4">
            <a:alphaModFix/>
          </a:blip>
          <a:srcRect r="41631"/>
          <a:stretch/>
        </p:blipFill>
        <p:spPr>
          <a:xfrm>
            <a:off x="2943727" y="5521860"/>
            <a:ext cx="1189317" cy="1018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CD0A485-7ADB-05F7-E224-2BB7010B0B2E}"/>
              </a:ext>
            </a:extLst>
          </p:cNvPr>
          <p:cNvSpPr txBox="1"/>
          <p:nvPr/>
        </p:nvSpPr>
        <p:spPr>
          <a:xfrm>
            <a:off x="267340" y="3639500"/>
            <a:ext cx="5405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800" dirty="0">
                <a:latin typeface="Rockwell" panose="02060603020205020403" pitchFamily="18" charset="0"/>
              </a:rPr>
              <a:t>In particolare la classe VCard è parte di una libreria già esistente di Java che facilita di molto tutte le operazioni di input/output in formato </a:t>
            </a:r>
            <a:r>
              <a:rPr lang="it-IT" sz="1800" dirty="0" err="1">
                <a:latin typeface="Rockwell" panose="02060603020205020403" pitchFamily="18" charset="0"/>
              </a:rPr>
              <a:t>vcf</a:t>
            </a:r>
            <a:endParaRPr lang="it-IT" sz="18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110023" y="5958380"/>
            <a:ext cx="713635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Per lo sviluppo di questi diagrammi è stato utilizzato </a:t>
            </a:r>
            <a:r>
              <a:rPr lang="it-IT" sz="1800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LucidChart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9" name="Google Shape;1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6374" y="5858935"/>
            <a:ext cx="1742784" cy="8713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8C19A29-9EE9-AB64-4513-21222B1B29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5</a:t>
            </a:fld>
            <a:endParaRPr lang="it-IT"/>
          </a:p>
        </p:txBody>
      </p:sp>
      <p:sp>
        <p:nvSpPr>
          <p:cNvPr id="7" name="Google Shape;117;p2">
            <a:extLst>
              <a:ext uri="{FF2B5EF4-FFF2-40B4-BE49-F238E27FC236}">
                <a16:creationId xmlns:a16="http://schemas.microsoft.com/office/drawing/2014/main" id="{91E15A39-20A9-6C2B-DD6F-631C7AFA1D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3752" y="137652"/>
            <a:ext cx="10058400" cy="64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it-IT" sz="4400" dirty="0"/>
              <a:t>DESIGN</a:t>
            </a:r>
            <a:endParaRPr sz="4400" dirty="0"/>
          </a:p>
        </p:txBody>
      </p:sp>
      <p:sp>
        <p:nvSpPr>
          <p:cNvPr id="12" name="Google Shape;118;p2">
            <a:extLst>
              <a:ext uri="{FF2B5EF4-FFF2-40B4-BE49-F238E27FC236}">
                <a16:creationId xmlns:a16="http://schemas.microsoft.com/office/drawing/2014/main" id="{89F5BC8D-A6F2-6D53-1948-81E60011A9EC}"/>
              </a:ext>
            </a:extLst>
          </p:cNvPr>
          <p:cNvSpPr txBox="1">
            <a:spLocks/>
          </p:cNvSpPr>
          <p:nvPr/>
        </p:nvSpPr>
        <p:spPr>
          <a:xfrm>
            <a:off x="110023" y="1148960"/>
            <a:ext cx="5405874" cy="121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131445" indent="0">
              <a:spcBef>
                <a:spcPts val="0"/>
              </a:spcBef>
              <a:buNone/>
            </a:pPr>
            <a:r>
              <a:rPr lang="it-IT" sz="1800" dirty="0"/>
              <a:t>Altri tipi di diagrammi utilizzati sono:</a:t>
            </a:r>
          </a:p>
          <a:p>
            <a:pPr fontAlgn="base">
              <a:spcBef>
                <a:spcPts val="0"/>
              </a:spcBef>
            </a:pPr>
            <a:r>
              <a:rPr lang="it-IT" sz="1800" dirty="0"/>
              <a:t>Diagramma dei Package</a:t>
            </a:r>
          </a:p>
          <a:p>
            <a:pPr fontAlgn="base">
              <a:spcBef>
                <a:spcPts val="0"/>
              </a:spcBef>
            </a:pPr>
            <a:r>
              <a:rPr lang="it-IT" sz="1800" dirty="0"/>
              <a:t>Diagramma di Sequenza</a:t>
            </a:r>
          </a:p>
          <a:p>
            <a:pPr fontAlgn="base">
              <a:spcBef>
                <a:spcPts val="0"/>
              </a:spcBef>
            </a:pPr>
            <a:r>
              <a:rPr lang="it-IT" sz="1800" dirty="0"/>
              <a:t>Diagramma delle Attività</a:t>
            </a:r>
          </a:p>
        </p:txBody>
      </p:sp>
      <p:pic>
        <p:nvPicPr>
          <p:cNvPr id="13" name="Google Shape;163;p7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B1D0F98D-78B3-E850-6055-DFF2D93D8BB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7434" t="7690" b="5275"/>
          <a:stretch/>
        </p:blipFill>
        <p:spPr>
          <a:xfrm>
            <a:off x="4609988" y="1323715"/>
            <a:ext cx="7341220" cy="3433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71;p8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7AE2D552-7159-A382-39D0-6920D5EBD1B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0798" y="1121641"/>
            <a:ext cx="4817279" cy="445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72;p8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867BE6AF-D4F3-0304-9AA9-B5D0096C554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93837" y="1204533"/>
            <a:ext cx="3923140" cy="4329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0" descr="r/java - JavaFX Scene Builder 8.2.0 Released (Gluon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4436" y="4147302"/>
            <a:ext cx="815541" cy="815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 descr="CSS Logo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17762" y="4747410"/>
            <a:ext cx="771585" cy="10876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4B970E2-E9E5-6436-C8C6-4A581EF286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6</a:t>
            </a:fld>
            <a:endParaRPr lang="it-IT"/>
          </a:p>
        </p:txBody>
      </p:sp>
      <p:sp>
        <p:nvSpPr>
          <p:cNvPr id="5" name="Google Shape;117;p2">
            <a:extLst>
              <a:ext uri="{FF2B5EF4-FFF2-40B4-BE49-F238E27FC236}">
                <a16:creationId xmlns:a16="http://schemas.microsoft.com/office/drawing/2014/main" id="{9ECFF195-331E-4385-77C3-46920340C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3752" y="137652"/>
            <a:ext cx="10058400" cy="64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it-IT" sz="4400" dirty="0"/>
              <a:t>IMPLEMENTAZIONE</a:t>
            </a:r>
            <a:endParaRPr sz="4400" dirty="0"/>
          </a:p>
        </p:txBody>
      </p:sp>
      <p:sp>
        <p:nvSpPr>
          <p:cNvPr id="6" name="Google Shape;118;p2">
            <a:extLst>
              <a:ext uri="{FF2B5EF4-FFF2-40B4-BE49-F238E27FC236}">
                <a16:creationId xmlns:a16="http://schemas.microsoft.com/office/drawing/2014/main" id="{8F72906B-9D8E-3104-B182-E3A9AD8C8B1C}"/>
              </a:ext>
            </a:extLst>
          </p:cNvPr>
          <p:cNvSpPr txBox="1">
            <a:spLocks/>
          </p:cNvSpPr>
          <p:nvPr/>
        </p:nvSpPr>
        <p:spPr>
          <a:xfrm>
            <a:off x="368611" y="4147302"/>
            <a:ext cx="8165789" cy="120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it-IT" sz="1800" dirty="0"/>
              <a:t>L’interfaccia grafica dell’applicazione è stata realizzata con la tecnologia </a:t>
            </a:r>
            <a:r>
              <a:rPr lang="it-IT" sz="1800" dirty="0" err="1"/>
              <a:t>JavaFX</a:t>
            </a:r>
            <a:r>
              <a:rPr lang="it-IT" sz="1800" dirty="0"/>
              <a:t>, attraverso l’utilizzo di </a:t>
            </a:r>
            <a:r>
              <a:rPr lang="it-IT" sz="1800" dirty="0" err="1"/>
              <a:t>SceneBuilder</a:t>
            </a:r>
            <a:r>
              <a:rPr lang="it-IT" sz="1800" dirty="0"/>
              <a:t>. Abbiamo reso personalizzabile il tema delle schermate con l’implementazione di una </a:t>
            </a:r>
            <a:r>
              <a:rPr lang="it-IT" sz="1800" dirty="0" err="1"/>
              <a:t>LightMode</a:t>
            </a:r>
            <a:r>
              <a:rPr lang="it-IT" sz="1800" dirty="0"/>
              <a:t> e di una </a:t>
            </a:r>
            <a:r>
              <a:rPr lang="it-IT" sz="1800" dirty="0" err="1"/>
              <a:t>DarkMode</a:t>
            </a:r>
            <a:r>
              <a:rPr lang="it-IT" sz="1800" dirty="0"/>
              <a:t> sfruttando una proprietà di </a:t>
            </a:r>
            <a:r>
              <a:rPr lang="it-IT" sz="1800" dirty="0" err="1"/>
              <a:t>JavaFX</a:t>
            </a:r>
            <a:r>
              <a:rPr lang="it-IT" sz="1800" dirty="0"/>
              <a:t> che permette di associare al codice fogli di stile CSS per modificare lo stile delle schermate.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it-IT" sz="1800" dirty="0"/>
          </a:p>
        </p:txBody>
      </p:sp>
      <p:sp>
        <p:nvSpPr>
          <p:cNvPr id="10" name="Google Shape;118;p2">
            <a:extLst>
              <a:ext uri="{FF2B5EF4-FFF2-40B4-BE49-F238E27FC236}">
                <a16:creationId xmlns:a16="http://schemas.microsoft.com/office/drawing/2014/main" id="{CDBB81FD-F2E4-45C4-B2CD-4B15A5B8E47B}"/>
              </a:ext>
            </a:extLst>
          </p:cNvPr>
          <p:cNvSpPr txBox="1">
            <a:spLocks/>
          </p:cNvSpPr>
          <p:nvPr/>
        </p:nvSpPr>
        <p:spPr>
          <a:xfrm>
            <a:off x="368611" y="1677966"/>
            <a:ext cx="8165789" cy="145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just">
              <a:spcBef>
                <a:spcPts val="0"/>
              </a:spcBef>
              <a:buNone/>
            </a:pPr>
            <a:r>
              <a:rPr lang="it-IT" sz="1800" dirty="0"/>
              <a:t>Nella fase di implementazione è stato di fondamentale importanza l’utilizzo fin da subito di strumenti come </a:t>
            </a:r>
            <a:r>
              <a:rPr lang="it-IT" sz="1800" dirty="0" err="1"/>
              <a:t>Git</a:t>
            </a:r>
            <a:r>
              <a:rPr lang="it-IT" sz="1800" dirty="0"/>
              <a:t> e GitHub per documentare e tracciare l'evoluzione del codice. Questi strumenti hanno facilitato la collaborazione all’interno del team, consentendo una gestione efficace e univoca delle versioni e delle modifiche apportate al progetto.</a:t>
            </a:r>
          </a:p>
        </p:txBody>
      </p:sp>
      <p:pic>
        <p:nvPicPr>
          <p:cNvPr id="20" name="Immagine 19" descr="Immagine che contiene Segnale stradale, cartello&#10;&#10;Descrizione generata automaticamente">
            <a:extLst>
              <a:ext uri="{FF2B5EF4-FFF2-40B4-BE49-F238E27FC236}">
                <a16:creationId xmlns:a16="http://schemas.microsoft.com/office/drawing/2014/main" id="{53A1E868-84FC-79D0-6B0A-F2D1D02B3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436" y="1483140"/>
            <a:ext cx="963249" cy="963249"/>
          </a:xfrm>
          <a:prstGeom prst="rect">
            <a:avLst/>
          </a:prstGeom>
        </p:spPr>
      </p:pic>
      <p:pic>
        <p:nvPicPr>
          <p:cNvPr id="22" name="Immagine 21" descr="Immagine che contiene testo, gatto, mammifero, Elementi grafici&#10;&#10;Descrizione generata automaticamente">
            <a:extLst>
              <a:ext uri="{FF2B5EF4-FFF2-40B4-BE49-F238E27FC236}">
                <a16:creationId xmlns:a16="http://schemas.microsoft.com/office/drawing/2014/main" id="{272B6B99-0BE0-49F8-3926-1A7C40992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2663" y="2446389"/>
            <a:ext cx="981785" cy="889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2" descr="junit logo 300x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9639" y="2608245"/>
            <a:ext cx="3602513" cy="110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DBE5455-55AB-3108-8E8E-C23BB93A7D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7</a:t>
            </a:fld>
            <a:endParaRPr lang="it-IT"/>
          </a:p>
        </p:txBody>
      </p:sp>
      <p:sp>
        <p:nvSpPr>
          <p:cNvPr id="5" name="Google Shape;117;p2">
            <a:extLst>
              <a:ext uri="{FF2B5EF4-FFF2-40B4-BE49-F238E27FC236}">
                <a16:creationId xmlns:a16="http://schemas.microsoft.com/office/drawing/2014/main" id="{4B48B28C-A50F-89A2-2001-C7452330B6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3752" y="137652"/>
            <a:ext cx="10058400" cy="64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it-IT" sz="4400" dirty="0"/>
              <a:t>TESTING</a:t>
            </a:r>
            <a:endParaRPr sz="4400" dirty="0"/>
          </a:p>
        </p:txBody>
      </p:sp>
      <p:sp>
        <p:nvSpPr>
          <p:cNvPr id="6" name="Google Shape;118;p2">
            <a:extLst>
              <a:ext uri="{FF2B5EF4-FFF2-40B4-BE49-F238E27FC236}">
                <a16:creationId xmlns:a16="http://schemas.microsoft.com/office/drawing/2014/main" id="{07781D6B-7775-478B-2C21-97BEC488D399}"/>
              </a:ext>
            </a:extLst>
          </p:cNvPr>
          <p:cNvSpPr txBox="1">
            <a:spLocks/>
          </p:cNvSpPr>
          <p:nvPr/>
        </p:nvSpPr>
        <p:spPr>
          <a:xfrm>
            <a:off x="339982" y="1621442"/>
            <a:ext cx="6601592" cy="3078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just">
              <a:spcBef>
                <a:spcPts val="0"/>
              </a:spcBef>
              <a:buNone/>
            </a:pPr>
            <a:r>
              <a:rPr lang="it-IT" sz="1800" dirty="0"/>
              <a:t>Tramite JUnit5 abbiamo effettuato i test automatizzati per le quattro classi di Models:</a:t>
            </a:r>
          </a:p>
          <a:p>
            <a:pPr marL="182880" lvl="0" indent="-182880" algn="just"/>
            <a:r>
              <a:rPr lang="it-IT" sz="1800" dirty="0" err="1">
                <a:latin typeface="Courier New"/>
                <a:ea typeface="Courier New"/>
                <a:cs typeface="Courier New"/>
                <a:sym typeface="Courier New"/>
              </a:rPr>
              <a:t>RubricaTest</a:t>
            </a:r>
            <a:endParaRPr lang="it-IT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just"/>
            <a:r>
              <a:rPr lang="it-IT" sz="1800" dirty="0" err="1">
                <a:latin typeface="Courier New"/>
                <a:ea typeface="Courier New"/>
                <a:cs typeface="Courier New"/>
                <a:sym typeface="Courier New"/>
              </a:rPr>
              <a:t>ContattoTest</a:t>
            </a:r>
            <a:endParaRPr lang="it-IT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just"/>
            <a:r>
              <a:rPr lang="it-IT" sz="1800" dirty="0" err="1">
                <a:latin typeface="Courier New"/>
                <a:ea typeface="Courier New"/>
                <a:cs typeface="Courier New"/>
                <a:sym typeface="Courier New"/>
              </a:rPr>
              <a:t>FileManagerTest</a:t>
            </a:r>
            <a:endParaRPr lang="it-IT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just"/>
            <a:r>
              <a:rPr lang="it-IT" sz="1800" dirty="0" err="1">
                <a:latin typeface="Courier New"/>
                <a:ea typeface="Courier New"/>
                <a:cs typeface="Courier New"/>
                <a:sym typeface="Courier New"/>
              </a:rPr>
              <a:t>CheckerTest</a:t>
            </a:r>
            <a:endParaRPr lang="it-IT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>
              <a:buNone/>
            </a:pPr>
            <a:r>
              <a:rPr lang="it-IT" sz="1800" dirty="0"/>
              <a:t>Per ogni </a:t>
            </a:r>
            <a:r>
              <a:rPr lang="it-IT" sz="1800"/>
              <a:t>metodo pubblico </a:t>
            </a:r>
            <a:r>
              <a:rPr lang="it-IT" sz="1800" dirty="0"/>
              <a:t>delle classi abbiamo esaminato ogni possibile caso per assicurarci che l’applicazione non avesse problemi di funzionamento.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it-IT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body" idx="1"/>
          </p:nvPr>
        </p:nvSpPr>
        <p:spPr>
          <a:xfrm>
            <a:off x="462527" y="1130867"/>
            <a:ext cx="11237860" cy="307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just" rtl="0">
              <a:lnSpc>
                <a:spcPct val="90000"/>
              </a:lnSpc>
              <a:spcAft>
                <a:spcPts val="1200"/>
              </a:spcAft>
              <a:buSzPts val="1530"/>
              <a:buChar char="▪"/>
            </a:pPr>
            <a:r>
              <a:rPr lang="it-IT" sz="1800" dirty="0"/>
              <a:t>Inizialmente avevamo implementato la funzionalità per gestire i contatti di Emergenza, ma successivamente abbiamo deciso di sostituirla con una sezione dedicata ai Preferiti. Questa modifica è stata attuata perché una sezione Emergenza risulta poco utile senza l'integrazione delle chiamate.</a:t>
            </a:r>
            <a:endParaRPr dirty="0"/>
          </a:p>
          <a:p>
            <a:pPr marL="182880" lvl="0" indent="-182880" algn="just" rtl="0">
              <a:lnSpc>
                <a:spcPct val="90000"/>
              </a:lnSpc>
              <a:spcAft>
                <a:spcPts val="1200"/>
              </a:spcAft>
              <a:buSzPts val="1530"/>
              <a:buChar char="▪"/>
            </a:pPr>
            <a:r>
              <a:rPr lang="it-IT" sz="1800" dirty="0"/>
              <a:t>Anche il package </a:t>
            </a:r>
            <a:r>
              <a:rPr lang="it-IT" sz="1800" dirty="0" err="1"/>
              <a:t>Utils</a:t>
            </a:r>
            <a:r>
              <a:rPr lang="it-IT" sz="1800" dirty="0"/>
              <a:t> è stato aggiunto in un secondo momento, contiene due classi </a:t>
            </a:r>
            <a:r>
              <a:rPr lang="it-IT" sz="1800" dirty="0" err="1">
                <a:latin typeface="Courier New"/>
                <a:ea typeface="Courier New"/>
                <a:cs typeface="Courier New"/>
                <a:sym typeface="Courier New"/>
              </a:rPr>
              <a:t>ContattoManager</a:t>
            </a:r>
            <a:r>
              <a:rPr lang="it-IT" sz="1800" dirty="0"/>
              <a:t> e </a:t>
            </a:r>
            <a:r>
              <a:rPr lang="it-IT" sz="1800" dirty="0" err="1">
                <a:latin typeface="Courier New"/>
                <a:ea typeface="Courier New"/>
                <a:cs typeface="Courier New"/>
                <a:sym typeface="Courier New"/>
              </a:rPr>
              <a:t>RubricaManager</a:t>
            </a:r>
            <a:r>
              <a:rPr lang="it-IT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-IT" sz="1800" dirty="0"/>
              <a:t>che servono a mantenere il riferimento di un determinato contatto e della rubrica nella navigazione tra le schermate.</a:t>
            </a:r>
            <a:endParaRPr dirty="0"/>
          </a:p>
          <a:p>
            <a:pPr marL="182880" lvl="0" indent="-182880" algn="just" rtl="0">
              <a:lnSpc>
                <a:spcPct val="90000"/>
              </a:lnSpc>
              <a:spcAft>
                <a:spcPts val="1200"/>
              </a:spcAft>
              <a:buSzPts val="1530"/>
              <a:buChar char="▪"/>
            </a:pPr>
            <a:r>
              <a:rPr lang="it-IT" sz="1800" dirty="0"/>
              <a:t>È stato aggiunto un </a:t>
            </a:r>
            <a:r>
              <a:rPr lang="it-IT" sz="1800" dirty="0" err="1">
                <a:latin typeface="Courier New"/>
                <a:ea typeface="Courier New"/>
                <a:cs typeface="Courier New"/>
                <a:sym typeface="Courier New"/>
              </a:rPr>
              <a:t>SupportController</a:t>
            </a:r>
            <a:r>
              <a:rPr lang="it-IT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-IT" sz="1800" dirty="0"/>
              <a:t>che contiene la logica per la navigazione tra le schermate, il lancio degli </a:t>
            </a:r>
            <a:r>
              <a:rPr lang="it-IT" sz="1800" dirty="0" err="1"/>
              <a:t>alert</a:t>
            </a:r>
            <a:r>
              <a:rPr lang="it-IT" sz="1800" dirty="0"/>
              <a:t> e la gestione della light/dark mode.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364EF10-319D-B9B7-6546-AD363A16CE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8</a:t>
            </a:fld>
            <a:endParaRPr lang="it-IT"/>
          </a:p>
        </p:txBody>
      </p:sp>
      <p:sp>
        <p:nvSpPr>
          <p:cNvPr id="5" name="Google Shape;117;p2">
            <a:extLst>
              <a:ext uri="{FF2B5EF4-FFF2-40B4-BE49-F238E27FC236}">
                <a16:creationId xmlns:a16="http://schemas.microsoft.com/office/drawing/2014/main" id="{657E7145-8F8A-1E1D-4F70-EED3F7333A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3752" y="137652"/>
            <a:ext cx="10058400" cy="64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it-IT" sz="4400" b="0" i="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rPr>
              <a:t>CAMBIAMENTI IN CORSO D’OPERA</a:t>
            </a:r>
            <a:endParaRPr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body" idx="1"/>
          </p:nvPr>
        </p:nvSpPr>
        <p:spPr>
          <a:xfrm>
            <a:off x="1066800" y="950530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it-IT" sz="6000" b="1"/>
              <a:t>Grazie per l’attenzione</a:t>
            </a:r>
            <a:endParaRPr sz="6000" b="1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60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it-IT" sz="2400"/>
              <a:t>A seguire una breve dimostrazione del funzionamento dell’applicazione</a:t>
            </a:r>
            <a:endParaRPr sz="240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365E159-C757-D19F-E587-D16A034B4F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9</a:t>
            </a:fld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gno">
  <a:themeElements>
    <a:clrScheme name="Legno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Widescreen</PresentationFormat>
  <Paragraphs>68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Noto Sans Symbols</vt:lpstr>
      <vt:lpstr>Rockwell</vt:lpstr>
      <vt:lpstr>Legno</vt:lpstr>
      <vt:lpstr>PROGETTO DI INGEGNERIA DEL SOFTWARE</vt:lpstr>
      <vt:lpstr>REQUIREMENTS ENGINEERING</vt:lpstr>
      <vt:lpstr>REQUIREMENTS ENGINEERING</vt:lpstr>
      <vt:lpstr>DESIGN</vt:lpstr>
      <vt:lpstr>DESIGN</vt:lpstr>
      <vt:lpstr>IMPLEMENTAZIONE</vt:lpstr>
      <vt:lpstr>TESTING</vt:lpstr>
      <vt:lpstr>CAMBIAMENTI IN CORSO D’OPERA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PASQUALE PICCOLO</dc:creator>
  <cp:lastModifiedBy>Carmine Terracciano</cp:lastModifiedBy>
  <cp:revision>2</cp:revision>
  <dcterms:created xsi:type="dcterms:W3CDTF">2024-12-14T09:54:47Z</dcterms:created>
  <dcterms:modified xsi:type="dcterms:W3CDTF">2024-12-15T21:27:54Z</dcterms:modified>
</cp:coreProperties>
</file>