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/>
    <p:restoredTop sz="94699"/>
  </p:normalViewPr>
  <p:slideViewPr>
    <p:cSldViewPr snapToGrid="0" snapToObjects="1">
      <p:cViewPr>
        <p:scale>
          <a:sx n="110" d="100"/>
          <a:sy n="110" d="100"/>
        </p:scale>
        <p:origin x="295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886D-66F0-E644-90B4-7C927C81CE3D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91B7A-2DA8-FE45-B164-48D9FA81F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9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91B7A-2DA8-FE45-B164-48D9FA81FFC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72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91B7A-2DA8-FE45-B164-48D9FA81FFC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79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91B7A-2DA8-FE45-B164-48D9FA81FFC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99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91B7A-2DA8-FE45-B164-48D9FA81FFC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0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91B7A-2DA8-FE45-B164-48D9FA81FFC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60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91B7A-2DA8-FE45-B164-48D9FA81FFC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3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91B7A-2DA8-FE45-B164-48D9FA81FFC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57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91B7A-2DA8-FE45-B164-48D9FA81FFC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84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BA84B-5108-2640-BD30-965E424A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437733-7622-6045-A88A-870946D6E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28C6DC-0F75-714E-BCE8-B09F4888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CDC325-4296-0A46-BA4F-8ECD1DB5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04E96D-2162-3940-8F72-7F4553EC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44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38F09-807F-864C-B5B0-D0D9D8AB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A168F3-94EC-4E43-B255-D52BA6DD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EC609F-A71F-A149-8E09-5FCDE72C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9FE4AA-74C2-D74E-B867-5381BAB2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80AFF7-4A7A-5E44-97C8-6ECC7BCB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3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13438C-774E-1E40-99D8-CB4A18EA9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48715E-C25A-014C-8BB4-047BD8F6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EBE30-CB08-9C4C-A155-3721BEC5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CA2D8C-3AF6-664F-8E84-F4E31B7B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0C4A57-CD84-374B-88D6-5451688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31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4DC13-F50E-4F43-BC4B-DA720510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26619-9065-D047-9F51-8C1878E0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7B7DE2-6848-1B40-B98B-0FD92945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621FD0-7FD7-3545-98BD-AB9E14F7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91CA03-6C16-2846-952F-5DC4806A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2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C5097-A2ED-A345-A0B0-3FE636E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146358-8A57-E84E-8A7E-24186717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FB80C-C96F-4D40-952A-F96F4752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982319-98D8-A54D-B16E-FEDE125D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A604BF-20C9-BD45-A197-A77B2DAF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2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B58A-2F14-184E-9A0F-152638B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C892F-3418-3F40-8C1F-05ABA3E8F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F5C526-0AC9-CF41-B131-F3B77AA9D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68C63B-6D6C-DF49-AEA3-CB3DADDD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650FE-9CD5-7E48-8C21-59689A45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0B70FE-DBC2-A643-A870-1498AD55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01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905A4-ED49-9B48-B918-C9059AB7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A31962-0E46-6C40-9D47-76CFBE76B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519528-2D2B-184B-BEEF-904877A45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4FD8C1-A8A9-924A-BAA1-3E17F7982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9686D2-9CD3-0B44-BC5F-27B134B4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002036-4D78-2843-AA8F-46BC53B1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9FE24F0-9946-364B-BD12-DE230871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C6BF8EE-3C38-FD4A-8E33-510B5631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05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DE6FD-2BC8-ED4B-8264-FC98BF59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E179916-3C39-9540-BC99-BBBE53DB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15420C-0158-544E-9971-988E865B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02F7E9-F5EE-DA49-BD3D-37C5AD00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60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696AEA-F1F6-424E-B5DF-EB675DB8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DF0564-0582-0242-B31E-52E4FD49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172B82-6C12-5A4F-B23B-CEAAFD68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46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95734-5C3F-044D-83EC-4CF06520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E28F3-16BF-A84B-AF34-1657A5D8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DBB787-4D8E-D841-AFEE-B870EC831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4434A0-5341-AE42-B3F0-379257D3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8A76DD-B219-EE41-9CAA-CA5D6192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A1F8C4-C852-6C46-A1F5-3B97C2EF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0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2C16C-A5FB-A049-A085-DB3E6B8C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3AC1FFA-253F-EF47-9605-B8A539A38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0D634B-3EDE-634F-81F7-B4757839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676AC4-AE18-084D-A510-30602C7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E0BFCF-F691-4F40-82C0-457DC1FA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89E7B2-5779-3A45-B45D-381ECD14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15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0C61F4-F0EA-EA4C-A3CE-4D478A14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294295-82C6-DD4A-8984-288EF278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BFA584-E746-F045-AB2A-6F61794B8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4080-7B24-D141-8F62-D42118AC7372}" type="datetimeFigureOut">
              <a:rPr lang="it-IT" smtClean="0"/>
              <a:t>03/04/21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FFBD4-6852-2449-9D4B-5A59D4D93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E6568-2F5E-5C40-BB35-00A60BBB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560A-6D5F-064D-BAC1-557B3DACA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1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70A637-7FE3-0443-A718-24B572AE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it-IT" dirty="0"/>
              <a:t>Esempio di caso di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3AF4C3-52ED-4C41-A60C-9C5FCF42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3" y="5289630"/>
            <a:ext cx="712807" cy="597966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437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4DA8F-316D-5F42-9F24-267B9C3C9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55762"/>
          </a:xfrm>
        </p:spPr>
        <p:txBody>
          <a:bodyPr>
            <a:normAutofit/>
          </a:bodyPr>
          <a:lstStyle/>
          <a:p>
            <a:r>
              <a:rPr lang="it-IT" sz="4400" dirty="0" err="1"/>
              <a:t>Description</a:t>
            </a:r>
            <a:r>
              <a:rPr lang="it-IT" sz="4400" dirty="0"/>
              <a:t> of the environment UC &amp; </a:t>
            </a:r>
            <a:r>
              <a:rPr lang="it-IT" sz="4400" dirty="0" err="1"/>
              <a:t>required</a:t>
            </a:r>
            <a:r>
              <a:rPr lang="it-IT" sz="4400" dirty="0"/>
              <a:t> TPS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3F5261-D11E-B347-8204-DF434DEC5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6220"/>
            <a:ext cx="12192000" cy="5711780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UC: transazione con carta di credito (CC) per una banca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Ogni transazione CC richiede: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/>
              <a:t>Verifica che il CC sia valido,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/>
              <a:t>Verifica della validità del POS,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Ccontrollo</a:t>
            </a:r>
            <a:r>
              <a:rPr lang="it-IT" dirty="0"/>
              <a:t> della validità dell'importo in denaro, </a:t>
            </a:r>
          </a:p>
          <a:p>
            <a:pPr marL="800100" lvl="1" indent="-342900" algn="l">
              <a:buFont typeface="Wingdings" pitchFamily="2" charset="2"/>
              <a:buChar char="v"/>
            </a:pPr>
            <a:r>
              <a:rPr lang="it-IT" dirty="0"/>
              <a:t>Che il CC specifico rientri nei limiti delle singole transazioni, nei limiti giornalieri e nei limiti mensili</a:t>
            </a:r>
          </a:p>
          <a:p>
            <a:pPr marL="800100" lvl="1" indent="-342900" algn="l">
              <a:buFont typeface="Wingdings" pitchFamily="2" charset="2"/>
              <a:buChar char="v"/>
            </a:pPr>
            <a:r>
              <a:rPr lang="it-IT" dirty="0"/>
              <a:t>Se il CC è precaricato, significa che ci sono abbastanza soldi nel carrello.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Verificare se la transazione è sospetta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/>
              <a:t>Eseguire AI per avvertire o interrompere transazioni sospette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Se il POS richiede un secondo passaggio di identificazione, eseguire tale passaggio e verificare che sia stato completato correttamente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Al termine della transazione, emetti OK o annulla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Memorizza tutte le informazioni sulla transazione qualunque sia lo stato di uscita</a:t>
            </a:r>
          </a:p>
        </p:txBody>
      </p:sp>
    </p:spTree>
    <p:extLst>
      <p:ext uri="{BB962C8B-B14F-4D97-AF65-F5344CB8AC3E}">
        <p14:creationId xmlns:p14="http://schemas.microsoft.com/office/powerpoint/2010/main" val="126414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45634-01BE-D946-AA28-EDA3A348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Sizing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86C1D-D721-A34F-9414-4B3F7DFE6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L'input fornito è che i sistemi devono supportare fino a 500 TPS</a:t>
            </a:r>
          </a:p>
          <a:p>
            <a:r>
              <a:rPr lang="it-IT" dirty="0"/>
              <a:t>Il nostro input è che un core x86 è in grado di elaborare 20 TPS</a:t>
            </a:r>
          </a:p>
          <a:p>
            <a:r>
              <a:rPr lang="it-IT" dirty="0"/>
              <a:t>Sulla base della letteratura e di quanto è stato detto, un core LinuxONE (aka IFL) è in grado di eseguire 10x TPS, quindi 200 TPS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021D46-3F38-9047-815D-0FF6FFDE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600"/>
            <a:ext cx="10515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F8850-64AB-EA4B-802A-A748150C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9356"/>
          </a:xfrm>
        </p:spPr>
        <p:txBody>
          <a:bodyPr>
            <a:normAutofit fontScale="90000"/>
          </a:bodyPr>
          <a:lstStyle/>
          <a:p>
            <a:r>
              <a:rPr lang="it-IT" dirty="0"/>
              <a:t>Technical </a:t>
            </a:r>
            <a:r>
              <a:rPr lang="it-IT" dirty="0" err="1"/>
              <a:t>Architectures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E97DCDE-C2D1-7A45-B596-3ECD9B653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1843" y="2241284"/>
            <a:ext cx="499889" cy="16628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E087C26-AF18-D54E-AEE4-B124C3306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143" y="2241284"/>
            <a:ext cx="499889" cy="166289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EAADEAA-8DFE-4B44-8368-0FF99355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543" y="2241284"/>
            <a:ext cx="499889" cy="166289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8D1E71-FA56-CF4B-92A7-512F9365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43" y="2241284"/>
            <a:ext cx="499889" cy="1662895"/>
          </a:xfrm>
          <a:prstGeom prst="rect">
            <a:avLst/>
          </a:prstGeom>
        </p:spPr>
      </p:pic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734A41EC-D5A0-6243-B6FE-7956A6EF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208" y="2241284"/>
            <a:ext cx="499889" cy="166289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A195207-4F5D-9C4A-988C-DF3113DD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508" y="2241284"/>
            <a:ext cx="499889" cy="166289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49EC503-AC25-7E45-8E69-42BA80C5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908" y="2241284"/>
            <a:ext cx="499889" cy="16628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C86B0C7-89C0-6947-AC3A-8BE78E38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608" y="2241284"/>
            <a:ext cx="499889" cy="16628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56B03C4-F513-A84C-89B9-B90ECABD96D1}"/>
              </a:ext>
            </a:extLst>
          </p:cNvPr>
          <p:cNvSpPr txBox="1"/>
          <p:nvPr/>
        </p:nvSpPr>
        <p:spPr>
          <a:xfrm>
            <a:off x="3975733" y="1890610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Sito 1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CBCF62E-5E6C-BC4C-8A3D-F00F69DF29B9}"/>
              </a:ext>
            </a:extLst>
          </p:cNvPr>
          <p:cNvSpPr/>
          <p:nvPr/>
        </p:nvSpPr>
        <p:spPr>
          <a:xfrm>
            <a:off x="7344303" y="1890610"/>
            <a:ext cx="70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Sito 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F7A6554-8DF4-AA47-9791-099BEA8FCFBC}"/>
              </a:ext>
            </a:extLst>
          </p:cNvPr>
          <p:cNvSpPr txBox="1"/>
          <p:nvPr/>
        </p:nvSpPr>
        <p:spPr>
          <a:xfrm>
            <a:off x="-3490" y="2888065"/>
            <a:ext cx="280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Inputs</a:t>
            </a:r>
            <a:r>
              <a:rPr lang="it-IT" b="1" dirty="0"/>
              <a:t>: </a:t>
            </a:r>
            <a:r>
              <a:rPr lang="it-IT" b="1" dirty="0" err="1"/>
              <a:t>Workload</a:t>
            </a:r>
            <a:r>
              <a:rPr lang="it-IT" b="1" dirty="0"/>
              <a:t> = 500 TPS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4BE83C4-56A1-1A4D-A9B2-47A70C3B8CF8}"/>
              </a:ext>
            </a:extLst>
          </p:cNvPr>
          <p:cNvSpPr txBox="1"/>
          <p:nvPr/>
        </p:nvSpPr>
        <p:spPr>
          <a:xfrm>
            <a:off x="9304793" y="218250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Caso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C37A6C2-761B-3C41-BEEA-0B1EC6138A21}"/>
              </a:ext>
            </a:extLst>
          </p:cNvPr>
          <p:cNvSpPr txBox="1"/>
          <p:nvPr/>
        </p:nvSpPr>
        <p:spPr>
          <a:xfrm>
            <a:off x="9308279" y="2551837"/>
            <a:ext cx="27725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x86 Server:</a:t>
            </a:r>
          </a:p>
          <a:p>
            <a:r>
              <a:rPr lang="it-IT" dirty="0"/>
              <a:t>Rack server </a:t>
            </a:r>
            <a:r>
              <a:rPr lang="it-IT" dirty="0" err="1"/>
              <a:t>w</a:t>
            </a:r>
            <a:r>
              <a:rPr lang="it-IT" dirty="0"/>
              <a:t> </a:t>
            </a:r>
          </a:p>
          <a:p>
            <a:r>
              <a:rPr lang="it-IT" dirty="0" err="1"/>
              <a:t>Xeon</a:t>
            </a:r>
            <a:r>
              <a:rPr lang="it-IT" dirty="0"/>
              <a:t> Gold 5115 10C </a:t>
            </a:r>
          </a:p>
          <a:p>
            <a:r>
              <a:rPr lang="it-IT" dirty="0"/>
              <a:t>2.40GHz (2 Chips, 20 </a:t>
            </a:r>
            <a:r>
              <a:rPr lang="it-IT" dirty="0" err="1"/>
              <a:t>Cores</a:t>
            </a:r>
            <a:r>
              <a:rPr lang="it-IT" dirty="0"/>
              <a:t>)</a:t>
            </a:r>
          </a:p>
          <a:p>
            <a:r>
              <a:rPr lang="it-IT" dirty="0"/>
              <a:t>176 </a:t>
            </a:r>
            <a:r>
              <a:rPr lang="it-IT" dirty="0" err="1"/>
              <a:t>cores</a:t>
            </a:r>
            <a:endParaRPr lang="it-IT" dirty="0"/>
          </a:p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B6FC64D-4CE3-D648-89CE-6FED5356DBF5}"/>
              </a:ext>
            </a:extLst>
          </p:cNvPr>
          <p:cNvSpPr txBox="1"/>
          <p:nvPr/>
        </p:nvSpPr>
        <p:spPr>
          <a:xfrm>
            <a:off x="3047874" y="3978530"/>
            <a:ext cx="97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Prod</a:t>
            </a:r>
            <a:endParaRPr lang="it-IT" dirty="0"/>
          </a:p>
          <a:p>
            <a:r>
              <a:rPr lang="it-IT" dirty="0"/>
              <a:t>50 </a:t>
            </a:r>
            <a:r>
              <a:rPr lang="it-IT" dirty="0" err="1"/>
              <a:t>cores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A05289-2CCC-BF43-BC26-8A5F2C7E0F66}"/>
              </a:ext>
            </a:extLst>
          </p:cNvPr>
          <p:cNvSpPr txBox="1"/>
          <p:nvPr/>
        </p:nvSpPr>
        <p:spPr>
          <a:xfrm>
            <a:off x="3980708" y="3997925"/>
            <a:ext cx="98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PreProd</a:t>
            </a:r>
            <a:r>
              <a:rPr lang="it-IT" dirty="0"/>
              <a:t> </a:t>
            </a:r>
          </a:p>
          <a:p>
            <a:r>
              <a:rPr lang="it-IT" dirty="0"/>
              <a:t>25 </a:t>
            </a:r>
            <a:r>
              <a:rPr lang="it-IT" dirty="0" err="1"/>
              <a:t>cores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EACF33D-8F76-EE42-85BE-AC548A4BCD89}"/>
              </a:ext>
            </a:extLst>
          </p:cNvPr>
          <p:cNvSpPr txBox="1"/>
          <p:nvPr/>
        </p:nvSpPr>
        <p:spPr>
          <a:xfrm>
            <a:off x="4952259" y="3997925"/>
            <a:ext cx="98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Dev</a:t>
            </a:r>
            <a:endParaRPr lang="it-IT" dirty="0"/>
          </a:p>
          <a:p>
            <a:r>
              <a:rPr lang="it-IT" dirty="0"/>
              <a:t>13 </a:t>
            </a:r>
            <a:r>
              <a:rPr lang="it-IT" dirty="0" err="1"/>
              <a:t>cores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66EC6B4-B8E2-2240-9075-D0DAC41EB348}"/>
              </a:ext>
            </a:extLst>
          </p:cNvPr>
          <p:cNvSpPr txBox="1"/>
          <p:nvPr/>
        </p:nvSpPr>
        <p:spPr>
          <a:xfrm>
            <a:off x="6426591" y="3997925"/>
            <a:ext cx="97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</a:t>
            </a:r>
          </a:p>
          <a:p>
            <a:r>
              <a:rPr lang="it-IT" dirty="0"/>
              <a:t>13 </a:t>
            </a:r>
            <a:r>
              <a:rPr lang="it-IT" dirty="0" err="1"/>
              <a:t>cores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CB4B01-53FB-0D46-8E67-8AF5D79FEC8D}"/>
              </a:ext>
            </a:extLst>
          </p:cNvPr>
          <p:cNvSpPr txBox="1"/>
          <p:nvPr/>
        </p:nvSpPr>
        <p:spPr>
          <a:xfrm>
            <a:off x="7849784" y="3997925"/>
            <a:ext cx="97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</a:t>
            </a:r>
          </a:p>
          <a:p>
            <a:r>
              <a:rPr lang="it-IT" dirty="0"/>
              <a:t>88 </a:t>
            </a:r>
            <a:r>
              <a:rPr lang="it-IT" dirty="0" err="1"/>
              <a:t>cores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111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5112F-5F03-C745-9AE2-C9DED9A3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4791"/>
          </a:xfrm>
        </p:spPr>
        <p:txBody>
          <a:bodyPr>
            <a:normAutofit fontScale="90000"/>
          </a:bodyPr>
          <a:lstStyle/>
          <a:p>
            <a:r>
              <a:rPr lang="it-IT" dirty="0"/>
              <a:t>TCO Comparison on 5 years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201E87-9A56-4948-AA3D-1259B809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7190"/>
            <a:ext cx="10515600" cy="1192192"/>
          </a:xfrm>
        </p:spPr>
        <p:txBody>
          <a:bodyPr>
            <a:normAutofit/>
          </a:bodyPr>
          <a:lstStyle/>
          <a:p>
            <a:r>
              <a:rPr lang="it-IT" sz="1500" dirty="0"/>
              <a:t>Gli schemi sopra riassumono il TCO per i diversi ambienti su 5 anni, per ogni componente di costo</a:t>
            </a:r>
          </a:p>
          <a:p>
            <a:r>
              <a:rPr lang="it-IT" sz="1500" dirty="0"/>
              <a:t>Il risparmio con la piattaforma LinuxONE è del 39% rispetto alla piattaforma x86 equivalente</a:t>
            </a:r>
          </a:p>
          <a:p>
            <a:r>
              <a:rPr lang="it-IT" sz="1500" dirty="0"/>
              <a:t>I diagrammi sottostanti evidenziano il contributo del componente al costo totale e al costo annuo che costituiscono il TCO accumulato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9723FE1-241F-544A-BF54-60CEF04E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8" y="4357379"/>
            <a:ext cx="6002554" cy="24816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18FDCAE-9419-BA42-9716-3DC0B180B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378" y="4376379"/>
            <a:ext cx="4346422" cy="2462621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F694105-925B-E949-87B3-9C7CC43C7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08" y="598194"/>
            <a:ext cx="10950192" cy="25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1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13E9B3-EE6F-0740-AF7C-990FABF1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5480"/>
          </a:xfrm>
        </p:spPr>
        <p:txBody>
          <a:bodyPr>
            <a:normAutofit fontScale="90000"/>
          </a:bodyPr>
          <a:lstStyle/>
          <a:p>
            <a:r>
              <a:rPr lang="it-IT" dirty="0"/>
              <a:t>x86 TCO Assumptions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DDE182-153F-B246-AF04-88D65CC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9218"/>
            <a:ext cx="6096000" cy="6049925"/>
          </a:xfrm>
        </p:spPr>
        <p:txBody>
          <a:bodyPr>
            <a:normAutofit/>
          </a:bodyPr>
          <a:lstStyle/>
          <a:p>
            <a:r>
              <a:rPr lang="it-IT" sz="2400" b="1" dirty="0"/>
              <a:t>Hardware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/>
              <a:t>Rack server </a:t>
            </a:r>
            <a:r>
              <a:rPr lang="it-IT" sz="1600" dirty="0" err="1"/>
              <a:t>w</a:t>
            </a:r>
            <a:r>
              <a:rPr lang="it-IT" sz="1600" dirty="0"/>
              <a:t> </a:t>
            </a:r>
            <a:r>
              <a:rPr lang="it-IT" sz="1600" dirty="0" err="1"/>
              <a:t>Xeon</a:t>
            </a:r>
            <a:r>
              <a:rPr lang="it-IT" sz="1600" dirty="0"/>
              <a:t> Gold 5115 10C 2.40GHz (2 Chips, 20 </a:t>
            </a:r>
            <a:r>
              <a:rPr lang="it-IT" sz="1600" dirty="0" err="1"/>
              <a:t>Cores</a:t>
            </a:r>
            <a:r>
              <a:rPr lang="it-IT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/>
              <a:t>Costo di acquisto: 10.000 € -30% di sconto inclusi 3 anni di supporto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/>
              <a:t>Il supporto per gli anni successivi è pari al 20% del prezzo di acquisto</a:t>
            </a:r>
          </a:p>
          <a:p>
            <a:r>
              <a:rPr lang="it-IT" sz="2400" b="1" dirty="0"/>
              <a:t>Network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/>
              <a:t>7000€ per Server -30% disc </a:t>
            </a:r>
            <a:r>
              <a:rPr lang="it-IT" sz="1600" dirty="0" err="1"/>
              <a:t>Maint</a:t>
            </a:r>
            <a:r>
              <a:rPr lang="it-IT" sz="1600" dirty="0"/>
              <a:t>@ 10% of PP from y2</a:t>
            </a:r>
          </a:p>
          <a:p>
            <a:r>
              <a:rPr lang="it-IT" sz="2400" b="1" dirty="0"/>
              <a:t>People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/>
              <a:t>1 Full Time </a:t>
            </a:r>
            <a:r>
              <a:rPr lang="it-IT" sz="1600" dirty="0" err="1"/>
              <a:t>Equivalent</a:t>
            </a:r>
            <a:r>
              <a:rPr lang="it-IT" sz="1600" dirty="0"/>
              <a:t> copre 30 </a:t>
            </a:r>
            <a:r>
              <a:rPr lang="it-IT" sz="1600" dirty="0" err="1"/>
              <a:t>servers</a:t>
            </a:r>
            <a:endParaRPr lang="it-IT" sz="1600" dirty="0"/>
          </a:p>
          <a:p>
            <a:pPr lvl="1">
              <a:buFont typeface="Wingdings" pitchFamily="2" charset="2"/>
              <a:buChar char="§"/>
            </a:pPr>
            <a:r>
              <a:rPr lang="it-IT" sz="1600" dirty="0"/>
              <a:t>Costo medio annuo a pieno carico = 100.000 €</a:t>
            </a:r>
          </a:p>
          <a:p>
            <a:r>
              <a:rPr lang="it-IT" sz="2400" b="1" dirty="0"/>
              <a:t>Space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/>
              <a:t>Costo a pieno carico a mq. metro =2.800€</a:t>
            </a:r>
          </a:p>
          <a:p>
            <a:r>
              <a:rPr lang="it-IT" sz="2400" b="1" dirty="0" err="1"/>
              <a:t>Electricity</a:t>
            </a:r>
            <a:r>
              <a:rPr lang="it-IT" sz="1900" b="1" dirty="0"/>
              <a:t> 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/>
              <a:t>Costo per kWh=0,10€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9A2A3B-987A-0541-B76F-AF2FBA4182D8}"/>
              </a:ext>
            </a:extLst>
          </p:cNvPr>
          <p:cNvSpPr txBox="1"/>
          <p:nvPr/>
        </p:nvSpPr>
        <p:spPr>
          <a:xfrm>
            <a:off x="6096000" y="659218"/>
            <a:ext cx="6096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Software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it-IT" b="1" dirty="0"/>
              <a:t>OS</a:t>
            </a:r>
            <a:r>
              <a:rPr lang="it-IT" dirty="0"/>
              <a:t>: sottoscrizione 2000€/anno -20% sconto per socket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it-IT" b="1" dirty="0"/>
              <a:t>VM</a:t>
            </a:r>
            <a:r>
              <a:rPr lang="it-IT" dirty="0"/>
              <a:t>: licenza 5000€/socket -20% sconto </a:t>
            </a:r>
            <a:r>
              <a:rPr lang="it-IT" dirty="0" err="1"/>
              <a:t>maint</a:t>
            </a:r>
            <a:r>
              <a:rPr lang="it-IT" dirty="0"/>
              <a:t>@ 20% del prezzo di acquisto da y2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it-IT" b="1" dirty="0"/>
              <a:t>Application Server</a:t>
            </a:r>
            <a:r>
              <a:rPr lang="it-IT" dirty="0"/>
              <a:t>: licenza 100€/PVU -75% sconto (70 PVU per core) </a:t>
            </a:r>
            <a:r>
              <a:rPr lang="it-IT" dirty="0" err="1"/>
              <a:t>maint</a:t>
            </a:r>
            <a:r>
              <a:rPr lang="it-IT" dirty="0"/>
              <a:t>@ 20% del prezzo di acquisto da y2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it-IT" b="1" dirty="0"/>
              <a:t>DB</a:t>
            </a:r>
            <a:r>
              <a:rPr lang="it-IT" dirty="0"/>
              <a:t>: licenza 40.000€ per 2 </a:t>
            </a:r>
            <a:r>
              <a:rPr lang="it-IT" dirty="0" err="1"/>
              <a:t>cores</a:t>
            </a:r>
            <a:r>
              <a:rPr lang="it-IT" dirty="0"/>
              <a:t> -75% sconto </a:t>
            </a:r>
            <a:r>
              <a:rPr lang="it-IT" dirty="0" err="1"/>
              <a:t>maint</a:t>
            </a:r>
            <a:r>
              <a:rPr lang="it-IT" dirty="0"/>
              <a:t>@ 20% del prezzo di acquisto da y2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it-IT" b="1" dirty="0"/>
              <a:t>Data Replication Tools</a:t>
            </a:r>
            <a:r>
              <a:rPr lang="it-IT" dirty="0"/>
              <a:t>: sottoscrizione 3000€/anno -75% sconto per core 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it-IT" b="1" dirty="0"/>
              <a:t>Monitoring Tools</a:t>
            </a:r>
            <a:r>
              <a:rPr lang="it-IT" dirty="0"/>
              <a:t>: licenza 5.000€/server -40% sconto. </a:t>
            </a:r>
            <a:r>
              <a:rPr lang="it-IT" dirty="0" err="1"/>
              <a:t>Maint</a:t>
            </a:r>
            <a:r>
              <a:rPr lang="it-IT" dirty="0"/>
              <a:t>@ 20% di PP da y2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it-IT" b="1" dirty="0"/>
              <a:t>Security Tools</a:t>
            </a:r>
            <a:r>
              <a:rPr lang="it-IT" dirty="0"/>
              <a:t>: licenza @5.000€/server -40% sconto. </a:t>
            </a:r>
            <a:r>
              <a:rPr lang="it-IT" dirty="0" err="1"/>
              <a:t>Maint</a:t>
            </a:r>
            <a:r>
              <a:rPr lang="it-IT" dirty="0"/>
              <a:t>@ 20% di PP da y2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01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AC8AC-5025-3643-A3DD-11A9EB72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81020"/>
            <a:ext cx="12192000" cy="502976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70C0"/>
                </a:solidFill>
              </a:rPr>
              <a:t>Risposta domanda 1.b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F5DA76-25CC-A948-93BB-325B0BFD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59846"/>
            <a:ext cx="12191999" cy="180882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Per quanto riguarda </a:t>
            </a:r>
            <a:r>
              <a:rPr lang="it-IT" b="1" dirty="0"/>
              <a:t>x86</a:t>
            </a:r>
            <a:r>
              <a:rPr lang="it-IT" dirty="0"/>
              <a:t>, la componente più costosa è il software, che va a toccare i 3.099.525€</a:t>
            </a:r>
          </a:p>
          <a:p>
            <a:pPr marL="0" indent="0">
              <a:buNone/>
            </a:pPr>
            <a:r>
              <a:rPr lang="it-IT" dirty="0"/>
              <a:t>Per quanto riguarda </a:t>
            </a:r>
            <a:r>
              <a:rPr lang="it-IT" b="1" dirty="0"/>
              <a:t>LinuxONE</a:t>
            </a:r>
            <a:r>
              <a:rPr lang="it-IT" dirty="0"/>
              <a:t>, la componente più costata è l’hardware, che va a toccare i 1.033.200€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0598AFF-63FC-9C4F-9154-D7F1E82472BA}"/>
              </a:ext>
            </a:extLst>
          </p:cNvPr>
          <p:cNvSpPr txBox="1">
            <a:spLocks/>
          </p:cNvSpPr>
          <p:nvPr/>
        </p:nvSpPr>
        <p:spPr>
          <a:xfrm>
            <a:off x="-2" y="4693031"/>
            <a:ext cx="12192000" cy="50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070C0"/>
                </a:solidFill>
              </a:rPr>
              <a:t>Risposta domanda 2.a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2DB139-6D8A-934C-96A5-A9D655E19830}"/>
              </a:ext>
            </a:extLst>
          </p:cNvPr>
          <p:cNvSpPr txBox="1"/>
          <p:nvPr/>
        </p:nvSpPr>
        <p:spPr>
          <a:xfrm>
            <a:off x="-2" y="5196007"/>
            <a:ext cx="1219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Le due piattaforme hanno un costo simile per un TPS pari a 230, dove si ha:</a:t>
            </a:r>
          </a:p>
          <a:p>
            <a:r>
              <a:rPr lang="it-IT" sz="2800" dirty="0"/>
              <a:t>Prezzo </a:t>
            </a:r>
            <a:r>
              <a:rPr lang="it-IT" sz="2800" b="1" dirty="0"/>
              <a:t>x86</a:t>
            </a:r>
            <a:r>
              <a:rPr lang="it-IT" sz="2800" dirty="0"/>
              <a:t> =	1.748.717€</a:t>
            </a:r>
          </a:p>
          <a:p>
            <a:r>
              <a:rPr lang="it-IT" sz="2800" dirty="0"/>
              <a:t>Prezzo </a:t>
            </a:r>
            <a:r>
              <a:rPr lang="it-IT" sz="2800" b="1" dirty="0"/>
              <a:t>LinuxONE</a:t>
            </a:r>
            <a:r>
              <a:rPr lang="it-IT" sz="2800" dirty="0"/>
              <a:t> = 1.718.515€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87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7214BC-6D55-3740-80C7-D9CEF3E4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58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Risposta domanda 2.b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5CE412-724E-604E-8F93-C37F3072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729469"/>
            <a:ext cx="284544" cy="4474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789C607-E62E-4046-90AA-0A7737EC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13" y="681966"/>
            <a:ext cx="9628165" cy="55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83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{1663E2F5-BE48-1243-9294-11E5BB7DB359}tf10001073</Template>
  <TotalTime>168</TotalTime>
  <Words>646</Words>
  <Application>Microsoft Macintosh PowerPoint</Application>
  <PresentationFormat>Widescreen</PresentationFormat>
  <Paragraphs>83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di Office</vt:lpstr>
      <vt:lpstr>Esempio di caso di studio</vt:lpstr>
      <vt:lpstr>Description of the environment UC &amp; required TPS </vt:lpstr>
      <vt:lpstr>Sizing</vt:lpstr>
      <vt:lpstr>Technical Architectures for the two cases</vt:lpstr>
      <vt:lpstr>TCO Comparison on 5 years</vt:lpstr>
      <vt:lpstr>x86 TCO Assumptions</vt:lpstr>
      <vt:lpstr>Risposta domanda 1.b</vt:lpstr>
      <vt:lpstr>Risposta domanda 2.b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the environment UC &amp; required TPS </dc:title>
  <dc:creator>gabriele la delfa</dc:creator>
  <cp:lastModifiedBy>gabriele la delfa</cp:lastModifiedBy>
  <cp:revision>16</cp:revision>
  <dcterms:created xsi:type="dcterms:W3CDTF">2021-04-02T14:41:49Z</dcterms:created>
  <dcterms:modified xsi:type="dcterms:W3CDTF">2021-04-03T15:53:20Z</dcterms:modified>
</cp:coreProperties>
</file>