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1"/>
  </p:notesMasterIdLst>
  <p:handoutMasterIdLst>
    <p:handoutMasterId r:id="rId42"/>
  </p:handoutMasterIdLst>
  <p:sldIdLst>
    <p:sldId id="410" r:id="rId5"/>
    <p:sldId id="383" r:id="rId6"/>
    <p:sldId id="432" r:id="rId7"/>
    <p:sldId id="391" r:id="rId8"/>
    <p:sldId id="453" r:id="rId9"/>
    <p:sldId id="411" r:id="rId10"/>
    <p:sldId id="412" r:id="rId11"/>
    <p:sldId id="413" r:id="rId12"/>
    <p:sldId id="414" r:id="rId13"/>
    <p:sldId id="415" r:id="rId14"/>
    <p:sldId id="434" r:id="rId15"/>
    <p:sldId id="431" r:id="rId16"/>
    <p:sldId id="435" r:id="rId17"/>
    <p:sldId id="429" r:id="rId18"/>
    <p:sldId id="421" r:id="rId19"/>
    <p:sldId id="424" r:id="rId20"/>
    <p:sldId id="420" r:id="rId21"/>
    <p:sldId id="436" r:id="rId22"/>
    <p:sldId id="454" r:id="rId23"/>
    <p:sldId id="430" r:id="rId24"/>
    <p:sldId id="423" r:id="rId25"/>
    <p:sldId id="428" r:id="rId26"/>
    <p:sldId id="440" r:id="rId27"/>
    <p:sldId id="439" r:id="rId28"/>
    <p:sldId id="438" r:id="rId29"/>
    <p:sldId id="445" r:id="rId30"/>
    <p:sldId id="442" r:id="rId31"/>
    <p:sldId id="441" r:id="rId32"/>
    <p:sldId id="447" r:id="rId33"/>
    <p:sldId id="448" r:id="rId34"/>
    <p:sldId id="444" r:id="rId35"/>
    <p:sldId id="452" r:id="rId36"/>
    <p:sldId id="449" r:id="rId37"/>
    <p:sldId id="450" r:id="rId38"/>
    <p:sldId id="451" r:id="rId39"/>
    <p:sldId id="446" r:id="rId40"/>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73" autoAdjust="0"/>
  </p:normalViewPr>
  <p:slideViewPr>
    <p:cSldViewPr snapToGrid="0">
      <p:cViewPr>
        <p:scale>
          <a:sx n="75" d="100"/>
          <a:sy n="75" d="100"/>
        </p:scale>
        <p:origin x="984"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08/07/2024</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‹N›</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08/07/2024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‹N›</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10</a:t>
            </a:fld>
            <a:endParaRPr lang="it-IT" dirty="0"/>
          </a:p>
        </p:txBody>
      </p:sp>
    </p:spTree>
    <p:extLst>
      <p:ext uri="{BB962C8B-B14F-4D97-AF65-F5344CB8AC3E}">
        <p14:creationId xmlns:p14="http://schemas.microsoft.com/office/powerpoint/2010/main" val="386214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11</a:t>
            </a:fld>
            <a:endParaRPr lang="it-IT" dirty="0"/>
          </a:p>
        </p:txBody>
      </p:sp>
    </p:spTree>
    <p:extLst>
      <p:ext uri="{BB962C8B-B14F-4D97-AF65-F5344CB8AC3E}">
        <p14:creationId xmlns:p14="http://schemas.microsoft.com/office/powerpoint/2010/main" val="226404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13</a:t>
            </a:fld>
            <a:endParaRPr lang="it-IT" dirty="0"/>
          </a:p>
        </p:txBody>
      </p:sp>
    </p:spTree>
    <p:extLst>
      <p:ext uri="{BB962C8B-B14F-4D97-AF65-F5344CB8AC3E}">
        <p14:creationId xmlns:p14="http://schemas.microsoft.com/office/powerpoint/2010/main" val="163730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18</a:t>
            </a:fld>
            <a:endParaRPr lang="it-IT" dirty="0"/>
          </a:p>
        </p:txBody>
      </p:sp>
    </p:spTree>
    <p:extLst>
      <p:ext uri="{BB962C8B-B14F-4D97-AF65-F5344CB8AC3E}">
        <p14:creationId xmlns:p14="http://schemas.microsoft.com/office/powerpoint/2010/main" val="33770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21</a:t>
            </a:fld>
            <a:endParaRPr lang="it-IT" dirty="0"/>
          </a:p>
        </p:txBody>
      </p:sp>
    </p:spTree>
    <p:extLst>
      <p:ext uri="{BB962C8B-B14F-4D97-AF65-F5344CB8AC3E}">
        <p14:creationId xmlns:p14="http://schemas.microsoft.com/office/powerpoint/2010/main" val="4123693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22</a:t>
            </a:fld>
            <a:endParaRPr lang="it-IT" dirty="0"/>
          </a:p>
        </p:txBody>
      </p:sp>
    </p:spTree>
    <p:extLst>
      <p:ext uri="{BB962C8B-B14F-4D97-AF65-F5344CB8AC3E}">
        <p14:creationId xmlns:p14="http://schemas.microsoft.com/office/powerpoint/2010/main" val="3827304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23</a:t>
            </a:fld>
            <a:endParaRPr lang="it-IT" dirty="0"/>
          </a:p>
        </p:txBody>
      </p:sp>
    </p:spTree>
    <p:extLst>
      <p:ext uri="{BB962C8B-B14F-4D97-AF65-F5344CB8AC3E}">
        <p14:creationId xmlns:p14="http://schemas.microsoft.com/office/powerpoint/2010/main" val="86513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25</a:t>
            </a:fld>
            <a:endParaRPr lang="it-IT" dirty="0"/>
          </a:p>
        </p:txBody>
      </p:sp>
    </p:spTree>
    <p:extLst>
      <p:ext uri="{BB962C8B-B14F-4D97-AF65-F5344CB8AC3E}">
        <p14:creationId xmlns:p14="http://schemas.microsoft.com/office/powerpoint/2010/main" val="209475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27</a:t>
            </a:fld>
            <a:endParaRPr lang="it-IT" dirty="0"/>
          </a:p>
        </p:txBody>
      </p:sp>
    </p:spTree>
    <p:extLst>
      <p:ext uri="{BB962C8B-B14F-4D97-AF65-F5344CB8AC3E}">
        <p14:creationId xmlns:p14="http://schemas.microsoft.com/office/powerpoint/2010/main" val="128729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191020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127414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348182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2198435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3651655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9</a:t>
            </a:fld>
            <a:endParaRPr lang="it-IT" dirty="0"/>
          </a:p>
        </p:txBody>
      </p:sp>
    </p:spTree>
    <p:extLst>
      <p:ext uri="{BB962C8B-B14F-4D97-AF65-F5344CB8AC3E}">
        <p14:creationId xmlns:p14="http://schemas.microsoft.com/office/powerpoint/2010/main" val="298134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it-IT"/>
              <a:t>Fare clic sull'icona per inserire una tabella</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it-IT"/>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it-IT"/>
              <a:t>Fare clic sull'icona per inserire un'immagine</a:t>
            </a:r>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it-IT"/>
              <a:t>Fare clic sull'icona per inserire un'immagine</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a:t>‹N›</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4317950" y="1914212"/>
            <a:ext cx="7017476" cy="3291840"/>
          </a:xfrm>
        </p:spPr>
        <p:txBody>
          <a:bodyPr rtlCol="0"/>
          <a:lstStyle>
            <a:defPPr>
              <a:defRPr lang="it-IT"/>
            </a:defPPr>
          </a:lstStyle>
          <a:p>
            <a:r>
              <a:rPr lang="it-IT" b="0" i="0" cap="all" dirty="0">
                <a:solidFill>
                  <a:srgbClr val="002C46"/>
                </a:solidFill>
                <a:effectLst/>
                <a:latin typeface="Roboto" panose="02000000000000000000" pitchFamily="2" charset="0"/>
              </a:rPr>
              <a:t>Pam </a:t>
            </a:r>
            <a:r>
              <a:rPr lang="it-IT" b="0" i="0" cap="all" dirty="0" err="1">
                <a:solidFill>
                  <a:srgbClr val="002C46"/>
                </a:solidFill>
                <a:effectLst/>
                <a:latin typeface="Roboto" panose="02000000000000000000" pitchFamily="2" charset="0"/>
              </a:rPr>
              <a:t>algorithm</a:t>
            </a:r>
            <a:br>
              <a:rPr lang="it-IT" b="0" i="0" cap="all" dirty="0">
                <a:solidFill>
                  <a:srgbClr val="002C46"/>
                </a:solidFill>
                <a:effectLst/>
                <a:latin typeface="Roboto" panose="02000000000000000000" pitchFamily="2" charset="0"/>
              </a:rPr>
            </a:br>
            <a:r>
              <a:rPr lang="en" sz="6000" dirty="0"/>
              <a:t> </a:t>
            </a:r>
            <a:br>
              <a:rPr lang="en" sz="6000" dirty="0"/>
            </a:br>
            <a:endParaRPr lang="it-IT" dirty="0"/>
          </a:p>
        </p:txBody>
      </p:sp>
      <p:sp>
        <p:nvSpPr>
          <p:cNvPr id="4" name="CasellaDiTesto 3">
            <a:extLst>
              <a:ext uri="{FF2B5EF4-FFF2-40B4-BE49-F238E27FC236}">
                <a16:creationId xmlns:a16="http://schemas.microsoft.com/office/drawing/2014/main" id="{3422FE53-0CD8-4D47-2DCC-9F4AC9BD89D2}"/>
              </a:ext>
            </a:extLst>
          </p:cNvPr>
          <p:cNvSpPr txBox="1"/>
          <p:nvPr/>
        </p:nvSpPr>
        <p:spPr>
          <a:xfrm>
            <a:off x="4317950" y="4282722"/>
            <a:ext cx="6093500" cy="923330"/>
          </a:xfrm>
          <a:prstGeom prst="rect">
            <a:avLst/>
          </a:prstGeom>
          <a:noFill/>
        </p:spPr>
        <p:txBody>
          <a:bodyPr wrap="square">
            <a:spAutoFit/>
          </a:bodyPr>
          <a:lstStyle/>
          <a:p>
            <a:pPr marL="0" lvl="0" indent="0" algn="ctr" rtl="0">
              <a:spcBef>
                <a:spcPts val="0"/>
              </a:spcBef>
              <a:spcAft>
                <a:spcPts val="0"/>
              </a:spcAft>
              <a:buNone/>
            </a:pPr>
            <a:r>
              <a:rPr lang="it-IT" b="1" dirty="0">
                <a:solidFill>
                  <a:srgbClr val="5F6368"/>
                </a:solidFill>
                <a:latin typeface="+mn-lt"/>
              </a:rPr>
              <a:t>University of Pisa</a:t>
            </a:r>
          </a:p>
          <a:p>
            <a:pPr marL="0" lvl="0" indent="0" algn="ctr" rtl="0">
              <a:spcBef>
                <a:spcPts val="0"/>
              </a:spcBef>
              <a:spcAft>
                <a:spcPts val="0"/>
              </a:spcAft>
              <a:buNone/>
            </a:pPr>
            <a:r>
              <a:rPr lang="it-IT" b="1" dirty="0">
                <a:solidFill>
                  <a:srgbClr val="5F6368"/>
                </a:solidFill>
                <a:latin typeface="+mn-lt"/>
              </a:rPr>
              <a:t>Students:      Federico Russo </a:t>
            </a:r>
            <a:br>
              <a:rPr lang="it-IT" b="1" dirty="0">
                <a:solidFill>
                  <a:srgbClr val="5F6368"/>
                </a:solidFill>
                <a:latin typeface="+mn-lt"/>
              </a:rPr>
            </a:br>
            <a:r>
              <a:rPr lang="it-IT" b="1" dirty="0">
                <a:solidFill>
                  <a:srgbClr val="5F6368"/>
                </a:solidFill>
                <a:latin typeface="+mn-lt"/>
              </a:rPr>
              <a:t>                               Gabriele Marcuccetti</a:t>
            </a:r>
            <a:endParaRPr lang="it-IT" dirty="0"/>
          </a:p>
        </p:txBody>
      </p:sp>
      <p:pic>
        <p:nvPicPr>
          <p:cNvPr id="5" name="Picture 12" descr="Stazione Meteo del Dipartimento di Ingegneria dell'Informazione">
            <a:extLst>
              <a:ext uri="{FF2B5EF4-FFF2-40B4-BE49-F238E27FC236}">
                <a16:creationId xmlns:a16="http://schemas.microsoft.com/office/drawing/2014/main" id="{FDA22DC3-3D51-42BD-6811-DFF4960A7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454" y="5688019"/>
            <a:ext cx="2131142" cy="43843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703781B-EEE2-5527-5F66-1E8CF4B10CF4}"/>
              </a:ext>
            </a:extLst>
          </p:cNvPr>
          <p:cNvSpPr txBox="1"/>
          <p:nvPr/>
        </p:nvSpPr>
        <p:spPr>
          <a:xfrm>
            <a:off x="4075510" y="451619"/>
            <a:ext cx="6093618" cy="1200329"/>
          </a:xfrm>
          <a:prstGeom prst="rect">
            <a:avLst/>
          </a:prstGeom>
          <a:noFill/>
        </p:spPr>
        <p:txBody>
          <a:bodyPr wrap="square">
            <a:spAutoFit/>
          </a:bodyPr>
          <a:lstStyle/>
          <a:p>
            <a:pPr algn="ctr"/>
            <a:r>
              <a:rPr lang="en-US" i="1" dirty="0">
                <a:solidFill>
                  <a:schemeClr val="bg1"/>
                </a:solidFill>
              </a:rPr>
              <a:t>Master’s degree in Artificial Intelligence</a:t>
            </a:r>
          </a:p>
          <a:p>
            <a:pPr algn="ctr"/>
            <a:r>
              <a:rPr lang="en-US" i="1" dirty="0">
                <a:solidFill>
                  <a:schemeClr val="bg1"/>
                </a:solidFill>
              </a:rPr>
              <a:t> and Data Engineering</a:t>
            </a:r>
          </a:p>
          <a:p>
            <a:pPr algn="ctr"/>
            <a:endParaRPr lang="en-US" i="1" dirty="0">
              <a:solidFill>
                <a:schemeClr val="bg1"/>
              </a:solidFill>
            </a:endParaRPr>
          </a:p>
          <a:p>
            <a:pPr algn="ctr"/>
            <a:r>
              <a:rPr lang="en-US" dirty="0">
                <a:solidFill>
                  <a:schemeClr val="bg1"/>
                </a:solidFill>
              </a:rPr>
              <a:t>Computer architecture</a:t>
            </a:r>
            <a:endParaRPr lang="it-IT"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ALGORITHM</a:t>
            </a:r>
          </a:p>
        </p:txBody>
      </p:sp>
      <mc:AlternateContent xmlns:mc="http://schemas.openxmlformats.org/markup-compatibility/2006" xmlns:a14="http://schemas.microsoft.com/office/drawing/2010/main">
        <mc:Choice Requires="a14">
          <p:sp>
            <p:nvSpPr>
              <p:cNvPr id="7" name="Segnaposto contenuto 6">
                <a:extLst>
                  <a:ext uri="{FF2B5EF4-FFF2-40B4-BE49-F238E27FC236}">
                    <a16:creationId xmlns:a16="http://schemas.microsoft.com/office/drawing/2014/main" id="{96CF7364-1291-E113-6422-44F2FAB8F395}"/>
                  </a:ext>
                </a:extLst>
              </p:cNvPr>
              <p:cNvSpPr>
                <a:spLocks noGrp="1"/>
              </p:cNvSpPr>
              <p:nvPr>
                <p:ph sz="quarter" idx="15"/>
              </p:nvPr>
            </p:nvSpPr>
            <p:spPr>
              <a:xfrm>
                <a:off x="6547900" y="3075291"/>
                <a:ext cx="5553075" cy="2860552"/>
              </a:xfrm>
            </p:spPr>
            <p:txBody>
              <a:bodyPr>
                <a:normAutofit fontScale="55000" lnSpcReduction="20000"/>
              </a:bodyPr>
              <a:lstStyle/>
              <a:p>
                <a:pPr lvl="0" algn="l" rtl="0">
                  <a:spcBef>
                    <a:spcPts val="0"/>
                  </a:spcBef>
                  <a:spcAft>
                    <a:spcPts val="0"/>
                  </a:spcAft>
                </a:pPr>
                <a:endParaRPr lang="en-US" sz="2000" dirty="0">
                  <a:latin typeface="Calibri" panose="020F0502020204030204" pitchFamily="34" charset="0"/>
                  <a:cs typeface="Calibri" panose="020F0502020204030204" pitchFamily="34" charset="0"/>
                </a:endParaRPr>
              </a:p>
              <a:p>
                <a:r>
                  <a:rPr lang="en-US" sz="3600" b="0" i="0" dirty="0">
                    <a:solidFill>
                      <a:srgbClr val="0D0D0D"/>
                    </a:solidFill>
                    <a:effectLst/>
                    <a:latin typeface="Söhne"/>
                  </a:rPr>
                  <a:t>At the end, we obtain k different clusters with k different medoids. </a:t>
                </a:r>
              </a:p>
              <a:p>
                <a:r>
                  <a:rPr lang="it-IT" sz="3600" dirty="0">
                    <a:latin typeface="Calibri" panose="020F0502020204030204" pitchFamily="34" charset="0"/>
                    <a:cs typeface="Calibri" panose="020F0502020204030204" pitchFamily="34" charset="0"/>
                  </a:rPr>
                  <a:t>The </a:t>
                </a:r>
                <a:r>
                  <a:rPr lang="it-IT" sz="3600" dirty="0" err="1">
                    <a:latin typeface="Calibri" panose="020F0502020204030204" pitchFamily="34" charset="0"/>
                    <a:cs typeface="Calibri" panose="020F0502020204030204" pitchFamily="34" charset="0"/>
                  </a:rPr>
                  <a:t>complexity</a:t>
                </a:r>
                <a:r>
                  <a:rPr lang="it-IT" sz="3600" dirty="0">
                    <a:latin typeface="Calibri" panose="020F0502020204030204" pitchFamily="34" charset="0"/>
                    <a:cs typeface="Calibri" panose="020F0502020204030204" pitchFamily="34" charset="0"/>
                  </a:rPr>
                  <a:t> of the </a:t>
                </a:r>
                <a:r>
                  <a:rPr lang="it-IT" sz="3600" dirty="0" err="1">
                    <a:latin typeface="Calibri" panose="020F0502020204030204" pitchFamily="34" charset="0"/>
                    <a:cs typeface="Calibri" panose="020F0502020204030204" pitchFamily="34" charset="0"/>
                  </a:rPr>
                  <a:t>algorithm</a:t>
                </a:r>
                <a:r>
                  <a:rPr lang="it-IT" sz="3600" dirty="0">
                    <a:latin typeface="Calibri" panose="020F0502020204030204" pitchFamily="34" charset="0"/>
                    <a:cs typeface="Calibri" panose="020F0502020204030204" pitchFamily="34" charset="0"/>
                  </a:rPr>
                  <a:t> </a:t>
                </a:r>
                <a:r>
                  <a:rPr lang="it-IT" sz="3600" dirty="0" err="1">
                    <a:latin typeface="Calibri" panose="020F0502020204030204" pitchFamily="34" charset="0"/>
                    <a:cs typeface="Calibri" panose="020F0502020204030204" pitchFamily="34" charset="0"/>
                  </a:rPr>
                  <a:t>is</a:t>
                </a:r>
                <a:r>
                  <a:rPr lang="it-IT" sz="3600" dirty="0">
                    <a:latin typeface="Calibri" panose="020F0502020204030204" pitchFamily="34" charset="0"/>
                    <a:cs typeface="Calibri" panose="020F0502020204030204" pitchFamily="34" charset="0"/>
                  </a:rPr>
                  <a:t>:</a:t>
                </a:r>
                <a14:m>
                  <m:oMath xmlns:m="http://schemas.openxmlformats.org/officeDocument/2006/math">
                    <m:r>
                      <a:rPr lang="it-IT" sz="3600" b="0" i="0" smtClean="0">
                        <a:latin typeface="Cambria Math" panose="02040503050406030204" pitchFamily="18" charset="0"/>
                        <a:cs typeface="Calibri" panose="020F0502020204030204" pitchFamily="34" charset="0"/>
                      </a:rPr>
                      <m:t> </m:t>
                    </m:r>
                    <m:r>
                      <a:rPr lang="it-IT" sz="3600" b="0" i="1" smtClean="0">
                        <a:latin typeface="Cambria Math" panose="02040503050406030204" pitchFamily="18" charset="0"/>
                        <a:cs typeface="Calibri" panose="020F0502020204030204" pitchFamily="34" charset="0"/>
                      </a:rPr>
                      <m:t>𝑜</m:t>
                    </m:r>
                    <m:d>
                      <m:dPr>
                        <m:ctrlPr>
                          <a:rPr lang="it-IT" sz="3600" b="0" i="1" smtClean="0">
                            <a:latin typeface="Cambria Math" panose="02040503050406030204" pitchFamily="18" charset="0"/>
                            <a:cs typeface="Calibri" panose="020F0502020204030204" pitchFamily="34" charset="0"/>
                          </a:rPr>
                        </m:ctrlPr>
                      </m:dPr>
                      <m:e>
                        <m:r>
                          <a:rPr lang="it-IT" sz="3600" b="0" i="1" smtClean="0">
                            <a:latin typeface="Cambria Math" panose="02040503050406030204" pitchFamily="18" charset="0"/>
                            <a:cs typeface="Calibri" panose="020F0502020204030204" pitchFamily="34" charset="0"/>
                          </a:rPr>
                          <m:t>𝑘</m:t>
                        </m:r>
                        <m:sSup>
                          <m:sSupPr>
                            <m:ctrlPr>
                              <a:rPr lang="it-IT" sz="3600" b="0" i="1" smtClean="0">
                                <a:latin typeface="Cambria Math" panose="02040503050406030204" pitchFamily="18" charset="0"/>
                                <a:cs typeface="Calibri" panose="020F0502020204030204" pitchFamily="34" charset="0"/>
                              </a:rPr>
                            </m:ctrlPr>
                          </m:sSupPr>
                          <m:e>
                            <m:d>
                              <m:dPr>
                                <m:ctrlPr>
                                  <a:rPr lang="it-IT" sz="3600" b="0" i="1" smtClean="0">
                                    <a:latin typeface="Cambria Math" panose="02040503050406030204" pitchFamily="18" charset="0"/>
                                    <a:cs typeface="Calibri" panose="020F0502020204030204" pitchFamily="34" charset="0"/>
                                  </a:rPr>
                                </m:ctrlPr>
                              </m:dPr>
                              <m:e>
                                <m:r>
                                  <a:rPr lang="it-IT" sz="3600" b="0" i="1" smtClean="0">
                                    <a:latin typeface="Cambria Math" panose="02040503050406030204" pitchFamily="18" charset="0"/>
                                    <a:cs typeface="Calibri" panose="020F0502020204030204" pitchFamily="34" charset="0"/>
                                  </a:rPr>
                                  <m:t>𝑛</m:t>
                                </m:r>
                                <m:r>
                                  <a:rPr lang="it-IT" sz="3600" b="0" i="1" smtClean="0">
                                    <a:latin typeface="Cambria Math" panose="02040503050406030204" pitchFamily="18" charset="0"/>
                                    <a:cs typeface="Calibri" panose="020F0502020204030204" pitchFamily="34" charset="0"/>
                                  </a:rPr>
                                  <m:t>−</m:t>
                                </m:r>
                                <m:r>
                                  <a:rPr lang="it-IT" sz="3600" b="0" i="1" smtClean="0">
                                    <a:latin typeface="Cambria Math" panose="02040503050406030204" pitchFamily="18" charset="0"/>
                                    <a:cs typeface="Calibri" panose="020F0502020204030204" pitchFamily="34" charset="0"/>
                                  </a:rPr>
                                  <m:t>𝑘</m:t>
                                </m:r>
                              </m:e>
                            </m:d>
                          </m:e>
                          <m:sup>
                            <m:r>
                              <a:rPr lang="it-IT" sz="3600" b="0" i="1" smtClean="0">
                                <a:latin typeface="Cambria Math" panose="02040503050406030204" pitchFamily="18" charset="0"/>
                                <a:cs typeface="Calibri" panose="020F0502020204030204" pitchFamily="34" charset="0"/>
                              </a:rPr>
                              <m:t>2</m:t>
                            </m:r>
                          </m:sup>
                        </m:sSup>
                      </m:e>
                    </m:d>
                    <m:r>
                      <a:rPr lang="it-IT" sz="3600" b="0" i="1" smtClean="0">
                        <a:latin typeface="Cambria Math" panose="02040503050406030204" pitchFamily="18" charset="0"/>
                        <a:cs typeface="Calibri" panose="020F0502020204030204" pitchFamily="34" charset="0"/>
                      </a:rPr>
                      <m:t>;</m:t>
                    </m:r>
                  </m:oMath>
                </a14:m>
                <a:br>
                  <a:rPr lang="it-IT" sz="3600" dirty="0">
                    <a:latin typeface="Calibri" panose="020F0502020204030204" pitchFamily="34" charset="0"/>
                    <a:cs typeface="Calibri" panose="020F0502020204030204" pitchFamily="34" charset="0"/>
                  </a:rPr>
                </a:br>
                <a:br>
                  <a:rPr lang="it-IT" sz="3600" dirty="0">
                    <a:latin typeface="Calibri" panose="020F0502020204030204" pitchFamily="34" charset="0"/>
                    <a:cs typeface="Calibri" panose="020F0502020204030204" pitchFamily="34" charset="0"/>
                  </a:rPr>
                </a:br>
                <a:r>
                  <a:rPr lang="en-US" sz="3600" b="0" i="0" dirty="0">
                    <a:solidFill>
                      <a:srgbClr val="0D0D0D"/>
                    </a:solidFill>
                    <a:effectLst/>
                    <a:latin typeface="Söhne"/>
                  </a:rPr>
                  <a:t>The algorithm has higher computational time complexity compared to other clustering techniques, but it introduces significant advantages, such as the ability to handle non-Euclidean metrics and resistance to outliers.</a:t>
                </a:r>
                <a:endParaRPr lang="it-IT" sz="3600" dirty="0">
                  <a:latin typeface="Calibri" panose="020F0502020204030204" pitchFamily="34" charset="0"/>
                  <a:cs typeface="Calibri" panose="020F0502020204030204" pitchFamily="34" charset="0"/>
                </a:endParaRPr>
              </a:p>
              <a:p>
                <a:endParaRPr lang="it-IT" dirty="0">
                  <a:latin typeface="Calibri" panose="020F0502020204030204" pitchFamily="34" charset="0"/>
                  <a:cs typeface="Calibri" panose="020F0502020204030204" pitchFamily="34" charset="0"/>
                </a:endParaRPr>
              </a:p>
            </p:txBody>
          </p:sp>
        </mc:Choice>
        <mc:Fallback xmlns="">
          <p:sp>
            <p:nvSpPr>
              <p:cNvPr id="7" name="Segnaposto contenuto 6">
                <a:extLst>
                  <a:ext uri="{FF2B5EF4-FFF2-40B4-BE49-F238E27FC236}">
                    <a16:creationId xmlns:a16="http://schemas.microsoft.com/office/drawing/2014/main" id="{96CF7364-1291-E113-6422-44F2FAB8F395}"/>
                  </a:ext>
                </a:extLst>
              </p:cNvPr>
              <p:cNvSpPr>
                <a:spLocks noGrp="1" noRot="1" noChangeAspect="1" noMove="1" noResize="1" noEditPoints="1" noAdjustHandles="1" noChangeArrowheads="1" noChangeShapeType="1" noTextEdit="1"/>
              </p:cNvSpPr>
              <p:nvPr>
                <p:ph sz="quarter" idx="15"/>
              </p:nvPr>
            </p:nvSpPr>
            <p:spPr>
              <a:xfrm>
                <a:off x="6547900" y="3075291"/>
                <a:ext cx="5553075" cy="2860552"/>
              </a:xfrm>
              <a:blipFill>
                <a:blip r:embed="rId3"/>
                <a:stretch>
                  <a:fillRect l="-2744" r="-1976"/>
                </a:stretch>
              </a:blipFill>
            </p:spPr>
            <p:txBody>
              <a:bodyPr/>
              <a:lstStyle/>
              <a:p>
                <a:r>
                  <a:rPr lang="it-IT">
                    <a:noFill/>
                  </a:rPr>
                  <a:t> </a:t>
                </a:r>
              </a:p>
            </p:txBody>
          </p:sp>
        </mc:Fallback>
      </mc:AlternateContent>
      <p:pic>
        <p:nvPicPr>
          <p:cNvPr id="8" name="Immagine 7" descr="Immagine che contiene testo, schermata, diagramma, Diagramma&#10;&#10;Descrizione generata automaticamente">
            <a:extLst>
              <a:ext uri="{FF2B5EF4-FFF2-40B4-BE49-F238E27FC236}">
                <a16:creationId xmlns:a16="http://schemas.microsoft.com/office/drawing/2014/main" id="{78B11AD0-D274-CD04-7939-B32332054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25" y="2251104"/>
            <a:ext cx="6004975" cy="4508926"/>
          </a:xfrm>
          <a:prstGeom prst="rect">
            <a:avLst/>
          </a:prstGeom>
        </p:spPr>
      </p:pic>
    </p:spTree>
    <p:extLst>
      <p:ext uri="{BB962C8B-B14F-4D97-AF65-F5344CB8AC3E}">
        <p14:creationId xmlns:p14="http://schemas.microsoft.com/office/powerpoint/2010/main" val="11810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36187"/>
            <a:ext cx="10873740" cy="1646893"/>
          </a:xfrm>
        </p:spPr>
        <p:txBody>
          <a:bodyPr rtlCol="0"/>
          <a:lstStyle>
            <a:defPPr>
              <a:defRPr lang="it-IT"/>
            </a:defPPr>
          </a:lstStyle>
          <a:p>
            <a:br>
              <a:rPr lang="it-IT" dirty="0">
                <a:latin typeface="+mn-lt"/>
              </a:rPr>
            </a:br>
            <a:br>
              <a:rPr lang="it-IT" dirty="0"/>
            </a:br>
            <a:r>
              <a:rPr lang="it-IT" dirty="0">
                <a:latin typeface="+mn-lt"/>
              </a:rPr>
              <a:t>2</a:t>
            </a:r>
            <a:r>
              <a:rPr lang="it-IT" dirty="0"/>
              <a:t>) PARALLELIZATION</a:t>
            </a:r>
            <a:endParaRPr lang="it-IT" dirty="0">
              <a:latin typeface="+mn-lt"/>
            </a:endParaRPr>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17382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4C7B53-C483-6B5E-5215-446BCE81722E}"/>
              </a:ext>
            </a:extLst>
          </p:cNvPr>
          <p:cNvSpPr>
            <a:spLocks noGrp="1"/>
          </p:cNvSpPr>
          <p:nvPr>
            <p:ph type="title"/>
          </p:nvPr>
        </p:nvSpPr>
        <p:spPr/>
        <p:txBody>
          <a:bodyPr/>
          <a:lstStyle/>
          <a:p>
            <a:r>
              <a:rPr lang="it-IT" dirty="0"/>
              <a:t>HOW TO PARALLELIZE PAM</a:t>
            </a:r>
          </a:p>
        </p:txBody>
      </p:sp>
      <p:sp>
        <p:nvSpPr>
          <p:cNvPr id="3" name="Segnaposto contenuto 2">
            <a:extLst>
              <a:ext uri="{FF2B5EF4-FFF2-40B4-BE49-F238E27FC236}">
                <a16:creationId xmlns:a16="http://schemas.microsoft.com/office/drawing/2014/main" id="{07D72776-E0CA-1DAF-DDA1-91F7BFDA6CCE}"/>
              </a:ext>
            </a:extLst>
          </p:cNvPr>
          <p:cNvSpPr>
            <a:spLocks noGrp="1"/>
          </p:cNvSpPr>
          <p:nvPr>
            <p:ph sz="quarter" idx="15"/>
          </p:nvPr>
        </p:nvSpPr>
        <p:spPr>
          <a:xfrm>
            <a:off x="594360" y="2676525"/>
            <a:ext cx="9778365" cy="3597470"/>
          </a:xfrm>
        </p:spPr>
        <p:txBody>
          <a:bodyPr>
            <a:normAutofit/>
          </a:bodyPr>
          <a:lstStyle/>
          <a:p>
            <a:pPr marL="457200" lvl="1" indent="0">
              <a:lnSpc>
                <a:spcPct val="100000"/>
              </a:lnSpc>
              <a:buNone/>
            </a:pPr>
            <a:r>
              <a:rPr lang="en-US" b="0" i="0" dirty="0">
                <a:solidFill>
                  <a:srgbClr val="0D0D0D"/>
                </a:solidFill>
                <a:effectLst/>
              </a:rPr>
              <a:t>We have used threads: </a:t>
            </a:r>
            <a:r>
              <a:rPr lang="en-US" dirty="0">
                <a:solidFill>
                  <a:srgbClr val="0D0D0D"/>
                </a:solidFill>
              </a:rPr>
              <a:t>t</a:t>
            </a:r>
            <a:r>
              <a:rPr lang="en-US" b="0" i="0" dirty="0">
                <a:solidFill>
                  <a:srgbClr val="0D0D0D"/>
                </a:solidFill>
                <a:effectLst/>
              </a:rPr>
              <a:t>he dataset is partitioned among threads; each thread processes a subset of points and updates local arrays accordingly.</a:t>
            </a:r>
            <a:endParaRPr lang="en-US" dirty="0">
              <a:solidFill>
                <a:srgbClr val="0D0D0D"/>
              </a:solidFill>
            </a:endParaRPr>
          </a:p>
          <a:p>
            <a:pPr marL="457200" lvl="1" indent="0">
              <a:lnSpc>
                <a:spcPct val="100000"/>
              </a:lnSpc>
              <a:buNone/>
            </a:pPr>
            <a:r>
              <a:rPr lang="en-US" b="0" i="0" dirty="0">
                <a:solidFill>
                  <a:srgbClr val="0D0D0D"/>
                </a:solidFill>
                <a:effectLst/>
              </a:rPr>
              <a:t>Threads independently update local arrays to minimize contention and synchronization overhead.</a:t>
            </a:r>
          </a:p>
          <a:p>
            <a:pPr marL="457200" lvl="1" indent="0">
              <a:lnSpc>
                <a:spcPct val="100000"/>
              </a:lnSpc>
              <a:buNone/>
            </a:pPr>
            <a:r>
              <a:rPr lang="en-US" dirty="0">
                <a:solidFill>
                  <a:srgbClr val="0D0D0D"/>
                </a:solidFill>
              </a:rPr>
              <a:t>C</a:t>
            </a:r>
            <a:r>
              <a:rPr lang="en-US" b="0" i="0" dirty="0">
                <a:solidFill>
                  <a:srgbClr val="0D0D0D"/>
                </a:solidFill>
                <a:effectLst/>
              </a:rPr>
              <a:t>ritical sections are used to ensure proper synchronization when combining local results into global arrays; within these critical sections, a thread compares its local array with the global array that represents the medoids.</a:t>
            </a:r>
            <a:endParaRPr lang="it-IT" dirty="0"/>
          </a:p>
        </p:txBody>
      </p:sp>
    </p:spTree>
    <p:extLst>
      <p:ext uri="{BB962C8B-B14F-4D97-AF65-F5344CB8AC3E}">
        <p14:creationId xmlns:p14="http://schemas.microsoft.com/office/powerpoint/2010/main" val="240041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36187"/>
            <a:ext cx="10873740" cy="1646893"/>
          </a:xfrm>
        </p:spPr>
        <p:txBody>
          <a:bodyPr rtlCol="0"/>
          <a:lstStyle>
            <a:defPPr>
              <a:defRPr lang="it-IT"/>
            </a:defPPr>
          </a:lstStyle>
          <a:p>
            <a:br>
              <a:rPr lang="it-IT" dirty="0">
                <a:latin typeface="+mn-lt"/>
              </a:rPr>
            </a:br>
            <a:br>
              <a:rPr lang="it-IT" dirty="0"/>
            </a:br>
            <a:br>
              <a:rPr lang="it-IT" dirty="0"/>
            </a:br>
            <a:br>
              <a:rPr lang="it-IT" dirty="0"/>
            </a:br>
            <a:br>
              <a:rPr lang="it-IT" dirty="0">
                <a:latin typeface="+mn-lt"/>
              </a:rPr>
            </a:br>
            <a:r>
              <a:rPr lang="it-IT" dirty="0">
                <a:latin typeface="+mn-lt"/>
              </a:rPr>
              <a:t>3</a:t>
            </a:r>
            <a:r>
              <a:rPr lang="it-IT" dirty="0"/>
              <a:t>) </a:t>
            </a:r>
            <a:r>
              <a:rPr lang="it-IT" dirty="0" err="1"/>
              <a:t>Execution</a:t>
            </a:r>
            <a:r>
              <a:rPr lang="it-IT" dirty="0"/>
              <a:t> time e speed up</a:t>
            </a:r>
            <a:endParaRPr lang="it-IT" dirty="0">
              <a:latin typeface="+mn-lt"/>
            </a:endParaRPr>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140957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5D607-71FE-C4BE-AAD0-4AA7CE52669B}"/>
              </a:ext>
            </a:extLst>
          </p:cNvPr>
          <p:cNvSpPr>
            <a:spLocks noGrp="1"/>
          </p:cNvSpPr>
          <p:nvPr>
            <p:ph type="title"/>
          </p:nvPr>
        </p:nvSpPr>
        <p:spPr/>
        <p:txBody>
          <a:bodyPr/>
          <a:lstStyle/>
          <a:p>
            <a:r>
              <a:rPr lang="it-IT" dirty="0"/>
              <a:t>TOOLS USED</a:t>
            </a:r>
          </a:p>
        </p:txBody>
      </p:sp>
      <p:sp>
        <p:nvSpPr>
          <p:cNvPr id="3" name="Segnaposto contenuto 2">
            <a:extLst>
              <a:ext uri="{FF2B5EF4-FFF2-40B4-BE49-F238E27FC236}">
                <a16:creationId xmlns:a16="http://schemas.microsoft.com/office/drawing/2014/main" id="{16F0087B-2977-923A-6486-1508899DB875}"/>
              </a:ext>
            </a:extLst>
          </p:cNvPr>
          <p:cNvSpPr>
            <a:spLocks noGrp="1"/>
          </p:cNvSpPr>
          <p:nvPr>
            <p:ph sz="quarter" idx="15"/>
          </p:nvPr>
        </p:nvSpPr>
        <p:spPr>
          <a:xfrm>
            <a:off x="594360" y="2676525"/>
            <a:ext cx="9366763" cy="3597470"/>
          </a:xfrm>
        </p:spPr>
        <p:txBody>
          <a:bodyPr/>
          <a:lstStyle/>
          <a:p>
            <a:pPr marL="342900" indent="-342900">
              <a:buFont typeface="Arial" panose="020B0604020202020204" pitchFamily="34" charset="0"/>
              <a:buChar char="•"/>
            </a:pPr>
            <a:r>
              <a:rPr lang="it-IT" dirty="0"/>
              <a:t> IDE used: Visual Studio Code</a:t>
            </a:r>
          </a:p>
          <a:p>
            <a:pPr marL="342900" indent="-342900">
              <a:buFont typeface="Arial" panose="020B0604020202020204" pitchFamily="34" charset="0"/>
              <a:buChar char="•"/>
            </a:pPr>
            <a:r>
              <a:rPr lang="it-IT" dirty="0"/>
              <a:t> Programming </a:t>
            </a:r>
            <a:r>
              <a:rPr lang="it-IT" dirty="0" err="1"/>
              <a:t>language</a:t>
            </a:r>
            <a:r>
              <a:rPr lang="it-IT" dirty="0"/>
              <a:t>: C++</a:t>
            </a:r>
          </a:p>
          <a:p>
            <a:pPr marL="342900" indent="-342900">
              <a:buFont typeface="Arial" panose="020B0604020202020204" pitchFamily="34" charset="0"/>
              <a:buChar char="•"/>
            </a:pPr>
            <a:r>
              <a:rPr lang="it-IT" dirty="0"/>
              <a:t> Performance profiling: AMD </a:t>
            </a:r>
            <a:r>
              <a:rPr lang="it-IT" dirty="0" err="1"/>
              <a:t>uProf</a:t>
            </a:r>
            <a:r>
              <a:rPr lang="it-IT" dirty="0"/>
              <a:t>, </a:t>
            </a:r>
            <a:r>
              <a:rPr lang="it-IT" dirty="0" err="1"/>
              <a:t>NSight</a:t>
            </a:r>
            <a:r>
              <a:rPr lang="it-IT" dirty="0"/>
              <a:t> System</a:t>
            </a:r>
          </a:p>
          <a:p>
            <a:pPr marL="342900" indent="-342900">
              <a:buFont typeface="Arial" panose="020B0604020202020204" pitchFamily="34" charset="0"/>
              <a:buChar char="•"/>
            </a:pPr>
            <a:r>
              <a:rPr lang="it-IT" dirty="0"/>
              <a:t> </a:t>
            </a:r>
            <a:r>
              <a:rPr lang="it-IT" dirty="0" err="1"/>
              <a:t>Parallelization</a:t>
            </a:r>
            <a:r>
              <a:rPr lang="it-IT" dirty="0"/>
              <a:t> library: </a:t>
            </a:r>
            <a:r>
              <a:rPr lang="it-IT" dirty="0" err="1"/>
              <a:t>OpenMP</a:t>
            </a:r>
            <a:endParaRPr lang="it-IT" dirty="0"/>
          </a:p>
        </p:txBody>
      </p:sp>
    </p:spTree>
    <p:extLst>
      <p:ext uri="{BB962C8B-B14F-4D97-AF65-F5344CB8AC3E}">
        <p14:creationId xmlns:p14="http://schemas.microsoft.com/office/powerpoint/2010/main" val="402194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F77C95-FAD5-9B24-F006-803D8D0124EA}"/>
              </a:ext>
            </a:extLst>
          </p:cNvPr>
          <p:cNvSpPr>
            <a:spLocks noGrp="1"/>
          </p:cNvSpPr>
          <p:nvPr>
            <p:ph type="title"/>
          </p:nvPr>
        </p:nvSpPr>
        <p:spPr/>
        <p:txBody>
          <a:bodyPr/>
          <a:lstStyle/>
          <a:p>
            <a:r>
              <a:rPr lang="it-IT" b="0" i="0" dirty="0">
                <a:solidFill>
                  <a:srgbClr val="0D0D0D"/>
                </a:solidFill>
                <a:effectLst/>
              </a:rPr>
              <a:t>DEVICE</a:t>
            </a:r>
            <a:r>
              <a:rPr lang="it-IT" b="0" i="0" dirty="0">
                <a:solidFill>
                  <a:srgbClr val="0D0D0D"/>
                </a:solidFill>
                <a:effectLst/>
                <a:latin typeface="Söhne"/>
              </a:rPr>
              <a:t> </a:t>
            </a:r>
            <a:r>
              <a:rPr lang="it-IT" b="0" i="0" dirty="0">
                <a:solidFill>
                  <a:srgbClr val="0D0D0D"/>
                </a:solidFill>
                <a:effectLst/>
              </a:rPr>
              <a:t>CHARACTERISTICS</a:t>
            </a:r>
            <a:endParaRPr lang="it-IT" dirty="0"/>
          </a:p>
        </p:txBody>
      </p:sp>
      <p:sp>
        <p:nvSpPr>
          <p:cNvPr id="3" name="Segnaposto contenuto 2">
            <a:extLst>
              <a:ext uri="{FF2B5EF4-FFF2-40B4-BE49-F238E27FC236}">
                <a16:creationId xmlns:a16="http://schemas.microsoft.com/office/drawing/2014/main" id="{DB2414C2-9DEE-0843-9E8E-8956C0B643F7}"/>
              </a:ext>
            </a:extLst>
          </p:cNvPr>
          <p:cNvSpPr>
            <a:spLocks noGrp="1"/>
          </p:cNvSpPr>
          <p:nvPr>
            <p:ph sz="quarter" idx="15"/>
          </p:nvPr>
        </p:nvSpPr>
        <p:spPr>
          <a:xfrm>
            <a:off x="594360" y="2253006"/>
            <a:ext cx="6865219" cy="4020989"/>
          </a:xfrm>
        </p:spPr>
        <p:txBody>
          <a:bodyPr>
            <a:normAutofit/>
          </a:bodyPr>
          <a:lstStyle/>
          <a:p>
            <a:pPr marL="342900" indent="-342900">
              <a:buFont typeface="Arial" panose="020B0604020202020204" pitchFamily="34" charset="0"/>
              <a:buChar char="•"/>
            </a:pPr>
            <a:r>
              <a:rPr lang="en-US" dirty="0"/>
              <a:t>OS: Ubuntu 22.04</a:t>
            </a:r>
          </a:p>
          <a:p>
            <a:pPr marL="342900" indent="-342900">
              <a:buFont typeface="Arial" panose="020B0604020202020204" pitchFamily="34" charset="0"/>
              <a:buChar char="•"/>
            </a:pPr>
            <a:r>
              <a:rPr lang="en-US" dirty="0"/>
              <a:t>Compiler: g++ with no optimization flag</a:t>
            </a:r>
          </a:p>
          <a:p>
            <a:pPr marL="342900" indent="-342900">
              <a:buFont typeface="Arial" panose="020B0604020202020204" pitchFamily="34" charset="0"/>
              <a:buChar char="•"/>
            </a:pPr>
            <a:r>
              <a:rPr lang="en-US" dirty="0"/>
              <a:t>RAM: 8GB</a:t>
            </a:r>
          </a:p>
          <a:p>
            <a:pPr marL="342900" indent="-342900">
              <a:buFont typeface="Arial" panose="020B0604020202020204" pitchFamily="34" charset="0"/>
              <a:buChar char="•"/>
            </a:pPr>
            <a:r>
              <a:rPr lang="en-US" dirty="0"/>
              <a:t>CPU: AMD Ryzen 7 3700U</a:t>
            </a:r>
            <a:r>
              <a:rPr lang="it-IT" dirty="0"/>
              <a:t>:</a:t>
            </a:r>
          </a:p>
          <a:p>
            <a:pPr marL="626364" lvl="1" indent="-342900"/>
            <a:r>
              <a:rPr lang="it-IT" dirty="0"/>
              <a:t>CPU Cores / </a:t>
            </a:r>
            <a:r>
              <a:rPr lang="it-IT" dirty="0" err="1"/>
              <a:t>Threads</a:t>
            </a:r>
            <a:r>
              <a:rPr lang="it-IT" dirty="0"/>
              <a:t>: 4/8</a:t>
            </a:r>
          </a:p>
          <a:p>
            <a:pPr marL="626364" lvl="1" indent="-342900"/>
            <a:r>
              <a:rPr lang="it-IT" dirty="0"/>
              <a:t>Architecture: zen+</a:t>
            </a:r>
          </a:p>
          <a:p>
            <a:pPr marL="626364" lvl="1" indent="-342900"/>
            <a:r>
              <a:rPr lang="it-IT" dirty="0"/>
              <a:t>Frequency: 2,30 GHz (3,50 GHz turbo)</a:t>
            </a:r>
          </a:p>
          <a:p>
            <a:pPr marL="626364" lvl="1" indent="-342900"/>
            <a:r>
              <a:rPr lang="it-IT" dirty="0"/>
              <a:t>Cache: L1 384KB, L2 2MB, L3 4MB</a:t>
            </a:r>
          </a:p>
          <a:p>
            <a:pPr marL="626364" lvl="1" indent="-342900"/>
            <a:endParaRPr lang="it-IT" dirty="0"/>
          </a:p>
        </p:txBody>
      </p:sp>
    </p:spTree>
    <p:extLst>
      <p:ext uri="{BB962C8B-B14F-4D97-AF65-F5344CB8AC3E}">
        <p14:creationId xmlns:p14="http://schemas.microsoft.com/office/powerpoint/2010/main" val="208369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96C625-6803-AA05-1F74-E111F884FA8D}"/>
              </a:ext>
            </a:extLst>
          </p:cNvPr>
          <p:cNvSpPr>
            <a:spLocks noGrp="1"/>
          </p:cNvSpPr>
          <p:nvPr>
            <p:ph type="title"/>
          </p:nvPr>
        </p:nvSpPr>
        <p:spPr/>
        <p:txBody>
          <a:bodyPr/>
          <a:lstStyle/>
          <a:p>
            <a:r>
              <a:rPr lang="it-IT" dirty="0"/>
              <a:t>TIMER</a:t>
            </a:r>
          </a:p>
        </p:txBody>
      </p:sp>
      <p:sp>
        <p:nvSpPr>
          <p:cNvPr id="3" name="Segnaposto contenuto 2">
            <a:extLst>
              <a:ext uri="{FF2B5EF4-FFF2-40B4-BE49-F238E27FC236}">
                <a16:creationId xmlns:a16="http://schemas.microsoft.com/office/drawing/2014/main" id="{7855966C-CD1C-E048-957F-124FD8E26652}"/>
              </a:ext>
            </a:extLst>
          </p:cNvPr>
          <p:cNvSpPr>
            <a:spLocks noGrp="1"/>
          </p:cNvSpPr>
          <p:nvPr>
            <p:ph sz="quarter" idx="15"/>
          </p:nvPr>
        </p:nvSpPr>
        <p:spPr>
          <a:xfrm>
            <a:off x="243191" y="2616740"/>
            <a:ext cx="11575915" cy="3657255"/>
          </a:xfrm>
        </p:spPr>
        <p:txBody>
          <a:bodyPr>
            <a:normAutofit/>
          </a:bodyPr>
          <a:lstStyle/>
          <a:p>
            <a:pPr algn="ctr"/>
            <a:r>
              <a:rPr lang="it-IT" dirty="0"/>
              <a:t>For </a:t>
            </a:r>
            <a:r>
              <a:rPr lang="it-IT" dirty="0" err="1"/>
              <a:t>measuring</a:t>
            </a:r>
            <a:r>
              <a:rPr lang="it-IT" dirty="0"/>
              <a:t> the </a:t>
            </a:r>
            <a:r>
              <a:rPr lang="it-IT" dirty="0" err="1"/>
              <a:t>execution</a:t>
            </a:r>
            <a:r>
              <a:rPr lang="it-IT" dirty="0"/>
              <a:t> time, </a:t>
            </a:r>
            <a:r>
              <a:rPr lang="it-IT" dirty="0" err="1"/>
              <a:t>we</a:t>
            </a:r>
            <a:r>
              <a:rPr lang="it-IT" dirty="0"/>
              <a:t> </a:t>
            </a:r>
            <a:r>
              <a:rPr lang="it-IT" dirty="0" err="1"/>
              <a:t>have</a:t>
            </a:r>
            <a:r>
              <a:rPr lang="it-IT" dirty="0"/>
              <a:t> used the  «</a:t>
            </a:r>
            <a:r>
              <a:rPr lang="it-IT" b="0" dirty="0" err="1">
                <a:solidFill>
                  <a:srgbClr val="CE9178"/>
                </a:solidFill>
                <a:effectLst/>
              </a:rPr>
              <a:t>chrono</a:t>
            </a:r>
            <a:r>
              <a:rPr lang="it-IT" dirty="0">
                <a:solidFill>
                  <a:srgbClr val="CCCCCC"/>
                </a:solidFill>
              </a:rPr>
              <a:t>» </a:t>
            </a:r>
            <a:r>
              <a:rPr lang="it-IT" dirty="0"/>
              <a:t>library </a:t>
            </a:r>
            <a:r>
              <a:rPr lang="it-IT" dirty="0" err="1"/>
              <a:t>offered</a:t>
            </a:r>
            <a:r>
              <a:rPr lang="it-IT" dirty="0"/>
              <a:t> by c++.</a:t>
            </a:r>
            <a:br>
              <a:rPr lang="it-IT" dirty="0"/>
            </a:br>
            <a:r>
              <a:rPr lang="en-US" dirty="0"/>
              <a:t>A </a:t>
            </a:r>
            <a:r>
              <a:rPr lang="en-US" dirty="0" err="1"/>
              <a:t>steady_clock</a:t>
            </a:r>
            <a:r>
              <a:rPr lang="en-US" dirty="0"/>
              <a:t> is a monotonic clock, which means that the time it reports </a:t>
            </a:r>
            <a:br>
              <a:rPr lang="en-US" dirty="0"/>
            </a:br>
            <a:r>
              <a:rPr lang="en-US" dirty="0"/>
              <a:t>only moves forward.</a:t>
            </a:r>
            <a:br>
              <a:rPr lang="it-IT" dirty="0">
                <a:latin typeface="Consolas" panose="020B0609020204030204" pitchFamily="49" charset="0"/>
              </a:rPr>
            </a:br>
            <a:endParaRPr lang="it-IT" dirty="0">
              <a:latin typeface="Consolas" panose="020B0609020204030204" pitchFamily="49" charset="0"/>
            </a:endParaRPr>
          </a:p>
          <a:p>
            <a:r>
              <a:rPr lang="it-IT" sz="1800" b="0" dirty="0">
                <a:solidFill>
                  <a:srgbClr val="569CD6"/>
                </a:solidFill>
                <a:effectLst/>
                <a:latin typeface="Consolas" panose="020B0609020204030204" pitchFamily="49" charset="0"/>
              </a:rPr>
              <a:t>auto</a:t>
            </a:r>
            <a:r>
              <a:rPr lang="it-IT" sz="1800" b="0" dirty="0">
                <a:solidFill>
                  <a:srgbClr val="CCCCCC"/>
                </a:solidFill>
                <a:effectLst/>
                <a:latin typeface="Consolas" panose="020B0609020204030204" pitchFamily="49" charset="0"/>
              </a:rPr>
              <a:t> </a:t>
            </a:r>
            <a:r>
              <a:rPr lang="it-IT" sz="1800" b="0" dirty="0">
                <a:solidFill>
                  <a:srgbClr val="0070C0"/>
                </a:solidFill>
                <a:effectLst/>
                <a:latin typeface="Consolas" panose="020B0609020204030204" pitchFamily="49" charset="0"/>
              </a:rPr>
              <a:t>start</a:t>
            </a:r>
            <a:r>
              <a:rPr lang="it-IT" sz="1800" b="0" dirty="0">
                <a:solidFill>
                  <a:srgbClr val="CCCCCC"/>
                </a:solidFill>
                <a:effectLst/>
                <a:latin typeface="Consolas" panose="020B0609020204030204" pitchFamily="49" charset="0"/>
              </a:rPr>
              <a:t> </a:t>
            </a:r>
            <a:r>
              <a:rPr lang="it-IT" sz="1800" b="0" dirty="0">
                <a:solidFill>
                  <a:srgbClr val="D4D4D4"/>
                </a:solidFill>
                <a:effectLst/>
                <a:latin typeface="Consolas" panose="020B0609020204030204" pitchFamily="49" charset="0"/>
              </a:rPr>
              <a:t>=</a:t>
            </a:r>
            <a:r>
              <a:rPr lang="it-IT" sz="1800" b="0" dirty="0">
                <a:solidFill>
                  <a:srgbClr val="CCCCCC"/>
                </a:solidFill>
                <a:effectLst/>
                <a:latin typeface="Consolas" panose="020B0609020204030204" pitchFamily="49" charset="0"/>
              </a:rPr>
              <a:t> </a:t>
            </a:r>
            <a:r>
              <a:rPr lang="it-IT" sz="1800" b="0" dirty="0" err="1">
                <a:solidFill>
                  <a:schemeClr val="tx2">
                    <a:lumMod val="75000"/>
                  </a:schemeClr>
                </a:solidFill>
                <a:effectLst/>
                <a:latin typeface="Consolas" panose="020B0609020204030204" pitchFamily="49" charset="0"/>
              </a:rPr>
              <a:t>chrono</a:t>
            </a:r>
            <a:r>
              <a:rPr lang="it-IT" sz="1800" b="0" dirty="0">
                <a:solidFill>
                  <a:srgbClr val="CCCCCC"/>
                </a:solidFill>
                <a:effectLst/>
                <a:latin typeface="Consolas" panose="020B0609020204030204" pitchFamily="49" charset="0"/>
              </a:rPr>
              <a:t>::</a:t>
            </a:r>
            <a:r>
              <a:rPr lang="it-IT" sz="1800" b="0" dirty="0" err="1">
                <a:solidFill>
                  <a:schemeClr val="tx2">
                    <a:lumMod val="75000"/>
                  </a:schemeClr>
                </a:solidFill>
                <a:effectLst/>
                <a:latin typeface="Consolas" panose="020B0609020204030204" pitchFamily="49" charset="0"/>
              </a:rPr>
              <a:t>steady_clock</a:t>
            </a:r>
            <a:r>
              <a:rPr lang="it-IT" sz="1800" b="0" dirty="0">
                <a:solidFill>
                  <a:srgbClr val="CCCCCC"/>
                </a:solidFill>
                <a:effectLst/>
                <a:latin typeface="Consolas" panose="020B0609020204030204" pitchFamily="49" charset="0"/>
              </a:rPr>
              <a:t>::</a:t>
            </a:r>
            <a:r>
              <a:rPr lang="it-IT" sz="1800" b="0" dirty="0" err="1">
                <a:solidFill>
                  <a:schemeClr val="accent2">
                    <a:lumMod val="50000"/>
                  </a:schemeClr>
                </a:solidFill>
                <a:effectLst/>
                <a:latin typeface="Consolas" panose="020B0609020204030204" pitchFamily="49" charset="0"/>
              </a:rPr>
              <a:t>now</a:t>
            </a:r>
            <a:r>
              <a:rPr lang="it-IT" sz="1800" b="0" dirty="0">
                <a:solidFill>
                  <a:srgbClr val="CCCCCC"/>
                </a:solidFill>
                <a:effectLst/>
                <a:latin typeface="Consolas" panose="020B0609020204030204" pitchFamily="49" charset="0"/>
              </a:rPr>
              <a:t>();</a:t>
            </a:r>
            <a:br>
              <a:rPr lang="it-IT" sz="1800" b="0" dirty="0">
                <a:solidFill>
                  <a:srgbClr val="CCCCCC"/>
                </a:solidFill>
                <a:effectLst/>
                <a:latin typeface="Consolas" panose="020B0609020204030204" pitchFamily="49" charset="0"/>
              </a:rPr>
            </a:br>
            <a:endParaRPr lang="it-IT" sz="1800" b="0" dirty="0">
              <a:solidFill>
                <a:srgbClr val="CCCCCC"/>
              </a:solidFill>
              <a:effectLst/>
              <a:latin typeface="Consolas" panose="020B0609020204030204" pitchFamily="49" charset="0"/>
            </a:endParaRPr>
          </a:p>
          <a:p>
            <a:r>
              <a:rPr lang="it-IT" sz="1800" dirty="0">
                <a:solidFill>
                  <a:srgbClr val="CCCCCC"/>
                </a:solidFill>
                <a:latin typeface="Consolas" panose="020B0609020204030204" pitchFamily="49" charset="0"/>
              </a:rPr>
              <a:t>// CODE TO BE MEASURED</a:t>
            </a:r>
          </a:p>
          <a:p>
            <a:br>
              <a:rPr lang="it-IT" sz="1800" b="0" dirty="0">
                <a:solidFill>
                  <a:srgbClr val="CCCCCC"/>
                </a:solidFill>
                <a:effectLst/>
                <a:latin typeface="Consolas" panose="020B0609020204030204" pitchFamily="49" charset="0"/>
              </a:rPr>
            </a:br>
            <a:r>
              <a:rPr lang="it-IT" sz="1800" b="0" dirty="0">
                <a:solidFill>
                  <a:srgbClr val="569CD6"/>
                </a:solidFill>
                <a:effectLst/>
                <a:latin typeface="Consolas" panose="020B0609020204030204" pitchFamily="49" charset="0"/>
              </a:rPr>
              <a:t>auto</a:t>
            </a:r>
            <a:r>
              <a:rPr lang="it-IT" sz="1800" b="0" dirty="0">
                <a:solidFill>
                  <a:srgbClr val="CCCCCC"/>
                </a:solidFill>
                <a:effectLst/>
                <a:latin typeface="Consolas" panose="020B0609020204030204" pitchFamily="49" charset="0"/>
              </a:rPr>
              <a:t> </a:t>
            </a:r>
            <a:r>
              <a:rPr lang="it-IT" sz="1800" b="0" dirty="0">
                <a:solidFill>
                  <a:srgbClr val="0070C0"/>
                </a:solidFill>
                <a:effectLst/>
                <a:latin typeface="Consolas" panose="020B0609020204030204" pitchFamily="49" charset="0"/>
              </a:rPr>
              <a:t>end</a:t>
            </a:r>
            <a:r>
              <a:rPr lang="it-IT" sz="1800" b="0" dirty="0">
                <a:solidFill>
                  <a:srgbClr val="CCCCCC"/>
                </a:solidFill>
                <a:effectLst/>
                <a:latin typeface="Consolas" panose="020B0609020204030204" pitchFamily="49" charset="0"/>
              </a:rPr>
              <a:t> </a:t>
            </a:r>
            <a:r>
              <a:rPr lang="it-IT" sz="1800" b="0" dirty="0">
                <a:solidFill>
                  <a:srgbClr val="D4D4D4"/>
                </a:solidFill>
                <a:effectLst/>
                <a:latin typeface="Consolas" panose="020B0609020204030204" pitchFamily="49" charset="0"/>
              </a:rPr>
              <a:t>=</a:t>
            </a:r>
            <a:r>
              <a:rPr lang="it-IT" sz="1800" b="0" dirty="0">
                <a:solidFill>
                  <a:srgbClr val="CCCCCC"/>
                </a:solidFill>
                <a:effectLst/>
                <a:latin typeface="Consolas" panose="020B0609020204030204" pitchFamily="49" charset="0"/>
              </a:rPr>
              <a:t> </a:t>
            </a:r>
            <a:r>
              <a:rPr lang="it-IT" sz="1800" b="0" dirty="0" err="1">
                <a:solidFill>
                  <a:schemeClr val="tx2">
                    <a:lumMod val="75000"/>
                  </a:schemeClr>
                </a:solidFill>
                <a:effectLst/>
                <a:latin typeface="Consolas" panose="020B0609020204030204" pitchFamily="49" charset="0"/>
              </a:rPr>
              <a:t>chrono</a:t>
            </a:r>
            <a:r>
              <a:rPr lang="it-IT" sz="1800" b="0" dirty="0">
                <a:solidFill>
                  <a:srgbClr val="CCCCCC"/>
                </a:solidFill>
                <a:effectLst/>
                <a:latin typeface="Consolas" panose="020B0609020204030204" pitchFamily="49" charset="0"/>
              </a:rPr>
              <a:t>::</a:t>
            </a:r>
            <a:r>
              <a:rPr lang="it-IT" sz="1800" b="0" dirty="0" err="1">
                <a:solidFill>
                  <a:schemeClr val="tx2">
                    <a:lumMod val="75000"/>
                  </a:schemeClr>
                </a:solidFill>
                <a:effectLst/>
                <a:latin typeface="Consolas" panose="020B0609020204030204" pitchFamily="49" charset="0"/>
              </a:rPr>
              <a:t>steady_clock</a:t>
            </a:r>
            <a:r>
              <a:rPr lang="it-IT" sz="1800" b="0" dirty="0">
                <a:solidFill>
                  <a:srgbClr val="CCCCCC"/>
                </a:solidFill>
                <a:effectLst/>
                <a:latin typeface="Consolas" panose="020B0609020204030204" pitchFamily="49" charset="0"/>
              </a:rPr>
              <a:t>::</a:t>
            </a:r>
            <a:r>
              <a:rPr lang="it-IT" sz="1800" b="0" dirty="0" err="1">
                <a:solidFill>
                  <a:schemeClr val="accent2">
                    <a:lumMod val="50000"/>
                  </a:schemeClr>
                </a:solidFill>
                <a:effectLst/>
                <a:latin typeface="Consolas" panose="020B0609020204030204" pitchFamily="49" charset="0"/>
              </a:rPr>
              <a:t>now</a:t>
            </a:r>
            <a:r>
              <a:rPr lang="it-IT" sz="1800" b="0" dirty="0">
                <a:solidFill>
                  <a:srgbClr val="CCCCCC"/>
                </a:solidFill>
                <a:effectLst/>
                <a:latin typeface="Consolas" panose="020B0609020204030204" pitchFamily="49" charset="0"/>
              </a:rPr>
              <a:t>();</a:t>
            </a:r>
            <a:r>
              <a:rPr lang="it-IT" sz="1800" b="0" dirty="0">
                <a:solidFill>
                  <a:srgbClr val="6A9955"/>
                </a:solidFill>
                <a:effectLst/>
                <a:latin typeface="Consolas" panose="020B0609020204030204" pitchFamily="49" charset="0"/>
              </a:rPr>
              <a:t> </a:t>
            </a:r>
            <a:br>
              <a:rPr lang="it-IT" sz="1800" dirty="0">
                <a:solidFill>
                  <a:srgbClr val="CCCCCC"/>
                </a:solidFill>
                <a:latin typeface="Consolas" panose="020B0609020204030204" pitchFamily="49" charset="0"/>
              </a:rPr>
            </a:br>
            <a:r>
              <a:rPr lang="it-IT" sz="1800" b="0" dirty="0">
                <a:solidFill>
                  <a:srgbClr val="569CD6"/>
                </a:solidFill>
                <a:effectLst/>
                <a:latin typeface="Consolas" panose="020B0609020204030204" pitchFamily="49" charset="0"/>
              </a:rPr>
              <a:t>auto</a:t>
            </a:r>
            <a:r>
              <a:rPr lang="it-IT" sz="1800" b="0" dirty="0">
                <a:solidFill>
                  <a:srgbClr val="CCCCCC"/>
                </a:solidFill>
                <a:effectLst/>
                <a:latin typeface="Consolas" panose="020B0609020204030204" pitchFamily="49" charset="0"/>
              </a:rPr>
              <a:t> </a:t>
            </a:r>
            <a:r>
              <a:rPr lang="it-IT" sz="1800" b="0" dirty="0">
                <a:solidFill>
                  <a:srgbClr val="0070C0"/>
                </a:solidFill>
                <a:effectLst/>
                <a:latin typeface="Consolas" panose="020B0609020204030204" pitchFamily="49" charset="0"/>
              </a:rPr>
              <a:t>duration</a:t>
            </a:r>
            <a:r>
              <a:rPr lang="it-IT" sz="1800" b="0" dirty="0">
                <a:solidFill>
                  <a:srgbClr val="CCCCCC"/>
                </a:solidFill>
                <a:effectLst/>
                <a:latin typeface="Consolas" panose="020B0609020204030204" pitchFamily="49" charset="0"/>
              </a:rPr>
              <a:t> </a:t>
            </a:r>
            <a:r>
              <a:rPr lang="it-IT" sz="1800" b="0" dirty="0">
                <a:solidFill>
                  <a:srgbClr val="D4D4D4"/>
                </a:solidFill>
                <a:effectLst/>
                <a:latin typeface="Consolas" panose="020B0609020204030204" pitchFamily="49" charset="0"/>
              </a:rPr>
              <a:t>=</a:t>
            </a:r>
            <a:r>
              <a:rPr lang="it-IT" sz="1800" b="0" dirty="0">
                <a:solidFill>
                  <a:srgbClr val="CCCCCC"/>
                </a:solidFill>
                <a:effectLst/>
                <a:latin typeface="Consolas" panose="020B0609020204030204" pitchFamily="49" charset="0"/>
              </a:rPr>
              <a:t>  </a:t>
            </a:r>
            <a:r>
              <a:rPr lang="it-IT" sz="1800" b="0" dirty="0" err="1">
                <a:solidFill>
                  <a:schemeClr val="tx2">
                    <a:lumMod val="75000"/>
                  </a:schemeClr>
                </a:solidFill>
                <a:effectLst/>
                <a:latin typeface="Consolas" panose="020B0609020204030204" pitchFamily="49" charset="0"/>
              </a:rPr>
              <a:t>std</a:t>
            </a:r>
            <a:r>
              <a:rPr lang="it-IT" sz="1800" b="0" dirty="0">
                <a:solidFill>
                  <a:srgbClr val="CCCCCC"/>
                </a:solidFill>
                <a:effectLst/>
                <a:latin typeface="Consolas" panose="020B0609020204030204" pitchFamily="49" charset="0"/>
              </a:rPr>
              <a:t>::</a:t>
            </a:r>
            <a:r>
              <a:rPr lang="it-IT" sz="1800" b="0" dirty="0" err="1">
                <a:solidFill>
                  <a:schemeClr val="tx2">
                    <a:lumMod val="75000"/>
                  </a:schemeClr>
                </a:solidFill>
                <a:effectLst/>
                <a:latin typeface="Consolas" panose="020B0609020204030204" pitchFamily="49" charset="0"/>
              </a:rPr>
              <a:t>chrono</a:t>
            </a:r>
            <a:r>
              <a:rPr lang="it-IT" sz="1800" b="0" dirty="0">
                <a:solidFill>
                  <a:srgbClr val="CCCCCC"/>
                </a:solidFill>
                <a:effectLst/>
                <a:latin typeface="Consolas" panose="020B0609020204030204" pitchFamily="49" charset="0"/>
              </a:rPr>
              <a:t>::</a:t>
            </a:r>
            <a:r>
              <a:rPr lang="it-IT" sz="1800" b="0" dirty="0" err="1">
                <a:solidFill>
                  <a:schemeClr val="accent2">
                    <a:lumMod val="50000"/>
                  </a:schemeClr>
                </a:solidFill>
                <a:effectLst/>
                <a:latin typeface="Consolas" panose="020B0609020204030204" pitchFamily="49" charset="0"/>
              </a:rPr>
              <a:t>duration_cast</a:t>
            </a:r>
            <a:r>
              <a:rPr lang="it-IT" sz="1800" b="0" dirty="0">
                <a:solidFill>
                  <a:srgbClr val="CCCCCC"/>
                </a:solidFill>
                <a:effectLst/>
                <a:latin typeface="Consolas" panose="020B0609020204030204" pitchFamily="49" charset="0"/>
              </a:rPr>
              <a:t>&lt;</a:t>
            </a:r>
            <a:r>
              <a:rPr lang="it-IT" sz="1800" b="0" dirty="0" err="1">
                <a:solidFill>
                  <a:schemeClr val="tx2">
                    <a:lumMod val="75000"/>
                  </a:schemeClr>
                </a:solidFill>
                <a:effectLst/>
                <a:latin typeface="Consolas" panose="020B0609020204030204" pitchFamily="49" charset="0"/>
              </a:rPr>
              <a:t>std</a:t>
            </a:r>
            <a:r>
              <a:rPr lang="it-IT" sz="1800" b="0" dirty="0">
                <a:solidFill>
                  <a:srgbClr val="CCCCCC"/>
                </a:solidFill>
                <a:effectLst/>
                <a:latin typeface="Consolas" panose="020B0609020204030204" pitchFamily="49" charset="0"/>
              </a:rPr>
              <a:t>::</a:t>
            </a:r>
            <a:r>
              <a:rPr lang="it-IT" sz="1800" b="0" dirty="0" err="1">
                <a:solidFill>
                  <a:schemeClr val="tx2">
                    <a:lumMod val="75000"/>
                  </a:schemeClr>
                </a:solidFill>
                <a:effectLst/>
                <a:latin typeface="Consolas" panose="020B0609020204030204" pitchFamily="49" charset="0"/>
              </a:rPr>
              <a:t>chrono</a:t>
            </a:r>
            <a:r>
              <a:rPr lang="it-IT" sz="1800" b="0" dirty="0">
                <a:solidFill>
                  <a:srgbClr val="CCCCCC"/>
                </a:solidFill>
                <a:effectLst/>
                <a:latin typeface="Consolas" panose="020B0609020204030204" pitchFamily="49" charset="0"/>
              </a:rPr>
              <a:t>::</a:t>
            </a:r>
            <a:r>
              <a:rPr lang="it-IT" sz="1800" b="0" dirty="0" err="1">
                <a:solidFill>
                  <a:schemeClr val="tx2">
                    <a:lumMod val="75000"/>
                  </a:schemeClr>
                </a:solidFill>
                <a:effectLst/>
                <a:latin typeface="Consolas" panose="020B0609020204030204" pitchFamily="49" charset="0"/>
              </a:rPr>
              <a:t>milliseconds</a:t>
            </a:r>
            <a:r>
              <a:rPr lang="it-IT" sz="1800" b="0" dirty="0">
                <a:solidFill>
                  <a:srgbClr val="CCCCCC"/>
                </a:solidFill>
                <a:effectLst/>
                <a:latin typeface="Consolas" panose="020B0609020204030204" pitchFamily="49" charset="0"/>
              </a:rPr>
              <a:t>&gt;(</a:t>
            </a:r>
            <a:r>
              <a:rPr lang="it-IT" sz="1800" b="0" dirty="0">
                <a:solidFill>
                  <a:schemeClr val="accent3">
                    <a:lumMod val="75000"/>
                  </a:schemeClr>
                </a:solidFill>
                <a:effectLst/>
                <a:latin typeface="Consolas" panose="020B0609020204030204" pitchFamily="49" charset="0"/>
              </a:rPr>
              <a:t>end</a:t>
            </a:r>
            <a:r>
              <a:rPr lang="it-IT" sz="1800" b="0" dirty="0">
                <a:solidFill>
                  <a:srgbClr val="CCCCCC"/>
                </a:solidFill>
                <a:effectLst/>
                <a:latin typeface="Consolas" panose="020B0609020204030204" pitchFamily="49" charset="0"/>
              </a:rPr>
              <a:t> </a:t>
            </a:r>
            <a:r>
              <a:rPr lang="it-IT" sz="1800" b="0" dirty="0">
                <a:solidFill>
                  <a:schemeClr val="accent2">
                    <a:lumMod val="50000"/>
                  </a:schemeClr>
                </a:solidFill>
                <a:effectLst/>
                <a:latin typeface="Consolas" panose="020B0609020204030204" pitchFamily="49" charset="0"/>
              </a:rPr>
              <a:t>-</a:t>
            </a:r>
            <a:r>
              <a:rPr lang="it-IT" sz="1800" b="0" dirty="0">
                <a:solidFill>
                  <a:srgbClr val="CCCCCC"/>
                </a:solidFill>
                <a:effectLst/>
                <a:latin typeface="Consolas" panose="020B0609020204030204" pitchFamily="49" charset="0"/>
              </a:rPr>
              <a:t> </a:t>
            </a:r>
            <a:r>
              <a:rPr lang="it-IT" sz="1800" b="0" dirty="0">
                <a:solidFill>
                  <a:schemeClr val="accent3">
                    <a:lumMod val="75000"/>
                  </a:schemeClr>
                </a:solidFill>
                <a:effectLst/>
                <a:latin typeface="Consolas" panose="020B0609020204030204" pitchFamily="49" charset="0"/>
              </a:rPr>
              <a:t>start</a:t>
            </a:r>
            <a:r>
              <a:rPr lang="it-IT" sz="1800" b="0" dirty="0">
                <a:solidFill>
                  <a:srgbClr val="CCCCCC"/>
                </a:solidFill>
                <a:effectLst/>
                <a:latin typeface="Consolas" panose="020B0609020204030204" pitchFamily="49" charset="0"/>
              </a:rPr>
              <a:t>).</a:t>
            </a:r>
            <a:r>
              <a:rPr lang="it-IT" sz="1800" b="0" dirty="0" err="1">
                <a:solidFill>
                  <a:schemeClr val="accent2">
                    <a:lumMod val="50000"/>
                  </a:schemeClr>
                </a:solidFill>
                <a:effectLst/>
                <a:latin typeface="Consolas" panose="020B0609020204030204" pitchFamily="49" charset="0"/>
              </a:rPr>
              <a:t>count</a:t>
            </a:r>
            <a:r>
              <a:rPr lang="it-IT" sz="1800" b="0" dirty="0">
                <a:solidFill>
                  <a:srgbClr val="CCCCCC"/>
                </a:solidFill>
                <a:effectLst/>
                <a:latin typeface="Consolas" panose="020B0609020204030204" pitchFamily="49" charset="0"/>
              </a:rPr>
              <a:t>();</a:t>
            </a:r>
          </a:p>
          <a:p>
            <a:endParaRPr lang="it-IT" b="0" dirty="0">
              <a:solidFill>
                <a:srgbClr val="CCCCCC"/>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115534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98BAEC-09D5-F7B3-23F6-509409954D05}"/>
              </a:ext>
            </a:extLst>
          </p:cNvPr>
          <p:cNvSpPr>
            <a:spLocks noGrp="1"/>
          </p:cNvSpPr>
          <p:nvPr>
            <p:ph type="title"/>
          </p:nvPr>
        </p:nvSpPr>
        <p:spPr/>
        <p:txBody>
          <a:bodyPr/>
          <a:lstStyle/>
          <a:p>
            <a:r>
              <a:rPr lang="it-IT" dirty="0"/>
              <a:t>EXECUTION RESULTS</a:t>
            </a:r>
          </a:p>
        </p:txBody>
      </p:sp>
      <p:sp>
        <p:nvSpPr>
          <p:cNvPr id="4" name="Segnaposto contenuto 3">
            <a:extLst>
              <a:ext uri="{FF2B5EF4-FFF2-40B4-BE49-F238E27FC236}">
                <a16:creationId xmlns:a16="http://schemas.microsoft.com/office/drawing/2014/main" id="{2EB191AA-831C-5BAB-AF33-4FC8AAF091A3}"/>
              </a:ext>
            </a:extLst>
          </p:cNvPr>
          <p:cNvSpPr>
            <a:spLocks noGrp="1"/>
          </p:cNvSpPr>
          <p:nvPr>
            <p:ph sz="quarter" idx="16"/>
          </p:nvPr>
        </p:nvSpPr>
        <p:spPr>
          <a:xfrm>
            <a:off x="2499962" y="3296805"/>
            <a:ext cx="7192075" cy="2333220"/>
          </a:xfrm>
        </p:spPr>
        <p:txBody>
          <a:bodyPr>
            <a:normAutofit/>
          </a:bodyPr>
          <a:lstStyle/>
          <a:p>
            <a:r>
              <a:rPr lang="en-US" b="0" i="0" dirty="0">
                <a:solidFill>
                  <a:srgbClr val="0D0D0D"/>
                </a:solidFill>
                <a:effectLst/>
              </a:rPr>
              <a:t>We chose to execute the algorithm on five different datasets, each containing 500, 1000, 2500, 5000, 10000 and 25000 points, respectively. </a:t>
            </a:r>
          </a:p>
          <a:p>
            <a:r>
              <a:rPr lang="en-US" b="0" i="0" dirty="0">
                <a:solidFill>
                  <a:srgbClr val="0D0D0D"/>
                </a:solidFill>
                <a:effectLst/>
              </a:rPr>
              <a:t>For simplicity, each dataset consists of records representing points in two dimensions only. The test </a:t>
            </a:r>
            <a:r>
              <a:rPr lang="it-IT" b="0" i="0" dirty="0" err="1">
                <a:solidFill>
                  <a:srgbClr val="0D0D0D"/>
                </a:solidFill>
                <a:effectLst/>
              </a:rPr>
              <a:t>involves</a:t>
            </a:r>
            <a:r>
              <a:rPr lang="en-US" b="0" i="0" dirty="0">
                <a:solidFill>
                  <a:srgbClr val="0D0D0D"/>
                </a:solidFill>
                <a:effectLst/>
              </a:rPr>
              <a:t> clustering the dataset into 5 different clusters.</a:t>
            </a:r>
            <a:endParaRPr lang="it-IT" dirty="0"/>
          </a:p>
        </p:txBody>
      </p:sp>
    </p:spTree>
    <p:extLst>
      <p:ext uri="{BB962C8B-B14F-4D97-AF65-F5344CB8AC3E}">
        <p14:creationId xmlns:p14="http://schemas.microsoft.com/office/powerpoint/2010/main" val="250264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560793" cy="607088"/>
          </a:xfrm>
        </p:spPr>
        <p:txBody>
          <a:bodyPr rtlCol="0"/>
          <a:lstStyle>
            <a:defPPr>
              <a:defRPr lang="it-IT"/>
            </a:defPPr>
          </a:lstStyle>
          <a:p>
            <a:pPr rtl="0"/>
            <a:r>
              <a:rPr lang="it-IT" dirty="0"/>
              <a:t>EXECUTION TIME – FIRST VERSION</a:t>
            </a:r>
          </a:p>
        </p:txBody>
      </p:sp>
      <p:sp>
        <p:nvSpPr>
          <p:cNvPr id="9" name="CasellaDiTesto 8">
            <a:extLst>
              <a:ext uri="{FF2B5EF4-FFF2-40B4-BE49-F238E27FC236}">
                <a16:creationId xmlns:a16="http://schemas.microsoft.com/office/drawing/2014/main" id="{DCD905E5-1BAF-50BD-9606-B179268F0C81}"/>
              </a:ext>
            </a:extLst>
          </p:cNvPr>
          <p:cNvSpPr txBox="1"/>
          <p:nvPr/>
        </p:nvSpPr>
        <p:spPr>
          <a:xfrm>
            <a:off x="4108544" y="5741879"/>
            <a:ext cx="4517136" cy="707886"/>
          </a:xfrm>
          <a:prstGeom prst="rect">
            <a:avLst/>
          </a:prstGeom>
          <a:noFill/>
        </p:spPr>
        <p:txBody>
          <a:bodyPr wrap="square" rtlCol="0">
            <a:spAutoFit/>
          </a:bodyPr>
          <a:lstStyle/>
          <a:p>
            <a:pPr marL="285750" indent="-285750">
              <a:buFont typeface="Arial" panose="020B0604020202020204" pitchFamily="34" charset="0"/>
              <a:buChar char="•"/>
            </a:pPr>
            <a:r>
              <a:rPr lang="it-IT" sz="2000" dirty="0">
                <a:solidFill>
                  <a:schemeClr val="bg1"/>
                </a:solidFill>
              </a:rPr>
              <a:t>36 </a:t>
            </a:r>
            <a:r>
              <a:rPr lang="it-IT" sz="2000" dirty="0" err="1">
                <a:solidFill>
                  <a:schemeClr val="bg1"/>
                </a:solidFill>
              </a:rPr>
              <a:t>independent</a:t>
            </a:r>
            <a:r>
              <a:rPr lang="it-IT" sz="2000" dirty="0">
                <a:solidFill>
                  <a:schemeClr val="bg1"/>
                </a:solidFill>
              </a:rPr>
              <a:t> trials</a:t>
            </a:r>
          </a:p>
          <a:p>
            <a:pPr marL="285750" indent="-285750">
              <a:buFont typeface="Arial" panose="020B0604020202020204" pitchFamily="34" charset="0"/>
              <a:buChar char="•"/>
            </a:pPr>
            <a:r>
              <a:rPr lang="it-IT" sz="2000" dirty="0" err="1">
                <a:solidFill>
                  <a:schemeClr val="bg1"/>
                </a:solidFill>
              </a:rPr>
              <a:t>Decreasing</a:t>
            </a:r>
            <a:r>
              <a:rPr lang="it-IT" sz="2000" dirty="0">
                <a:solidFill>
                  <a:schemeClr val="bg1"/>
                </a:solidFill>
              </a:rPr>
              <a:t> curve </a:t>
            </a:r>
            <a:r>
              <a:rPr lang="it-IT" sz="2000" dirty="0" err="1">
                <a:solidFill>
                  <a:schemeClr val="bg1"/>
                </a:solidFill>
              </a:rPr>
              <a:t>until</a:t>
            </a:r>
            <a:r>
              <a:rPr lang="it-IT" sz="2000" dirty="0">
                <a:solidFill>
                  <a:schemeClr val="bg1"/>
                </a:solidFill>
              </a:rPr>
              <a:t> 8 </a:t>
            </a:r>
            <a:r>
              <a:rPr lang="it-IT" sz="2000" dirty="0" err="1">
                <a:solidFill>
                  <a:schemeClr val="bg1"/>
                </a:solidFill>
              </a:rPr>
              <a:t>threads</a:t>
            </a:r>
            <a:endParaRPr lang="it-IT" sz="2000" dirty="0">
              <a:solidFill>
                <a:schemeClr val="bg1"/>
              </a:solidFill>
            </a:endParaRPr>
          </a:p>
        </p:txBody>
      </p:sp>
      <p:pic>
        <p:nvPicPr>
          <p:cNvPr id="6" name="Immagine 5" descr="Immagine che contiene testo, linea, Diagramma, diagramma&#10;&#10;Descrizione generata automaticamente">
            <a:extLst>
              <a:ext uri="{FF2B5EF4-FFF2-40B4-BE49-F238E27FC236}">
                <a16:creationId xmlns:a16="http://schemas.microsoft.com/office/drawing/2014/main" id="{8E49915B-9A25-15AE-D99D-350623D8C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56" y="1259568"/>
            <a:ext cx="5701234" cy="4107960"/>
          </a:xfrm>
          <a:prstGeom prst="rect">
            <a:avLst/>
          </a:prstGeom>
        </p:spPr>
      </p:pic>
      <p:pic>
        <p:nvPicPr>
          <p:cNvPr id="3" name="Immagine 2" descr="Immagine che contiene testo, Diagramma, linea, diagramma&#10;&#10;Descrizione generata automaticamente">
            <a:extLst>
              <a:ext uri="{FF2B5EF4-FFF2-40B4-BE49-F238E27FC236}">
                <a16:creationId xmlns:a16="http://schemas.microsoft.com/office/drawing/2014/main" id="{710C5A5B-A778-1AF0-0489-AE36A8A5D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112" y="1259568"/>
            <a:ext cx="5568711" cy="4107960"/>
          </a:xfrm>
          <a:prstGeom prst="rect">
            <a:avLst/>
          </a:prstGeom>
        </p:spPr>
      </p:pic>
    </p:spTree>
    <p:extLst>
      <p:ext uri="{BB962C8B-B14F-4D97-AF65-F5344CB8AC3E}">
        <p14:creationId xmlns:p14="http://schemas.microsoft.com/office/powerpoint/2010/main" val="405570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1AF06-1764-BD62-E151-5325E5E00A53}"/>
              </a:ext>
            </a:extLst>
          </p:cNvPr>
          <p:cNvSpPr>
            <a:spLocks noGrp="1"/>
          </p:cNvSpPr>
          <p:nvPr>
            <p:ph type="title"/>
          </p:nvPr>
        </p:nvSpPr>
        <p:spPr>
          <a:xfrm>
            <a:off x="453771" y="220636"/>
            <a:ext cx="9778365" cy="712052"/>
          </a:xfrm>
        </p:spPr>
        <p:txBody>
          <a:bodyPr/>
          <a:lstStyle/>
          <a:p>
            <a:r>
              <a:rPr lang="it-IT" dirty="0"/>
              <a:t>SPEEDUP - FIRST VERSION</a:t>
            </a:r>
          </a:p>
        </p:txBody>
      </p:sp>
      <p:sp>
        <p:nvSpPr>
          <p:cNvPr id="6" name="AutoShape 4">
            <a:extLst>
              <a:ext uri="{FF2B5EF4-FFF2-40B4-BE49-F238E27FC236}">
                <a16:creationId xmlns:a16="http://schemas.microsoft.com/office/drawing/2014/main" id="{6312348F-880B-197C-B404-CB49227A80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2" name="CasellaDiTesto 11">
            <a:extLst>
              <a:ext uri="{FF2B5EF4-FFF2-40B4-BE49-F238E27FC236}">
                <a16:creationId xmlns:a16="http://schemas.microsoft.com/office/drawing/2014/main" id="{81C0422E-4699-B89F-A62D-54E8E0C3D64A}"/>
              </a:ext>
            </a:extLst>
          </p:cNvPr>
          <p:cNvSpPr txBox="1"/>
          <p:nvPr/>
        </p:nvSpPr>
        <p:spPr>
          <a:xfrm>
            <a:off x="699516" y="5085276"/>
            <a:ext cx="436778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Speedup is approximately linear with the number of threads.</a:t>
            </a:r>
          </a:p>
          <a:p>
            <a:pPr marL="742950" lvl="1" indent="-285750">
              <a:buFont typeface="Arial" panose="020B0604020202020204" pitchFamily="34" charset="0"/>
              <a:buChar char="•"/>
            </a:pPr>
            <a:r>
              <a:rPr lang="en-US" sz="1600" dirty="0">
                <a:solidFill>
                  <a:schemeClr val="bg1"/>
                </a:solidFill>
              </a:rPr>
              <a:t>Exception: Case with 5 threads</a:t>
            </a:r>
          </a:p>
          <a:p>
            <a:pPr marL="285750" indent="-285750">
              <a:buFont typeface="Arial" panose="020B0604020202020204" pitchFamily="34" charset="0"/>
              <a:buChar char="•"/>
            </a:pPr>
            <a:r>
              <a:rPr lang="en-US" sz="1600" dirty="0">
                <a:solidFill>
                  <a:schemeClr val="bg1"/>
                </a:solidFill>
              </a:rPr>
              <a:t>Speedup increases until reaching the number of logical threads in the machine, then decreases.</a:t>
            </a:r>
          </a:p>
          <a:p>
            <a:pPr marL="285750" indent="-285750">
              <a:buFont typeface="Arial" panose="020B0604020202020204" pitchFamily="34" charset="0"/>
              <a:buChar char="•"/>
            </a:pPr>
            <a:r>
              <a:rPr lang="en-US" sz="1600" dirty="0">
                <a:solidFill>
                  <a:schemeClr val="bg1"/>
                </a:solidFill>
              </a:rPr>
              <a:t>Maximum speedup: 4.4x with 25000 points.</a:t>
            </a:r>
            <a:endParaRPr lang="it-IT" sz="1600" dirty="0">
              <a:solidFill>
                <a:schemeClr val="bg1"/>
              </a:solidFill>
            </a:endParaRPr>
          </a:p>
        </p:txBody>
      </p:sp>
      <p:sp>
        <p:nvSpPr>
          <p:cNvPr id="15" name="CasellaDiTesto 14">
            <a:extLst>
              <a:ext uri="{FF2B5EF4-FFF2-40B4-BE49-F238E27FC236}">
                <a16:creationId xmlns:a16="http://schemas.microsoft.com/office/drawing/2014/main" id="{4121847B-402E-2E11-76B3-644421F749B4}"/>
              </a:ext>
            </a:extLst>
          </p:cNvPr>
          <p:cNvSpPr txBox="1"/>
          <p:nvPr/>
        </p:nvSpPr>
        <p:spPr>
          <a:xfrm>
            <a:off x="6248400" y="5090458"/>
            <a:ext cx="463600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the number of points in the dataset increases:</a:t>
            </a:r>
          </a:p>
          <a:p>
            <a:pPr marL="742950" lvl="1" indent="-285750">
              <a:buFont typeface="Arial" panose="020B0604020202020204" pitchFamily="34" charset="0"/>
              <a:buChar char="•"/>
            </a:pPr>
            <a:r>
              <a:rPr lang="en-US" sz="1600" dirty="0">
                <a:solidFill>
                  <a:schemeClr val="bg1"/>
                </a:solidFill>
              </a:rPr>
              <a:t>The speedup curve becomes more stable.</a:t>
            </a:r>
          </a:p>
          <a:p>
            <a:pPr marL="742950" lvl="1" indent="-285750">
              <a:buFont typeface="Arial" panose="020B0604020202020204" pitchFamily="34" charset="0"/>
              <a:buChar char="•"/>
            </a:pPr>
            <a:r>
              <a:rPr lang="en-US" sz="1600" dirty="0">
                <a:solidFill>
                  <a:schemeClr val="bg1"/>
                </a:solidFill>
              </a:rPr>
              <a:t>Less prone to random fluctuations.</a:t>
            </a:r>
          </a:p>
          <a:p>
            <a:pPr marL="742950" lvl="1" indent="-285750">
              <a:buFont typeface="Arial" panose="020B0604020202020204" pitchFamily="34" charset="0"/>
              <a:buChar char="•"/>
            </a:pPr>
            <a:r>
              <a:rPr lang="en-US" sz="1600" dirty="0">
                <a:solidFill>
                  <a:schemeClr val="bg1"/>
                </a:solidFill>
              </a:rPr>
              <a:t>Reflects a more consistent execution time.</a:t>
            </a:r>
            <a:endParaRPr lang="it-IT" sz="1600" dirty="0">
              <a:solidFill>
                <a:schemeClr val="bg1"/>
              </a:solidFill>
            </a:endParaRPr>
          </a:p>
        </p:txBody>
      </p:sp>
      <p:pic>
        <p:nvPicPr>
          <p:cNvPr id="9" name="Immagine 8" descr="Immagine che contiene linea, Diagramma, testo, diagramma&#10;&#10;Descrizione generata automaticamente">
            <a:extLst>
              <a:ext uri="{FF2B5EF4-FFF2-40B4-BE49-F238E27FC236}">
                <a16:creationId xmlns:a16="http://schemas.microsoft.com/office/drawing/2014/main" id="{71C4F49F-7A23-333C-A111-D6815F16E161}"/>
              </a:ext>
            </a:extLst>
          </p:cNvPr>
          <p:cNvPicPr>
            <a:picLocks noChangeAspect="1"/>
          </p:cNvPicPr>
          <p:nvPr/>
        </p:nvPicPr>
        <p:blipFill rotWithShape="1">
          <a:blip r:embed="rId2">
            <a:extLst>
              <a:ext uri="{28A0092B-C50C-407E-A947-70E740481C1C}">
                <a14:useLocalDpi xmlns:a14="http://schemas.microsoft.com/office/drawing/2010/main" val="0"/>
              </a:ext>
            </a:extLst>
          </a:blip>
          <a:srcRect l="6734" t="10354" r="9572" b="4029"/>
          <a:stretch/>
        </p:blipFill>
        <p:spPr>
          <a:xfrm>
            <a:off x="6096000" y="1105822"/>
            <a:ext cx="5994392" cy="3679316"/>
          </a:xfrm>
          <a:prstGeom prst="rect">
            <a:avLst/>
          </a:prstGeom>
        </p:spPr>
      </p:pic>
      <p:pic>
        <p:nvPicPr>
          <p:cNvPr id="11" name="Immagine 10" descr="Immagine che contiene diagramma, linea, Diagramma, testo&#10;&#10;Descrizione generata automaticamente">
            <a:extLst>
              <a:ext uri="{FF2B5EF4-FFF2-40B4-BE49-F238E27FC236}">
                <a16:creationId xmlns:a16="http://schemas.microsoft.com/office/drawing/2014/main" id="{8B7F1258-7AD5-378D-CE9A-2282751C2991}"/>
              </a:ext>
            </a:extLst>
          </p:cNvPr>
          <p:cNvPicPr>
            <a:picLocks noChangeAspect="1"/>
          </p:cNvPicPr>
          <p:nvPr/>
        </p:nvPicPr>
        <p:blipFill rotWithShape="1">
          <a:blip r:embed="rId3">
            <a:extLst>
              <a:ext uri="{28A0092B-C50C-407E-A947-70E740481C1C}">
                <a14:useLocalDpi xmlns:a14="http://schemas.microsoft.com/office/drawing/2010/main" val="0"/>
              </a:ext>
            </a:extLst>
          </a:blip>
          <a:srcRect l="6955" t="10903" r="9321" b="3673"/>
          <a:stretch/>
        </p:blipFill>
        <p:spPr>
          <a:xfrm>
            <a:off x="0" y="1105822"/>
            <a:ext cx="6010314" cy="3679316"/>
          </a:xfrm>
          <a:prstGeom prst="rect">
            <a:avLst/>
          </a:prstGeom>
        </p:spPr>
      </p:pic>
    </p:spTree>
    <p:extLst>
      <p:ext uri="{BB962C8B-B14F-4D97-AF65-F5344CB8AC3E}">
        <p14:creationId xmlns:p14="http://schemas.microsoft.com/office/powerpoint/2010/main" val="131938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it-IT"/>
            </a:defPPr>
          </a:lstStyle>
          <a:p>
            <a:pPr rtl="0"/>
            <a:r>
              <a:rPr lang="it-IT" dirty="0" err="1"/>
              <a:t>Summary</a:t>
            </a:r>
            <a:endParaRPr lang="it-IT" dirty="0"/>
          </a:p>
        </p:txBody>
      </p:sp>
      <p:sp>
        <p:nvSpPr>
          <p:cNvPr id="3" name="Segnaposto tes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it-IT"/>
            </a:defPPr>
          </a:lstStyle>
          <a:p>
            <a:pPr marL="0" indent="0" rtl="0">
              <a:buNone/>
            </a:pPr>
            <a:r>
              <a:rPr lang="it-IT" dirty="0">
                <a:solidFill>
                  <a:schemeClr val="bg1"/>
                </a:solidFill>
              </a:rPr>
              <a:t>1) </a:t>
            </a:r>
            <a:r>
              <a:rPr lang="it-IT" dirty="0" err="1">
                <a:solidFill>
                  <a:schemeClr val="bg1"/>
                </a:solidFill>
              </a:rPr>
              <a:t>Algorithm</a:t>
            </a:r>
            <a:r>
              <a:rPr lang="it-IT" dirty="0">
                <a:solidFill>
                  <a:schemeClr val="bg1"/>
                </a:solidFill>
              </a:rPr>
              <a:t> </a:t>
            </a:r>
            <a:r>
              <a:rPr lang="it-IT" dirty="0" err="1">
                <a:solidFill>
                  <a:schemeClr val="bg1"/>
                </a:solidFill>
              </a:rPr>
              <a:t>overview</a:t>
            </a:r>
            <a:endParaRPr lang="it-IT" dirty="0">
              <a:solidFill>
                <a:schemeClr val="bg1"/>
              </a:solidFill>
            </a:endParaRPr>
          </a:p>
          <a:p>
            <a:pPr marL="0" indent="0" rtl="0">
              <a:buNone/>
            </a:pPr>
            <a:r>
              <a:rPr lang="it-IT" dirty="0">
                <a:solidFill>
                  <a:schemeClr val="bg1"/>
                </a:solidFill>
              </a:rPr>
              <a:t>2) </a:t>
            </a:r>
            <a:r>
              <a:rPr lang="it-IT" dirty="0" err="1">
                <a:solidFill>
                  <a:schemeClr val="bg1"/>
                </a:solidFill>
              </a:rPr>
              <a:t>Parallelization</a:t>
            </a:r>
            <a:r>
              <a:rPr lang="it-IT" dirty="0">
                <a:solidFill>
                  <a:schemeClr val="bg1"/>
                </a:solidFill>
              </a:rPr>
              <a:t> and </a:t>
            </a:r>
            <a:r>
              <a:rPr lang="it-IT" dirty="0" err="1">
                <a:solidFill>
                  <a:schemeClr val="bg1"/>
                </a:solidFill>
              </a:rPr>
              <a:t>optimization</a:t>
            </a:r>
            <a:endParaRPr lang="it-IT" dirty="0">
              <a:solidFill>
                <a:schemeClr val="bg1"/>
              </a:solidFill>
            </a:endParaRPr>
          </a:p>
          <a:p>
            <a:pPr marL="0" indent="0" rtl="0">
              <a:buNone/>
            </a:pPr>
            <a:r>
              <a:rPr lang="it-IT" dirty="0">
                <a:solidFill>
                  <a:schemeClr val="bg1"/>
                </a:solidFill>
              </a:rPr>
              <a:t>3) </a:t>
            </a:r>
            <a:r>
              <a:rPr lang="it-IT" dirty="0" err="1">
                <a:solidFill>
                  <a:schemeClr val="bg1"/>
                </a:solidFill>
              </a:rPr>
              <a:t>Execution</a:t>
            </a:r>
            <a:r>
              <a:rPr lang="it-IT" dirty="0">
                <a:solidFill>
                  <a:schemeClr val="bg1"/>
                </a:solidFill>
              </a:rPr>
              <a:t> time e speed up</a:t>
            </a:r>
          </a:p>
          <a:p>
            <a:pPr marL="0" indent="0" rtl="0">
              <a:buNone/>
            </a:pPr>
            <a:r>
              <a:rPr lang="it-IT" dirty="0">
                <a:solidFill>
                  <a:schemeClr val="bg1"/>
                </a:solidFill>
              </a:rPr>
              <a:t>4) GPU </a:t>
            </a:r>
            <a:r>
              <a:rPr lang="it-IT" dirty="0" err="1">
                <a:solidFill>
                  <a:schemeClr val="bg1"/>
                </a:solidFill>
              </a:rPr>
              <a:t>version</a:t>
            </a:r>
            <a:endParaRPr lang="it-IT" dirty="0">
              <a:solidFill>
                <a:schemeClr val="bg1"/>
              </a:solidFill>
            </a:endParaRPr>
          </a:p>
          <a:p>
            <a:pPr rtl="0"/>
            <a:endParaRPr lang="it-IT" dirty="0"/>
          </a:p>
          <a:p>
            <a:pPr rtl="0"/>
            <a:endParaRPr lang="it-IT" dirty="0"/>
          </a:p>
          <a:p>
            <a:pPr rtl="0"/>
            <a:endParaRPr lang="it-IT" dirty="0"/>
          </a:p>
          <a:p>
            <a:endParaRPr lang="it-IT" dirty="0" err="1"/>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87B757-D0AE-8282-E0FF-DBC046AB185C}"/>
              </a:ext>
            </a:extLst>
          </p:cNvPr>
          <p:cNvSpPr>
            <a:spLocks noGrp="1"/>
          </p:cNvSpPr>
          <p:nvPr>
            <p:ph type="title"/>
          </p:nvPr>
        </p:nvSpPr>
        <p:spPr>
          <a:xfrm>
            <a:off x="594360" y="278129"/>
            <a:ext cx="9778365" cy="531340"/>
          </a:xfrm>
        </p:spPr>
        <p:txBody>
          <a:bodyPr/>
          <a:lstStyle/>
          <a:p>
            <a:r>
              <a:rPr lang="it-IT" dirty="0" err="1"/>
              <a:t>Bottleneck</a:t>
            </a:r>
            <a:endParaRPr lang="it-IT" dirty="0"/>
          </a:p>
        </p:txBody>
      </p:sp>
      <p:pic>
        <p:nvPicPr>
          <p:cNvPr id="4" name="Immagine 3" descr="Immagine che contiene testo, schermata, software, Icona del computer&#10;&#10;Descrizione generata automaticamente">
            <a:extLst>
              <a:ext uri="{FF2B5EF4-FFF2-40B4-BE49-F238E27FC236}">
                <a16:creationId xmlns:a16="http://schemas.microsoft.com/office/drawing/2014/main" id="{B8F45B0A-AB66-4FA0-A11A-B06178714196}"/>
              </a:ext>
            </a:extLst>
          </p:cNvPr>
          <p:cNvPicPr>
            <a:picLocks noChangeAspect="1"/>
          </p:cNvPicPr>
          <p:nvPr/>
        </p:nvPicPr>
        <p:blipFill rotWithShape="1">
          <a:blip r:embed="rId2">
            <a:extLst>
              <a:ext uri="{28A0092B-C50C-407E-A947-70E740481C1C}">
                <a14:useLocalDpi xmlns:a14="http://schemas.microsoft.com/office/drawing/2010/main" val="0"/>
              </a:ext>
            </a:extLst>
          </a:blip>
          <a:srcRect l="14532" t="15738" r="2097" b="21748"/>
          <a:stretch/>
        </p:blipFill>
        <p:spPr>
          <a:xfrm>
            <a:off x="0" y="1293779"/>
            <a:ext cx="12315097" cy="5286092"/>
          </a:xfrm>
          <a:prstGeom prst="rect">
            <a:avLst/>
          </a:prstGeom>
        </p:spPr>
      </p:pic>
    </p:spTree>
    <p:extLst>
      <p:ext uri="{BB962C8B-B14F-4D97-AF65-F5344CB8AC3E}">
        <p14:creationId xmlns:p14="http://schemas.microsoft.com/office/powerpoint/2010/main" val="408016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57824" y="1353594"/>
            <a:ext cx="9503295" cy="429063"/>
          </a:xfrm>
        </p:spPr>
        <p:txBody>
          <a:bodyPr rtlCol="0"/>
          <a:lstStyle>
            <a:defPPr>
              <a:defRPr lang="it-IT"/>
            </a:defPPr>
          </a:lstStyle>
          <a:p>
            <a:pPr rtl="0"/>
            <a:r>
              <a:rPr lang="it-IT" dirty="0"/>
              <a:t>FIRST OPTIMIZATION</a:t>
            </a:r>
          </a:p>
        </p:txBody>
      </p:sp>
      <p:sp>
        <p:nvSpPr>
          <p:cNvPr id="13" name="Freccia a destra 12">
            <a:extLst>
              <a:ext uri="{FF2B5EF4-FFF2-40B4-BE49-F238E27FC236}">
                <a16:creationId xmlns:a16="http://schemas.microsoft.com/office/drawing/2014/main" id="{214ABB5E-DF4F-8745-96DD-90C35088A992}"/>
              </a:ext>
            </a:extLst>
          </p:cNvPr>
          <p:cNvSpPr/>
          <p:nvPr/>
        </p:nvSpPr>
        <p:spPr>
          <a:xfrm rot="5400000">
            <a:off x="3966497" y="4246907"/>
            <a:ext cx="839009" cy="6031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D184E7E-CDD0-A035-F94C-0ACF6370A3CA}"/>
              </a:ext>
            </a:extLst>
          </p:cNvPr>
          <p:cNvSpPr txBox="1"/>
          <p:nvPr/>
        </p:nvSpPr>
        <p:spPr>
          <a:xfrm>
            <a:off x="8426872" y="3187389"/>
            <a:ext cx="3268494" cy="2246769"/>
          </a:xfrm>
          <a:prstGeom prst="rect">
            <a:avLst/>
          </a:prstGeom>
          <a:noFill/>
        </p:spPr>
        <p:txBody>
          <a:bodyPr wrap="square" rtlCol="0">
            <a:spAutoFit/>
          </a:bodyPr>
          <a:lstStyle/>
          <a:p>
            <a:r>
              <a:rPr lang="it-IT" sz="2000" dirty="0" err="1">
                <a:solidFill>
                  <a:schemeClr val="bg1"/>
                </a:solidFill>
              </a:rPr>
              <a:t>We</a:t>
            </a:r>
            <a:r>
              <a:rPr lang="it-IT" sz="2000" dirty="0">
                <a:solidFill>
                  <a:schemeClr val="bg1"/>
                </a:solidFill>
              </a:rPr>
              <a:t> </a:t>
            </a:r>
            <a:r>
              <a:rPr lang="it-IT" sz="2000" dirty="0" err="1">
                <a:solidFill>
                  <a:schemeClr val="bg1"/>
                </a:solidFill>
              </a:rPr>
              <a:t>remove</a:t>
            </a:r>
            <a:r>
              <a:rPr lang="it-IT" sz="2000" dirty="0">
                <a:solidFill>
                  <a:schemeClr val="bg1"/>
                </a:solidFill>
              </a:rPr>
              <a:t> the call to the </a:t>
            </a:r>
            <a:r>
              <a:rPr lang="it-IT" sz="2000" dirty="0" err="1">
                <a:solidFill>
                  <a:schemeClr val="bg1"/>
                </a:solidFill>
              </a:rPr>
              <a:t>function</a:t>
            </a:r>
            <a:r>
              <a:rPr lang="it-IT" sz="2000" dirty="0">
                <a:solidFill>
                  <a:schemeClr val="bg1"/>
                </a:solidFill>
              </a:rPr>
              <a:t> «</a:t>
            </a:r>
            <a:r>
              <a:rPr lang="it-IT" sz="2000" dirty="0" err="1">
                <a:solidFill>
                  <a:schemeClr val="bg1"/>
                </a:solidFill>
              </a:rPr>
              <a:t>pow</a:t>
            </a:r>
            <a:r>
              <a:rPr lang="it-IT" sz="2000" dirty="0">
                <a:solidFill>
                  <a:schemeClr val="bg1"/>
                </a:solidFill>
              </a:rPr>
              <a:t>» </a:t>
            </a:r>
            <a:r>
              <a:rPr lang="it-IT" sz="2000" dirty="0" err="1">
                <a:solidFill>
                  <a:schemeClr val="bg1"/>
                </a:solidFill>
              </a:rPr>
              <a:t>because</a:t>
            </a:r>
            <a:r>
              <a:rPr lang="it-IT" sz="2000" dirty="0">
                <a:solidFill>
                  <a:schemeClr val="bg1"/>
                </a:solidFill>
              </a:rPr>
              <a:t> </a:t>
            </a:r>
            <a:r>
              <a:rPr lang="it-IT" sz="2000" dirty="0" err="1">
                <a:solidFill>
                  <a:schemeClr val="bg1"/>
                </a:solidFill>
              </a:rPr>
              <a:t>it</a:t>
            </a:r>
            <a:r>
              <a:rPr lang="it-IT" sz="2000" dirty="0">
                <a:solidFill>
                  <a:schemeClr val="bg1"/>
                </a:solidFill>
              </a:rPr>
              <a:t> </a:t>
            </a:r>
            <a:r>
              <a:rPr lang="it-IT" sz="2000" dirty="0" err="1">
                <a:solidFill>
                  <a:schemeClr val="bg1"/>
                </a:solidFill>
              </a:rPr>
              <a:t>is</a:t>
            </a:r>
            <a:r>
              <a:rPr lang="it-IT" sz="2000" dirty="0">
                <a:solidFill>
                  <a:schemeClr val="bg1"/>
                </a:solidFill>
              </a:rPr>
              <a:t> </a:t>
            </a:r>
            <a:r>
              <a:rPr lang="it-IT" sz="2000" dirty="0" err="1">
                <a:solidFill>
                  <a:schemeClr val="bg1"/>
                </a:solidFill>
              </a:rPr>
              <a:t>very</a:t>
            </a:r>
            <a:r>
              <a:rPr lang="it-IT" sz="2000" dirty="0">
                <a:solidFill>
                  <a:schemeClr val="bg1"/>
                </a:solidFill>
              </a:rPr>
              <a:t> </a:t>
            </a:r>
            <a:r>
              <a:rPr lang="it-IT" sz="2000" dirty="0" err="1">
                <a:solidFill>
                  <a:schemeClr val="bg1"/>
                </a:solidFill>
              </a:rPr>
              <a:t>inefficient</a:t>
            </a:r>
            <a:r>
              <a:rPr lang="it-IT" sz="2000" dirty="0">
                <a:solidFill>
                  <a:schemeClr val="bg1"/>
                </a:solidFill>
              </a:rPr>
              <a:t>. I</a:t>
            </a:r>
            <a:r>
              <a:rPr lang="en-US" sz="2000" dirty="0" err="1">
                <a:solidFill>
                  <a:schemeClr val="bg1"/>
                </a:solidFill>
              </a:rPr>
              <a:t>nstead</a:t>
            </a:r>
            <a:r>
              <a:rPr lang="en-US" sz="2000" dirty="0">
                <a:solidFill>
                  <a:schemeClr val="bg1"/>
                </a:solidFill>
              </a:rPr>
              <a:t>, we replaced it with a simpler multiplication between the difference of the coordinates.</a:t>
            </a:r>
            <a:endParaRPr lang="it-IT" sz="2000" dirty="0">
              <a:solidFill>
                <a:schemeClr val="bg1"/>
              </a:solidFill>
            </a:endParaRPr>
          </a:p>
        </p:txBody>
      </p:sp>
      <p:pic>
        <p:nvPicPr>
          <p:cNvPr id="7" name="Immagine 6" descr="Immagine che contiene testo, schermata, Carattere&#10;&#10;Descrizione generata automaticamente">
            <a:extLst>
              <a:ext uri="{FF2B5EF4-FFF2-40B4-BE49-F238E27FC236}">
                <a16:creationId xmlns:a16="http://schemas.microsoft.com/office/drawing/2014/main" id="{A3427DE2-C0F5-222E-1B8A-95A736A9B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308" y="2299506"/>
            <a:ext cx="5607115" cy="1775766"/>
          </a:xfrm>
          <a:prstGeom prst="rect">
            <a:avLst/>
          </a:prstGeom>
        </p:spPr>
      </p:pic>
      <p:pic>
        <p:nvPicPr>
          <p:cNvPr id="9" name="Immagine 8" descr="Immagine che contiene testo, schermata, Carattere, schermo&#10;&#10;Descrizione generata automaticamente">
            <a:extLst>
              <a:ext uri="{FF2B5EF4-FFF2-40B4-BE49-F238E27FC236}">
                <a16:creationId xmlns:a16="http://schemas.microsoft.com/office/drawing/2014/main" id="{54F87325-3B06-4821-A43D-E0B28FAF8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24" y="5075344"/>
            <a:ext cx="7476084" cy="1587841"/>
          </a:xfrm>
          <a:prstGeom prst="rect">
            <a:avLst/>
          </a:prstGeom>
        </p:spPr>
      </p:pic>
    </p:spTree>
    <p:extLst>
      <p:ext uri="{BB962C8B-B14F-4D97-AF65-F5344CB8AC3E}">
        <p14:creationId xmlns:p14="http://schemas.microsoft.com/office/powerpoint/2010/main" val="336541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57824" y="1353594"/>
            <a:ext cx="9503295" cy="429063"/>
          </a:xfrm>
        </p:spPr>
        <p:txBody>
          <a:bodyPr rtlCol="0"/>
          <a:lstStyle>
            <a:defPPr>
              <a:defRPr lang="it-IT"/>
            </a:defPPr>
          </a:lstStyle>
          <a:p>
            <a:pPr rtl="0"/>
            <a:r>
              <a:rPr lang="it-IT" dirty="0"/>
              <a:t>SEC0ND OPTIMIZATION</a:t>
            </a:r>
          </a:p>
        </p:txBody>
      </p:sp>
      <p:sp>
        <p:nvSpPr>
          <p:cNvPr id="13" name="Freccia a destra 12">
            <a:extLst>
              <a:ext uri="{FF2B5EF4-FFF2-40B4-BE49-F238E27FC236}">
                <a16:creationId xmlns:a16="http://schemas.microsoft.com/office/drawing/2014/main" id="{214ABB5E-DF4F-8745-96DD-90C35088A992}"/>
              </a:ext>
            </a:extLst>
          </p:cNvPr>
          <p:cNvSpPr/>
          <p:nvPr/>
        </p:nvSpPr>
        <p:spPr>
          <a:xfrm rot="5400000">
            <a:off x="3822627" y="5032731"/>
            <a:ext cx="481746" cy="461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software, Software multimediale&#10;&#10;Descrizione generata automaticamente">
            <a:extLst>
              <a:ext uri="{FF2B5EF4-FFF2-40B4-BE49-F238E27FC236}">
                <a16:creationId xmlns:a16="http://schemas.microsoft.com/office/drawing/2014/main" id="{DA62117D-3942-06C6-853A-E05695D588CC}"/>
              </a:ext>
            </a:extLst>
          </p:cNvPr>
          <p:cNvPicPr>
            <a:picLocks noChangeAspect="1"/>
          </p:cNvPicPr>
          <p:nvPr/>
        </p:nvPicPr>
        <p:blipFill rotWithShape="1">
          <a:blip r:embed="rId3">
            <a:extLst>
              <a:ext uri="{28A0092B-C50C-407E-A947-70E740481C1C}">
                <a14:useLocalDpi xmlns:a14="http://schemas.microsoft.com/office/drawing/2010/main" val="0"/>
              </a:ext>
            </a:extLst>
          </a:blip>
          <a:srcRect l="3373" t="49546" r="63472" b="32748"/>
          <a:stretch/>
        </p:blipFill>
        <p:spPr>
          <a:xfrm>
            <a:off x="333315" y="2462221"/>
            <a:ext cx="8620947" cy="2469702"/>
          </a:xfrm>
          <a:prstGeom prst="rect">
            <a:avLst/>
          </a:prstGeom>
        </p:spPr>
      </p:pic>
      <p:pic>
        <p:nvPicPr>
          <p:cNvPr id="9" name="Immagine 8" descr="Immagine che contiene testo, schermata, software, schermo&#10;&#10;Descrizione generata automaticamente">
            <a:extLst>
              <a:ext uri="{FF2B5EF4-FFF2-40B4-BE49-F238E27FC236}">
                <a16:creationId xmlns:a16="http://schemas.microsoft.com/office/drawing/2014/main" id="{193E90A1-C4A1-4591-A911-A7FF9BF0C9CE}"/>
              </a:ext>
            </a:extLst>
          </p:cNvPr>
          <p:cNvPicPr>
            <a:picLocks noChangeAspect="1"/>
          </p:cNvPicPr>
          <p:nvPr/>
        </p:nvPicPr>
        <p:blipFill rotWithShape="1">
          <a:blip r:embed="rId4">
            <a:extLst>
              <a:ext uri="{28A0092B-C50C-407E-A947-70E740481C1C}">
                <a14:useLocalDpi xmlns:a14="http://schemas.microsoft.com/office/drawing/2010/main" val="0"/>
              </a:ext>
            </a:extLst>
          </a:blip>
          <a:srcRect l="9574" t="53049" r="45904" b="40391"/>
          <a:stretch/>
        </p:blipFill>
        <p:spPr>
          <a:xfrm>
            <a:off x="333315" y="5575168"/>
            <a:ext cx="10614235" cy="839010"/>
          </a:xfrm>
          <a:prstGeom prst="rect">
            <a:avLst/>
          </a:prstGeom>
        </p:spPr>
      </p:pic>
      <p:sp>
        <p:nvSpPr>
          <p:cNvPr id="10" name="CasellaDiTesto 9">
            <a:extLst>
              <a:ext uri="{FF2B5EF4-FFF2-40B4-BE49-F238E27FC236}">
                <a16:creationId xmlns:a16="http://schemas.microsoft.com/office/drawing/2014/main" id="{F36407A2-B520-48F2-7ADA-56A9BEB41CA1}"/>
              </a:ext>
            </a:extLst>
          </p:cNvPr>
          <p:cNvSpPr txBox="1"/>
          <p:nvPr/>
        </p:nvSpPr>
        <p:spPr>
          <a:xfrm>
            <a:off x="9193306" y="3570051"/>
            <a:ext cx="2665379" cy="1200329"/>
          </a:xfrm>
          <a:prstGeom prst="rect">
            <a:avLst/>
          </a:prstGeom>
          <a:noFill/>
        </p:spPr>
        <p:txBody>
          <a:bodyPr wrap="square" rtlCol="0">
            <a:spAutoFit/>
          </a:bodyPr>
          <a:lstStyle/>
          <a:p>
            <a:r>
              <a:rPr lang="it-IT" dirty="0">
                <a:solidFill>
                  <a:schemeClr val="bg1"/>
                </a:solidFill>
              </a:rPr>
              <a:t>The use of the «</a:t>
            </a:r>
            <a:r>
              <a:rPr lang="it-IT" dirty="0" err="1">
                <a:solidFill>
                  <a:schemeClr val="bg1"/>
                </a:solidFill>
              </a:rPr>
              <a:t>vector</a:t>
            </a:r>
            <a:r>
              <a:rPr lang="it-IT" dirty="0">
                <a:solidFill>
                  <a:schemeClr val="bg1"/>
                </a:solidFill>
              </a:rPr>
              <a:t>» </a:t>
            </a:r>
            <a:r>
              <a:rPr lang="it-IT" dirty="0" err="1">
                <a:solidFill>
                  <a:schemeClr val="bg1"/>
                </a:solidFill>
              </a:rPr>
              <a:t>struct</a:t>
            </a:r>
            <a:r>
              <a:rPr lang="it-IT" dirty="0">
                <a:solidFill>
                  <a:schemeClr val="bg1"/>
                </a:solidFill>
              </a:rPr>
              <a:t> </a:t>
            </a:r>
            <a:r>
              <a:rPr lang="it-IT" dirty="0" err="1">
                <a:solidFill>
                  <a:schemeClr val="bg1"/>
                </a:solidFill>
              </a:rPr>
              <a:t>slows</a:t>
            </a:r>
            <a:r>
              <a:rPr lang="it-IT" dirty="0">
                <a:solidFill>
                  <a:schemeClr val="bg1"/>
                </a:solidFill>
              </a:rPr>
              <a:t> down the </a:t>
            </a:r>
            <a:r>
              <a:rPr lang="it-IT" dirty="0" err="1">
                <a:solidFill>
                  <a:schemeClr val="bg1"/>
                </a:solidFill>
              </a:rPr>
              <a:t>initialization</a:t>
            </a:r>
            <a:r>
              <a:rPr lang="it-IT" dirty="0">
                <a:solidFill>
                  <a:schemeClr val="bg1"/>
                </a:solidFill>
              </a:rPr>
              <a:t> of the </a:t>
            </a:r>
            <a:r>
              <a:rPr lang="it-IT" dirty="0" err="1">
                <a:solidFill>
                  <a:schemeClr val="bg1"/>
                </a:solidFill>
              </a:rPr>
              <a:t>main</a:t>
            </a:r>
            <a:r>
              <a:rPr lang="it-IT" dirty="0">
                <a:solidFill>
                  <a:schemeClr val="bg1"/>
                </a:solidFill>
              </a:rPr>
              <a:t> loop in the code.</a:t>
            </a:r>
          </a:p>
        </p:txBody>
      </p:sp>
    </p:spTree>
    <p:extLst>
      <p:ext uri="{BB962C8B-B14F-4D97-AF65-F5344CB8AC3E}">
        <p14:creationId xmlns:p14="http://schemas.microsoft.com/office/powerpoint/2010/main" val="2480187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57823" y="364746"/>
            <a:ext cx="9503295" cy="429063"/>
          </a:xfrm>
        </p:spPr>
        <p:txBody>
          <a:bodyPr rtlCol="0"/>
          <a:lstStyle>
            <a:defPPr>
              <a:defRPr lang="it-IT"/>
            </a:defPPr>
          </a:lstStyle>
          <a:p>
            <a:pPr rtl="0"/>
            <a:r>
              <a:rPr lang="it-IT" dirty="0"/>
              <a:t>THIRD OPTIMIZATION</a:t>
            </a:r>
          </a:p>
        </p:txBody>
      </p:sp>
      <p:pic>
        <p:nvPicPr>
          <p:cNvPr id="14" name="Immagine 13" descr="Immagine che contiene testo, schermata, schermo, software&#10;&#10;Descrizione generata automaticamente">
            <a:extLst>
              <a:ext uri="{FF2B5EF4-FFF2-40B4-BE49-F238E27FC236}">
                <a16:creationId xmlns:a16="http://schemas.microsoft.com/office/drawing/2014/main" id="{B923A457-98A0-535C-99FA-AE02DF8D4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44" y="976545"/>
            <a:ext cx="6095676" cy="2427669"/>
          </a:xfrm>
          <a:prstGeom prst="rect">
            <a:avLst/>
          </a:prstGeom>
        </p:spPr>
      </p:pic>
      <p:sp>
        <p:nvSpPr>
          <p:cNvPr id="15" name="Ovale 14">
            <a:extLst>
              <a:ext uri="{FF2B5EF4-FFF2-40B4-BE49-F238E27FC236}">
                <a16:creationId xmlns:a16="http://schemas.microsoft.com/office/drawing/2014/main" id="{AF204A8F-8142-98BD-84C6-0E75C5758D85}"/>
              </a:ext>
            </a:extLst>
          </p:cNvPr>
          <p:cNvSpPr/>
          <p:nvPr/>
        </p:nvSpPr>
        <p:spPr>
          <a:xfrm>
            <a:off x="2042809" y="943148"/>
            <a:ext cx="1638807" cy="429063"/>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E7A1D56-56D4-5DB6-D778-C4978F347450}"/>
              </a:ext>
            </a:extLst>
          </p:cNvPr>
          <p:cNvSpPr/>
          <p:nvPr/>
        </p:nvSpPr>
        <p:spPr>
          <a:xfrm>
            <a:off x="2622478" y="1582902"/>
            <a:ext cx="1966362" cy="429064"/>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reccia a destra 18">
            <a:extLst>
              <a:ext uri="{FF2B5EF4-FFF2-40B4-BE49-F238E27FC236}">
                <a16:creationId xmlns:a16="http://schemas.microsoft.com/office/drawing/2014/main" id="{A2C472FC-3C83-CEBD-EEC5-5262FE755190}"/>
              </a:ext>
            </a:extLst>
          </p:cNvPr>
          <p:cNvSpPr/>
          <p:nvPr/>
        </p:nvSpPr>
        <p:spPr>
          <a:xfrm rot="5400000">
            <a:off x="3003361" y="3527665"/>
            <a:ext cx="639754" cy="5648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Immagine 20" descr="Immagine che contiene testo, schermata, schermo, software&#10;&#10;Descrizione generata automaticamente">
            <a:extLst>
              <a:ext uri="{FF2B5EF4-FFF2-40B4-BE49-F238E27FC236}">
                <a16:creationId xmlns:a16="http://schemas.microsoft.com/office/drawing/2014/main" id="{C44CAB62-B3E0-BE0C-BE17-625F45AB3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21" y="4215957"/>
            <a:ext cx="6095675" cy="2632223"/>
          </a:xfrm>
          <a:prstGeom prst="rect">
            <a:avLst/>
          </a:prstGeom>
        </p:spPr>
      </p:pic>
      <p:sp>
        <p:nvSpPr>
          <p:cNvPr id="22" name="Ovale 21">
            <a:extLst>
              <a:ext uri="{FF2B5EF4-FFF2-40B4-BE49-F238E27FC236}">
                <a16:creationId xmlns:a16="http://schemas.microsoft.com/office/drawing/2014/main" id="{B47D2067-9032-01CD-FB6F-CE3C30FB6FCE}"/>
              </a:ext>
            </a:extLst>
          </p:cNvPr>
          <p:cNvSpPr/>
          <p:nvPr/>
        </p:nvSpPr>
        <p:spPr>
          <a:xfrm>
            <a:off x="2237598" y="5275097"/>
            <a:ext cx="1293542" cy="405855"/>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7058E3EC-D09F-8DFA-C892-33A3DF52345A}"/>
              </a:ext>
            </a:extLst>
          </p:cNvPr>
          <p:cNvSpPr/>
          <p:nvPr/>
        </p:nvSpPr>
        <p:spPr>
          <a:xfrm>
            <a:off x="1799616" y="4824772"/>
            <a:ext cx="1163381" cy="405855"/>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4A8CCF77-4722-3BE3-6163-3E674E56EF40}"/>
              </a:ext>
            </a:extLst>
          </p:cNvPr>
          <p:cNvSpPr txBox="1"/>
          <p:nvPr/>
        </p:nvSpPr>
        <p:spPr>
          <a:xfrm>
            <a:off x="7146529" y="3404214"/>
            <a:ext cx="4372583" cy="1015663"/>
          </a:xfrm>
          <a:prstGeom prst="rect">
            <a:avLst/>
          </a:prstGeom>
          <a:noFill/>
        </p:spPr>
        <p:txBody>
          <a:bodyPr wrap="square">
            <a:spAutoFit/>
          </a:bodyPr>
          <a:lstStyle/>
          <a:p>
            <a:r>
              <a:rPr lang="it-IT" sz="2000" dirty="0">
                <a:solidFill>
                  <a:schemeClr val="bg1"/>
                </a:solidFill>
              </a:rPr>
              <a:t>In some parts of the code, </a:t>
            </a:r>
            <a:r>
              <a:rPr lang="it-IT" sz="2000" dirty="0" err="1">
                <a:solidFill>
                  <a:schemeClr val="bg1"/>
                </a:solidFill>
              </a:rPr>
              <a:t>we</a:t>
            </a:r>
            <a:r>
              <a:rPr lang="it-IT" sz="2000" dirty="0">
                <a:solidFill>
                  <a:schemeClr val="bg1"/>
                </a:solidFill>
              </a:rPr>
              <a:t> </a:t>
            </a:r>
            <a:r>
              <a:rPr lang="it-IT" sz="2000" dirty="0" err="1">
                <a:solidFill>
                  <a:schemeClr val="bg1"/>
                </a:solidFill>
              </a:rPr>
              <a:t>optimized</a:t>
            </a:r>
            <a:r>
              <a:rPr lang="it-IT" sz="2000" dirty="0">
                <a:solidFill>
                  <a:schemeClr val="bg1"/>
                </a:solidFill>
              </a:rPr>
              <a:t> </a:t>
            </a:r>
            <a:r>
              <a:rPr lang="it-IT" sz="2000" dirty="0" err="1">
                <a:solidFill>
                  <a:schemeClr val="bg1"/>
                </a:solidFill>
              </a:rPr>
              <a:t>method</a:t>
            </a:r>
            <a:r>
              <a:rPr lang="it-IT" sz="2000" dirty="0">
                <a:solidFill>
                  <a:schemeClr val="bg1"/>
                </a:solidFill>
              </a:rPr>
              <a:t> calls and </a:t>
            </a:r>
            <a:r>
              <a:rPr lang="it-IT" sz="2000" dirty="0" err="1">
                <a:solidFill>
                  <a:schemeClr val="bg1"/>
                </a:solidFill>
              </a:rPr>
              <a:t>variable</a:t>
            </a:r>
            <a:r>
              <a:rPr lang="it-IT" sz="2000" dirty="0">
                <a:solidFill>
                  <a:schemeClr val="bg1"/>
                </a:solidFill>
              </a:rPr>
              <a:t> </a:t>
            </a:r>
            <a:r>
              <a:rPr lang="it-IT" sz="2000" dirty="0" err="1">
                <a:solidFill>
                  <a:schemeClr val="bg1"/>
                </a:solidFill>
              </a:rPr>
              <a:t>declarations</a:t>
            </a:r>
            <a:r>
              <a:rPr lang="it-IT" sz="2000" dirty="0">
                <a:solidFill>
                  <a:schemeClr val="bg1"/>
                </a:solidFill>
              </a:rPr>
              <a:t> inside loops.</a:t>
            </a:r>
          </a:p>
        </p:txBody>
      </p:sp>
    </p:spTree>
    <p:extLst>
      <p:ext uri="{BB962C8B-B14F-4D97-AF65-F5344CB8AC3E}">
        <p14:creationId xmlns:p14="http://schemas.microsoft.com/office/powerpoint/2010/main" val="1119810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87B757-D0AE-8282-E0FF-DBC046AB185C}"/>
              </a:ext>
            </a:extLst>
          </p:cNvPr>
          <p:cNvSpPr>
            <a:spLocks noGrp="1"/>
          </p:cNvSpPr>
          <p:nvPr>
            <p:ph type="title"/>
          </p:nvPr>
        </p:nvSpPr>
        <p:spPr>
          <a:xfrm>
            <a:off x="594360" y="278129"/>
            <a:ext cx="9778365" cy="531340"/>
          </a:xfrm>
        </p:spPr>
        <p:txBody>
          <a:bodyPr/>
          <a:lstStyle/>
          <a:p>
            <a:r>
              <a:rPr lang="it-IT" dirty="0"/>
              <a:t>PROFILER</a:t>
            </a:r>
          </a:p>
        </p:txBody>
      </p:sp>
      <p:pic>
        <p:nvPicPr>
          <p:cNvPr id="5" name="Immagine 4" descr="Immagine che contiene testo, schermata, software, Icona del computer&#10;&#10;Descrizione generata automaticamente">
            <a:extLst>
              <a:ext uri="{FF2B5EF4-FFF2-40B4-BE49-F238E27FC236}">
                <a16:creationId xmlns:a16="http://schemas.microsoft.com/office/drawing/2014/main" id="{C08F4647-7326-DA6D-C94A-5F6D23DB6182}"/>
              </a:ext>
            </a:extLst>
          </p:cNvPr>
          <p:cNvPicPr>
            <a:picLocks noChangeAspect="1"/>
          </p:cNvPicPr>
          <p:nvPr/>
        </p:nvPicPr>
        <p:blipFill rotWithShape="1">
          <a:blip r:embed="rId2">
            <a:extLst>
              <a:ext uri="{28A0092B-C50C-407E-A947-70E740481C1C}">
                <a14:useLocalDpi xmlns:a14="http://schemas.microsoft.com/office/drawing/2010/main" val="0"/>
              </a:ext>
            </a:extLst>
          </a:blip>
          <a:srcRect l="14429" t="16089" r="1495" b="22026"/>
          <a:stretch/>
        </p:blipFill>
        <p:spPr>
          <a:xfrm>
            <a:off x="0" y="1196713"/>
            <a:ext cx="12417561" cy="5198332"/>
          </a:xfrm>
          <a:prstGeom prst="rect">
            <a:avLst/>
          </a:prstGeom>
        </p:spPr>
      </p:pic>
    </p:spTree>
    <p:extLst>
      <p:ext uri="{BB962C8B-B14F-4D97-AF65-F5344CB8AC3E}">
        <p14:creationId xmlns:p14="http://schemas.microsoft.com/office/powerpoint/2010/main" val="359545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560793" cy="607088"/>
          </a:xfrm>
        </p:spPr>
        <p:txBody>
          <a:bodyPr rtlCol="0"/>
          <a:lstStyle>
            <a:defPPr>
              <a:defRPr lang="it-IT"/>
            </a:defPPr>
          </a:lstStyle>
          <a:p>
            <a:pPr rtl="0"/>
            <a:r>
              <a:rPr lang="it-IT" dirty="0"/>
              <a:t>EXECUTION TIME – SECOND VERSION</a:t>
            </a:r>
          </a:p>
        </p:txBody>
      </p:sp>
      <p:sp>
        <p:nvSpPr>
          <p:cNvPr id="9" name="CasellaDiTesto 8">
            <a:extLst>
              <a:ext uri="{FF2B5EF4-FFF2-40B4-BE49-F238E27FC236}">
                <a16:creationId xmlns:a16="http://schemas.microsoft.com/office/drawing/2014/main" id="{DCD905E5-1BAF-50BD-9606-B179268F0C81}"/>
              </a:ext>
            </a:extLst>
          </p:cNvPr>
          <p:cNvSpPr txBox="1"/>
          <p:nvPr/>
        </p:nvSpPr>
        <p:spPr>
          <a:xfrm>
            <a:off x="8470318" y="3546051"/>
            <a:ext cx="2850205" cy="923330"/>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36 </a:t>
            </a:r>
            <a:r>
              <a:rPr lang="it-IT" dirty="0" err="1">
                <a:solidFill>
                  <a:schemeClr val="bg1"/>
                </a:solidFill>
              </a:rPr>
              <a:t>independent</a:t>
            </a:r>
            <a:r>
              <a:rPr lang="it-IT" dirty="0">
                <a:solidFill>
                  <a:schemeClr val="bg1"/>
                </a:solidFill>
              </a:rPr>
              <a:t> trials</a:t>
            </a:r>
          </a:p>
          <a:p>
            <a:pPr marL="285750" indent="-285750">
              <a:buFont typeface="Arial" panose="020B0604020202020204" pitchFamily="34" charset="0"/>
              <a:buChar char="•"/>
            </a:pPr>
            <a:r>
              <a:rPr lang="it-IT" dirty="0" err="1">
                <a:solidFill>
                  <a:schemeClr val="bg1"/>
                </a:solidFill>
              </a:rPr>
              <a:t>Decreasing</a:t>
            </a:r>
            <a:r>
              <a:rPr lang="it-IT" dirty="0">
                <a:solidFill>
                  <a:schemeClr val="bg1"/>
                </a:solidFill>
              </a:rPr>
              <a:t> curve </a:t>
            </a:r>
            <a:r>
              <a:rPr lang="it-IT" dirty="0" err="1">
                <a:solidFill>
                  <a:schemeClr val="bg1"/>
                </a:solidFill>
              </a:rPr>
              <a:t>until</a:t>
            </a:r>
            <a:r>
              <a:rPr lang="it-IT" dirty="0">
                <a:solidFill>
                  <a:schemeClr val="bg1"/>
                </a:solidFill>
              </a:rPr>
              <a:t> 8 </a:t>
            </a:r>
            <a:r>
              <a:rPr lang="it-IT" dirty="0" err="1">
                <a:solidFill>
                  <a:schemeClr val="bg1"/>
                </a:solidFill>
              </a:rPr>
              <a:t>threads</a:t>
            </a:r>
            <a:endParaRPr lang="it-IT" dirty="0">
              <a:solidFill>
                <a:schemeClr val="bg1"/>
              </a:solidFill>
            </a:endParaRPr>
          </a:p>
        </p:txBody>
      </p:sp>
      <p:pic>
        <p:nvPicPr>
          <p:cNvPr id="4" name="Immagine 3" descr="Immagine che contiene testo, Diagramma, linea, schermata&#10;&#10;Descrizione generata automaticamente">
            <a:extLst>
              <a:ext uri="{FF2B5EF4-FFF2-40B4-BE49-F238E27FC236}">
                <a16:creationId xmlns:a16="http://schemas.microsoft.com/office/drawing/2014/main" id="{36C198DB-6D9F-F4A0-2271-6702E8671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6825"/>
            <a:ext cx="7769777" cy="5531175"/>
          </a:xfrm>
          <a:prstGeom prst="rect">
            <a:avLst/>
          </a:prstGeom>
        </p:spPr>
      </p:pic>
    </p:spTree>
    <p:extLst>
      <p:ext uri="{BB962C8B-B14F-4D97-AF65-F5344CB8AC3E}">
        <p14:creationId xmlns:p14="http://schemas.microsoft.com/office/powerpoint/2010/main" val="36059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EEB93B-A7A0-622F-5E17-CC34FD6C09EE}"/>
              </a:ext>
            </a:extLst>
          </p:cNvPr>
          <p:cNvSpPr>
            <a:spLocks noGrp="1"/>
          </p:cNvSpPr>
          <p:nvPr>
            <p:ph type="title"/>
          </p:nvPr>
        </p:nvSpPr>
        <p:spPr/>
        <p:txBody>
          <a:bodyPr/>
          <a:lstStyle/>
          <a:p>
            <a:r>
              <a:rPr lang="it-IT" dirty="0"/>
              <a:t>COMPARISON BETWEEN TWO VERSION</a:t>
            </a:r>
          </a:p>
        </p:txBody>
      </p:sp>
      <p:pic>
        <p:nvPicPr>
          <p:cNvPr id="6" name="Immagine 5" descr="Immagine che contiene linea, testo, Diagramma, diagramma&#10;&#10;Descrizione generata automaticamente">
            <a:extLst>
              <a:ext uri="{FF2B5EF4-FFF2-40B4-BE49-F238E27FC236}">
                <a16:creationId xmlns:a16="http://schemas.microsoft.com/office/drawing/2014/main" id="{65FA64ED-EB6E-84F5-A9F8-8535E21B87DF}"/>
              </a:ext>
            </a:extLst>
          </p:cNvPr>
          <p:cNvPicPr>
            <a:picLocks noChangeAspect="1"/>
          </p:cNvPicPr>
          <p:nvPr/>
        </p:nvPicPr>
        <p:blipFill rotWithShape="1">
          <a:blip r:embed="rId2">
            <a:extLst>
              <a:ext uri="{28A0092B-C50C-407E-A947-70E740481C1C}">
                <a14:useLocalDpi xmlns:a14="http://schemas.microsoft.com/office/drawing/2010/main" val="0"/>
              </a:ext>
            </a:extLst>
          </a:blip>
          <a:srcRect t="11594"/>
          <a:stretch/>
        </p:blipFill>
        <p:spPr>
          <a:xfrm>
            <a:off x="594360" y="2007704"/>
            <a:ext cx="9144018" cy="4850296"/>
          </a:xfrm>
          <a:prstGeom prst="rect">
            <a:avLst/>
          </a:prstGeom>
        </p:spPr>
      </p:pic>
      <p:sp>
        <p:nvSpPr>
          <p:cNvPr id="9" name="CasellaDiTesto 8">
            <a:extLst>
              <a:ext uri="{FF2B5EF4-FFF2-40B4-BE49-F238E27FC236}">
                <a16:creationId xmlns:a16="http://schemas.microsoft.com/office/drawing/2014/main" id="{31BAAD5B-EE59-104D-129A-30A0A5A1A2AF}"/>
              </a:ext>
            </a:extLst>
          </p:cNvPr>
          <p:cNvSpPr txBox="1"/>
          <p:nvPr/>
        </p:nvSpPr>
        <p:spPr>
          <a:xfrm>
            <a:off x="9094304" y="3548270"/>
            <a:ext cx="2672975"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Maximum speedup is approximately 2x</a:t>
            </a:r>
            <a:endParaRPr lang="en-US" dirty="0"/>
          </a:p>
          <a:p>
            <a:pPr marL="285750" indent="-285750">
              <a:buFont typeface="Arial" panose="020B0604020202020204" pitchFamily="34" charset="0"/>
              <a:buChar char="•"/>
            </a:pPr>
            <a:r>
              <a:rPr lang="en-US" dirty="0">
                <a:solidFill>
                  <a:schemeClr val="bg1"/>
                </a:solidFill>
              </a:rPr>
              <a:t>The larger the number of points, the greater the benefits of parallelization.</a:t>
            </a:r>
            <a:endParaRPr lang="it-IT" dirty="0">
              <a:solidFill>
                <a:schemeClr val="bg1"/>
              </a:solidFill>
            </a:endParaRPr>
          </a:p>
        </p:txBody>
      </p:sp>
    </p:spTree>
    <p:extLst>
      <p:ext uri="{BB962C8B-B14F-4D97-AF65-F5344CB8AC3E}">
        <p14:creationId xmlns:p14="http://schemas.microsoft.com/office/powerpoint/2010/main" val="1541675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it-IT"/>
            </a:defPPr>
          </a:lstStyle>
          <a:p>
            <a:pPr rtl="0"/>
            <a:r>
              <a:rPr lang="it-IT" dirty="0">
                <a:latin typeface="+mn-lt"/>
              </a:rPr>
              <a:t>4) GPU VERSION</a:t>
            </a:r>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136448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B2447-A3F1-9428-1AC4-02F0429D2DE6}"/>
              </a:ext>
            </a:extLst>
          </p:cNvPr>
          <p:cNvSpPr>
            <a:spLocks noGrp="1"/>
          </p:cNvSpPr>
          <p:nvPr>
            <p:ph type="title"/>
          </p:nvPr>
        </p:nvSpPr>
        <p:spPr>
          <a:xfrm>
            <a:off x="594360" y="228601"/>
            <a:ext cx="9778365" cy="589968"/>
          </a:xfrm>
        </p:spPr>
        <p:txBody>
          <a:bodyPr/>
          <a:lstStyle/>
          <a:p>
            <a:r>
              <a:rPr lang="it-IT" dirty="0"/>
              <a:t>GPU </a:t>
            </a:r>
            <a:r>
              <a:rPr lang="it-IT" dirty="0" err="1"/>
              <a:t>specifications</a:t>
            </a:r>
            <a:endParaRPr lang="it-IT" dirty="0"/>
          </a:p>
        </p:txBody>
      </p:sp>
      <p:pic>
        <p:nvPicPr>
          <p:cNvPr id="8" name="Immagine 7" descr="Immagine che contiene testo, schermata&#10;&#10;Descrizione generata automaticamente">
            <a:extLst>
              <a:ext uri="{FF2B5EF4-FFF2-40B4-BE49-F238E27FC236}">
                <a16:creationId xmlns:a16="http://schemas.microsoft.com/office/drawing/2014/main" id="{5AE3EA6C-D3FF-D07D-5A9B-9A7631553F78}"/>
              </a:ext>
            </a:extLst>
          </p:cNvPr>
          <p:cNvPicPr>
            <a:picLocks noChangeAspect="1"/>
          </p:cNvPicPr>
          <p:nvPr/>
        </p:nvPicPr>
        <p:blipFill rotWithShape="1">
          <a:blip r:embed="rId2">
            <a:extLst>
              <a:ext uri="{28A0092B-C50C-407E-A947-70E740481C1C}">
                <a14:useLocalDpi xmlns:a14="http://schemas.microsoft.com/office/drawing/2010/main" val="0"/>
              </a:ext>
            </a:extLst>
          </a:blip>
          <a:srcRect l="5" t="14493" r="40936" b="18985"/>
          <a:stretch/>
        </p:blipFill>
        <p:spPr>
          <a:xfrm>
            <a:off x="594360" y="1000649"/>
            <a:ext cx="8666922" cy="5618810"/>
          </a:xfrm>
          <a:prstGeom prst="rect">
            <a:avLst/>
          </a:prstGeom>
        </p:spPr>
      </p:pic>
      <p:sp>
        <p:nvSpPr>
          <p:cNvPr id="9" name="Rettangolo 8">
            <a:extLst>
              <a:ext uri="{FF2B5EF4-FFF2-40B4-BE49-F238E27FC236}">
                <a16:creationId xmlns:a16="http://schemas.microsoft.com/office/drawing/2014/main" id="{1F150959-FB22-684D-F1D9-8799CD9B7BA3}"/>
              </a:ext>
            </a:extLst>
          </p:cNvPr>
          <p:cNvSpPr/>
          <p:nvPr/>
        </p:nvSpPr>
        <p:spPr>
          <a:xfrm>
            <a:off x="594360" y="1759226"/>
            <a:ext cx="5501640" cy="37768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B3D1287B-C2D7-A52A-8192-48C34EF79286}"/>
              </a:ext>
            </a:extLst>
          </p:cNvPr>
          <p:cNvSpPr/>
          <p:nvPr/>
        </p:nvSpPr>
        <p:spPr>
          <a:xfrm>
            <a:off x="594360" y="2822713"/>
            <a:ext cx="5501640" cy="113306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124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8A9CE1-3A19-5B44-CCDE-8A92CC74FA1A}"/>
              </a:ext>
            </a:extLst>
          </p:cNvPr>
          <p:cNvSpPr>
            <a:spLocks noGrp="1"/>
          </p:cNvSpPr>
          <p:nvPr>
            <p:ph type="title"/>
          </p:nvPr>
        </p:nvSpPr>
        <p:spPr/>
        <p:txBody>
          <a:bodyPr/>
          <a:lstStyle/>
          <a:p>
            <a:r>
              <a:rPr lang="it-IT" dirty="0" err="1"/>
              <a:t>GPU’s</a:t>
            </a:r>
            <a:r>
              <a:rPr lang="it-IT" dirty="0"/>
              <a:t> </a:t>
            </a:r>
            <a:r>
              <a:rPr lang="it-IT" dirty="0" err="1"/>
              <a:t>implementation</a:t>
            </a:r>
            <a:r>
              <a:rPr lang="it-IT" dirty="0"/>
              <a:t> of PAM</a:t>
            </a:r>
            <a:br>
              <a:rPr lang="it-IT" dirty="0"/>
            </a:br>
            <a:r>
              <a:rPr lang="it-IT" dirty="0"/>
              <a:t>		First </a:t>
            </a:r>
            <a:r>
              <a:rPr lang="it-IT" dirty="0" err="1"/>
              <a:t>version</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B55BC2E-3326-EA03-C2EA-885CAC385223}"/>
                  </a:ext>
                </a:extLst>
              </p:cNvPr>
              <p:cNvSpPr>
                <a:spLocks noGrp="1"/>
              </p:cNvSpPr>
              <p:nvPr>
                <p:ph sz="quarter" idx="15"/>
              </p:nvPr>
            </p:nvSpPr>
            <p:spPr>
              <a:xfrm>
                <a:off x="594360" y="3271975"/>
                <a:ext cx="10020631" cy="3307896"/>
              </a:xfrm>
            </p:spPr>
            <p:txBody>
              <a:bodyPr>
                <a:normAutofit fontScale="55000" lnSpcReduction="20000"/>
              </a:bodyPr>
              <a:lstStyle/>
              <a:p>
                <a:r>
                  <a:rPr lang="en-US" sz="3200" dirty="0"/>
                  <a:t>We have assigned each point in the dataset to an individual thread. This means that each thread is responsible for only one point.</a:t>
                </a:r>
              </a:p>
              <a:p>
                <a:r>
                  <a:rPr lang="en-US" sz="3200" dirty="0"/>
                  <a:t>Under normal circumstances, each point needs to compute its distance to every other point in the dataset. Given that there are N points, each point must perform N operations, resulting in an overall time complexity of </a:t>
                </a:r>
                <a14:m>
                  <m:oMath xmlns:m="http://schemas.openxmlformats.org/officeDocument/2006/math">
                    <m:r>
                      <a:rPr lang="en-US" sz="3200" i="1" dirty="0" smtClean="0">
                        <a:latin typeface="Cambria Math" panose="02040503050406030204" pitchFamily="18" charset="0"/>
                      </a:rPr>
                      <m:t>𝑁</m:t>
                    </m:r>
                    <m:r>
                      <a:rPr lang="it-IT" sz="3200" b="0" i="1" dirty="0" smtClean="0">
                        <a:latin typeface="Cambria Math" panose="02040503050406030204" pitchFamily="18" charset="0"/>
                      </a:rPr>
                      <m:t>⋅</m:t>
                    </m:r>
                    <m:r>
                      <a:rPr lang="it-IT" sz="3200" b="0" i="1" dirty="0" smtClean="0">
                        <a:latin typeface="Cambria Math" panose="02040503050406030204" pitchFamily="18" charset="0"/>
                      </a:rPr>
                      <m:t>𝑁</m:t>
                    </m:r>
                    <m:r>
                      <a:rPr lang="en-US" sz="3200" i="1" dirty="0" smtClean="0">
                        <a:latin typeface="Cambria Math" panose="02040503050406030204" pitchFamily="18" charset="0"/>
                      </a:rPr>
                      <m:t> = </m:t>
                    </m:r>
                    <m:r>
                      <a:rPr lang="en-US" sz="3200" i="1" dirty="0" smtClean="0">
                        <a:latin typeface="Cambria Math" panose="02040503050406030204" pitchFamily="18" charset="0"/>
                      </a:rPr>
                      <m:t>𝑁</m:t>
                    </m:r>
                    <m:r>
                      <a:rPr lang="en-US" sz="3200" i="1" baseline="30000" dirty="0">
                        <a:latin typeface="Cambria Math" panose="02040503050406030204" pitchFamily="18" charset="0"/>
                      </a:rPr>
                      <m:t>2</m:t>
                    </m:r>
                  </m:oMath>
                </a14:m>
                <a:r>
                  <a:rPr lang="en-US" sz="3200" dirty="0"/>
                  <a:t>. This quadratic complexity can become prohibitive for large datasets.</a:t>
                </a:r>
              </a:p>
              <a:p>
                <a:r>
                  <a:rPr lang="en-US" sz="3200" dirty="0"/>
                  <a:t>By assigning each point to a separate thread, we are able to perform these N calculations in parallel. Each thread independently handles the distance computations for its assigned point, allowing all points to be processed simultaneously.</a:t>
                </a:r>
              </a:p>
              <a:p>
                <a:endParaRPr lang="it-IT" dirty="0"/>
              </a:p>
            </p:txBody>
          </p:sp>
        </mc:Choice>
        <mc:Fallback xmlns="">
          <p:sp>
            <p:nvSpPr>
              <p:cNvPr id="3" name="Segnaposto contenuto 2">
                <a:extLst>
                  <a:ext uri="{FF2B5EF4-FFF2-40B4-BE49-F238E27FC236}">
                    <a16:creationId xmlns:a16="http://schemas.microsoft.com/office/drawing/2014/main" id="{7B55BC2E-3326-EA03-C2EA-885CAC385223}"/>
                  </a:ext>
                </a:extLst>
              </p:cNvPr>
              <p:cNvSpPr>
                <a:spLocks noGrp="1" noRot="1" noChangeAspect="1" noMove="1" noResize="1" noEditPoints="1" noAdjustHandles="1" noChangeArrowheads="1" noChangeShapeType="1" noTextEdit="1"/>
              </p:cNvSpPr>
              <p:nvPr>
                <p:ph sz="quarter" idx="15"/>
              </p:nvPr>
            </p:nvSpPr>
            <p:spPr>
              <a:xfrm>
                <a:off x="594360" y="3271975"/>
                <a:ext cx="10020631" cy="3307896"/>
              </a:xfrm>
              <a:blipFill>
                <a:blip r:embed="rId2"/>
                <a:stretch>
                  <a:fillRect l="-1461" t="-3321" r="-1217"/>
                </a:stretch>
              </a:blipFill>
            </p:spPr>
            <p:txBody>
              <a:bodyPr/>
              <a:lstStyle/>
              <a:p>
                <a:r>
                  <a:rPr lang="it-IT">
                    <a:noFill/>
                  </a:rPr>
                  <a:t> </a:t>
                </a:r>
              </a:p>
            </p:txBody>
          </p:sp>
        </mc:Fallback>
      </mc:AlternateContent>
    </p:spTree>
    <p:extLst>
      <p:ext uri="{BB962C8B-B14F-4D97-AF65-F5344CB8AC3E}">
        <p14:creationId xmlns:p14="http://schemas.microsoft.com/office/powerpoint/2010/main" val="295776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it-IT"/>
            </a:defPPr>
          </a:lstStyle>
          <a:p>
            <a:pPr rtl="0"/>
            <a:r>
              <a:rPr lang="it-IT" dirty="0">
                <a:latin typeface="+mn-lt"/>
              </a:rPr>
              <a:t>1) ALGORITHM OVERVIEW</a:t>
            </a:r>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2314371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C61BA6-45CD-C769-69CB-8A2A937FA53C}"/>
              </a:ext>
            </a:extLst>
          </p:cNvPr>
          <p:cNvSpPr>
            <a:spLocks noGrp="1"/>
          </p:cNvSpPr>
          <p:nvPr>
            <p:ph type="title"/>
          </p:nvPr>
        </p:nvSpPr>
        <p:spPr/>
        <p:txBody>
          <a:bodyPr/>
          <a:lstStyle/>
          <a:p>
            <a:r>
              <a:rPr lang="it-IT" dirty="0"/>
              <a:t>FIRST VERSION</a:t>
            </a:r>
          </a:p>
        </p:txBody>
      </p:sp>
      <p:pic>
        <p:nvPicPr>
          <p:cNvPr id="6" name="Segnaposto contenuto 5" descr="Immagine che contiene linea, diagramma, Diagramma, Parallelo&#10;&#10;Descrizione generata automaticamente">
            <a:extLst>
              <a:ext uri="{FF2B5EF4-FFF2-40B4-BE49-F238E27FC236}">
                <a16:creationId xmlns:a16="http://schemas.microsoft.com/office/drawing/2014/main" id="{84D08247-7E76-5B3F-326E-17467EC8FCFF}"/>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53422" y="1772724"/>
            <a:ext cx="7523552" cy="5015701"/>
          </a:xfrm>
        </p:spPr>
      </p:pic>
      <p:sp>
        <p:nvSpPr>
          <p:cNvPr id="4" name="Segnaposto contenuto 3">
            <a:extLst>
              <a:ext uri="{FF2B5EF4-FFF2-40B4-BE49-F238E27FC236}">
                <a16:creationId xmlns:a16="http://schemas.microsoft.com/office/drawing/2014/main" id="{A8B9A6FE-A3BC-B335-FBAD-EAF425F5EA28}"/>
              </a:ext>
            </a:extLst>
          </p:cNvPr>
          <p:cNvSpPr>
            <a:spLocks noGrp="1"/>
          </p:cNvSpPr>
          <p:nvPr>
            <p:ph sz="quarter" idx="16"/>
          </p:nvPr>
        </p:nvSpPr>
        <p:spPr>
          <a:xfrm>
            <a:off x="7576974" y="2696403"/>
            <a:ext cx="3779725" cy="3597470"/>
          </a:xfrm>
        </p:spPr>
        <p:txBody>
          <a:bodyPr>
            <a:normAutofit/>
          </a:bodyPr>
          <a:lstStyle/>
          <a:p>
            <a:pPr marL="342900" indent="-342900">
              <a:buFont typeface="Arial" panose="020B0604020202020204" pitchFamily="34" charset="0"/>
              <a:buChar char="•"/>
            </a:pPr>
            <a:r>
              <a:rPr lang="it-IT" dirty="0"/>
              <a:t>Dataset: 10’000 points, 5 clusters</a:t>
            </a:r>
          </a:p>
          <a:p>
            <a:pPr marL="342900" indent="-342900">
              <a:buFont typeface="Arial" panose="020B0604020202020204" pitchFamily="34" charset="0"/>
              <a:buChar char="•"/>
            </a:pPr>
            <a:r>
              <a:rPr lang="en-US" dirty="0"/>
              <a:t>This version scales up to 64x256 threads per block, because 64x256 is more than 10,000. It scales until it reaches the number of points, which corresponds to the maximum theoretical scalability. After that, the performance does not continue to improve.</a:t>
            </a:r>
            <a:endParaRPr lang="it-IT" dirty="0"/>
          </a:p>
        </p:txBody>
      </p:sp>
    </p:spTree>
    <p:extLst>
      <p:ext uri="{BB962C8B-B14F-4D97-AF65-F5344CB8AC3E}">
        <p14:creationId xmlns:p14="http://schemas.microsoft.com/office/powerpoint/2010/main" val="2092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testo, software, Pagina Web, Icona del computer&#10;&#10;Descrizione generata automaticamente">
            <a:extLst>
              <a:ext uri="{FF2B5EF4-FFF2-40B4-BE49-F238E27FC236}">
                <a16:creationId xmlns:a16="http://schemas.microsoft.com/office/drawing/2014/main" id="{A0A45EA8-C751-F00E-5ABE-739C1C2B9DFD}"/>
              </a:ext>
            </a:extLst>
          </p:cNvPr>
          <p:cNvPicPr>
            <a:picLocks noChangeAspect="1"/>
          </p:cNvPicPr>
          <p:nvPr/>
        </p:nvPicPr>
        <p:blipFill rotWithShape="1">
          <a:blip r:embed="rId2">
            <a:extLst>
              <a:ext uri="{28A0092B-C50C-407E-A947-70E740481C1C}">
                <a14:useLocalDpi xmlns:a14="http://schemas.microsoft.com/office/drawing/2010/main" val="0"/>
              </a:ext>
            </a:extLst>
          </a:blip>
          <a:srcRect l="24318" t="21027" r="27769" b="71482"/>
          <a:stretch/>
        </p:blipFill>
        <p:spPr>
          <a:xfrm>
            <a:off x="556590" y="4606786"/>
            <a:ext cx="9154776" cy="805069"/>
          </a:xfrm>
          <a:prstGeom prst="rect">
            <a:avLst/>
          </a:prstGeom>
        </p:spPr>
      </p:pic>
      <p:pic>
        <p:nvPicPr>
          <p:cNvPr id="8" name="Immagine 7">
            <a:extLst>
              <a:ext uri="{FF2B5EF4-FFF2-40B4-BE49-F238E27FC236}">
                <a16:creationId xmlns:a16="http://schemas.microsoft.com/office/drawing/2014/main" id="{E47BA10C-B500-DC53-0E5D-4E0D2F4F0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90" y="2034175"/>
            <a:ext cx="10770704" cy="1272574"/>
          </a:xfrm>
          <a:prstGeom prst="rect">
            <a:avLst/>
          </a:prstGeom>
        </p:spPr>
      </p:pic>
      <p:sp>
        <p:nvSpPr>
          <p:cNvPr id="9" name="Titolo 2">
            <a:extLst>
              <a:ext uri="{FF2B5EF4-FFF2-40B4-BE49-F238E27FC236}">
                <a16:creationId xmlns:a16="http://schemas.microsoft.com/office/drawing/2014/main" id="{DC135F24-480A-C363-315E-A4277A5B24BD}"/>
              </a:ext>
            </a:extLst>
          </p:cNvPr>
          <p:cNvSpPr>
            <a:spLocks noGrp="1"/>
          </p:cNvSpPr>
          <p:nvPr>
            <p:ph type="title"/>
          </p:nvPr>
        </p:nvSpPr>
        <p:spPr>
          <a:xfrm>
            <a:off x="556590" y="1302027"/>
            <a:ext cx="10653091" cy="560567"/>
          </a:xfrm>
        </p:spPr>
        <p:txBody>
          <a:bodyPr rtlCol="0"/>
          <a:lstStyle>
            <a:defPPr>
              <a:defRPr lang="it-IT"/>
            </a:defPPr>
          </a:lstStyle>
          <a:p>
            <a:pPr rtl="0"/>
            <a:r>
              <a:rPr lang="it-IT" sz="1800" b="0" dirty="0" err="1">
                <a:latin typeface="+mn-lt"/>
              </a:rPr>
              <a:t>As</a:t>
            </a:r>
            <a:r>
              <a:rPr lang="it-IT" sz="1800" b="0" dirty="0">
                <a:latin typeface="+mn-lt"/>
              </a:rPr>
              <a:t> in the </a:t>
            </a:r>
            <a:r>
              <a:rPr lang="it-IT" sz="1800" b="0" dirty="0" err="1">
                <a:latin typeface="+mn-lt"/>
              </a:rPr>
              <a:t>previous</a:t>
            </a:r>
            <a:r>
              <a:rPr lang="it-IT" sz="1800" b="0" dirty="0">
                <a:latin typeface="+mn-lt"/>
              </a:rPr>
              <a:t> CPU-</a:t>
            </a:r>
            <a:r>
              <a:rPr lang="it-IT" sz="1800" b="0" dirty="0" err="1">
                <a:latin typeface="+mn-lt"/>
              </a:rPr>
              <a:t>version</a:t>
            </a:r>
            <a:r>
              <a:rPr lang="it-IT" sz="1800" b="0" dirty="0">
                <a:latin typeface="+mn-lt"/>
              </a:rPr>
              <a:t>, </a:t>
            </a:r>
            <a:r>
              <a:rPr lang="it-IT" sz="1800" b="0" dirty="0" err="1">
                <a:latin typeface="+mn-lt"/>
              </a:rPr>
              <a:t>almost</a:t>
            </a:r>
            <a:r>
              <a:rPr lang="it-IT" sz="1800" b="0" dirty="0">
                <a:latin typeface="+mn-lt"/>
              </a:rPr>
              <a:t> </a:t>
            </a:r>
            <a:r>
              <a:rPr lang="it-IT" sz="1800" b="0" dirty="0" err="1">
                <a:latin typeface="+mn-lt"/>
              </a:rPr>
              <a:t>everything</a:t>
            </a:r>
            <a:r>
              <a:rPr lang="it-IT" sz="1800" b="0" dirty="0">
                <a:latin typeface="+mn-lt"/>
              </a:rPr>
              <a:t> of the time </a:t>
            </a:r>
            <a:r>
              <a:rPr lang="it-IT" sz="1800" b="0" dirty="0" err="1">
                <a:latin typeface="+mn-lt"/>
              </a:rPr>
              <a:t>is</a:t>
            </a:r>
            <a:r>
              <a:rPr lang="it-IT" sz="1800" b="0" dirty="0">
                <a:latin typeface="+mn-lt"/>
              </a:rPr>
              <a:t> </a:t>
            </a:r>
            <a:r>
              <a:rPr lang="it-IT" sz="1800" b="0" dirty="0" err="1">
                <a:latin typeface="+mn-lt"/>
              </a:rPr>
              <a:t>spent</a:t>
            </a:r>
            <a:r>
              <a:rPr lang="it-IT" sz="1800" b="0" dirty="0">
                <a:latin typeface="+mn-lt"/>
              </a:rPr>
              <a:t> by the «</a:t>
            </a:r>
            <a:r>
              <a:rPr lang="it-IT" sz="1800" b="0" dirty="0" err="1">
                <a:latin typeface="+mn-lt"/>
              </a:rPr>
              <a:t>updateMedoids</a:t>
            </a:r>
            <a:r>
              <a:rPr lang="it-IT" sz="1800" b="0" dirty="0">
                <a:latin typeface="+mn-lt"/>
              </a:rPr>
              <a:t> </a:t>
            </a:r>
            <a:r>
              <a:rPr lang="it-IT" sz="1800" b="0" dirty="0" err="1">
                <a:latin typeface="+mn-lt"/>
              </a:rPr>
              <a:t>function</a:t>
            </a:r>
            <a:r>
              <a:rPr lang="it-IT" sz="1800" b="0" dirty="0">
                <a:latin typeface="+mn-lt"/>
              </a:rPr>
              <a:t>»</a:t>
            </a:r>
          </a:p>
        </p:txBody>
      </p:sp>
      <p:sp>
        <p:nvSpPr>
          <p:cNvPr id="11" name="CasellaDiTesto 10">
            <a:extLst>
              <a:ext uri="{FF2B5EF4-FFF2-40B4-BE49-F238E27FC236}">
                <a16:creationId xmlns:a16="http://schemas.microsoft.com/office/drawing/2014/main" id="{B534AB47-10FE-812B-7B7C-F48132365EEB}"/>
              </a:ext>
            </a:extLst>
          </p:cNvPr>
          <p:cNvSpPr txBox="1"/>
          <p:nvPr/>
        </p:nvSpPr>
        <p:spPr>
          <a:xfrm>
            <a:off x="556590" y="3429000"/>
            <a:ext cx="10555358" cy="923330"/>
          </a:xfrm>
          <a:prstGeom prst="rect">
            <a:avLst/>
          </a:prstGeom>
          <a:noFill/>
        </p:spPr>
        <p:txBody>
          <a:bodyPr wrap="square">
            <a:spAutoFit/>
          </a:bodyPr>
          <a:lstStyle/>
          <a:p>
            <a:r>
              <a:rPr lang="en-US" dirty="0">
                <a:solidFill>
                  <a:schemeClr val="bg1"/>
                </a:solidFill>
              </a:rPr>
              <a:t>Our profiling analysis shows that nearly all the execution time (99.9%) is spent on the kernels, with only 0.1% of the time being used for memory operations. We are pleased with this result as it indicates that our program is efficiently utilizing the GPU for computational tasks.</a:t>
            </a:r>
            <a:endParaRPr lang="it-IT" dirty="0"/>
          </a:p>
        </p:txBody>
      </p:sp>
    </p:spTree>
    <p:extLst>
      <p:ext uri="{BB962C8B-B14F-4D97-AF65-F5344CB8AC3E}">
        <p14:creationId xmlns:p14="http://schemas.microsoft.com/office/powerpoint/2010/main" val="865180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8A9CE1-3A19-5B44-CCDE-8A92CC74FA1A}"/>
              </a:ext>
            </a:extLst>
          </p:cNvPr>
          <p:cNvSpPr>
            <a:spLocks noGrp="1"/>
          </p:cNvSpPr>
          <p:nvPr>
            <p:ph type="title"/>
          </p:nvPr>
        </p:nvSpPr>
        <p:spPr/>
        <p:txBody>
          <a:bodyPr/>
          <a:lstStyle/>
          <a:p>
            <a:r>
              <a:rPr lang="it-IT" dirty="0" err="1"/>
              <a:t>GPU’s</a:t>
            </a:r>
            <a:r>
              <a:rPr lang="it-IT" dirty="0"/>
              <a:t> </a:t>
            </a:r>
            <a:r>
              <a:rPr lang="it-IT" dirty="0" err="1"/>
              <a:t>implementation</a:t>
            </a:r>
            <a:r>
              <a:rPr lang="it-IT" dirty="0"/>
              <a:t> of PAM</a:t>
            </a:r>
            <a:br>
              <a:rPr lang="it-IT" dirty="0"/>
            </a:br>
            <a:r>
              <a:rPr lang="it-IT" dirty="0"/>
              <a:t>		Second </a:t>
            </a:r>
            <a:r>
              <a:rPr lang="it-IT" dirty="0" err="1"/>
              <a:t>version</a:t>
            </a:r>
            <a:endParaRPr lang="it-IT" dirty="0"/>
          </a:p>
        </p:txBody>
      </p:sp>
      <p:sp>
        <p:nvSpPr>
          <p:cNvPr id="3" name="Segnaposto contenuto 2">
            <a:extLst>
              <a:ext uri="{FF2B5EF4-FFF2-40B4-BE49-F238E27FC236}">
                <a16:creationId xmlns:a16="http://schemas.microsoft.com/office/drawing/2014/main" id="{7B55BC2E-3326-EA03-C2EA-885CAC385223}"/>
              </a:ext>
            </a:extLst>
          </p:cNvPr>
          <p:cNvSpPr>
            <a:spLocks noGrp="1"/>
          </p:cNvSpPr>
          <p:nvPr>
            <p:ph sz="quarter" idx="15"/>
          </p:nvPr>
        </p:nvSpPr>
        <p:spPr>
          <a:xfrm>
            <a:off x="594360" y="2676525"/>
            <a:ext cx="10020631" cy="3597470"/>
          </a:xfrm>
        </p:spPr>
        <p:txBody>
          <a:bodyPr>
            <a:normAutofit/>
          </a:bodyPr>
          <a:lstStyle/>
          <a:p>
            <a:r>
              <a:rPr lang="en-US" dirty="0"/>
              <a:t>We have assigned each point in the dataset to an individual thread. This means that each thread is responsible for only one point. The problem is that if there are more threads than points, the additional threads stop. This is inefficient. So, the code is great only until I have a number of threads less than or equal to the number of points; otherwise, it stops scaling.</a:t>
            </a:r>
          </a:p>
          <a:p>
            <a:r>
              <a:rPr lang="en-US" dirty="0"/>
              <a:t>In the second version, every block takes one point, so within the block, the various threads calculate the distance between the block's point and the various points of the cluster. If there are 32 threads per block, all 32 calculate different distances between the block's point and 32 different points of the dataset. It is much more scalable, as performance improves until I have as many points as there are blocks.</a:t>
            </a:r>
          </a:p>
        </p:txBody>
      </p:sp>
    </p:spTree>
    <p:extLst>
      <p:ext uri="{BB962C8B-B14F-4D97-AF65-F5344CB8AC3E}">
        <p14:creationId xmlns:p14="http://schemas.microsoft.com/office/powerpoint/2010/main" val="3545267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C61BA6-45CD-C769-69CB-8A2A937FA53C}"/>
              </a:ext>
            </a:extLst>
          </p:cNvPr>
          <p:cNvSpPr>
            <a:spLocks noGrp="1"/>
          </p:cNvSpPr>
          <p:nvPr>
            <p:ph type="title"/>
          </p:nvPr>
        </p:nvSpPr>
        <p:spPr/>
        <p:txBody>
          <a:bodyPr/>
          <a:lstStyle/>
          <a:p>
            <a:r>
              <a:rPr lang="it-IT" dirty="0"/>
              <a:t>SECOND VERSION</a:t>
            </a:r>
          </a:p>
        </p:txBody>
      </p:sp>
      <p:sp>
        <p:nvSpPr>
          <p:cNvPr id="4" name="Segnaposto contenuto 3">
            <a:extLst>
              <a:ext uri="{FF2B5EF4-FFF2-40B4-BE49-F238E27FC236}">
                <a16:creationId xmlns:a16="http://schemas.microsoft.com/office/drawing/2014/main" id="{A8B9A6FE-A3BC-B335-FBAD-EAF425F5EA28}"/>
              </a:ext>
            </a:extLst>
          </p:cNvPr>
          <p:cNvSpPr>
            <a:spLocks noGrp="1"/>
          </p:cNvSpPr>
          <p:nvPr>
            <p:ph sz="quarter" idx="16"/>
          </p:nvPr>
        </p:nvSpPr>
        <p:spPr>
          <a:xfrm>
            <a:off x="7656813" y="2982401"/>
            <a:ext cx="3779725" cy="3597470"/>
          </a:xfrm>
        </p:spPr>
        <p:txBody>
          <a:bodyPr>
            <a:normAutofit fontScale="85000" lnSpcReduction="20000"/>
          </a:bodyPr>
          <a:lstStyle/>
          <a:p>
            <a:pPr marL="342900" indent="-342900">
              <a:buFont typeface="Arial" panose="020B0604020202020204" pitchFamily="34" charset="0"/>
              <a:buChar char="•"/>
            </a:pPr>
            <a:r>
              <a:rPr lang="it-IT" dirty="0"/>
              <a:t>Dataset: 10’000 points, 5 clusters</a:t>
            </a:r>
          </a:p>
          <a:p>
            <a:pPr marL="342900" indent="-342900">
              <a:buFont typeface="Arial" panose="020B0604020202020204" pitchFamily="34" charset="0"/>
              <a:buChar char="•"/>
            </a:pPr>
            <a:r>
              <a:rPr lang="en-US" dirty="0"/>
              <a:t>Second version generally scales better.</a:t>
            </a:r>
          </a:p>
          <a:p>
            <a:pPr marL="342900" indent="-342900">
              <a:buFont typeface="Arial" panose="020B0604020202020204" pitchFamily="34" charset="0"/>
              <a:buChar char="•"/>
            </a:pPr>
            <a:r>
              <a:rPr lang="en-US" dirty="0"/>
              <a:t>It also stops at 32x256, even though it achieves better results (x400 vs x320). </a:t>
            </a:r>
          </a:p>
          <a:p>
            <a:pPr marL="342900" indent="-342900">
              <a:buFont typeface="Arial" panose="020B0604020202020204" pitchFamily="34" charset="0"/>
              <a:buChar char="•"/>
            </a:pPr>
            <a:r>
              <a:rPr lang="en-US" dirty="0"/>
              <a:t>It doesn't stop because the maximum theoretical scalability has been reached, but because the GPU cannot support more threads. The threads are queued, and with too high a number of threads, the queue becomes too large and ends up degrading performance.</a:t>
            </a:r>
          </a:p>
        </p:txBody>
      </p:sp>
      <p:pic>
        <p:nvPicPr>
          <p:cNvPr id="8" name="Immagine 7" descr="Immagine che contiene linea, diagramma, Diagramma, Parallelo&#10;&#10;Descrizione generata automaticamente">
            <a:extLst>
              <a:ext uri="{FF2B5EF4-FFF2-40B4-BE49-F238E27FC236}">
                <a16:creationId xmlns:a16="http://schemas.microsoft.com/office/drawing/2014/main" id="{E1C0AEE0-D197-EB39-6790-A64A2E8C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3458"/>
            <a:ext cx="7656813" cy="5104542"/>
          </a:xfrm>
          <a:prstGeom prst="rect">
            <a:avLst/>
          </a:prstGeom>
        </p:spPr>
      </p:pic>
    </p:spTree>
    <p:extLst>
      <p:ext uri="{BB962C8B-B14F-4D97-AF65-F5344CB8AC3E}">
        <p14:creationId xmlns:p14="http://schemas.microsoft.com/office/powerpoint/2010/main" val="1547026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0C32C-CA0A-93BF-BC19-27E08F686F59}"/>
              </a:ext>
            </a:extLst>
          </p:cNvPr>
          <p:cNvSpPr>
            <a:spLocks noGrp="1"/>
          </p:cNvSpPr>
          <p:nvPr>
            <p:ph type="title"/>
          </p:nvPr>
        </p:nvSpPr>
        <p:spPr/>
        <p:txBody>
          <a:bodyPr/>
          <a:lstStyle/>
          <a:p>
            <a:r>
              <a:rPr lang="it-IT" dirty="0"/>
              <a:t>COMPARISON BETWEEN VERSION 1 AND 2 OF GPU</a:t>
            </a:r>
          </a:p>
        </p:txBody>
      </p:sp>
      <p:sp>
        <p:nvSpPr>
          <p:cNvPr id="7" name="Segnaposto contenuto 3">
            <a:extLst>
              <a:ext uri="{FF2B5EF4-FFF2-40B4-BE49-F238E27FC236}">
                <a16:creationId xmlns:a16="http://schemas.microsoft.com/office/drawing/2014/main" id="{100A6AAC-F1AE-D6CE-07F5-60069852F3A6}"/>
              </a:ext>
            </a:extLst>
          </p:cNvPr>
          <p:cNvSpPr>
            <a:spLocks noGrp="1"/>
          </p:cNvSpPr>
          <p:nvPr>
            <p:ph sz="quarter" idx="16"/>
          </p:nvPr>
        </p:nvSpPr>
        <p:spPr>
          <a:xfrm>
            <a:off x="7865209" y="2982401"/>
            <a:ext cx="3779725" cy="3597470"/>
          </a:xfrm>
        </p:spPr>
        <p:txBody>
          <a:bodyPr>
            <a:normAutofit/>
          </a:bodyPr>
          <a:lstStyle/>
          <a:p>
            <a:pPr marL="342900" indent="-342900">
              <a:buFont typeface="Arial" panose="020B0604020202020204" pitchFamily="34" charset="0"/>
              <a:buChar char="•"/>
            </a:pPr>
            <a:r>
              <a:rPr lang="en-US" dirty="0"/>
              <a:t>Logarithmic scale for the y-axis.</a:t>
            </a:r>
          </a:p>
          <a:p>
            <a:pPr marL="342900" indent="-342900">
              <a:buFont typeface="Arial" panose="020B0604020202020204" pitchFamily="34" charset="0"/>
              <a:buChar char="•"/>
            </a:pPr>
            <a:r>
              <a:rPr lang="en-US" dirty="0"/>
              <a:t>Dataset: 10000 points.</a:t>
            </a:r>
          </a:p>
          <a:p>
            <a:pPr marL="342900" indent="-342900">
              <a:buFont typeface="Arial" panose="020B0604020202020204" pitchFamily="34" charset="0"/>
              <a:buChar char="•"/>
            </a:pPr>
            <a:r>
              <a:rPr lang="en-US" dirty="0"/>
              <a:t>Almost identical performance for lower number of threads-blocks. Slightly better performance for version 2 in the later stages.</a:t>
            </a:r>
          </a:p>
        </p:txBody>
      </p:sp>
      <p:pic>
        <p:nvPicPr>
          <p:cNvPr id="11" name="Segnaposto contenuto 10" descr="Immagine che contiene linea, Diagramma, diagramma, testo&#10;&#10;Descrizione generata automaticamente">
            <a:extLst>
              <a:ext uri="{FF2B5EF4-FFF2-40B4-BE49-F238E27FC236}">
                <a16:creationId xmlns:a16="http://schemas.microsoft.com/office/drawing/2014/main" id="{C423DF76-6420-146E-2BA0-28CF3D0A7F0E}"/>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0" y="1709532"/>
            <a:ext cx="7722704" cy="5148468"/>
          </a:xfrm>
        </p:spPr>
      </p:pic>
    </p:spTree>
    <p:extLst>
      <p:ext uri="{BB962C8B-B14F-4D97-AF65-F5344CB8AC3E}">
        <p14:creationId xmlns:p14="http://schemas.microsoft.com/office/powerpoint/2010/main" val="3358172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0C32C-CA0A-93BF-BC19-27E08F686F59}"/>
              </a:ext>
            </a:extLst>
          </p:cNvPr>
          <p:cNvSpPr>
            <a:spLocks noGrp="1"/>
          </p:cNvSpPr>
          <p:nvPr>
            <p:ph type="title"/>
          </p:nvPr>
        </p:nvSpPr>
        <p:spPr/>
        <p:txBody>
          <a:bodyPr/>
          <a:lstStyle/>
          <a:p>
            <a:r>
              <a:rPr lang="it-IT" dirty="0"/>
              <a:t>COMPARISON BETWEEN VERSION 1 AND 2 OF GPU</a:t>
            </a:r>
          </a:p>
        </p:txBody>
      </p:sp>
      <p:sp>
        <p:nvSpPr>
          <p:cNvPr id="7" name="Segnaposto contenuto 3">
            <a:extLst>
              <a:ext uri="{FF2B5EF4-FFF2-40B4-BE49-F238E27FC236}">
                <a16:creationId xmlns:a16="http://schemas.microsoft.com/office/drawing/2014/main" id="{100A6AAC-F1AE-D6CE-07F5-60069852F3A6}"/>
              </a:ext>
            </a:extLst>
          </p:cNvPr>
          <p:cNvSpPr>
            <a:spLocks noGrp="1"/>
          </p:cNvSpPr>
          <p:nvPr>
            <p:ph sz="quarter" idx="16"/>
          </p:nvPr>
        </p:nvSpPr>
        <p:spPr>
          <a:xfrm>
            <a:off x="7865209" y="2823375"/>
            <a:ext cx="3779725" cy="3597470"/>
          </a:xfrm>
        </p:spPr>
        <p:txBody>
          <a:bodyPr>
            <a:normAutofit fontScale="92500" lnSpcReduction="20000"/>
          </a:bodyPr>
          <a:lstStyle/>
          <a:p>
            <a:pPr marL="342900" indent="-342900">
              <a:buFont typeface="Arial" panose="020B0604020202020204" pitchFamily="34" charset="0"/>
              <a:buChar char="•"/>
            </a:pPr>
            <a:r>
              <a:rPr lang="en-US" dirty="0"/>
              <a:t>Dataset of 1000 points;</a:t>
            </a:r>
          </a:p>
          <a:p>
            <a:pPr marL="342900" indent="-342900">
              <a:buFont typeface="Arial" panose="020B0604020202020204" pitchFamily="34" charset="0"/>
              <a:buChar char="•"/>
            </a:pPr>
            <a:r>
              <a:rPr lang="en-US" dirty="0"/>
              <a:t>Logarithmic scale for the y-axis;</a:t>
            </a:r>
          </a:p>
          <a:p>
            <a:pPr marL="342900" indent="-342900">
              <a:buFont typeface="Arial" panose="020B0604020202020204" pitchFamily="34" charset="0"/>
              <a:buChar char="•"/>
            </a:pPr>
            <a:r>
              <a:rPr lang="en-US" dirty="0"/>
              <a:t>Version 1 stops scaling almost immediately, at 32x32, as it reaches a total of 1000 threads (maximum theoretical capacity).</a:t>
            </a:r>
          </a:p>
          <a:p>
            <a:pPr marL="342900" indent="-342900">
              <a:buFont typeface="Arial" panose="020B0604020202020204" pitchFamily="34" charset="0"/>
              <a:buChar char="•"/>
            </a:pPr>
            <a:r>
              <a:rPr lang="en-US" dirty="0"/>
              <a:t>Version 2 significantly better results, almost x10 speed up than Version 1. </a:t>
            </a:r>
          </a:p>
          <a:p>
            <a:pPr marL="342900" indent="-342900">
              <a:buFont typeface="Arial" panose="020B0604020202020204" pitchFamily="34" charset="0"/>
              <a:buChar char="•"/>
            </a:pPr>
            <a:r>
              <a:rPr lang="en-US" dirty="0"/>
              <a:t>A more powerful GPU would show the same differences even with more than 1000 points.</a:t>
            </a:r>
            <a:endParaRPr lang="it-IT" dirty="0"/>
          </a:p>
        </p:txBody>
      </p:sp>
      <p:pic>
        <p:nvPicPr>
          <p:cNvPr id="8" name="Segnaposto contenuto 7" descr="Immagine che contiene linea, Diagramma, testo, diagramma&#10;&#10;Descrizione generata automaticamente">
            <a:extLst>
              <a:ext uri="{FF2B5EF4-FFF2-40B4-BE49-F238E27FC236}">
                <a16:creationId xmlns:a16="http://schemas.microsoft.com/office/drawing/2014/main" id="{6A160051-CA1F-0738-0960-DDAB9DE525CB}"/>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37160" y="1705967"/>
            <a:ext cx="7728049" cy="5152033"/>
          </a:xfrm>
        </p:spPr>
      </p:pic>
    </p:spTree>
    <p:extLst>
      <p:ext uri="{BB962C8B-B14F-4D97-AF65-F5344CB8AC3E}">
        <p14:creationId xmlns:p14="http://schemas.microsoft.com/office/powerpoint/2010/main" val="154093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AD76BE-057E-E7CF-4FE5-F1A44EBC6229}"/>
              </a:ext>
            </a:extLst>
          </p:cNvPr>
          <p:cNvSpPr>
            <a:spLocks noGrp="1"/>
          </p:cNvSpPr>
          <p:nvPr>
            <p:ph type="title"/>
          </p:nvPr>
        </p:nvSpPr>
        <p:spPr/>
        <p:txBody>
          <a:bodyPr/>
          <a:lstStyle/>
          <a:p>
            <a:r>
              <a:rPr lang="it-IT" dirty="0"/>
              <a:t>COMPARISON BETWEEN GPU’S AND CPU’S PERFORMANCE </a:t>
            </a:r>
          </a:p>
        </p:txBody>
      </p:sp>
      <p:pic>
        <p:nvPicPr>
          <p:cNvPr id="4" name="Immagine 3" descr="Immagine che contiene testo, linea, Diagramma, diagramma&#10;&#10;Descrizione generata automaticamente">
            <a:extLst>
              <a:ext uri="{FF2B5EF4-FFF2-40B4-BE49-F238E27FC236}">
                <a16:creationId xmlns:a16="http://schemas.microsoft.com/office/drawing/2014/main" id="{252032FA-6DF7-C4B5-6D17-A863055C8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1694461"/>
            <a:ext cx="7784325" cy="5189550"/>
          </a:xfrm>
          <a:prstGeom prst="rect">
            <a:avLst/>
          </a:prstGeom>
        </p:spPr>
      </p:pic>
      <p:sp>
        <p:nvSpPr>
          <p:cNvPr id="7" name="Segnaposto contenuto 3">
            <a:extLst>
              <a:ext uri="{FF2B5EF4-FFF2-40B4-BE49-F238E27FC236}">
                <a16:creationId xmlns:a16="http://schemas.microsoft.com/office/drawing/2014/main" id="{75510ACF-FE50-FD21-EF6C-06EA38C00547}"/>
              </a:ext>
            </a:extLst>
          </p:cNvPr>
          <p:cNvSpPr txBox="1">
            <a:spLocks/>
          </p:cNvSpPr>
          <p:nvPr/>
        </p:nvSpPr>
        <p:spPr>
          <a:xfrm>
            <a:off x="8625477" y="3286541"/>
            <a:ext cx="3494496" cy="3597470"/>
          </a:xfrm>
          <a:prstGeom prst="rect">
            <a:avLst/>
          </a:prstGeom>
        </p:spPr>
        <p:txBody>
          <a:bodyPr vert="horz" lIns="0" tIns="45720" rIns="0" bIns="0" rtlCol="0">
            <a:normAutofit/>
          </a:bodyPr>
          <a:lstStyle>
            <a:defPPr>
              <a:defRPr lang="it-IT"/>
            </a:defPPr>
            <a:lvl1pPr marL="0" indent="0" algn="l" defTabSz="914400" rtl="0" eaLnBrk="1" latinLnBrk="0" hangingPunct="1">
              <a:lnSpc>
                <a:spcPct val="90000"/>
              </a:lnSpc>
              <a:spcBef>
                <a:spcPts val="1800"/>
              </a:spcBef>
              <a:buFont typeface="Arial" panose="020B0604020202020204" pitchFamily="34" charset="0"/>
              <a:buNone/>
              <a:defRPr lang="it-IT"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Both GPU version achieve a Speed up of x5.5 with the largest dataset tested.</a:t>
            </a:r>
          </a:p>
          <a:p>
            <a:pPr marL="342900" indent="-342900">
              <a:buFont typeface="Arial" panose="020B0604020202020204" pitchFamily="34" charset="0"/>
              <a:buChar char="•"/>
            </a:pPr>
            <a:r>
              <a:rPr lang="en-US" dirty="0"/>
              <a:t>The two GPU version are significantly better than the CPU version.</a:t>
            </a:r>
          </a:p>
        </p:txBody>
      </p:sp>
    </p:spTree>
    <p:extLst>
      <p:ext uri="{BB962C8B-B14F-4D97-AF65-F5344CB8AC3E}">
        <p14:creationId xmlns:p14="http://schemas.microsoft.com/office/powerpoint/2010/main" val="316829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it-IT"/>
            </a:defPPr>
          </a:lstStyle>
          <a:p>
            <a:pPr rtl="0"/>
            <a:r>
              <a:rPr lang="it-IT" b="0" i="0" cap="all" dirty="0">
                <a:effectLst/>
              </a:rPr>
              <a:t>PARTITIONING AROUND MEDOIDS</a:t>
            </a:r>
            <a:endParaRPr lang="it-IT" dirty="0"/>
          </a:p>
        </p:txBody>
      </p:sp>
      <p:sp>
        <p:nvSpPr>
          <p:cNvPr id="7" name="Segnaposto testo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it-IT"/>
            </a:defPPr>
          </a:lstStyle>
          <a:p>
            <a:r>
              <a:rPr lang="en-US" dirty="0"/>
              <a:t>Partitioning Around Medoids (PAM) is a clustering algorithm utilized to partition a dataset into K groups based on the similarity of their features. It's a variation of the more well-known K-means algorithm, differing in its use of actual data points (medoids) to represent each cluster instead of centroids.</a:t>
            </a:r>
            <a:endParaRPr lang="it-IT" dirty="0"/>
          </a:p>
          <a:p>
            <a:r>
              <a:rPr lang="en-US" dirty="0"/>
              <a:t>Clustering is a data analysis technique that aims to organize a dataset into homogeneous groups, where elements within each group are similar to each other and different from members of other groups.</a:t>
            </a:r>
          </a:p>
          <a:p>
            <a:r>
              <a:rPr lang="en-US" b="0" i="0" dirty="0">
                <a:solidFill>
                  <a:srgbClr val="0D0D0D"/>
                </a:solidFill>
                <a:effectLst/>
              </a:rPr>
              <a:t>PAM finds applications in various sectors, including social media analysis, market segmentation, bioinformatics, and more.</a:t>
            </a:r>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ALGORITHM</a:t>
            </a:r>
          </a:p>
        </p:txBody>
      </p:sp>
      <p:sp>
        <p:nvSpPr>
          <p:cNvPr id="8" name="Segnaposto contenuto 2">
            <a:extLst>
              <a:ext uri="{FF2B5EF4-FFF2-40B4-BE49-F238E27FC236}">
                <a16:creationId xmlns:a16="http://schemas.microsoft.com/office/drawing/2014/main" id="{28670F9E-7A86-636B-787E-358CAA70EEFA}"/>
              </a:ext>
            </a:extLst>
          </p:cNvPr>
          <p:cNvSpPr txBox="1">
            <a:spLocks/>
          </p:cNvSpPr>
          <p:nvPr/>
        </p:nvSpPr>
        <p:spPr>
          <a:xfrm>
            <a:off x="5872064" y="2170340"/>
            <a:ext cx="4271556" cy="3597470"/>
          </a:xfrm>
          <a:prstGeom prst="rect">
            <a:avLst/>
          </a:prstGeom>
        </p:spPr>
        <p:txBody>
          <a:bodyPr vert="horz" lIns="0" tIns="45720" rIns="0" bIns="0" rtlCol="0">
            <a:normAutofit/>
          </a:bodyPr>
          <a:lstStyle>
            <a:defPPr>
              <a:defRPr lang="it-IT"/>
            </a:defPPr>
            <a:lvl1pPr marL="0" indent="0" algn="l" defTabSz="914400" rtl="0" eaLnBrk="1" latinLnBrk="0" hangingPunct="1">
              <a:lnSpc>
                <a:spcPct val="90000"/>
              </a:lnSpc>
              <a:spcBef>
                <a:spcPts val="1800"/>
              </a:spcBef>
              <a:buFont typeface="Arial" panose="020B0604020202020204" pitchFamily="34" charset="0"/>
              <a:buNone/>
              <a:defRPr lang="it-IT"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0"/>
              </a:spcBef>
            </a:pPr>
            <a:r>
              <a:rPr lang="en-US" dirty="0"/>
              <a:t>	</a:t>
            </a:r>
          </a:p>
        </p:txBody>
      </p:sp>
      <p:pic>
        <p:nvPicPr>
          <p:cNvPr id="12" name="Segnaposto contenuto 11" descr="Immagine che contiene testo, schermata, diagramma, linea&#10;&#10;Descrizione generata automaticamente">
            <a:extLst>
              <a:ext uri="{FF2B5EF4-FFF2-40B4-BE49-F238E27FC236}">
                <a16:creationId xmlns:a16="http://schemas.microsoft.com/office/drawing/2014/main" id="{5C89306F-8900-29F7-32CB-D559CF14E6F3}"/>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6096000" y="1671020"/>
            <a:ext cx="3752780" cy="4908851"/>
          </a:xfrm>
        </p:spPr>
      </p:pic>
      <p:sp>
        <p:nvSpPr>
          <p:cNvPr id="13" name="Segnaposto contenuto 2">
            <a:extLst>
              <a:ext uri="{FF2B5EF4-FFF2-40B4-BE49-F238E27FC236}">
                <a16:creationId xmlns:a16="http://schemas.microsoft.com/office/drawing/2014/main" id="{A22F1660-E852-6AC5-EE37-3051975A878D}"/>
              </a:ext>
            </a:extLst>
          </p:cNvPr>
          <p:cNvSpPr txBox="1">
            <a:spLocks/>
          </p:cNvSpPr>
          <p:nvPr/>
        </p:nvSpPr>
        <p:spPr>
          <a:xfrm>
            <a:off x="594361" y="2326710"/>
            <a:ext cx="5341076" cy="3597470"/>
          </a:xfrm>
          <a:prstGeom prst="rect">
            <a:avLst/>
          </a:prstGeom>
        </p:spPr>
        <p:txBody>
          <a:bodyPr vert="horz" lIns="0" tIns="45720" rIns="0" bIns="0" rtlCol="0">
            <a:normAutofit/>
          </a:bodyPr>
          <a:lstStyle>
            <a:defPPr>
              <a:defRPr lang="it-IT"/>
            </a:defPPr>
            <a:lvl1pPr marL="0" indent="0" algn="l" defTabSz="914400" rtl="0" eaLnBrk="1" latinLnBrk="0" hangingPunct="1">
              <a:lnSpc>
                <a:spcPct val="90000"/>
              </a:lnSpc>
              <a:spcBef>
                <a:spcPts val="1800"/>
              </a:spcBef>
              <a:buFont typeface="Arial" panose="020B0604020202020204" pitchFamily="34" charset="0"/>
              <a:buNone/>
              <a:defRPr lang="it-IT"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lang="it-IT"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0"/>
              </a:spcBef>
            </a:pPr>
            <a:r>
              <a:rPr lang="en-US" dirty="0"/>
              <a:t>Defined:</a:t>
            </a:r>
          </a:p>
          <a:p>
            <a:pPr marL="342900" indent="-342900">
              <a:spcBef>
                <a:spcPts val="0"/>
              </a:spcBef>
              <a:buFont typeface="Arial" panose="020B0604020202020204" pitchFamily="34" charset="0"/>
              <a:buChar char="•"/>
            </a:pPr>
            <a:r>
              <a:rPr lang="en-US" dirty="0"/>
              <a:t>A Similarity Measure: usually distance between points (Euclidean, Manhattan, etc.);</a:t>
            </a:r>
          </a:p>
          <a:p>
            <a:pPr marL="342900" indent="-342900">
              <a:spcBef>
                <a:spcPts val="0"/>
              </a:spcBef>
              <a:buFont typeface="Arial" panose="020B0604020202020204" pitchFamily="34" charset="0"/>
              <a:buChar char="•"/>
            </a:pPr>
            <a:r>
              <a:rPr lang="en-US" dirty="0"/>
              <a:t>Termination Criterion: max number of iteration, difference between medoids;</a:t>
            </a:r>
          </a:p>
          <a:p>
            <a:pPr>
              <a:spcBef>
                <a:spcPts val="0"/>
              </a:spcBef>
            </a:pPr>
            <a:endParaRPr lang="en-US" dirty="0"/>
          </a:p>
          <a:p>
            <a:pPr>
              <a:spcBef>
                <a:spcPts val="0"/>
              </a:spcBef>
            </a:pPr>
            <a:r>
              <a:rPr lang="en-US" dirty="0"/>
              <a:t>Given:</a:t>
            </a:r>
          </a:p>
          <a:p>
            <a:pPr marL="342900" indent="-342900">
              <a:spcBef>
                <a:spcPts val="0"/>
              </a:spcBef>
              <a:buFont typeface="Arial" panose="020B0604020202020204" pitchFamily="34" charset="0"/>
              <a:buChar char="•"/>
            </a:pPr>
            <a:r>
              <a:rPr lang="en-US" i="1" dirty="0"/>
              <a:t>D</a:t>
            </a:r>
            <a:r>
              <a:rPr lang="en-US" dirty="0"/>
              <a:t> user dataset composed of </a:t>
            </a:r>
            <a:r>
              <a:rPr lang="en-US" i="1" dirty="0"/>
              <a:t>n</a:t>
            </a:r>
            <a:r>
              <a:rPr lang="en-US" dirty="0"/>
              <a:t> points;</a:t>
            </a:r>
          </a:p>
          <a:p>
            <a:pPr marL="342900" indent="-342900">
              <a:spcBef>
                <a:spcPts val="0"/>
              </a:spcBef>
              <a:buFont typeface="Arial" panose="020B0604020202020204" pitchFamily="34" charset="0"/>
              <a:buChar char="•"/>
            </a:pPr>
            <a:r>
              <a:rPr lang="en-US" i="1" dirty="0"/>
              <a:t>K</a:t>
            </a:r>
            <a:r>
              <a:rPr lang="en-US" dirty="0"/>
              <a:t> number of clusters that we want to find;</a:t>
            </a:r>
          </a:p>
          <a:p>
            <a:pPr>
              <a:spcBef>
                <a:spcPts val="0"/>
              </a:spcBef>
            </a:pPr>
            <a:endParaRPr lang="en-US" dirty="0"/>
          </a:p>
          <a:p>
            <a:pPr>
              <a:spcBef>
                <a:spcPts val="0"/>
              </a:spcBef>
            </a:pPr>
            <a:r>
              <a:rPr lang="en-US" dirty="0"/>
              <a:t>Out:</a:t>
            </a:r>
          </a:p>
          <a:p>
            <a:pPr marL="342900" indent="-342900">
              <a:spcBef>
                <a:spcPts val="0"/>
              </a:spcBef>
              <a:buFont typeface="Arial" panose="020B0604020202020204" pitchFamily="34" charset="0"/>
              <a:buChar char="•"/>
            </a:pPr>
            <a:r>
              <a:rPr lang="en-US" i="1" dirty="0"/>
              <a:t>K</a:t>
            </a:r>
            <a:r>
              <a:rPr lang="en-US" dirty="0"/>
              <a:t> medoids (center of the clusters);</a:t>
            </a:r>
          </a:p>
        </p:txBody>
      </p:sp>
    </p:spTree>
    <p:extLst>
      <p:ext uri="{BB962C8B-B14F-4D97-AF65-F5344CB8AC3E}">
        <p14:creationId xmlns:p14="http://schemas.microsoft.com/office/powerpoint/2010/main" val="313755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ALGORITHM</a:t>
            </a:r>
          </a:p>
        </p:txBody>
      </p:sp>
      <p:pic>
        <p:nvPicPr>
          <p:cNvPr id="5" name="Immagine 4" descr="Immagine che contiene testo, linea, diagramma, Diagramma&#10;&#10;Descrizione generata automaticamente">
            <a:extLst>
              <a:ext uri="{FF2B5EF4-FFF2-40B4-BE49-F238E27FC236}">
                <a16:creationId xmlns:a16="http://schemas.microsoft.com/office/drawing/2014/main" id="{F676A744-D138-0045-5EE3-FF864CEE0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4" y="2341789"/>
            <a:ext cx="5917258" cy="4352925"/>
          </a:xfrm>
          <a:prstGeom prst="rect">
            <a:avLst/>
          </a:prstGeom>
        </p:spPr>
      </p:pic>
      <p:sp>
        <p:nvSpPr>
          <p:cNvPr id="7" name="Segnaposto contenuto 6">
            <a:extLst>
              <a:ext uri="{FF2B5EF4-FFF2-40B4-BE49-F238E27FC236}">
                <a16:creationId xmlns:a16="http://schemas.microsoft.com/office/drawing/2014/main" id="{96CF7364-1291-E113-6422-44F2FAB8F395}"/>
              </a:ext>
            </a:extLst>
          </p:cNvPr>
          <p:cNvSpPr>
            <a:spLocks noGrp="1"/>
          </p:cNvSpPr>
          <p:nvPr>
            <p:ph sz="quarter" idx="15"/>
          </p:nvPr>
        </p:nvSpPr>
        <p:spPr>
          <a:xfrm>
            <a:off x="6189020" y="3770953"/>
            <a:ext cx="4490827" cy="1494596"/>
          </a:xfrm>
        </p:spPr>
        <p:txBody>
          <a:bodyPr/>
          <a:lstStyle/>
          <a:p>
            <a:r>
              <a:rPr lang="it-IT" dirty="0" err="1"/>
              <a:t>Let’s</a:t>
            </a:r>
            <a:r>
              <a:rPr lang="it-IT" dirty="0"/>
              <a:t> start from a set of points </a:t>
            </a:r>
            <a:r>
              <a:rPr lang="it-IT" dirty="0" err="1"/>
              <a:t>called</a:t>
            </a:r>
            <a:r>
              <a:rPr lang="it-IT" dirty="0"/>
              <a:t> «patterns» and </a:t>
            </a:r>
            <a:r>
              <a:rPr lang="it-IT" dirty="0" err="1"/>
              <a:t>select</a:t>
            </a:r>
            <a:r>
              <a:rPr lang="it-IT" dirty="0"/>
              <a:t> k </a:t>
            </a:r>
            <a:r>
              <a:rPr lang="it-IT" dirty="0" err="1"/>
              <a:t>initial</a:t>
            </a:r>
            <a:r>
              <a:rPr lang="it-IT" dirty="0"/>
              <a:t> </a:t>
            </a:r>
            <a:r>
              <a:rPr lang="it-IT" dirty="0" err="1"/>
              <a:t>medoids</a:t>
            </a:r>
            <a:r>
              <a:rPr lang="it-IT" dirty="0"/>
              <a:t>, </a:t>
            </a:r>
            <a:r>
              <a:rPr lang="it-IT" dirty="0" err="1"/>
              <a:t>which</a:t>
            </a:r>
            <a:r>
              <a:rPr lang="it-IT" dirty="0"/>
              <a:t> are the </a:t>
            </a:r>
            <a:r>
              <a:rPr lang="it-IT" dirty="0" err="1"/>
              <a:t>initial</a:t>
            </a:r>
            <a:r>
              <a:rPr lang="it-IT" dirty="0"/>
              <a:t> </a:t>
            </a:r>
            <a:r>
              <a:rPr lang="it-IT" dirty="0" err="1"/>
              <a:t>candidates</a:t>
            </a:r>
            <a:r>
              <a:rPr lang="it-IT" dirty="0"/>
              <a:t> for the </a:t>
            </a:r>
            <a:r>
              <a:rPr lang="it-IT" dirty="0" err="1"/>
              <a:t>most</a:t>
            </a:r>
            <a:r>
              <a:rPr lang="it-IT" dirty="0"/>
              <a:t> </a:t>
            </a:r>
            <a:r>
              <a:rPr lang="it-IT" dirty="0" err="1"/>
              <a:t>representative</a:t>
            </a:r>
            <a:r>
              <a:rPr lang="it-IT" dirty="0"/>
              <a:t> points in </a:t>
            </a:r>
            <a:r>
              <a:rPr lang="it-IT" dirty="0" err="1"/>
              <a:t>each</a:t>
            </a:r>
            <a:r>
              <a:rPr lang="it-IT" dirty="0"/>
              <a:t> clusters.</a:t>
            </a:r>
          </a:p>
        </p:txBody>
      </p:sp>
    </p:spTree>
    <p:extLst>
      <p:ext uri="{BB962C8B-B14F-4D97-AF65-F5344CB8AC3E}">
        <p14:creationId xmlns:p14="http://schemas.microsoft.com/office/powerpoint/2010/main" val="424978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ALGORITHM</a:t>
            </a:r>
          </a:p>
        </p:txBody>
      </p:sp>
      <p:sp>
        <p:nvSpPr>
          <p:cNvPr id="7" name="Segnaposto contenuto 6">
            <a:extLst>
              <a:ext uri="{FF2B5EF4-FFF2-40B4-BE49-F238E27FC236}">
                <a16:creationId xmlns:a16="http://schemas.microsoft.com/office/drawing/2014/main" id="{96CF7364-1291-E113-6422-44F2FAB8F395}"/>
              </a:ext>
            </a:extLst>
          </p:cNvPr>
          <p:cNvSpPr>
            <a:spLocks noGrp="1"/>
          </p:cNvSpPr>
          <p:nvPr>
            <p:ph sz="quarter" idx="15"/>
          </p:nvPr>
        </p:nvSpPr>
        <p:spPr>
          <a:xfrm>
            <a:off x="6200777" y="3755093"/>
            <a:ext cx="4492544" cy="1494596"/>
          </a:xfrm>
        </p:spPr>
        <p:txBody>
          <a:bodyPr>
            <a:normAutofit/>
          </a:bodyPr>
          <a:lstStyle/>
          <a:p>
            <a:pPr lvl="0" algn="l" rtl="0">
              <a:spcBef>
                <a:spcPts val="0"/>
              </a:spcBef>
              <a:spcAft>
                <a:spcPts val="0"/>
              </a:spcAft>
            </a:pPr>
            <a:r>
              <a:rPr lang="it-IT" dirty="0" err="1"/>
              <a:t>Then</a:t>
            </a:r>
            <a:r>
              <a:rPr lang="it-IT" dirty="0"/>
              <a:t>, </a:t>
            </a:r>
            <a:r>
              <a:rPr lang="en-US" dirty="0"/>
              <a:t>assign each point in the dataset to the nearest medoid. </a:t>
            </a:r>
            <a:br>
              <a:rPr lang="en-US" dirty="0"/>
            </a:br>
            <a:r>
              <a:rPr lang="en-US" dirty="0"/>
              <a:t>For each cluster, try replacing the current medoid with each other point in the cluster and calculate the total cost. </a:t>
            </a:r>
            <a:endParaRPr lang="en-US" sz="2000" dirty="0"/>
          </a:p>
        </p:txBody>
      </p:sp>
      <p:pic>
        <p:nvPicPr>
          <p:cNvPr id="4" name="Immagine 3" descr="Immagine che contiene linea, testo, Diagramma, schermata&#10;&#10;Descrizione generata automaticamente">
            <a:extLst>
              <a:ext uri="{FF2B5EF4-FFF2-40B4-BE49-F238E27FC236}">
                <a16:creationId xmlns:a16="http://schemas.microsoft.com/office/drawing/2014/main" id="{D436BA57-0A9D-9D12-3A3A-D82887991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8231"/>
            <a:ext cx="5991225" cy="4368320"/>
          </a:xfrm>
          <a:prstGeom prst="rect">
            <a:avLst/>
          </a:prstGeom>
        </p:spPr>
      </p:pic>
    </p:spTree>
    <p:extLst>
      <p:ext uri="{BB962C8B-B14F-4D97-AF65-F5344CB8AC3E}">
        <p14:creationId xmlns:p14="http://schemas.microsoft.com/office/powerpoint/2010/main" val="133847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ALGORITHM</a:t>
            </a:r>
          </a:p>
        </p:txBody>
      </p:sp>
      <p:sp>
        <p:nvSpPr>
          <p:cNvPr id="7" name="Segnaposto contenuto 6">
            <a:extLst>
              <a:ext uri="{FF2B5EF4-FFF2-40B4-BE49-F238E27FC236}">
                <a16:creationId xmlns:a16="http://schemas.microsoft.com/office/drawing/2014/main" id="{96CF7364-1291-E113-6422-44F2FAB8F395}"/>
              </a:ext>
            </a:extLst>
          </p:cNvPr>
          <p:cNvSpPr>
            <a:spLocks noGrp="1"/>
          </p:cNvSpPr>
          <p:nvPr>
            <p:ph sz="quarter" idx="15"/>
          </p:nvPr>
        </p:nvSpPr>
        <p:spPr>
          <a:xfrm>
            <a:off x="6288524" y="3683128"/>
            <a:ext cx="4581321" cy="1657026"/>
          </a:xfrm>
        </p:spPr>
        <p:txBody>
          <a:bodyPr>
            <a:noAutofit/>
          </a:bodyPr>
          <a:lstStyle/>
          <a:p>
            <a:pPr>
              <a:spcBef>
                <a:spcPts val="0"/>
              </a:spcBef>
            </a:pPr>
            <a:r>
              <a:rPr lang="en-US" dirty="0"/>
              <a:t>Repeat assignment and update until clustering converges or reaches a maximum number of iterations.</a:t>
            </a:r>
          </a:p>
          <a:p>
            <a:pPr>
              <a:spcBef>
                <a:spcPts val="0"/>
              </a:spcBef>
            </a:pPr>
            <a:endParaRPr lang="en-US" dirty="0"/>
          </a:p>
          <a:p>
            <a:pPr lvl="0" algn="l" rtl="0">
              <a:spcBef>
                <a:spcPts val="0"/>
              </a:spcBef>
              <a:spcAft>
                <a:spcPts val="0"/>
              </a:spcAft>
            </a:pPr>
            <a:r>
              <a:rPr lang="en-US" dirty="0"/>
              <a:t>The bottleneck is represented by the phase of updating the centroid</a:t>
            </a:r>
            <a:br>
              <a:rPr lang="en-US" sz="1800" dirty="0"/>
            </a:br>
            <a:endParaRPr lang="en-US" sz="1800" dirty="0"/>
          </a:p>
          <a:p>
            <a:pPr lvl="0" algn="l" rtl="0">
              <a:spcBef>
                <a:spcPts val="0"/>
              </a:spcBef>
              <a:spcAft>
                <a:spcPts val="0"/>
              </a:spcAft>
            </a:pPr>
            <a:endParaRPr lang="en-US" sz="1800" dirty="0"/>
          </a:p>
          <a:p>
            <a:endParaRPr lang="en-US" sz="1800" dirty="0"/>
          </a:p>
          <a:p>
            <a:r>
              <a:rPr lang="it-IT" sz="1800" dirty="0"/>
              <a:t> </a:t>
            </a:r>
          </a:p>
        </p:txBody>
      </p:sp>
      <p:pic>
        <p:nvPicPr>
          <p:cNvPr id="5" name="Immagine 4" descr="Immagine che contiene linea, testo, schermata, Diagramma&#10;&#10;Descrizione generata automaticamente">
            <a:extLst>
              <a:ext uri="{FF2B5EF4-FFF2-40B4-BE49-F238E27FC236}">
                <a16:creationId xmlns:a16="http://schemas.microsoft.com/office/drawing/2014/main" id="{B2577489-F126-5F2C-FDEF-3620A2B33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12240"/>
            <a:ext cx="5903478" cy="4398803"/>
          </a:xfrm>
          <a:prstGeom prst="rect">
            <a:avLst/>
          </a:prstGeom>
        </p:spPr>
      </p:pic>
    </p:spTree>
    <p:extLst>
      <p:ext uri="{BB962C8B-B14F-4D97-AF65-F5344CB8AC3E}">
        <p14:creationId xmlns:p14="http://schemas.microsoft.com/office/powerpoint/2010/main" val="263905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299085" y="21273"/>
            <a:ext cx="9778365" cy="1494596"/>
          </a:xfrm>
        </p:spPr>
        <p:txBody>
          <a:bodyPr rtlCol="0"/>
          <a:lstStyle>
            <a:defPPr>
              <a:defRPr lang="it-IT"/>
            </a:defPPr>
          </a:lstStyle>
          <a:p>
            <a:pPr rtl="0"/>
            <a:r>
              <a:rPr lang="it-IT" dirty="0"/>
              <a:t>ALGORITHM</a:t>
            </a:r>
          </a:p>
        </p:txBody>
      </p:sp>
      <p:sp>
        <p:nvSpPr>
          <p:cNvPr id="7" name="Segnaposto contenuto 6">
            <a:extLst>
              <a:ext uri="{FF2B5EF4-FFF2-40B4-BE49-F238E27FC236}">
                <a16:creationId xmlns:a16="http://schemas.microsoft.com/office/drawing/2014/main" id="{96CF7364-1291-E113-6422-44F2FAB8F395}"/>
              </a:ext>
            </a:extLst>
          </p:cNvPr>
          <p:cNvSpPr>
            <a:spLocks noGrp="1"/>
          </p:cNvSpPr>
          <p:nvPr>
            <p:ph sz="quarter" idx="15"/>
          </p:nvPr>
        </p:nvSpPr>
        <p:spPr>
          <a:xfrm>
            <a:off x="6451639" y="2731477"/>
            <a:ext cx="4302063" cy="2705100"/>
          </a:xfrm>
        </p:spPr>
        <p:txBody>
          <a:bodyPr>
            <a:normAutofit/>
          </a:bodyPr>
          <a:lstStyle/>
          <a:p>
            <a:pPr lvl="0" algn="l" rtl="0">
              <a:spcBef>
                <a:spcPts val="0"/>
              </a:spcBef>
              <a:spcAft>
                <a:spcPts val="0"/>
              </a:spcAft>
            </a:pPr>
            <a:r>
              <a:rPr lang="en-US" sz="2000" dirty="0"/>
              <a:t>The cost is the sum of the Euclidean distance from the medoid, for all the points in the cluster:</a:t>
            </a:r>
            <a:br>
              <a:rPr lang="en-US" sz="2000" dirty="0"/>
            </a:br>
            <a:br>
              <a:rPr lang="en-US" sz="2000" dirty="0"/>
            </a:br>
            <a:endParaRPr lang="en-US" sz="2000" dirty="0"/>
          </a:p>
          <a:p>
            <a:endParaRPr lang="en-US" sz="2000" dirty="0"/>
          </a:p>
          <a:p>
            <a:r>
              <a:rPr lang="it-IT" dirty="0"/>
              <a:t> </a:t>
            </a:r>
            <a:r>
              <a:rPr lang="it-IT" dirty="0" err="1"/>
              <a:t>Where</a:t>
            </a:r>
            <a:r>
              <a:rPr lang="it-IT" dirty="0"/>
              <a:t> «n» </a:t>
            </a:r>
            <a:r>
              <a:rPr lang="it-IT" dirty="0" err="1"/>
              <a:t>is</a:t>
            </a:r>
            <a:r>
              <a:rPr lang="it-IT" dirty="0"/>
              <a:t> the </a:t>
            </a:r>
            <a:r>
              <a:rPr lang="it-IT" dirty="0" err="1"/>
              <a:t>number</a:t>
            </a:r>
            <a:r>
              <a:rPr lang="it-IT" dirty="0"/>
              <a:t> of the points in the dataset.</a:t>
            </a:r>
          </a:p>
        </p:txBody>
      </p:sp>
      <p:pic>
        <p:nvPicPr>
          <p:cNvPr id="4" name="Immagine 3" descr="Immagine che contiene linea, Diagramma, diagramma, schermata&#10;&#10;Descrizione generata automaticamente">
            <a:extLst>
              <a:ext uri="{FF2B5EF4-FFF2-40B4-BE49-F238E27FC236}">
                <a16:creationId xmlns:a16="http://schemas.microsoft.com/office/drawing/2014/main" id="{C1AD7AE7-E82B-542E-4723-7BAD98A20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8271"/>
            <a:ext cx="6096000" cy="4414108"/>
          </a:xfrm>
          <a:prstGeom prst="rect">
            <a:avLst/>
          </a:prstGeom>
        </p:spPr>
      </p:pic>
      <p:pic>
        <p:nvPicPr>
          <p:cNvPr id="1026" name="Picture 2">
            <a:extLst>
              <a:ext uri="{FF2B5EF4-FFF2-40B4-BE49-F238E27FC236}">
                <a16:creationId xmlns:a16="http://schemas.microsoft.com/office/drawing/2014/main" id="{186967FA-26EB-DA6D-A635-72F3EDE5A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24" y="3602334"/>
            <a:ext cx="3394092" cy="117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161954"/>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4a750b9-374d-4fec-b88e-ebf5e5066262" xsi:nil="true"/>
    <_activity xmlns="a4a750b9-374d-4fec-b88e-ebf5e506626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62610B071D9458BD5A2E4BBFE69CF" ma:contentTypeVersion="13" ma:contentTypeDescription="Create a new document." ma:contentTypeScope="" ma:versionID="8f88c36a9053c810bd625dd45edd2c4b">
  <xsd:schema xmlns:xsd="http://www.w3.org/2001/XMLSchema" xmlns:xs="http://www.w3.org/2001/XMLSchema" xmlns:p="http://schemas.microsoft.com/office/2006/metadata/properties" xmlns:ns3="a4a750b9-374d-4fec-b88e-ebf5e5066262" xmlns:ns4="61a7013b-828c-4b06-b8e6-3e4fb55521b8" targetNamespace="http://schemas.microsoft.com/office/2006/metadata/properties" ma:root="true" ma:fieldsID="f59a79d3ebb557ae0550789021085df7" ns3:_="" ns4:_="">
    <xsd:import namespace="a4a750b9-374d-4fec-b88e-ebf5e5066262"/>
    <xsd:import namespace="61a7013b-828c-4b06-b8e6-3e4fb55521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a750b9-374d-4fec-b88e-ebf5e50662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1a7013b-828c-4b06-b8e6-3e4fb55521b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purl.org/dc/dcmitype/"/>
    <ds:schemaRef ds:uri="61a7013b-828c-4b06-b8e6-3e4fb55521b8"/>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a4a750b9-374d-4fec-b88e-ebf5e5066262"/>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06604ACD-8AAB-405E-B173-9DED54BFC4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a750b9-374d-4fec-b88e-ebf5e5066262"/>
    <ds:schemaRef ds:uri="61a7013b-828c-4b06-b8e6-3e4fb55521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{0A640289-4E90-4092-AAD1-50D56451880D}tf78853419_win32</Template>
  <TotalTime>3937</TotalTime>
  <Words>1617</Words>
  <Application>Microsoft Office PowerPoint</Application>
  <PresentationFormat>Widescreen</PresentationFormat>
  <Paragraphs>154</Paragraphs>
  <Slides>36</Slides>
  <Notes>18</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36</vt:i4>
      </vt:variant>
    </vt:vector>
  </HeadingPairs>
  <TitlesOfParts>
    <vt:vector size="45" baseType="lpstr">
      <vt:lpstr>Arial</vt:lpstr>
      <vt:lpstr>Calibri</vt:lpstr>
      <vt:lpstr>Cambria Math</vt:lpstr>
      <vt:lpstr>Consolas</vt:lpstr>
      <vt:lpstr>Franklin Gothic Book</vt:lpstr>
      <vt:lpstr>Franklin Gothic Demi</vt:lpstr>
      <vt:lpstr>Roboto</vt:lpstr>
      <vt:lpstr>Söhne</vt:lpstr>
      <vt:lpstr>Personalizzata</vt:lpstr>
      <vt:lpstr>Pam algorithm   </vt:lpstr>
      <vt:lpstr>Summary</vt:lpstr>
      <vt:lpstr>1) ALGORITHM OVERVIEW</vt:lpstr>
      <vt:lpstr>PARTITIONING AROUND MEDOIDS</vt:lpstr>
      <vt:lpstr>ALGORITHM</vt:lpstr>
      <vt:lpstr>ALGORITHM</vt:lpstr>
      <vt:lpstr>ALGORITHM</vt:lpstr>
      <vt:lpstr>ALGORITHM</vt:lpstr>
      <vt:lpstr>ALGORITHM</vt:lpstr>
      <vt:lpstr>ALGORITHM</vt:lpstr>
      <vt:lpstr>  2) PARALLELIZATION</vt:lpstr>
      <vt:lpstr>HOW TO PARALLELIZE PAM</vt:lpstr>
      <vt:lpstr>     3) Execution time e speed up</vt:lpstr>
      <vt:lpstr>TOOLS USED</vt:lpstr>
      <vt:lpstr>DEVICE CHARACTERISTICS</vt:lpstr>
      <vt:lpstr>TIMER</vt:lpstr>
      <vt:lpstr>EXECUTION RESULTS</vt:lpstr>
      <vt:lpstr>EXECUTION TIME – FIRST VERSION</vt:lpstr>
      <vt:lpstr>SPEEDUP - FIRST VERSION</vt:lpstr>
      <vt:lpstr>Bottleneck</vt:lpstr>
      <vt:lpstr>FIRST OPTIMIZATION</vt:lpstr>
      <vt:lpstr>SEC0ND OPTIMIZATION</vt:lpstr>
      <vt:lpstr>THIRD OPTIMIZATION</vt:lpstr>
      <vt:lpstr>PROFILER</vt:lpstr>
      <vt:lpstr>EXECUTION TIME – SECOND VERSION</vt:lpstr>
      <vt:lpstr>COMPARISON BETWEEN TWO VERSION</vt:lpstr>
      <vt:lpstr>4) GPU VERSION</vt:lpstr>
      <vt:lpstr>GPU specifications</vt:lpstr>
      <vt:lpstr>GPU’s implementation of PAM   First version</vt:lpstr>
      <vt:lpstr>FIRST VERSION</vt:lpstr>
      <vt:lpstr>As in the previous CPU-version, almost everything of the time is spent by the «updateMedoids function»</vt:lpstr>
      <vt:lpstr>GPU’s implementation of PAM   Second version</vt:lpstr>
      <vt:lpstr>SECOND VERSION</vt:lpstr>
      <vt:lpstr>COMPARISON BETWEEN VERSION 1 AND 2 OF GPU</vt:lpstr>
      <vt:lpstr>COMPARISON BETWEEN VERSION 1 AND 2 OF GPU</vt:lpstr>
      <vt:lpstr>COMPARISON BETWEEN GPU’S AND CPU’S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K-MEDOIDS  </dc:title>
  <dc:creator>Gabriele Marcuccetti</dc:creator>
  <cp:lastModifiedBy>Gabriele Marcuccetti</cp:lastModifiedBy>
  <cp:revision>27</cp:revision>
  <dcterms:created xsi:type="dcterms:W3CDTF">2024-04-19T14:18:42Z</dcterms:created>
  <dcterms:modified xsi:type="dcterms:W3CDTF">2024-07-08T15:27:37Z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0x0101006E762610B071D9458BD5A2E4BBFE69CF</vt:lpwstr>
  </property>
</Properties>
</file>