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7" r:id="rId2"/>
    <p:sldId id="280" r:id="rId3"/>
    <p:sldId id="292" r:id="rId4"/>
    <p:sldId id="362" r:id="rId5"/>
    <p:sldId id="303" r:id="rId6"/>
    <p:sldId id="297" r:id="rId7"/>
    <p:sldId id="298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9B97"/>
    <a:srgbClr val="349F40"/>
    <a:srgbClr val="10822F"/>
    <a:srgbClr val="2E6563"/>
    <a:srgbClr val="026852"/>
    <a:srgbClr val="FFC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7" autoAdjust="0"/>
    <p:restoredTop sz="64982" autoAdjust="0"/>
  </p:normalViewPr>
  <p:slideViewPr>
    <p:cSldViewPr snapToGrid="0">
      <p:cViewPr varScale="1">
        <p:scale>
          <a:sx n="74" d="100"/>
          <a:sy n="74" d="100"/>
        </p:scale>
        <p:origin x="19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07F0A-E2A4-4055-AFCF-8DE0F697F6A5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9678E-AEFB-424D-8007-A16BB2E4A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995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9678E-AEFB-424D-8007-A16BB2E4A73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49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9678E-AEFB-424D-8007-A16BB2E4A73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223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Improvements on this would be: (Slide)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multiple neural networks each with different architecture, to handle complicated moves and consider other winning factors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9678E-AEFB-424D-8007-A16BB2E4A73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026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LcPeriod"/>
            </a:pPr>
            <a:r>
              <a:rPr lang="en-GB" sz="1400" dirty="0"/>
              <a:t>Baselines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sz="1400" dirty="0"/>
              <a:t>Mimic-the-Dealer - play using the same strategy as the player, i.e. stand on all hard-17+ and soft-18+, otherwise hit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sz="1400" dirty="0"/>
              <a:t>Never-Bust - strategy which ensures that the player never busts. This involves standing on all hands with value greater than or equal to 12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sz="1400" dirty="0"/>
              <a:t>Random - this baseline is not a strategy in reality. It simply involves the player picking a random action which is valid at that state</a:t>
            </a:r>
          </a:p>
          <a:p>
            <a:pPr marL="400050" indent="-400050">
              <a:buFont typeface="+mj-lt"/>
              <a:buAutoNum type="romanLcPeriod"/>
            </a:pPr>
            <a:r>
              <a:rPr lang="en-GB" sz="1400" dirty="0"/>
              <a:t>Gold Standard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sz="1400" dirty="0"/>
              <a:t>Basic Strategy - the mathematically proven optimal strategy for blackjack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9678E-AEFB-424D-8007-A16BB2E4A73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201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we did 10 successive tests of 100,000 blackjack rounds to ensure that any presence of variation is capture. </a:t>
            </a:r>
          </a:p>
          <a:p>
            <a:pPr lvl="0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to graph and say that this was minimal and all results were consistent. </a:t>
            </a:r>
          </a:p>
          <a:p>
            <a:pPr lvl="0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that the Q-Learning and GA agents all outperformed the three baselines but the ENN only managed comparable performance with them. </a:t>
            </a:r>
          </a:p>
          <a:p>
            <a:pPr lvl="0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that the Q-learning took a more aggressive strategy with the most wins but a greater number of losses as well. </a:t>
            </a:r>
          </a:p>
          <a:p>
            <a:pPr lvl="0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that the genetic algorithm almost managed to replicate the performance of the basic strategy gold standard but was slightly less nevertheless. </a:t>
            </a:r>
          </a:p>
          <a:p>
            <a:pPr lvl="0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conclude that the GA approximated the best strategy for blackjack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9678E-AEFB-424D-8007-A16BB2E4A73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960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 card counting </a:t>
            </a:r>
          </a:p>
          <a:p>
            <a:pPr marL="0" lvl="0" indent="0">
              <a:buFont typeface="+mj-lt"/>
              <a:buNone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+mj-lt"/>
              <a:buNone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that this gives an idea to the agent what cards are going to be drawn from the shoe but it dramatically increases the search space – for example adding a new field to the state tuple in q learning</a:t>
            </a:r>
          </a:p>
          <a:p>
            <a:pPr marL="0" lvl="0" indent="0">
              <a:buFont typeface="+mj-lt"/>
              <a:buNone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+mj-lt"/>
              <a:buNone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more algorithms </a:t>
            </a:r>
          </a:p>
          <a:p>
            <a:pPr marL="0" lvl="0" indent="0">
              <a:buFont typeface="+mj-lt"/>
              <a:buNone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+mj-lt"/>
              <a:buNone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 the comparisons done in this research may be extended – There may be a better algorithm for approximating a blackjack strategy out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9678E-AEFB-424D-8007-A16BB2E4A73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358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strategy dictates what actions an agent should perform given a particular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9678E-AEFB-424D-8007-A16BB2E4A73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20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Blackjack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Player vs Dealer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 value of player’s hand vs that of the dealer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hand value exceeds 21, the player is said to have busted – likewise for dealer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cards are taken at face value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cards have value of 10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 has value of 1 or 11 at the player’s discretion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9678E-AEFB-424D-8007-A16BB2E4A73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0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 - Prompts the dealer to give a new card to the player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 - Ends the turn of the player so that the house can play its turn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Double-Down - Adds an amount equal to the original bet to the bet, performs a hit and afterwards stands – Can only be performed as the first move on the hand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 - Splits the current hand into two distinct hands and adds an amount equal to his bet on the original hand to act as the bet on the second hand – Can only be performed as the first move on the hand and requires two cards of the same face i.e. pairs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Rules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Decks – Shuffled every 50 rounds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Dealer hits on Soft 17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down allowed after splitting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re-split limit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surrender nor insurance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 blackjack pays 1:1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Blackjack is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stochastic in nature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be analysed statistically and therefore, AI can be applied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algorithms were trained under the same conditions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Algorithms implemented were Q-Learning, Genetic Algorithms and Evolutionary Neural Network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9678E-AEFB-424D-8007-A16BB2E4A73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50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Alpha is the learning rate</a:t>
            </a:r>
          </a:p>
          <a:p>
            <a:endParaRPr lang="en-GB" dirty="0"/>
          </a:p>
          <a:p>
            <a:r>
              <a:rPr lang="en-GB" dirty="0"/>
              <a:t>Gamma is the discount factor</a:t>
            </a:r>
          </a:p>
          <a:p>
            <a:endParaRPr lang="en-GB" dirty="0"/>
          </a:p>
          <a:p>
            <a:r>
              <a:rPr lang="en-GB" dirty="0"/>
              <a:t>R is the reward given during this iteration</a:t>
            </a:r>
          </a:p>
          <a:p>
            <a:endParaRPr lang="en-GB" dirty="0"/>
          </a:p>
          <a:p>
            <a:r>
              <a:rPr lang="en-GB" dirty="0"/>
              <a:t>Q(s, a) is the value of the of the action a in state s</a:t>
            </a:r>
          </a:p>
          <a:p>
            <a:endParaRPr lang="en-GB" dirty="0"/>
          </a:p>
          <a:p>
            <a:r>
              <a:rPr lang="en-GB" dirty="0"/>
              <a:t>Q*(</a:t>
            </a:r>
            <a:r>
              <a:rPr lang="en-GB" dirty="0" err="1"/>
              <a:t>s’,a</a:t>
            </a:r>
            <a:r>
              <a:rPr lang="en-GB" dirty="0"/>
              <a:t>’) is the value of the best action to take in the next state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9678E-AEFB-424D-8007-A16BB2E4A73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921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we first calculate the reward function for the first next state and then for the second one for splits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trained 27 different q learning agents. Each agent is a combination of alpha, gamma and epsilon for those provided.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9678E-AEFB-424D-8007-A16BB2E4A73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147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that we considered three different criteria for best; the agent with the most wins, the agent with the least losses and the agent with the best net amount of chips.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yielded different ‘best’ agents but exhibited similar behaviour – point to graphs.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say we considered the best one to be the one which yields best chips because that is the goal of all casino goers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9678E-AEFB-424D-8007-A16BB2E4A73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681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sz="1400" dirty="0" err="1"/>
              <a:t>Defs</a:t>
            </a:r>
            <a:r>
              <a:rPr lang="en-GB" sz="1400" dirty="0"/>
              <a:t>. </a:t>
            </a:r>
          </a:p>
          <a:p>
            <a:pPr marL="0" indent="0">
              <a:buFont typeface="+mj-lt"/>
              <a:buNone/>
            </a:pPr>
            <a:endParaRPr lang="en-GB" sz="1400" dirty="0"/>
          </a:p>
          <a:p>
            <a:pPr marL="0" indent="0">
              <a:buFont typeface="+mj-lt"/>
              <a:buNone/>
            </a:pPr>
            <a:r>
              <a:rPr lang="en-GB" sz="1400" dirty="0"/>
              <a:t>Selection = the process of selecting individuals from the population for breeding</a:t>
            </a:r>
          </a:p>
          <a:p>
            <a:pPr marL="0" indent="0">
              <a:buFont typeface="+mj-lt"/>
              <a:buNone/>
            </a:pPr>
            <a:endParaRPr lang="en-GB" sz="1400" dirty="0"/>
          </a:p>
          <a:p>
            <a:pPr marL="0" indent="0">
              <a:buFont typeface="+mj-lt"/>
              <a:buNone/>
            </a:pPr>
            <a:r>
              <a:rPr lang="en-GB" sz="1400" dirty="0"/>
              <a:t>Crossover = also known as recombination, is the process of combining the genetic information of two parents to generate an offspring</a:t>
            </a:r>
          </a:p>
          <a:p>
            <a:pPr marL="0" indent="0">
              <a:buFont typeface="+mj-lt"/>
              <a:buNone/>
            </a:pPr>
            <a:endParaRPr lang="en-GB" sz="1400" dirty="0"/>
          </a:p>
          <a:p>
            <a:pPr marL="0" indent="0">
              <a:buFont typeface="+mj-lt"/>
              <a:buNone/>
            </a:pPr>
            <a:r>
              <a:rPr lang="en-GB" sz="1400" dirty="0"/>
              <a:t>Mutation = the process of altering genes of a given individual so as to maintain genetic diversity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9678E-AEFB-424D-8007-A16BB2E4A73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765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 like with the Q-Learning agents we have trained a number of agents with each agent being a combination of the attributes above. </a:t>
            </a:r>
          </a:p>
          <a:p>
            <a:endParaRPr lang="en-GB" dirty="0"/>
          </a:p>
          <a:p>
            <a:r>
              <a:rPr lang="en-GB" dirty="0"/>
              <a:t>We wanted to train more but the computation expense and the time constraints we had did not allow us to do so.</a:t>
            </a:r>
          </a:p>
          <a:p>
            <a:endParaRPr lang="en-GB" dirty="0"/>
          </a:p>
          <a:p>
            <a:r>
              <a:rPr lang="en-GB" dirty="0"/>
              <a:t>Nevertheless, as will be shown later on the presentation, our agents converged to very good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9678E-AEFB-424D-8007-A16BB2E4A73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477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criteria as for Q-Learning – Most Wins, Least Losses and best net chips</a:t>
            </a:r>
          </a:p>
          <a:p>
            <a:pPr lvl="0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situation with three conflicting ‘best’ algorithms. </a:t>
            </a:r>
          </a:p>
          <a:p>
            <a:pPr lvl="0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out that with tournament size 3, the algorithm converged slower. </a:t>
            </a:r>
          </a:p>
          <a:p>
            <a:pPr lvl="0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that algorithms of the most wins and best net chips exhibited similar performance – convergence, net chips. </a:t>
            </a:r>
          </a:p>
          <a:p>
            <a:pPr lvl="0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that another test was conducted on these three agents whereby they played 5 iterations of 100,000 testing rounds to check how their net chips varied – Point to third graph.</a:t>
            </a:r>
          </a:p>
          <a:p>
            <a:pPr lvl="0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Consistent results were observed.</a:t>
            </a:r>
          </a:p>
          <a:p>
            <a:pPr lvl="0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again, we took the one with the best net chips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9678E-AEFB-424D-8007-A16BB2E4A73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91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36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90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30952600-8863-4BB4-B313-9925C6C0F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76850" y="0"/>
            <a:ext cx="6915150" cy="6858000"/>
          </a:xfrm>
          <a:custGeom>
            <a:avLst/>
            <a:gdLst>
              <a:gd name="connsiteX0" fmla="*/ 3429000 w 6915150"/>
              <a:gd name="connsiteY0" fmla="*/ 0 h 6858000"/>
              <a:gd name="connsiteX1" fmla="*/ 6915150 w 6915150"/>
              <a:gd name="connsiteY1" fmla="*/ 0 h 6858000"/>
              <a:gd name="connsiteX2" fmla="*/ 6915150 w 6915150"/>
              <a:gd name="connsiteY2" fmla="*/ 6858000 h 6858000"/>
              <a:gd name="connsiteX3" fmla="*/ 0 w 6915150"/>
              <a:gd name="connsiteY3" fmla="*/ 6858000 h 6858000"/>
              <a:gd name="connsiteX4" fmla="*/ 5238750 w 6915150"/>
              <a:gd name="connsiteY4" fmla="*/ 29337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5150" h="6858000">
                <a:moveTo>
                  <a:pt x="3429000" y="0"/>
                </a:moveTo>
                <a:lnTo>
                  <a:pt x="6915150" y="0"/>
                </a:lnTo>
                <a:lnTo>
                  <a:pt x="6915150" y="6858000"/>
                </a:lnTo>
                <a:lnTo>
                  <a:pt x="0" y="6858000"/>
                </a:lnTo>
                <a:lnTo>
                  <a:pt x="5238750" y="2933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53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662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565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286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854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2A59BEA-ABB6-41B6-BE02-25482717FC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2298" y="0"/>
            <a:ext cx="4056222" cy="6858000"/>
          </a:xfrm>
          <a:custGeom>
            <a:avLst/>
            <a:gdLst>
              <a:gd name="connsiteX0" fmla="*/ 8528 w 4056222"/>
              <a:gd name="connsiteY0" fmla="*/ 5638800 h 6858000"/>
              <a:gd name="connsiteX1" fmla="*/ 4050536 w 4056222"/>
              <a:gd name="connsiteY1" fmla="*/ 5638800 h 6858000"/>
              <a:gd name="connsiteX2" fmla="*/ 4056222 w 4056222"/>
              <a:gd name="connsiteY2" fmla="*/ 5640162 h 6858000"/>
              <a:gd name="connsiteX3" fmla="*/ 4053380 w 4056222"/>
              <a:gd name="connsiteY3" fmla="*/ 6856639 h 6858000"/>
              <a:gd name="connsiteX4" fmla="*/ 4047694 w 4056222"/>
              <a:gd name="connsiteY4" fmla="*/ 6858000 h 6858000"/>
              <a:gd name="connsiteX5" fmla="*/ 5685 w 4056222"/>
              <a:gd name="connsiteY5" fmla="*/ 6858000 h 6858000"/>
              <a:gd name="connsiteX6" fmla="*/ 0 w 4056222"/>
              <a:gd name="connsiteY6" fmla="*/ 6856639 h 6858000"/>
              <a:gd name="connsiteX7" fmla="*/ 2843 w 4056222"/>
              <a:gd name="connsiteY7" fmla="*/ 5640162 h 6858000"/>
              <a:gd name="connsiteX8" fmla="*/ 8528 w 4056222"/>
              <a:gd name="connsiteY8" fmla="*/ 5638800 h 6858000"/>
              <a:gd name="connsiteX9" fmla="*/ 8528 w 4056222"/>
              <a:gd name="connsiteY9" fmla="*/ 0 h 6858000"/>
              <a:gd name="connsiteX10" fmla="*/ 4050536 w 4056222"/>
              <a:gd name="connsiteY10" fmla="*/ 0 h 6858000"/>
              <a:gd name="connsiteX11" fmla="*/ 4056222 w 4056222"/>
              <a:gd name="connsiteY11" fmla="*/ 5678 h 6858000"/>
              <a:gd name="connsiteX12" fmla="*/ 4053380 w 4056222"/>
              <a:gd name="connsiteY12" fmla="*/ 5079238 h 6858000"/>
              <a:gd name="connsiteX13" fmla="*/ 4047694 w 4056222"/>
              <a:gd name="connsiteY13" fmla="*/ 5084916 h 6858000"/>
              <a:gd name="connsiteX14" fmla="*/ 5685 w 4056222"/>
              <a:gd name="connsiteY14" fmla="*/ 5084916 h 6858000"/>
              <a:gd name="connsiteX15" fmla="*/ 0 w 4056222"/>
              <a:gd name="connsiteY15" fmla="*/ 5079238 h 6858000"/>
              <a:gd name="connsiteX16" fmla="*/ 2843 w 4056222"/>
              <a:gd name="connsiteY16" fmla="*/ 5678 h 6858000"/>
              <a:gd name="connsiteX17" fmla="*/ 8528 w 4056222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56222" h="6858000">
                <a:moveTo>
                  <a:pt x="8528" y="5638800"/>
                </a:moveTo>
                <a:cubicBezTo>
                  <a:pt x="4050536" y="5638800"/>
                  <a:pt x="4050536" y="5638800"/>
                  <a:pt x="4050536" y="5638800"/>
                </a:cubicBezTo>
                <a:cubicBezTo>
                  <a:pt x="4053380" y="5638800"/>
                  <a:pt x="4056222" y="5639481"/>
                  <a:pt x="4056222" y="5640162"/>
                </a:cubicBezTo>
                <a:lnTo>
                  <a:pt x="4053380" y="6856639"/>
                </a:lnTo>
                <a:cubicBezTo>
                  <a:pt x="4053380" y="6857319"/>
                  <a:pt x="4050536" y="6858000"/>
                  <a:pt x="4047694" y="6858000"/>
                </a:cubicBezTo>
                <a:cubicBezTo>
                  <a:pt x="5685" y="6858000"/>
                  <a:pt x="5685" y="6858000"/>
                  <a:pt x="5685" y="6858000"/>
                </a:cubicBezTo>
                <a:cubicBezTo>
                  <a:pt x="2843" y="6858000"/>
                  <a:pt x="0" y="6857319"/>
                  <a:pt x="0" y="6856639"/>
                </a:cubicBezTo>
                <a:cubicBezTo>
                  <a:pt x="2843" y="5640162"/>
                  <a:pt x="2843" y="5640162"/>
                  <a:pt x="2843" y="5640162"/>
                </a:cubicBezTo>
                <a:cubicBezTo>
                  <a:pt x="2843" y="5639481"/>
                  <a:pt x="5685" y="5638800"/>
                  <a:pt x="8528" y="5638800"/>
                </a:cubicBezTo>
                <a:close/>
                <a:moveTo>
                  <a:pt x="8528" y="0"/>
                </a:moveTo>
                <a:cubicBezTo>
                  <a:pt x="4050536" y="0"/>
                  <a:pt x="4050536" y="0"/>
                  <a:pt x="4050536" y="0"/>
                </a:cubicBezTo>
                <a:cubicBezTo>
                  <a:pt x="4053380" y="0"/>
                  <a:pt x="4056222" y="2840"/>
                  <a:pt x="4056222" y="5678"/>
                </a:cubicBezTo>
                <a:lnTo>
                  <a:pt x="4053380" y="5079238"/>
                </a:lnTo>
                <a:cubicBezTo>
                  <a:pt x="4053380" y="5082077"/>
                  <a:pt x="4050536" y="5084916"/>
                  <a:pt x="4047694" y="5084916"/>
                </a:cubicBezTo>
                <a:cubicBezTo>
                  <a:pt x="5685" y="5084916"/>
                  <a:pt x="5685" y="5084916"/>
                  <a:pt x="5685" y="5084916"/>
                </a:cubicBezTo>
                <a:cubicBezTo>
                  <a:pt x="2843" y="5084916"/>
                  <a:pt x="0" y="5082077"/>
                  <a:pt x="0" y="5079238"/>
                </a:cubicBezTo>
                <a:cubicBezTo>
                  <a:pt x="2843" y="5678"/>
                  <a:pt x="2843" y="5678"/>
                  <a:pt x="2843" y="5678"/>
                </a:cubicBezTo>
                <a:cubicBezTo>
                  <a:pt x="2843" y="2840"/>
                  <a:pt x="5685" y="0"/>
                  <a:pt x="8528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906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55276B1A-E5AE-4E88-B57E-CF7975320F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591050"/>
            <a:ext cx="8115300" cy="1981200"/>
          </a:xfrm>
          <a:custGeom>
            <a:avLst/>
            <a:gdLst>
              <a:gd name="connsiteX0" fmla="*/ 3543300 w 8115300"/>
              <a:gd name="connsiteY0" fmla="*/ 0 h 1981200"/>
              <a:gd name="connsiteX1" fmla="*/ 8115300 w 8115300"/>
              <a:gd name="connsiteY1" fmla="*/ 0 h 1981200"/>
              <a:gd name="connsiteX2" fmla="*/ 8115300 w 8115300"/>
              <a:gd name="connsiteY2" fmla="*/ 1981200 h 1981200"/>
              <a:gd name="connsiteX3" fmla="*/ 3543300 w 8115300"/>
              <a:gd name="connsiteY3" fmla="*/ 1981200 h 1981200"/>
              <a:gd name="connsiteX4" fmla="*/ 0 w 8115300"/>
              <a:gd name="connsiteY4" fmla="*/ 0 h 1981200"/>
              <a:gd name="connsiteX5" fmla="*/ 3390900 w 8115300"/>
              <a:gd name="connsiteY5" fmla="*/ 0 h 1981200"/>
              <a:gd name="connsiteX6" fmla="*/ 3390900 w 8115300"/>
              <a:gd name="connsiteY6" fmla="*/ 1981200 h 1981200"/>
              <a:gd name="connsiteX7" fmla="*/ 0 w 8115300"/>
              <a:gd name="connsiteY7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15300" h="1981200">
                <a:moveTo>
                  <a:pt x="3543300" y="0"/>
                </a:moveTo>
                <a:lnTo>
                  <a:pt x="8115300" y="0"/>
                </a:lnTo>
                <a:lnTo>
                  <a:pt x="8115300" y="1981200"/>
                </a:lnTo>
                <a:lnTo>
                  <a:pt x="3543300" y="1981200"/>
                </a:lnTo>
                <a:close/>
                <a:moveTo>
                  <a:pt x="0" y="0"/>
                </a:moveTo>
                <a:lnTo>
                  <a:pt x="3390900" y="0"/>
                </a:lnTo>
                <a:lnTo>
                  <a:pt x="3390900" y="1981200"/>
                </a:lnTo>
                <a:lnTo>
                  <a:pt x="0" y="1981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D2B34D31-03FF-44D9-8927-69255E77D7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43300" y="2476500"/>
            <a:ext cx="8648700" cy="1981200"/>
          </a:xfrm>
          <a:custGeom>
            <a:avLst/>
            <a:gdLst>
              <a:gd name="connsiteX0" fmla="*/ 4724400 w 8648700"/>
              <a:gd name="connsiteY0" fmla="*/ 0 h 1981200"/>
              <a:gd name="connsiteX1" fmla="*/ 8648700 w 8648700"/>
              <a:gd name="connsiteY1" fmla="*/ 0 h 1981200"/>
              <a:gd name="connsiteX2" fmla="*/ 8648700 w 8648700"/>
              <a:gd name="connsiteY2" fmla="*/ 1981200 h 1981200"/>
              <a:gd name="connsiteX3" fmla="*/ 4724400 w 8648700"/>
              <a:gd name="connsiteY3" fmla="*/ 1981200 h 1981200"/>
              <a:gd name="connsiteX4" fmla="*/ 0 w 8648700"/>
              <a:gd name="connsiteY4" fmla="*/ 0 h 1981200"/>
              <a:gd name="connsiteX5" fmla="*/ 4572000 w 8648700"/>
              <a:gd name="connsiteY5" fmla="*/ 0 h 1981200"/>
              <a:gd name="connsiteX6" fmla="*/ 4572000 w 8648700"/>
              <a:gd name="connsiteY6" fmla="*/ 1981200 h 1981200"/>
              <a:gd name="connsiteX7" fmla="*/ 0 w 8648700"/>
              <a:gd name="connsiteY7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48700" h="1981200">
                <a:moveTo>
                  <a:pt x="4724400" y="0"/>
                </a:moveTo>
                <a:lnTo>
                  <a:pt x="8648700" y="0"/>
                </a:lnTo>
                <a:lnTo>
                  <a:pt x="8648700" y="1981200"/>
                </a:lnTo>
                <a:lnTo>
                  <a:pt x="4724400" y="1981200"/>
                </a:ln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1981200"/>
                </a:lnTo>
                <a:lnTo>
                  <a:pt x="0" y="1981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47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100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6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9056693-A2AC-434E-BD68-0C67E2FDEF8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noFill/>
        </p:spPr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AB4BDE68-5016-43C0-BFAC-26112B4BB5A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noFill/>
        </p:spPr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0D83DD0-CE28-458C-B0DF-696B55A0AA6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noFill/>
        </p:spPr>
      </p:sp>
    </p:spTree>
    <p:extLst>
      <p:ext uri="{BB962C8B-B14F-4D97-AF65-F5344CB8AC3E}">
        <p14:creationId xmlns:p14="http://schemas.microsoft.com/office/powerpoint/2010/main" val="779109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5079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85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C88D02F4-62D6-4228-BD82-C8896F35E1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3019" y="644370"/>
            <a:ext cx="5145962" cy="5569260"/>
          </a:xfrm>
          <a:custGeom>
            <a:avLst/>
            <a:gdLst>
              <a:gd name="connsiteX0" fmla="*/ 2117012 w 4234023"/>
              <a:gd name="connsiteY0" fmla="*/ 0 h 4582306"/>
              <a:gd name="connsiteX1" fmla="*/ 2589615 w 4234023"/>
              <a:gd name="connsiteY1" fmla="*/ 112881 h 4582306"/>
              <a:gd name="connsiteX2" fmla="*/ 3761224 w 4234023"/>
              <a:gd name="connsiteY2" fmla="*/ 791462 h 4582306"/>
              <a:gd name="connsiteX3" fmla="*/ 4234023 w 4234023"/>
              <a:gd name="connsiteY3" fmla="*/ 1611279 h 4582306"/>
              <a:gd name="connsiteX4" fmla="*/ 4234023 w 4234023"/>
              <a:gd name="connsiteY4" fmla="*/ 2971028 h 4582306"/>
              <a:gd name="connsiteX5" fmla="*/ 3761224 w 4234023"/>
              <a:gd name="connsiteY5" fmla="*/ 3790845 h 4582306"/>
              <a:gd name="connsiteX6" fmla="*/ 2589615 w 4234023"/>
              <a:gd name="connsiteY6" fmla="*/ 4469425 h 4582306"/>
              <a:gd name="connsiteX7" fmla="*/ 1644408 w 4234023"/>
              <a:gd name="connsiteY7" fmla="*/ 4469425 h 4582306"/>
              <a:gd name="connsiteX8" fmla="*/ 472799 w 4234023"/>
              <a:gd name="connsiteY8" fmla="*/ 3790845 h 4582306"/>
              <a:gd name="connsiteX9" fmla="*/ 0 w 4234023"/>
              <a:gd name="connsiteY9" fmla="*/ 2971028 h 4582306"/>
              <a:gd name="connsiteX10" fmla="*/ 0 w 4234023"/>
              <a:gd name="connsiteY10" fmla="*/ 1611279 h 4582306"/>
              <a:gd name="connsiteX11" fmla="*/ 472799 w 4234023"/>
              <a:gd name="connsiteY11" fmla="*/ 791462 h 4582306"/>
              <a:gd name="connsiteX12" fmla="*/ 1644408 w 4234023"/>
              <a:gd name="connsiteY12" fmla="*/ 112881 h 4582306"/>
              <a:gd name="connsiteX13" fmla="*/ 2117012 w 4234023"/>
              <a:gd name="connsiteY13" fmla="*/ 0 h 458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34023" h="4582306">
                <a:moveTo>
                  <a:pt x="2117012" y="0"/>
                </a:moveTo>
                <a:cubicBezTo>
                  <a:pt x="2288333" y="0"/>
                  <a:pt x="2459654" y="37627"/>
                  <a:pt x="2589615" y="112881"/>
                </a:cubicBezTo>
                <a:lnTo>
                  <a:pt x="3761224" y="791462"/>
                </a:lnTo>
                <a:cubicBezTo>
                  <a:pt x="4021342" y="941970"/>
                  <a:pt x="4234023" y="1310909"/>
                  <a:pt x="4234023" y="1611279"/>
                </a:cubicBezTo>
                <a:lnTo>
                  <a:pt x="4234023" y="2971028"/>
                </a:lnTo>
                <a:cubicBezTo>
                  <a:pt x="4234023" y="3271397"/>
                  <a:pt x="4021342" y="3640336"/>
                  <a:pt x="3761224" y="3790845"/>
                </a:cubicBezTo>
                <a:lnTo>
                  <a:pt x="2589615" y="4469425"/>
                </a:lnTo>
                <a:cubicBezTo>
                  <a:pt x="2329693" y="4619933"/>
                  <a:pt x="1904330" y="4619933"/>
                  <a:pt x="1644408" y="4469425"/>
                </a:cubicBezTo>
                <a:lnTo>
                  <a:pt x="472799" y="3790845"/>
                </a:lnTo>
                <a:cubicBezTo>
                  <a:pt x="212681" y="3640336"/>
                  <a:pt x="0" y="3271397"/>
                  <a:pt x="0" y="2971028"/>
                </a:cubicBezTo>
                <a:lnTo>
                  <a:pt x="0" y="1611279"/>
                </a:lnTo>
                <a:cubicBezTo>
                  <a:pt x="0" y="1310909"/>
                  <a:pt x="212681" y="941970"/>
                  <a:pt x="472799" y="791462"/>
                </a:cubicBezTo>
                <a:lnTo>
                  <a:pt x="1644408" y="112881"/>
                </a:lnTo>
                <a:cubicBezTo>
                  <a:pt x="1774369" y="37627"/>
                  <a:pt x="1945691" y="0"/>
                  <a:pt x="211701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18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7452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CC4C3B3F-1638-491E-BA17-CE97DE171AA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90700" y="1"/>
            <a:ext cx="4305300" cy="2372496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3F92C9BC-AB6F-4786-86F1-A73367A4709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790700" y="4485504"/>
            <a:ext cx="4305300" cy="2372496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822989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388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1662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-32213" y="-24938"/>
            <a:ext cx="12281793" cy="6924092"/>
          </a:xfrm>
          <a:custGeom>
            <a:avLst/>
            <a:gdLst>
              <a:gd name="connsiteX0" fmla="*/ 0 w 2589153"/>
              <a:gd name="connsiteY0" fmla="*/ 0 h 2348970"/>
              <a:gd name="connsiteX1" fmla="*/ 2589153 w 2589153"/>
              <a:gd name="connsiteY1" fmla="*/ 0 h 2348970"/>
              <a:gd name="connsiteX2" fmla="*/ 2589153 w 2589153"/>
              <a:gd name="connsiteY2" fmla="*/ 2348970 h 2348970"/>
              <a:gd name="connsiteX3" fmla="*/ 0 w 2589153"/>
              <a:gd name="connsiteY3" fmla="*/ 2348970 h 2348970"/>
              <a:gd name="connsiteX4" fmla="*/ 0 w 2589153"/>
              <a:gd name="connsiteY4" fmla="*/ 0 h 2348970"/>
              <a:gd name="connsiteX0" fmla="*/ 0 w 8009051"/>
              <a:gd name="connsiteY0" fmla="*/ 0 h 3296621"/>
              <a:gd name="connsiteX1" fmla="*/ 8009051 w 8009051"/>
              <a:gd name="connsiteY1" fmla="*/ 947651 h 3296621"/>
              <a:gd name="connsiteX2" fmla="*/ 8009051 w 8009051"/>
              <a:gd name="connsiteY2" fmla="*/ 3296621 h 3296621"/>
              <a:gd name="connsiteX3" fmla="*/ 5419898 w 8009051"/>
              <a:gd name="connsiteY3" fmla="*/ 3296621 h 3296621"/>
              <a:gd name="connsiteX4" fmla="*/ 0 w 8009051"/>
              <a:gd name="connsiteY4" fmla="*/ 0 h 3296621"/>
              <a:gd name="connsiteX0" fmla="*/ 0 w 10773295"/>
              <a:gd name="connsiteY0" fmla="*/ 0 h 6480395"/>
              <a:gd name="connsiteX1" fmla="*/ 8009051 w 10773295"/>
              <a:gd name="connsiteY1" fmla="*/ 947651 h 6480395"/>
              <a:gd name="connsiteX2" fmla="*/ 8009051 w 10773295"/>
              <a:gd name="connsiteY2" fmla="*/ 3296621 h 6480395"/>
              <a:gd name="connsiteX3" fmla="*/ 10773295 w 10773295"/>
              <a:gd name="connsiteY3" fmla="*/ 6480395 h 6480395"/>
              <a:gd name="connsiteX4" fmla="*/ 0 w 10773295"/>
              <a:gd name="connsiteY4" fmla="*/ 0 h 6480395"/>
              <a:gd name="connsiteX0" fmla="*/ 0 w 12281793"/>
              <a:gd name="connsiteY0" fmla="*/ 0 h 6480395"/>
              <a:gd name="connsiteX1" fmla="*/ 8009051 w 12281793"/>
              <a:gd name="connsiteY1" fmla="*/ 947651 h 6480395"/>
              <a:gd name="connsiteX2" fmla="*/ 12281793 w 12281793"/>
              <a:gd name="connsiteY2" fmla="*/ 5366490 h 6480395"/>
              <a:gd name="connsiteX3" fmla="*/ 10773295 w 12281793"/>
              <a:gd name="connsiteY3" fmla="*/ 6480395 h 6480395"/>
              <a:gd name="connsiteX4" fmla="*/ 0 w 12281793"/>
              <a:gd name="connsiteY4" fmla="*/ 0 h 6480395"/>
              <a:gd name="connsiteX0" fmla="*/ 0 w 12281793"/>
              <a:gd name="connsiteY0" fmla="*/ 432262 h 6912657"/>
              <a:gd name="connsiteX1" fmla="*/ 8624193 w 12281793"/>
              <a:gd name="connsiteY1" fmla="*/ 0 h 6912657"/>
              <a:gd name="connsiteX2" fmla="*/ 12281793 w 12281793"/>
              <a:gd name="connsiteY2" fmla="*/ 5798752 h 6912657"/>
              <a:gd name="connsiteX3" fmla="*/ 10773295 w 12281793"/>
              <a:gd name="connsiteY3" fmla="*/ 6912657 h 6912657"/>
              <a:gd name="connsiteX4" fmla="*/ 0 w 12281793"/>
              <a:gd name="connsiteY4" fmla="*/ 432262 h 6912657"/>
              <a:gd name="connsiteX0" fmla="*/ 0 w 12281793"/>
              <a:gd name="connsiteY0" fmla="*/ 432262 h 6912657"/>
              <a:gd name="connsiteX1" fmla="*/ 381348 w 12281793"/>
              <a:gd name="connsiteY1" fmla="*/ 412514 h 6912657"/>
              <a:gd name="connsiteX2" fmla="*/ 8624193 w 12281793"/>
              <a:gd name="connsiteY2" fmla="*/ 0 h 6912657"/>
              <a:gd name="connsiteX3" fmla="*/ 12281793 w 12281793"/>
              <a:gd name="connsiteY3" fmla="*/ 5798752 h 6912657"/>
              <a:gd name="connsiteX4" fmla="*/ 10773295 w 12281793"/>
              <a:gd name="connsiteY4" fmla="*/ 6912657 h 6912657"/>
              <a:gd name="connsiteX5" fmla="*/ 0 w 12281793"/>
              <a:gd name="connsiteY5" fmla="*/ 432262 h 6912657"/>
              <a:gd name="connsiteX0" fmla="*/ 0 w 12281793"/>
              <a:gd name="connsiteY0" fmla="*/ 443697 h 6924092"/>
              <a:gd name="connsiteX1" fmla="*/ 32214 w 12281793"/>
              <a:gd name="connsiteY1" fmla="*/ 0 h 6924092"/>
              <a:gd name="connsiteX2" fmla="*/ 8624193 w 12281793"/>
              <a:gd name="connsiteY2" fmla="*/ 11435 h 6924092"/>
              <a:gd name="connsiteX3" fmla="*/ 12281793 w 12281793"/>
              <a:gd name="connsiteY3" fmla="*/ 5810187 h 6924092"/>
              <a:gd name="connsiteX4" fmla="*/ 10773295 w 12281793"/>
              <a:gd name="connsiteY4" fmla="*/ 6924092 h 6924092"/>
              <a:gd name="connsiteX5" fmla="*/ 0 w 12281793"/>
              <a:gd name="connsiteY5" fmla="*/ 443697 h 6924092"/>
              <a:gd name="connsiteX0" fmla="*/ 0 w 12281793"/>
              <a:gd name="connsiteY0" fmla="*/ 443697 h 6924092"/>
              <a:gd name="connsiteX1" fmla="*/ 32214 w 12281793"/>
              <a:gd name="connsiteY1" fmla="*/ 0 h 6924092"/>
              <a:gd name="connsiteX2" fmla="*/ 8624193 w 12281793"/>
              <a:gd name="connsiteY2" fmla="*/ 11435 h 6924092"/>
              <a:gd name="connsiteX3" fmla="*/ 12281793 w 12281793"/>
              <a:gd name="connsiteY3" fmla="*/ 5810187 h 6924092"/>
              <a:gd name="connsiteX4" fmla="*/ 11478838 w 12281793"/>
              <a:gd name="connsiteY4" fmla="*/ 6392487 h 6924092"/>
              <a:gd name="connsiteX5" fmla="*/ 10773295 w 12281793"/>
              <a:gd name="connsiteY5" fmla="*/ 6924092 h 6924092"/>
              <a:gd name="connsiteX6" fmla="*/ 0 w 12281793"/>
              <a:gd name="connsiteY6" fmla="*/ 443697 h 6924092"/>
              <a:gd name="connsiteX0" fmla="*/ 0 w 12281793"/>
              <a:gd name="connsiteY0" fmla="*/ 443697 h 6924092"/>
              <a:gd name="connsiteX1" fmla="*/ 32214 w 12281793"/>
              <a:gd name="connsiteY1" fmla="*/ 0 h 6924092"/>
              <a:gd name="connsiteX2" fmla="*/ 8624193 w 12281793"/>
              <a:gd name="connsiteY2" fmla="*/ 11435 h 6924092"/>
              <a:gd name="connsiteX3" fmla="*/ 12281793 w 12281793"/>
              <a:gd name="connsiteY3" fmla="*/ 5810187 h 6924092"/>
              <a:gd name="connsiteX4" fmla="*/ 12243609 w 12281793"/>
              <a:gd name="connsiteY4" fmla="*/ 6907876 h 6924092"/>
              <a:gd name="connsiteX5" fmla="*/ 10773295 w 12281793"/>
              <a:gd name="connsiteY5" fmla="*/ 6924092 h 6924092"/>
              <a:gd name="connsiteX6" fmla="*/ 0 w 12281793"/>
              <a:gd name="connsiteY6" fmla="*/ 443697 h 692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81793" h="6924092">
                <a:moveTo>
                  <a:pt x="0" y="443697"/>
                </a:moveTo>
                <a:lnTo>
                  <a:pt x="32214" y="0"/>
                </a:lnTo>
                <a:lnTo>
                  <a:pt x="8624193" y="11435"/>
                </a:lnTo>
                <a:lnTo>
                  <a:pt x="12281793" y="5810187"/>
                </a:lnTo>
                <a:lnTo>
                  <a:pt x="12243609" y="6907876"/>
                </a:lnTo>
                <a:lnTo>
                  <a:pt x="10773295" y="6924092"/>
                </a:lnTo>
                <a:lnTo>
                  <a:pt x="0" y="443697"/>
                </a:lnTo>
                <a:close/>
              </a:path>
            </a:pathLst>
          </a:custGeom>
          <a:noFill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7796537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703805" y="0"/>
            <a:ext cx="278439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35988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0EED607-CCD3-4670-967E-310039BE4C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48223" y="0"/>
            <a:ext cx="2495550" cy="6858000"/>
          </a:xfrm>
          <a:custGeom>
            <a:avLst/>
            <a:gdLst>
              <a:gd name="connsiteX0" fmla="*/ 0 w 2495550"/>
              <a:gd name="connsiteY0" fmla="*/ 0 h 6858000"/>
              <a:gd name="connsiteX1" fmla="*/ 2495550 w 2495550"/>
              <a:gd name="connsiteY1" fmla="*/ 0 h 6858000"/>
              <a:gd name="connsiteX2" fmla="*/ 2495550 w 2495550"/>
              <a:gd name="connsiteY2" fmla="*/ 6858000 h 6858000"/>
              <a:gd name="connsiteX3" fmla="*/ 0 w 24955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550" h="6858000">
                <a:moveTo>
                  <a:pt x="0" y="0"/>
                </a:moveTo>
                <a:lnTo>
                  <a:pt x="2495550" y="0"/>
                </a:lnTo>
                <a:lnTo>
                  <a:pt x="24955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8AE568CA-4B2D-4315-A304-223DBEF4E6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35314" y="1317883"/>
            <a:ext cx="2004522" cy="2060272"/>
          </a:xfrm>
          <a:custGeom>
            <a:avLst/>
            <a:gdLst>
              <a:gd name="connsiteX0" fmla="*/ 0 w 2004522"/>
              <a:gd name="connsiteY0" fmla="*/ 0 h 2060272"/>
              <a:gd name="connsiteX1" fmla="*/ 2004522 w 2004522"/>
              <a:gd name="connsiteY1" fmla="*/ 0 h 2060272"/>
              <a:gd name="connsiteX2" fmla="*/ 2004522 w 2004522"/>
              <a:gd name="connsiteY2" fmla="*/ 2060272 h 2060272"/>
              <a:gd name="connsiteX3" fmla="*/ 0 w 2004522"/>
              <a:gd name="connsiteY3" fmla="*/ 2060272 h 206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4522" h="2060272">
                <a:moveTo>
                  <a:pt x="0" y="0"/>
                </a:moveTo>
                <a:lnTo>
                  <a:pt x="2004522" y="0"/>
                </a:lnTo>
                <a:lnTo>
                  <a:pt x="2004522" y="2060272"/>
                </a:lnTo>
                <a:lnTo>
                  <a:pt x="0" y="20602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16">
            <a:extLst>
              <a:ext uri="{FF2B5EF4-FFF2-40B4-BE49-F238E27FC236}">
                <a16:creationId xmlns:a16="http://schemas.microsoft.com/office/drawing/2014/main" id="{A822D44E-68B7-4D76-B153-D83CD4BE65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52212" y="1317883"/>
            <a:ext cx="2004522" cy="2060272"/>
          </a:xfrm>
          <a:custGeom>
            <a:avLst/>
            <a:gdLst>
              <a:gd name="connsiteX0" fmla="*/ 0 w 2004522"/>
              <a:gd name="connsiteY0" fmla="*/ 0 h 2060272"/>
              <a:gd name="connsiteX1" fmla="*/ 2004522 w 2004522"/>
              <a:gd name="connsiteY1" fmla="*/ 0 h 2060272"/>
              <a:gd name="connsiteX2" fmla="*/ 2004522 w 2004522"/>
              <a:gd name="connsiteY2" fmla="*/ 2060272 h 2060272"/>
              <a:gd name="connsiteX3" fmla="*/ 0 w 2004522"/>
              <a:gd name="connsiteY3" fmla="*/ 2060272 h 206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4522" h="2060272">
                <a:moveTo>
                  <a:pt x="0" y="0"/>
                </a:moveTo>
                <a:lnTo>
                  <a:pt x="2004522" y="0"/>
                </a:lnTo>
                <a:lnTo>
                  <a:pt x="2004522" y="2060272"/>
                </a:lnTo>
                <a:lnTo>
                  <a:pt x="0" y="20602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Picture Placeholder 19">
            <a:extLst>
              <a:ext uri="{FF2B5EF4-FFF2-40B4-BE49-F238E27FC236}">
                <a16:creationId xmlns:a16="http://schemas.microsoft.com/office/drawing/2014/main" id="{7E21C9C3-001C-4CB7-8777-42ADAA7712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69111" y="1317883"/>
            <a:ext cx="2004522" cy="2060272"/>
          </a:xfrm>
          <a:custGeom>
            <a:avLst/>
            <a:gdLst>
              <a:gd name="connsiteX0" fmla="*/ 0 w 2004522"/>
              <a:gd name="connsiteY0" fmla="*/ 0 h 2060272"/>
              <a:gd name="connsiteX1" fmla="*/ 2004522 w 2004522"/>
              <a:gd name="connsiteY1" fmla="*/ 0 h 2060272"/>
              <a:gd name="connsiteX2" fmla="*/ 2004522 w 2004522"/>
              <a:gd name="connsiteY2" fmla="*/ 2060272 h 2060272"/>
              <a:gd name="connsiteX3" fmla="*/ 0 w 2004522"/>
              <a:gd name="connsiteY3" fmla="*/ 2060272 h 206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4522" h="2060272">
                <a:moveTo>
                  <a:pt x="0" y="0"/>
                </a:moveTo>
                <a:lnTo>
                  <a:pt x="2004522" y="0"/>
                </a:lnTo>
                <a:lnTo>
                  <a:pt x="2004522" y="2060272"/>
                </a:lnTo>
                <a:lnTo>
                  <a:pt x="0" y="20602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Picture Placeholder 20">
            <a:extLst>
              <a:ext uri="{FF2B5EF4-FFF2-40B4-BE49-F238E27FC236}">
                <a16:creationId xmlns:a16="http://schemas.microsoft.com/office/drawing/2014/main" id="{AD6737C7-4CEE-438E-AF47-03A679BD47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5314" y="3546733"/>
            <a:ext cx="2004522" cy="2060272"/>
          </a:xfrm>
          <a:custGeom>
            <a:avLst/>
            <a:gdLst>
              <a:gd name="connsiteX0" fmla="*/ 0 w 2004522"/>
              <a:gd name="connsiteY0" fmla="*/ 0 h 2060272"/>
              <a:gd name="connsiteX1" fmla="*/ 2004522 w 2004522"/>
              <a:gd name="connsiteY1" fmla="*/ 0 h 2060272"/>
              <a:gd name="connsiteX2" fmla="*/ 2004522 w 2004522"/>
              <a:gd name="connsiteY2" fmla="*/ 2060272 h 2060272"/>
              <a:gd name="connsiteX3" fmla="*/ 0 w 2004522"/>
              <a:gd name="connsiteY3" fmla="*/ 2060272 h 206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4522" h="2060272">
                <a:moveTo>
                  <a:pt x="0" y="0"/>
                </a:moveTo>
                <a:lnTo>
                  <a:pt x="2004522" y="0"/>
                </a:lnTo>
                <a:lnTo>
                  <a:pt x="2004522" y="2060272"/>
                </a:lnTo>
                <a:lnTo>
                  <a:pt x="0" y="20602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21">
            <a:extLst>
              <a:ext uri="{FF2B5EF4-FFF2-40B4-BE49-F238E27FC236}">
                <a16:creationId xmlns:a16="http://schemas.microsoft.com/office/drawing/2014/main" id="{74260481-8A59-478B-AA44-CF0D1EC36F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52212" y="3546733"/>
            <a:ext cx="2004522" cy="2060272"/>
          </a:xfrm>
          <a:custGeom>
            <a:avLst/>
            <a:gdLst>
              <a:gd name="connsiteX0" fmla="*/ 0 w 2004522"/>
              <a:gd name="connsiteY0" fmla="*/ 0 h 2060272"/>
              <a:gd name="connsiteX1" fmla="*/ 2004522 w 2004522"/>
              <a:gd name="connsiteY1" fmla="*/ 0 h 2060272"/>
              <a:gd name="connsiteX2" fmla="*/ 2004522 w 2004522"/>
              <a:gd name="connsiteY2" fmla="*/ 2060272 h 2060272"/>
              <a:gd name="connsiteX3" fmla="*/ 0 w 2004522"/>
              <a:gd name="connsiteY3" fmla="*/ 2060272 h 206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4522" h="2060272">
                <a:moveTo>
                  <a:pt x="0" y="0"/>
                </a:moveTo>
                <a:lnTo>
                  <a:pt x="2004522" y="0"/>
                </a:lnTo>
                <a:lnTo>
                  <a:pt x="2004522" y="2060272"/>
                </a:lnTo>
                <a:lnTo>
                  <a:pt x="0" y="20602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22">
            <a:extLst>
              <a:ext uri="{FF2B5EF4-FFF2-40B4-BE49-F238E27FC236}">
                <a16:creationId xmlns:a16="http://schemas.microsoft.com/office/drawing/2014/main" id="{61A8BBD3-ECD9-493C-A700-91E818D990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69111" y="3546733"/>
            <a:ext cx="2004522" cy="2060272"/>
          </a:xfrm>
          <a:custGeom>
            <a:avLst/>
            <a:gdLst>
              <a:gd name="connsiteX0" fmla="*/ 0 w 2004522"/>
              <a:gd name="connsiteY0" fmla="*/ 0 h 2060272"/>
              <a:gd name="connsiteX1" fmla="*/ 2004522 w 2004522"/>
              <a:gd name="connsiteY1" fmla="*/ 0 h 2060272"/>
              <a:gd name="connsiteX2" fmla="*/ 2004522 w 2004522"/>
              <a:gd name="connsiteY2" fmla="*/ 2060272 h 2060272"/>
              <a:gd name="connsiteX3" fmla="*/ 0 w 2004522"/>
              <a:gd name="connsiteY3" fmla="*/ 2060272 h 206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4522" h="2060272">
                <a:moveTo>
                  <a:pt x="0" y="0"/>
                </a:moveTo>
                <a:lnTo>
                  <a:pt x="2004522" y="0"/>
                </a:lnTo>
                <a:lnTo>
                  <a:pt x="2004522" y="2060272"/>
                </a:lnTo>
                <a:lnTo>
                  <a:pt x="0" y="20602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124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46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33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85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3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C3608-BBBA-43ED-9405-245B7D8482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  <p:extLst>
      <p:ext uri="{BB962C8B-B14F-4D97-AF65-F5344CB8AC3E}">
        <p14:creationId xmlns:p14="http://schemas.microsoft.com/office/powerpoint/2010/main" val="34416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DA21-8870-41C3-BF1F-0541276A16C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896306" y="0"/>
            <a:ext cx="3147847" cy="228599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</a:t>
            </a:r>
            <a:r>
              <a:rPr lang="en-US"/>
              <a:t>Drop picture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AF234CA-7255-4058-A27D-EFA01F00E3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44153" y="2285999"/>
            <a:ext cx="3147847" cy="228599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</a:t>
            </a:r>
            <a:r>
              <a:rPr lang="en-US"/>
              <a:t>Drop picture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4AF6C123-A1F8-40A5-A280-0D76C405006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96306" y="4572001"/>
            <a:ext cx="3147847" cy="228599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</a:t>
            </a:r>
            <a:r>
              <a:rPr lang="en-US"/>
              <a:t>Drop picture</a:t>
            </a:r>
          </a:p>
        </p:txBody>
      </p:sp>
    </p:spTree>
    <p:extLst>
      <p:ext uri="{BB962C8B-B14F-4D97-AF65-F5344CB8AC3E}">
        <p14:creationId xmlns:p14="http://schemas.microsoft.com/office/powerpoint/2010/main" val="321104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68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44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79" r:id="rId3"/>
    <p:sldLayoutId id="2147483678" r:id="rId4"/>
    <p:sldLayoutId id="2147483677" r:id="rId5"/>
    <p:sldLayoutId id="2147483676" r:id="rId6"/>
    <p:sldLayoutId id="2147483675" r:id="rId7"/>
    <p:sldLayoutId id="2147483674" r:id="rId8"/>
    <p:sldLayoutId id="2147483673" r:id="rId9"/>
    <p:sldLayoutId id="2147483672" r:id="rId10"/>
    <p:sldLayoutId id="2147483671" r:id="rId11"/>
    <p:sldLayoutId id="2147483670" r:id="rId12"/>
    <p:sldLayoutId id="2147483669" r:id="rId13"/>
    <p:sldLayoutId id="2147483668" r:id="rId14"/>
    <p:sldLayoutId id="2147483667" r:id="rId15"/>
    <p:sldLayoutId id="2147483665" r:id="rId16"/>
    <p:sldLayoutId id="2147483666" r:id="rId17"/>
    <p:sldLayoutId id="2147483664" r:id="rId18"/>
    <p:sldLayoutId id="2147483663" r:id="rId19"/>
    <p:sldLayoutId id="2147483662" r:id="rId20"/>
    <p:sldLayoutId id="2147483661" r:id="rId21"/>
    <p:sldLayoutId id="2147483660" r:id="rId22"/>
    <p:sldLayoutId id="2147483659" r:id="rId23"/>
    <p:sldLayoutId id="2147483657" r:id="rId24"/>
    <p:sldLayoutId id="2147483655" r:id="rId25"/>
    <p:sldLayoutId id="2147483652" r:id="rId26"/>
    <p:sldLayoutId id="2147483653" r:id="rId27"/>
    <p:sldLayoutId id="2147483658" r:id="rId28"/>
    <p:sldLayoutId id="2147483680" r:id="rId29"/>
    <p:sldLayoutId id="2147483684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>
            <a:off x="3632778" y="-7316"/>
            <a:ext cx="8423532" cy="6865316"/>
          </a:xfrm>
          <a:custGeom>
            <a:avLst/>
            <a:gdLst>
              <a:gd name="connsiteX0" fmla="*/ 0 w 4169664"/>
              <a:gd name="connsiteY0" fmla="*/ 0 h 6858000"/>
              <a:gd name="connsiteX1" fmla="*/ 4169664 w 4169664"/>
              <a:gd name="connsiteY1" fmla="*/ 0 h 6858000"/>
              <a:gd name="connsiteX2" fmla="*/ 4169664 w 4169664"/>
              <a:gd name="connsiteY2" fmla="*/ 6858000 h 6858000"/>
              <a:gd name="connsiteX3" fmla="*/ 0 w 4169664"/>
              <a:gd name="connsiteY3" fmla="*/ 6858000 h 6858000"/>
              <a:gd name="connsiteX4" fmla="*/ 0 w 4169664"/>
              <a:gd name="connsiteY4" fmla="*/ 0 h 6858000"/>
              <a:gd name="connsiteX0" fmla="*/ 1463040 w 4169664"/>
              <a:gd name="connsiteY0" fmla="*/ 58521 h 6858000"/>
              <a:gd name="connsiteX1" fmla="*/ 4169664 w 4169664"/>
              <a:gd name="connsiteY1" fmla="*/ 0 h 6858000"/>
              <a:gd name="connsiteX2" fmla="*/ 4169664 w 4169664"/>
              <a:gd name="connsiteY2" fmla="*/ 6858000 h 6858000"/>
              <a:gd name="connsiteX3" fmla="*/ 0 w 4169664"/>
              <a:gd name="connsiteY3" fmla="*/ 6858000 h 6858000"/>
              <a:gd name="connsiteX4" fmla="*/ 1463040 w 4169664"/>
              <a:gd name="connsiteY4" fmla="*/ 58521 h 6858000"/>
              <a:gd name="connsiteX0" fmla="*/ 1814170 w 4169664"/>
              <a:gd name="connsiteY0" fmla="*/ 0 h 6865316"/>
              <a:gd name="connsiteX1" fmla="*/ 4169664 w 4169664"/>
              <a:gd name="connsiteY1" fmla="*/ 7316 h 6865316"/>
              <a:gd name="connsiteX2" fmla="*/ 4169664 w 4169664"/>
              <a:gd name="connsiteY2" fmla="*/ 6865316 h 6865316"/>
              <a:gd name="connsiteX3" fmla="*/ 0 w 4169664"/>
              <a:gd name="connsiteY3" fmla="*/ 6865316 h 6865316"/>
              <a:gd name="connsiteX4" fmla="*/ 1814170 w 4169664"/>
              <a:gd name="connsiteY4" fmla="*/ 0 h 6865316"/>
              <a:gd name="connsiteX0" fmla="*/ 5091380 w 7446874"/>
              <a:gd name="connsiteY0" fmla="*/ 0 h 6865316"/>
              <a:gd name="connsiteX1" fmla="*/ 7446874 w 7446874"/>
              <a:gd name="connsiteY1" fmla="*/ 7316 h 6865316"/>
              <a:gd name="connsiteX2" fmla="*/ 7446874 w 7446874"/>
              <a:gd name="connsiteY2" fmla="*/ 6865316 h 6865316"/>
              <a:gd name="connsiteX3" fmla="*/ 0 w 7446874"/>
              <a:gd name="connsiteY3" fmla="*/ 6858000 h 6865316"/>
              <a:gd name="connsiteX4" fmla="*/ 5091380 w 7446874"/>
              <a:gd name="connsiteY4" fmla="*/ 0 h 68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6874" h="6865316">
                <a:moveTo>
                  <a:pt x="5091380" y="0"/>
                </a:moveTo>
                <a:lnTo>
                  <a:pt x="7446874" y="7316"/>
                </a:lnTo>
                <a:lnTo>
                  <a:pt x="7446874" y="6865316"/>
                </a:lnTo>
                <a:lnTo>
                  <a:pt x="0" y="6858000"/>
                </a:lnTo>
                <a:lnTo>
                  <a:pt x="509138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43986" y="-7316"/>
            <a:ext cx="7446874" cy="6865316"/>
          </a:xfrm>
          <a:custGeom>
            <a:avLst/>
            <a:gdLst>
              <a:gd name="connsiteX0" fmla="*/ 0 w 4169664"/>
              <a:gd name="connsiteY0" fmla="*/ 0 h 6858000"/>
              <a:gd name="connsiteX1" fmla="*/ 4169664 w 4169664"/>
              <a:gd name="connsiteY1" fmla="*/ 0 h 6858000"/>
              <a:gd name="connsiteX2" fmla="*/ 4169664 w 4169664"/>
              <a:gd name="connsiteY2" fmla="*/ 6858000 h 6858000"/>
              <a:gd name="connsiteX3" fmla="*/ 0 w 4169664"/>
              <a:gd name="connsiteY3" fmla="*/ 6858000 h 6858000"/>
              <a:gd name="connsiteX4" fmla="*/ 0 w 4169664"/>
              <a:gd name="connsiteY4" fmla="*/ 0 h 6858000"/>
              <a:gd name="connsiteX0" fmla="*/ 1463040 w 4169664"/>
              <a:gd name="connsiteY0" fmla="*/ 58521 h 6858000"/>
              <a:gd name="connsiteX1" fmla="*/ 4169664 w 4169664"/>
              <a:gd name="connsiteY1" fmla="*/ 0 h 6858000"/>
              <a:gd name="connsiteX2" fmla="*/ 4169664 w 4169664"/>
              <a:gd name="connsiteY2" fmla="*/ 6858000 h 6858000"/>
              <a:gd name="connsiteX3" fmla="*/ 0 w 4169664"/>
              <a:gd name="connsiteY3" fmla="*/ 6858000 h 6858000"/>
              <a:gd name="connsiteX4" fmla="*/ 1463040 w 4169664"/>
              <a:gd name="connsiteY4" fmla="*/ 58521 h 6858000"/>
              <a:gd name="connsiteX0" fmla="*/ 1814170 w 4169664"/>
              <a:gd name="connsiteY0" fmla="*/ 0 h 6865316"/>
              <a:gd name="connsiteX1" fmla="*/ 4169664 w 4169664"/>
              <a:gd name="connsiteY1" fmla="*/ 7316 h 6865316"/>
              <a:gd name="connsiteX2" fmla="*/ 4169664 w 4169664"/>
              <a:gd name="connsiteY2" fmla="*/ 6865316 h 6865316"/>
              <a:gd name="connsiteX3" fmla="*/ 0 w 4169664"/>
              <a:gd name="connsiteY3" fmla="*/ 6865316 h 6865316"/>
              <a:gd name="connsiteX4" fmla="*/ 1814170 w 4169664"/>
              <a:gd name="connsiteY4" fmla="*/ 0 h 6865316"/>
              <a:gd name="connsiteX0" fmla="*/ 5091380 w 7446874"/>
              <a:gd name="connsiteY0" fmla="*/ 0 h 6865316"/>
              <a:gd name="connsiteX1" fmla="*/ 7446874 w 7446874"/>
              <a:gd name="connsiteY1" fmla="*/ 7316 h 6865316"/>
              <a:gd name="connsiteX2" fmla="*/ 7446874 w 7446874"/>
              <a:gd name="connsiteY2" fmla="*/ 6865316 h 6865316"/>
              <a:gd name="connsiteX3" fmla="*/ 0 w 7446874"/>
              <a:gd name="connsiteY3" fmla="*/ 6858000 h 6865316"/>
              <a:gd name="connsiteX4" fmla="*/ 5091380 w 7446874"/>
              <a:gd name="connsiteY4" fmla="*/ 0 h 68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6874" h="6865316">
                <a:moveTo>
                  <a:pt x="5091380" y="0"/>
                </a:moveTo>
                <a:lnTo>
                  <a:pt x="7446874" y="7316"/>
                </a:lnTo>
                <a:lnTo>
                  <a:pt x="7446874" y="6865316"/>
                </a:lnTo>
                <a:lnTo>
                  <a:pt x="0" y="6858000"/>
                </a:lnTo>
                <a:lnTo>
                  <a:pt x="5091380" y="0"/>
                </a:lnTo>
                <a:close/>
              </a:path>
            </a:pathLst>
          </a:custGeom>
          <a:solidFill>
            <a:srgbClr val="479B9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Placeholder 3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404D88D0-860D-4CE6-89C6-6985023B28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" r="170"/>
          <a:stretch>
            <a:fillRect/>
          </a:stretch>
        </p:blipFill>
        <p:spPr>
          <a:xfrm>
            <a:off x="-31750" y="-25400"/>
            <a:ext cx="12280900" cy="6924675"/>
          </a:xfrm>
        </p:spPr>
      </p:pic>
      <p:sp>
        <p:nvSpPr>
          <p:cNvPr id="11" name="Title 7">
            <a:extLst>
              <a:ext uri="{FF2B5EF4-FFF2-40B4-BE49-F238E27FC236}">
                <a16:creationId xmlns:a16="http://schemas.microsoft.com/office/drawing/2014/main" id="{11E59590-6398-477C-A70F-8870F4974B19}"/>
              </a:ext>
            </a:extLst>
          </p:cNvPr>
          <p:cNvSpPr txBox="1">
            <a:spLocks/>
          </p:cNvSpPr>
          <p:nvPr/>
        </p:nvSpPr>
        <p:spPr>
          <a:xfrm>
            <a:off x="485071" y="3676650"/>
            <a:ext cx="3862387" cy="1966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Evaluating AI Agents to Solve the Blackjack Problem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2CFAF4-C942-488C-A15B-B3547CC45770}"/>
              </a:ext>
            </a:extLst>
          </p:cNvPr>
          <p:cNvSpPr txBox="1"/>
          <p:nvPr/>
        </p:nvSpPr>
        <p:spPr>
          <a:xfrm>
            <a:off x="570038" y="5489390"/>
            <a:ext cx="15136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Jake </a:t>
            </a:r>
            <a:r>
              <a:rPr lang="en-GB" sz="1400" dirty="0" err="1"/>
              <a:t>Seracino</a:t>
            </a:r>
            <a:r>
              <a:rPr lang="en-GB" sz="1400" dirty="0"/>
              <a:t> , </a:t>
            </a:r>
          </a:p>
          <a:p>
            <a:r>
              <a:rPr lang="en-GB" sz="1400" dirty="0"/>
              <a:t>Gabriel Camilleri, </a:t>
            </a:r>
          </a:p>
          <a:p>
            <a:r>
              <a:rPr lang="en-GB" sz="1400" dirty="0"/>
              <a:t>Jacob </a:t>
            </a:r>
            <a:r>
              <a:rPr lang="en-GB" sz="1400" dirty="0" err="1"/>
              <a:t>Cassar</a:t>
            </a:r>
            <a:r>
              <a:rPr lang="en-GB" sz="1400" dirty="0"/>
              <a:t> Ellis, </a:t>
            </a:r>
          </a:p>
          <a:p>
            <a:r>
              <a:rPr lang="en-GB" sz="1400" dirty="0"/>
              <a:t>David Vella</a:t>
            </a:r>
            <a:endParaRPr lang="id-ID" sz="1400" spc="60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7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F68CE2-0276-402F-B372-F0A5E3571CE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18" y="3429000"/>
            <a:ext cx="8650224" cy="29352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E4FF2FF-8A33-4F4E-A211-D86C1114F6EF}"/>
              </a:ext>
            </a:extLst>
          </p:cNvPr>
          <p:cNvSpPr/>
          <p:nvPr/>
        </p:nvSpPr>
        <p:spPr>
          <a:xfrm>
            <a:off x="0" y="3853516"/>
            <a:ext cx="3390899" cy="1981200"/>
          </a:xfrm>
          <a:prstGeom prst="rect">
            <a:avLst/>
          </a:prstGeom>
          <a:solidFill>
            <a:srgbClr val="479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419F07-F890-40E0-B270-2884246C6D5C}"/>
              </a:ext>
            </a:extLst>
          </p:cNvPr>
          <p:cNvSpPr/>
          <p:nvPr/>
        </p:nvSpPr>
        <p:spPr bwMode="auto">
          <a:xfrm>
            <a:off x="180306" y="4551728"/>
            <a:ext cx="32105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Results </a:t>
            </a:r>
            <a:endParaRPr lang="id-ID" sz="3200" b="1" dirty="0">
              <a:solidFill>
                <a:schemeClr val="bg1"/>
              </a:solidFill>
              <a:latin typeface="Times New Roman" panose="02020603050405020304" pitchFamily="18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0DAF39-E666-480D-BC24-0F4B569EE9BB}"/>
              </a:ext>
            </a:extLst>
          </p:cNvPr>
          <p:cNvSpPr/>
          <p:nvPr/>
        </p:nvSpPr>
        <p:spPr>
          <a:xfrm>
            <a:off x="8247709" y="331807"/>
            <a:ext cx="3944291" cy="1783734"/>
          </a:xfrm>
          <a:prstGeom prst="rect">
            <a:avLst/>
          </a:prstGeom>
          <a:solidFill>
            <a:srgbClr val="479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C841D4-7F9F-46EC-B104-B9415A6F3FE2}"/>
              </a:ext>
            </a:extLst>
          </p:cNvPr>
          <p:cNvSpPr txBox="1"/>
          <p:nvPr/>
        </p:nvSpPr>
        <p:spPr>
          <a:xfrm>
            <a:off x="4121239" y="577343"/>
            <a:ext cx="4126470" cy="129266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GB" sz="1400" dirty="0"/>
              <a:t>Most Wins -- Pop. Size: 200, Mut. Rate: 0.005, Sel. Method: Tournament, Tour. Size: 5</a:t>
            </a:r>
          </a:p>
          <a:p>
            <a:pPr marL="400050" indent="-400050">
              <a:buFont typeface="+mj-lt"/>
              <a:buAutoNum type="romanLcPeriod"/>
            </a:pPr>
            <a:r>
              <a:rPr lang="en-GB" sz="1400" dirty="0"/>
              <a:t>Least Losses -- Pop. Size: 300, Mut. Rate: 0.005, Sel. Method: Tournament, Tour. Size: 3</a:t>
            </a:r>
          </a:p>
          <a:p>
            <a:pPr marL="400050" indent="-400050">
              <a:buFont typeface="+mj-lt"/>
              <a:buAutoNum type="romanLcPeriod"/>
            </a:pPr>
            <a:r>
              <a:rPr lang="en-GB" sz="1400" dirty="0"/>
              <a:t>Best Net Chips -- Pop. Size: 300, Mut. Rate: 0.005, Sel. Method: Tournament, Tour. Size: 5</a:t>
            </a:r>
          </a:p>
        </p:txBody>
      </p:sp>
    </p:spTree>
    <p:extLst>
      <p:ext uri="{BB962C8B-B14F-4D97-AF65-F5344CB8AC3E}">
        <p14:creationId xmlns:p14="http://schemas.microsoft.com/office/powerpoint/2010/main" val="348198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C20EFB-5872-4A32-A333-3C438E403109}"/>
              </a:ext>
            </a:extLst>
          </p:cNvPr>
          <p:cNvSpPr/>
          <p:nvPr/>
        </p:nvSpPr>
        <p:spPr>
          <a:xfrm>
            <a:off x="8354702" y="1"/>
            <a:ext cx="2612793" cy="3429001"/>
          </a:xfrm>
          <a:custGeom>
            <a:avLst/>
            <a:gdLst>
              <a:gd name="connsiteX0" fmla="*/ 0 w 2612793"/>
              <a:gd name="connsiteY0" fmla="*/ 0 h 3429001"/>
              <a:gd name="connsiteX1" fmla="*/ 602315 w 2612793"/>
              <a:gd name="connsiteY1" fmla="*/ 0 h 3429001"/>
              <a:gd name="connsiteX2" fmla="*/ 2612793 w 2612793"/>
              <a:gd name="connsiteY2" fmla="*/ 3156069 h 3429001"/>
              <a:gd name="connsiteX3" fmla="*/ 2184341 w 2612793"/>
              <a:gd name="connsiteY3" fmla="*/ 3429001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2793" h="3429001">
                <a:moveTo>
                  <a:pt x="0" y="0"/>
                </a:moveTo>
                <a:lnTo>
                  <a:pt x="602315" y="0"/>
                </a:lnTo>
                <a:lnTo>
                  <a:pt x="2612793" y="3156069"/>
                </a:lnTo>
                <a:lnTo>
                  <a:pt x="2184341" y="3429001"/>
                </a:lnTo>
                <a:close/>
              </a:path>
            </a:pathLst>
          </a:custGeom>
          <a:solidFill>
            <a:srgbClr val="479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100526-BDAA-431C-99F3-44339A5318AC}"/>
              </a:ext>
            </a:extLst>
          </p:cNvPr>
          <p:cNvSpPr/>
          <p:nvPr/>
        </p:nvSpPr>
        <p:spPr>
          <a:xfrm>
            <a:off x="0" y="2003895"/>
            <a:ext cx="3048000" cy="508000"/>
          </a:xfrm>
          <a:prstGeom prst="rect">
            <a:avLst/>
          </a:prstGeom>
          <a:solidFill>
            <a:srgbClr val="479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Placeholder 6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658D29F6-FDB5-47AB-AA03-98D18F97C7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9" r="21669"/>
          <a:stretch>
            <a:fillRect/>
          </a:stretch>
        </p:blipFill>
        <p:spPr/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04087F88-0C7E-4A09-9166-6743086CBE08}"/>
              </a:ext>
            </a:extLst>
          </p:cNvPr>
          <p:cNvSpPr txBox="1">
            <a:spLocks/>
          </p:cNvSpPr>
          <p:nvPr/>
        </p:nvSpPr>
        <p:spPr>
          <a:xfrm>
            <a:off x="1425667" y="1721766"/>
            <a:ext cx="7177419" cy="102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Evolutionary Neural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D7BEB-2008-4EEC-931B-EAF04FDEE482}"/>
              </a:ext>
            </a:extLst>
          </p:cNvPr>
          <p:cNvSpPr txBox="1"/>
          <p:nvPr/>
        </p:nvSpPr>
        <p:spPr>
          <a:xfrm>
            <a:off x="1541782" y="2783136"/>
            <a:ext cx="4768866" cy="236988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GB" sz="1400" dirty="0"/>
              <a:t>A simplex neural network (3 layered)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GB" sz="1400" dirty="0"/>
              <a:t>Assigned with a matrix of random weights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GB" sz="1400" dirty="0"/>
              <a:t>Uses a cost function for supervised learning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GB" sz="1400" dirty="0"/>
              <a:t>Trained with </a:t>
            </a:r>
            <a:r>
              <a:rPr lang="en-GB" sz="1400" dirty="0" err="1"/>
              <a:t>backpropogation</a:t>
            </a:r>
            <a:endParaRPr lang="en-GB" sz="1400" dirty="0"/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GB" sz="1400" dirty="0"/>
              <a:t>Returns how much the player object will bet</a:t>
            </a:r>
          </a:p>
          <a:p>
            <a:pPr marL="400050" indent="-400050">
              <a:buFont typeface="+mj-lt"/>
              <a:buAutoNum type="romanLcPeriod"/>
            </a:pPr>
            <a:r>
              <a:rPr lang="en-GB" sz="1400" dirty="0"/>
              <a:t>A genetic algorithm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GB" sz="1400" dirty="0"/>
              <a:t>Generate a number of player / neural networks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GB" sz="1400" dirty="0"/>
              <a:t>Performs mutation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GB" sz="1400" dirty="0"/>
              <a:t>Uses cost function to return the best performing network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GB" sz="1400" dirty="0"/>
              <a:t>Metric measured by cost</a:t>
            </a:r>
          </a:p>
        </p:txBody>
      </p:sp>
    </p:spTree>
    <p:extLst>
      <p:ext uri="{BB962C8B-B14F-4D97-AF65-F5344CB8AC3E}">
        <p14:creationId xmlns:p14="http://schemas.microsoft.com/office/powerpoint/2010/main" val="218366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5FAB70-9E13-42F5-ADD8-D842A5AB25FB}"/>
              </a:ext>
            </a:extLst>
          </p:cNvPr>
          <p:cNvSpPr/>
          <p:nvPr/>
        </p:nvSpPr>
        <p:spPr bwMode="auto">
          <a:xfrm>
            <a:off x="1403499" y="1744221"/>
            <a:ext cx="3733473" cy="815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Strategy</a:t>
            </a:r>
            <a:endParaRPr lang="id-ID" sz="4000" b="1" spc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E7AF36-EFD7-48A2-B852-543A19C6EDF0}"/>
              </a:ext>
            </a:extLst>
          </p:cNvPr>
          <p:cNvSpPr/>
          <p:nvPr/>
        </p:nvSpPr>
        <p:spPr>
          <a:xfrm>
            <a:off x="5448300" y="1464991"/>
            <a:ext cx="6743700" cy="1783734"/>
          </a:xfrm>
          <a:prstGeom prst="rect">
            <a:avLst/>
          </a:prstGeom>
          <a:solidFill>
            <a:srgbClr val="479B9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04BF6-629F-4042-99E4-65F1EE9F7617}"/>
              </a:ext>
            </a:extLst>
          </p:cNvPr>
          <p:cNvSpPr txBox="1"/>
          <p:nvPr/>
        </p:nvSpPr>
        <p:spPr>
          <a:xfrm>
            <a:off x="1541782" y="3530107"/>
            <a:ext cx="4768866" cy="172354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GB" sz="1400" dirty="0"/>
              <a:t>The strategy is built over a number of epochs</a:t>
            </a:r>
          </a:p>
          <a:p>
            <a:pPr marL="400050" indent="-400050">
              <a:buFont typeface="+mj-lt"/>
              <a:buAutoNum type="romanLcPeriod"/>
            </a:pPr>
            <a:r>
              <a:rPr lang="en-GB" sz="1400" dirty="0"/>
              <a:t>With every 10 epochs the highest performing player inputs their moves according to which rounds they had won and stores them in the blackjack strategy table</a:t>
            </a:r>
          </a:p>
          <a:p>
            <a:pPr marL="400050" indent="-400050">
              <a:buFont typeface="+mj-lt"/>
              <a:buAutoNum type="romanLcPeriod"/>
            </a:pPr>
            <a:r>
              <a:rPr lang="en-GB" sz="1400" dirty="0"/>
              <a:t>The algorithm always picks the one neural network that had performed the best till that current epoch</a:t>
            </a:r>
          </a:p>
          <a:p>
            <a:pPr marL="400050" indent="-400050">
              <a:buFont typeface="+mj-lt"/>
              <a:buAutoNum type="romanLcPeriod"/>
            </a:pPr>
            <a:r>
              <a:rPr lang="en-GB" sz="1400" dirty="0"/>
              <a:t>Actions in a state may change if another better performing player shows up with new actions.</a:t>
            </a:r>
          </a:p>
        </p:txBody>
      </p:sp>
    </p:spTree>
    <p:extLst>
      <p:ext uri="{BB962C8B-B14F-4D97-AF65-F5344CB8AC3E}">
        <p14:creationId xmlns:p14="http://schemas.microsoft.com/office/powerpoint/2010/main" val="1661066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C20EFB-5872-4A32-A333-3C438E403109}"/>
              </a:ext>
            </a:extLst>
          </p:cNvPr>
          <p:cNvSpPr/>
          <p:nvPr/>
        </p:nvSpPr>
        <p:spPr>
          <a:xfrm>
            <a:off x="8354702" y="1"/>
            <a:ext cx="2612793" cy="3429001"/>
          </a:xfrm>
          <a:custGeom>
            <a:avLst/>
            <a:gdLst>
              <a:gd name="connsiteX0" fmla="*/ 0 w 2612793"/>
              <a:gd name="connsiteY0" fmla="*/ 0 h 3429001"/>
              <a:gd name="connsiteX1" fmla="*/ 602315 w 2612793"/>
              <a:gd name="connsiteY1" fmla="*/ 0 h 3429001"/>
              <a:gd name="connsiteX2" fmla="*/ 2612793 w 2612793"/>
              <a:gd name="connsiteY2" fmla="*/ 3156069 h 3429001"/>
              <a:gd name="connsiteX3" fmla="*/ 2184341 w 2612793"/>
              <a:gd name="connsiteY3" fmla="*/ 3429001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2793" h="3429001">
                <a:moveTo>
                  <a:pt x="0" y="0"/>
                </a:moveTo>
                <a:lnTo>
                  <a:pt x="602315" y="0"/>
                </a:lnTo>
                <a:lnTo>
                  <a:pt x="2612793" y="3156069"/>
                </a:lnTo>
                <a:lnTo>
                  <a:pt x="2184341" y="3429001"/>
                </a:lnTo>
                <a:close/>
              </a:path>
            </a:pathLst>
          </a:custGeom>
          <a:solidFill>
            <a:srgbClr val="479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100526-BDAA-431C-99F3-44339A5318AC}"/>
              </a:ext>
            </a:extLst>
          </p:cNvPr>
          <p:cNvSpPr/>
          <p:nvPr/>
        </p:nvSpPr>
        <p:spPr>
          <a:xfrm>
            <a:off x="0" y="2003895"/>
            <a:ext cx="3048000" cy="508000"/>
          </a:xfrm>
          <a:prstGeom prst="rect">
            <a:avLst/>
          </a:prstGeom>
          <a:solidFill>
            <a:srgbClr val="479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Placeholder 6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658D29F6-FDB5-47AB-AA03-98D18F97C7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9" r="21669"/>
          <a:stretch>
            <a:fillRect/>
          </a:stretch>
        </p:blipFill>
        <p:spPr/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04087F88-0C7E-4A09-9166-6743086CBE08}"/>
              </a:ext>
            </a:extLst>
          </p:cNvPr>
          <p:cNvSpPr txBox="1">
            <a:spLocks/>
          </p:cNvSpPr>
          <p:nvPr/>
        </p:nvSpPr>
        <p:spPr>
          <a:xfrm>
            <a:off x="1425667" y="1721766"/>
            <a:ext cx="7177419" cy="102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Overall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D7BEB-2008-4EEC-931B-EAF04FDEE482}"/>
              </a:ext>
            </a:extLst>
          </p:cNvPr>
          <p:cNvSpPr txBox="1"/>
          <p:nvPr/>
        </p:nvSpPr>
        <p:spPr>
          <a:xfrm>
            <a:off x="1541782" y="2783136"/>
            <a:ext cx="4768866" cy="129266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GB" sz="1400" dirty="0"/>
              <a:t>Baselines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GB" sz="1400" dirty="0"/>
              <a:t>Mimic-the-Dealer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GB" sz="1400" dirty="0"/>
              <a:t>Never-Bust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GB" sz="1400" dirty="0"/>
              <a:t>Random</a:t>
            </a:r>
          </a:p>
          <a:p>
            <a:pPr marL="400050" indent="-400050">
              <a:buFont typeface="+mj-lt"/>
              <a:buAutoNum type="romanLcPeriod"/>
            </a:pPr>
            <a:r>
              <a:rPr lang="en-GB" sz="1400" dirty="0"/>
              <a:t>Gold Standard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GB" sz="1400" dirty="0"/>
              <a:t>Basic Strategy</a:t>
            </a:r>
          </a:p>
        </p:txBody>
      </p:sp>
    </p:spTree>
    <p:extLst>
      <p:ext uri="{BB962C8B-B14F-4D97-AF65-F5344CB8AC3E}">
        <p14:creationId xmlns:p14="http://schemas.microsoft.com/office/powerpoint/2010/main" val="562829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048870-32A5-4E61-8075-05848C8E51E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18" y="3429000"/>
            <a:ext cx="8650224" cy="29352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E4FF2FF-8A33-4F4E-A211-D86C1114F6EF}"/>
              </a:ext>
            </a:extLst>
          </p:cNvPr>
          <p:cNvSpPr/>
          <p:nvPr/>
        </p:nvSpPr>
        <p:spPr>
          <a:xfrm>
            <a:off x="0" y="3853516"/>
            <a:ext cx="3390899" cy="1981200"/>
          </a:xfrm>
          <a:prstGeom prst="rect">
            <a:avLst/>
          </a:prstGeom>
          <a:solidFill>
            <a:srgbClr val="479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419F07-F890-40E0-B270-2884246C6D5C}"/>
              </a:ext>
            </a:extLst>
          </p:cNvPr>
          <p:cNvSpPr/>
          <p:nvPr/>
        </p:nvSpPr>
        <p:spPr bwMode="auto">
          <a:xfrm>
            <a:off x="180306" y="4551728"/>
            <a:ext cx="32105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Results </a:t>
            </a:r>
            <a:endParaRPr lang="id-ID" sz="3200" b="1" dirty="0">
              <a:solidFill>
                <a:schemeClr val="bg1"/>
              </a:solidFill>
              <a:latin typeface="Times New Roman" panose="02020603050405020304" pitchFamily="18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0DAF39-E666-480D-BC24-0F4B569EE9BB}"/>
              </a:ext>
            </a:extLst>
          </p:cNvPr>
          <p:cNvSpPr/>
          <p:nvPr/>
        </p:nvSpPr>
        <p:spPr>
          <a:xfrm>
            <a:off x="8247709" y="331807"/>
            <a:ext cx="3944291" cy="1783734"/>
          </a:xfrm>
          <a:prstGeom prst="rect">
            <a:avLst/>
          </a:prstGeom>
          <a:solidFill>
            <a:srgbClr val="479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6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C20EFB-5872-4A32-A333-3C438E403109}"/>
              </a:ext>
            </a:extLst>
          </p:cNvPr>
          <p:cNvSpPr/>
          <p:nvPr/>
        </p:nvSpPr>
        <p:spPr>
          <a:xfrm>
            <a:off x="8354702" y="1"/>
            <a:ext cx="2612793" cy="3429001"/>
          </a:xfrm>
          <a:custGeom>
            <a:avLst/>
            <a:gdLst>
              <a:gd name="connsiteX0" fmla="*/ 0 w 2612793"/>
              <a:gd name="connsiteY0" fmla="*/ 0 h 3429001"/>
              <a:gd name="connsiteX1" fmla="*/ 602315 w 2612793"/>
              <a:gd name="connsiteY1" fmla="*/ 0 h 3429001"/>
              <a:gd name="connsiteX2" fmla="*/ 2612793 w 2612793"/>
              <a:gd name="connsiteY2" fmla="*/ 3156069 h 3429001"/>
              <a:gd name="connsiteX3" fmla="*/ 2184341 w 2612793"/>
              <a:gd name="connsiteY3" fmla="*/ 3429001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2793" h="3429001">
                <a:moveTo>
                  <a:pt x="0" y="0"/>
                </a:moveTo>
                <a:lnTo>
                  <a:pt x="602315" y="0"/>
                </a:lnTo>
                <a:lnTo>
                  <a:pt x="2612793" y="3156069"/>
                </a:lnTo>
                <a:lnTo>
                  <a:pt x="2184341" y="3429001"/>
                </a:lnTo>
                <a:close/>
              </a:path>
            </a:pathLst>
          </a:custGeom>
          <a:solidFill>
            <a:srgbClr val="479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100526-BDAA-431C-99F3-44339A5318AC}"/>
              </a:ext>
            </a:extLst>
          </p:cNvPr>
          <p:cNvSpPr/>
          <p:nvPr/>
        </p:nvSpPr>
        <p:spPr>
          <a:xfrm>
            <a:off x="0" y="2003895"/>
            <a:ext cx="3048000" cy="508000"/>
          </a:xfrm>
          <a:prstGeom prst="rect">
            <a:avLst/>
          </a:prstGeom>
          <a:solidFill>
            <a:srgbClr val="479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Placeholder 6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658D29F6-FDB5-47AB-AA03-98D18F97C7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9" r="21669"/>
          <a:stretch>
            <a:fillRect/>
          </a:stretch>
        </p:blipFill>
        <p:spPr/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04087F88-0C7E-4A09-9166-6743086CBE08}"/>
              </a:ext>
            </a:extLst>
          </p:cNvPr>
          <p:cNvSpPr txBox="1">
            <a:spLocks/>
          </p:cNvSpPr>
          <p:nvPr/>
        </p:nvSpPr>
        <p:spPr>
          <a:xfrm>
            <a:off x="1425667" y="1721766"/>
            <a:ext cx="7177419" cy="102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D7BEB-2008-4EEC-931B-EAF04FDEE482}"/>
              </a:ext>
            </a:extLst>
          </p:cNvPr>
          <p:cNvSpPr txBox="1"/>
          <p:nvPr/>
        </p:nvSpPr>
        <p:spPr>
          <a:xfrm>
            <a:off x="1541782" y="2783136"/>
            <a:ext cx="4768866" cy="43088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GB" sz="1400" dirty="0"/>
              <a:t>Integrate card counting </a:t>
            </a:r>
          </a:p>
          <a:p>
            <a:pPr marL="400050" indent="-400050">
              <a:buFont typeface="+mj-lt"/>
              <a:buAutoNum type="romanLcPeriod"/>
            </a:pPr>
            <a:r>
              <a:rPr lang="en-GB" sz="1400" dirty="0"/>
              <a:t>Implement more algorithms</a:t>
            </a:r>
          </a:p>
        </p:txBody>
      </p:sp>
    </p:spTree>
    <p:extLst>
      <p:ext uri="{BB962C8B-B14F-4D97-AF65-F5344CB8AC3E}">
        <p14:creationId xmlns:p14="http://schemas.microsoft.com/office/powerpoint/2010/main" val="496998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C20EFB-5872-4A32-A333-3C438E403109}"/>
              </a:ext>
            </a:extLst>
          </p:cNvPr>
          <p:cNvSpPr/>
          <p:nvPr/>
        </p:nvSpPr>
        <p:spPr>
          <a:xfrm>
            <a:off x="8354702" y="1"/>
            <a:ext cx="2612793" cy="3429001"/>
          </a:xfrm>
          <a:custGeom>
            <a:avLst/>
            <a:gdLst>
              <a:gd name="connsiteX0" fmla="*/ 0 w 2612793"/>
              <a:gd name="connsiteY0" fmla="*/ 0 h 3429001"/>
              <a:gd name="connsiteX1" fmla="*/ 602315 w 2612793"/>
              <a:gd name="connsiteY1" fmla="*/ 0 h 3429001"/>
              <a:gd name="connsiteX2" fmla="*/ 2612793 w 2612793"/>
              <a:gd name="connsiteY2" fmla="*/ 3156069 h 3429001"/>
              <a:gd name="connsiteX3" fmla="*/ 2184341 w 2612793"/>
              <a:gd name="connsiteY3" fmla="*/ 3429001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2793" h="3429001">
                <a:moveTo>
                  <a:pt x="0" y="0"/>
                </a:moveTo>
                <a:lnTo>
                  <a:pt x="602315" y="0"/>
                </a:lnTo>
                <a:lnTo>
                  <a:pt x="2612793" y="3156069"/>
                </a:lnTo>
                <a:lnTo>
                  <a:pt x="2184341" y="3429001"/>
                </a:lnTo>
                <a:close/>
              </a:path>
            </a:pathLst>
          </a:custGeom>
          <a:solidFill>
            <a:srgbClr val="479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100526-BDAA-431C-99F3-44339A5318AC}"/>
              </a:ext>
            </a:extLst>
          </p:cNvPr>
          <p:cNvSpPr/>
          <p:nvPr/>
        </p:nvSpPr>
        <p:spPr>
          <a:xfrm>
            <a:off x="0" y="2003895"/>
            <a:ext cx="3048000" cy="508000"/>
          </a:xfrm>
          <a:prstGeom prst="rect">
            <a:avLst/>
          </a:prstGeom>
          <a:solidFill>
            <a:srgbClr val="479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Placeholder 6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658D29F6-FDB5-47AB-AA03-98D18F97C7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9" r="21669"/>
          <a:stretch>
            <a:fillRect/>
          </a:stretch>
        </p:blipFill>
        <p:spPr/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04087F88-0C7E-4A09-9166-6743086CBE08}"/>
              </a:ext>
            </a:extLst>
          </p:cNvPr>
          <p:cNvSpPr txBox="1">
            <a:spLocks/>
          </p:cNvSpPr>
          <p:nvPr/>
        </p:nvSpPr>
        <p:spPr>
          <a:xfrm>
            <a:off x="1425667" y="1721766"/>
            <a:ext cx="7177419" cy="102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Unity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D7BEB-2008-4EEC-931B-EAF04FDEE482}"/>
              </a:ext>
            </a:extLst>
          </p:cNvPr>
          <p:cNvSpPr txBox="1"/>
          <p:nvPr/>
        </p:nvSpPr>
        <p:spPr>
          <a:xfrm>
            <a:off x="1541782" y="2783136"/>
            <a:ext cx="476886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r>
              <a:rPr lang="en-GB" sz="1400" dirty="0"/>
              <a:t>Feeding a strategy to unity via a CSV file. </a:t>
            </a:r>
          </a:p>
        </p:txBody>
      </p:sp>
    </p:spTree>
    <p:extLst>
      <p:ext uri="{BB962C8B-B14F-4D97-AF65-F5344CB8AC3E}">
        <p14:creationId xmlns:p14="http://schemas.microsoft.com/office/powerpoint/2010/main" val="4144811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mond 6">
            <a:extLst>
              <a:ext uri="{FF2B5EF4-FFF2-40B4-BE49-F238E27FC236}">
                <a16:creationId xmlns:a16="http://schemas.microsoft.com/office/drawing/2014/main" id="{83328D1B-5856-4DCB-AD89-2C82531DBC75}"/>
              </a:ext>
            </a:extLst>
          </p:cNvPr>
          <p:cNvSpPr/>
          <p:nvPr/>
        </p:nvSpPr>
        <p:spPr>
          <a:xfrm>
            <a:off x="4223654" y="1556657"/>
            <a:ext cx="3744686" cy="3744686"/>
          </a:xfrm>
          <a:prstGeom prst="diamond">
            <a:avLst/>
          </a:prstGeom>
          <a:solidFill>
            <a:srgbClr val="479B9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2FACD6-8AC4-42D1-993E-3767ACA15DDA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4315621" cy="0"/>
          </a:xfrm>
          <a:prstGeom prst="line">
            <a:avLst/>
          </a:prstGeom>
          <a:ln w="19050">
            <a:solidFill>
              <a:srgbClr val="479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019084-730D-4AF7-B9D4-0CA9CB4675F1}"/>
              </a:ext>
            </a:extLst>
          </p:cNvPr>
          <p:cNvSpPr txBox="1"/>
          <p:nvPr/>
        </p:nvSpPr>
        <p:spPr>
          <a:xfrm>
            <a:off x="4329395" y="3044279"/>
            <a:ext cx="3560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59734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3750">
            <a:extLst>
              <a:ext uri="{FF2B5EF4-FFF2-40B4-BE49-F238E27FC236}">
                <a16:creationId xmlns:a16="http://schemas.microsoft.com/office/drawing/2014/main" id="{3F752836-5657-4550-B95E-149F486C79AA}"/>
              </a:ext>
            </a:extLst>
          </p:cNvPr>
          <p:cNvSpPr/>
          <p:nvPr/>
        </p:nvSpPr>
        <p:spPr>
          <a:xfrm>
            <a:off x="3032061" y="4027117"/>
            <a:ext cx="373452" cy="362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4" extrusionOk="0">
                <a:moveTo>
                  <a:pt x="17182" y="13452"/>
                </a:moveTo>
                <a:cubicBezTo>
                  <a:pt x="16640" y="13452"/>
                  <a:pt x="16200" y="13935"/>
                  <a:pt x="16200" y="14529"/>
                </a:cubicBezTo>
                <a:cubicBezTo>
                  <a:pt x="16200" y="15123"/>
                  <a:pt x="16640" y="15605"/>
                  <a:pt x="17182" y="15605"/>
                </a:cubicBezTo>
                <a:cubicBezTo>
                  <a:pt x="17724" y="15605"/>
                  <a:pt x="18164" y="15123"/>
                  <a:pt x="18164" y="14529"/>
                </a:cubicBezTo>
                <a:cubicBezTo>
                  <a:pt x="18164" y="13935"/>
                  <a:pt x="17724" y="13452"/>
                  <a:pt x="17182" y="13452"/>
                </a:cubicBezTo>
                <a:moveTo>
                  <a:pt x="15218" y="15605"/>
                </a:moveTo>
                <a:cubicBezTo>
                  <a:pt x="14676" y="15605"/>
                  <a:pt x="14236" y="16087"/>
                  <a:pt x="14236" y="16681"/>
                </a:cubicBezTo>
                <a:cubicBezTo>
                  <a:pt x="14236" y="17276"/>
                  <a:pt x="14676" y="17757"/>
                  <a:pt x="15218" y="17757"/>
                </a:cubicBezTo>
                <a:cubicBezTo>
                  <a:pt x="15760" y="17757"/>
                  <a:pt x="16200" y="17276"/>
                  <a:pt x="16200" y="16681"/>
                </a:cubicBezTo>
                <a:cubicBezTo>
                  <a:pt x="16200" y="16087"/>
                  <a:pt x="15760" y="15605"/>
                  <a:pt x="15218" y="15605"/>
                </a:cubicBezTo>
                <a:moveTo>
                  <a:pt x="16200" y="20448"/>
                </a:moveTo>
                <a:cubicBezTo>
                  <a:pt x="14668" y="20448"/>
                  <a:pt x="13319" y="19593"/>
                  <a:pt x="12527" y="18295"/>
                </a:cubicBezTo>
                <a:lnTo>
                  <a:pt x="9073" y="18295"/>
                </a:lnTo>
                <a:cubicBezTo>
                  <a:pt x="8281" y="19593"/>
                  <a:pt x="6932" y="20448"/>
                  <a:pt x="5400" y="20448"/>
                </a:cubicBezTo>
                <a:cubicBezTo>
                  <a:pt x="2959" y="20448"/>
                  <a:pt x="982" y="18280"/>
                  <a:pt x="982" y="15605"/>
                </a:cubicBezTo>
                <a:cubicBezTo>
                  <a:pt x="982" y="12930"/>
                  <a:pt x="2959" y="10762"/>
                  <a:pt x="5400" y="10762"/>
                </a:cubicBezTo>
                <a:lnTo>
                  <a:pt x="16200" y="10762"/>
                </a:lnTo>
                <a:cubicBezTo>
                  <a:pt x="18641" y="10762"/>
                  <a:pt x="20618" y="12930"/>
                  <a:pt x="20618" y="15605"/>
                </a:cubicBezTo>
                <a:cubicBezTo>
                  <a:pt x="20618" y="18280"/>
                  <a:pt x="18641" y="20448"/>
                  <a:pt x="16200" y="20448"/>
                </a:cubicBezTo>
                <a:moveTo>
                  <a:pt x="16200" y="9686"/>
                </a:moveTo>
                <a:lnTo>
                  <a:pt x="11319" y="9686"/>
                </a:lnTo>
                <a:cubicBezTo>
                  <a:pt x="10837" y="8713"/>
                  <a:pt x="11227" y="8217"/>
                  <a:pt x="11943" y="7448"/>
                </a:cubicBezTo>
                <a:cubicBezTo>
                  <a:pt x="12527" y="6820"/>
                  <a:pt x="13255" y="6039"/>
                  <a:pt x="13255" y="4844"/>
                </a:cubicBezTo>
                <a:cubicBezTo>
                  <a:pt x="13255" y="1855"/>
                  <a:pt x="10169" y="129"/>
                  <a:pt x="10037" y="56"/>
                </a:cubicBezTo>
                <a:cubicBezTo>
                  <a:pt x="9796" y="-76"/>
                  <a:pt x="9501" y="32"/>
                  <a:pt x="9380" y="297"/>
                </a:cubicBezTo>
                <a:cubicBezTo>
                  <a:pt x="9258" y="563"/>
                  <a:pt x="9357" y="886"/>
                  <a:pt x="9598" y="1019"/>
                </a:cubicBezTo>
                <a:cubicBezTo>
                  <a:pt x="9625" y="1034"/>
                  <a:pt x="12273" y="2523"/>
                  <a:pt x="12273" y="4844"/>
                </a:cubicBezTo>
                <a:cubicBezTo>
                  <a:pt x="12273" y="5587"/>
                  <a:pt x="11779" y="6117"/>
                  <a:pt x="11255" y="6680"/>
                </a:cubicBezTo>
                <a:cubicBezTo>
                  <a:pt x="10584" y="7401"/>
                  <a:pt x="9775" y="8296"/>
                  <a:pt x="10277" y="9686"/>
                </a:cubicBezTo>
                <a:lnTo>
                  <a:pt x="5400" y="9686"/>
                </a:lnTo>
                <a:cubicBezTo>
                  <a:pt x="2418" y="9686"/>
                  <a:pt x="0" y="12336"/>
                  <a:pt x="0" y="15605"/>
                </a:cubicBezTo>
                <a:cubicBezTo>
                  <a:pt x="0" y="18874"/>
                  <a:pt x="2418" y="21524"/>
                  <a:pt x="5400" y="21524"/>
                </a:cubicBezTo>
                <a:cubicBezTo>
                  <a:pt x="7077" y="21524"/>
                  <a:pt x="8575" y="20686"/>
                  <a:pt x="9566" y="19372"/>
                </a:cubicBezTo>
                <a:lnTo>
                  <a:pt x="12034" y="19372"/>
                </a:lnTo>
                <a:cubicBezTo>
                  <a:pt x="13025" y="20686"/>
                  <a:pt x="14523" y="21524"/>
                  <a:pt x="16200" y="21524"/>
                </a:cubicBezTo>
                <a:cubicBezTo>
                  <a:pt x="19182" y="21524"/>
                  <a:pt x="21600" y="18874"/>
                  <a:pt x="21600" y="15605"/>
                </a:cubicBezTo>
                <a:cubicBezTo>
                  <a:pt x="21600" y="12336"/>
                  <a:pt x="19182" y="9686"/>
                  <a:pt x="16200" y="9686"/>
                </a:cubicBezTo>
                <a:moveTo>
                  <a:pt x="6873" y="15067"/>
                </a:moveTo>
                <a:lnTo>
                  <a:pt x="5891" y="15067"/>
                </a:lnTo>
                <a:lnTo>
                  <a:pt x="5891" y="13990"/>
                </a:lnTo>
                <a:cubicBezTo>
                  <a:pt x="5891" y="13694"/>
                  <a:pt x="5671" y="13452"/>
                  <a:pt x="5400" y="13452"/>
                </a:cubicBezTo>
                <a:cubicBezTo>
                  <a:pt x="5129" y="13452"/>
                  <a:pt x="4909" y="13694"/>
                  <a:pt x="4909" y="13990"/>
                </a:cubicBezTo>
                <a:lnTo>
                  <a:pt x="4909" y="15067"/>
                </a:lnTo>
                <a:lnTo>
                  <a:pt x="3927" y="15067"/>
                </a:lnTo>
                <a:cubicBezTo>
                  <a:pt x="3656" y="15067"/>
                  <a:pt x="3436" y="15307"/>
                  <a:pt x="3436" y="15605"/>
                </a:cubicBezTo>
                <a:cubicBezTo>
                  <a:pt x="3436" y="15902"/>
                  <a:pt x="3656" y="16143"/>
                  <a:pt x="3927" y="16143"/>
                </a:cubicBezTo>
                <a:lnTo>
                  <a:pt x="4909" y="16143"/>
                </a:lnTo>
                <a:lnTo>
                  <a:pt x="4909" y="17219"/>
                </a:lnTo>
                <a:cubicBezTo>
                  <a:pt x="4909" y="17517"/>
                  <a:pt x="5129" y="17757"/>
                  <a:pt x="5400" y="17757"/>
                </a:cubicBezTo>
                <a:cubicBezTo>
                  <a:pt x="5671" y="17757"/>
                  <a:pt x="5891" y="17517"/>
                  <a:pt x="5891" y="17219"/>
                </a:cubicBezTo>
                <a:lnTo>
                  <a:pt x="5891" y="16143"/>
                </a:lnTo>
                <a:lnTo>
                  <a:pt x="6873" y="16143"/>
                </a:lnTo>
                <a:cubicBezTo>
                  <a:pt x="7144" y="16143"/>
                  <a:pt x="7364" y="15902"/>
                  <a:pt x="7364" y="15605"/>
                </a:cubicBezTo>
                <a:cubicBezTo>
                  <a:pt x="7364" y="15307"/>
                  <a:pt x="7144" y="15067"/>
                  <a:pt x="6873" y="15067"/>
                </a:cubicBezTo>
                <a:moveTo>
                  <a:pt x="12273" y="12376"/>
                </a:moveTo>
                <a:cubicBezTo>
                  <a:pt x="12002" y="12376"/>
                  <a:pt x="11782" y="12617"/>
                  <a:pt x="11782" y="12914"/>
                </a:cubicBezTo>
                <a:cubicBezTo>
                  <a:pt x="11782" y="13212"/>
                  <a:pt x="12002" y="13452"/>
                  <a:pt x="12273" y="13452"/>
                </a:cubicBezTo>
                <a:cubicBezTo>
                  <a:pt x="12544" y="13452"/>
                  <a:pt x="12764" y="13212"/>
                  <a:pt x="12764" y="12914"/>
                </a:cubicBezTo>
                <a:cubicBezTo>
                  <a:pt x="12764" y="12617"/>
                  <a:pt x="12544" y="12376"/>
                  <a:pt x="12273" y="12376"/>
                </a:cubicBezTo>
                <a:moveTo>
                  <a:pt x="9327" y="12376"/>
                </a:moveTo>
                <a:cubicBezTo>
                  <a:pt x="9056" y="12376"/>
                  <a:pt x="8836" y="12617"/>
                  <a:pt x="8836" y="12914"/>
                </a:cubicBezTo>
                <a:cubicBezTo>
                  <a:pt x="8836" y="13212"/>
                  <a:pt x="9056" y="13452"/>
                  <a:pt x="9327" y="13452"/>
                </a:cubicBezTo>
                <a:cubicBezTo>
                  <a:pt x="9598" y="13452"/>
                  <a:pt x="9818" y="13212"/>
                  <a:pt x="9818" y="12914"/>
                </a:cubicBezTo>
                <a:cubicBezTo>
                  <a:pt x="9818" y="12617"/>
                  <a:pt x="9598" y="12376"/>
                  <a:pt x="9327" y="1237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CD7261-77E2-4922-ACD9-D98B895338AC}"/>
              </a:ext>
            </a:extLst>
          </p:cNvPr>
          <p:cNvSpPr/>
          <p:nvPr/>
        </p:nvSpPr>
        <p:spPr>
          <a:xfrm>
            <a:off x="2013325" y="1376072"/>
            <a:ext cx="2384505" cy="2353772"/>
          </a:xfrm>
          <a:prstGeom prst="rect">
            <a:avLst/>
          </a:prstGeom>
          <a:solidFill>
            <a:srgbClr val="479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47B171-967C-44CF-8AED-0155DB9B55B1}"/>
              </a:ext>
            </a:extLst>
          </p:cNvPr>
          <p:cNvSpPr/>
          <p:nvPr/>
        </p:nvSpPr>
        <p:spPr>
          <a:xfrm>
            <a:off x="7780960" y="3739264"/>
            <a:ext cx="2384505" cy="2353772"/>
          </a:xfrm>
          <a:prstGeom prst="rect">
            <a:avLst/>
          </a:prstGeom>
          <a:solidFill>
            <a:srgbClr val="479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41601" y="2297924"/>
            <a:ext cx="1754372" cy="150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Source Sans Pro" panose="020B0503030403020204" pitchFamily="34" charset="0"/>
                <a:ea typeface="Titillium" charset="0"/>
                <a:cs typeface="Titillium" charset="0"/>
              </a:rPr>
              <a:t>INTRO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1519" y="2552958"/>
            <a:ext cx="2314538" cy="52482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Source Sans Pro" panose="020B0503030403020204" pitchFamily="34" charset="0"/>
                <a:ea typeface="Titillium" charset="0"/>
                <a:cs typeface="Titillium" charset="0"/>
              </a:rPr>
              <a:t>How the game of blackjack is played!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41601" y="4661116"/>
            <a:ext cx="1754372" cy="150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Source Sans Pro" panose="020B0503030403020204" pitchFamily="34" charset="0"/>
                <a:ea typeface="Titillium" charset="0"/>
                <a:cs typeface="Titillium" charset="0"/>
              </a:rPr>
              <a:t>GAMEPLAY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61519" y="4916150"/>
            <a:ext cx="2314538" cy="52482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Source Sans Pro" panose="020B0503030403020204" pitchFamily="34" charset="0"/>
                <a:ea typeface="Titillium" charset="0"/>
                <a:cs typeface="Titillium" charset="0"/>
              </a:rPr>
              <a:t>The different playing styles available to play.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00144" y="2297924"/>
            <a:ext cx="1754372" cy="150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Source Sans Pro" panose="020B0503030403020204" pitchFamily="34" charset="0"/>
                <a:ea typeface="Titillium" charset="0"/>
                <a:cs typeface="Titillium" charset="0"/>
              </a:rPr>
              <a:t>ALGORITHMS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20062" y="2552958"/>
            <a:ext cx="2314538" cy="52482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Source Sans Pro" panose="020B0503030403020204" pitchFamily="34" charset="0"/>
                <a:ea typeface="Titillium" charset="0"/>
                <a:cs typeface="Titillium" charset="0"/>
              </a:rPr>
              <a:t>What Algorithms we implemented and used.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00144" y="4661116"/>
            <a:ext cx="1754372" cy="150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Source Sans Pro" panose="020B0503030403020204" pitchFamily="34" charset="0"/>
                <a:ea typeface="Titillium" charset="0"/>
                <a:cs typeface="Titillium" charset="0"/>
              </a:rPr>
              <a:t>RESULTS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20062" y="4916150"/>
            <a:ext cx="2314538" cy="52482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Source Sans Pro" panose="020B0503030403020204" pitchFamily="34" charset="0"/>
                <a:ea typeface="Titillium" charset="0"/>
                <a:cs typeface="Titillium" charset="0"/>
              </a:rPr>
              <a:t>Limitations we faced during the implementation of this project.</a:t>
            </a:r>
          </a:p>
        </p:txBody>
      </p:sp>
      <p:sp>
        <p:nvSpPr>
          <p:cNvPr id="28" name="Shape 3739">
            <a:extLst>
              <a:ext uri="{FF2B5EF4-FFF2-40B4-BE49-F238E27FC236}">
                <a16:creationId xmlns:a16="http://schemas.microsoft.com/office/drawing/2014/main" id="{FB95D408-9266-4C02-A7C6-46D7F23FF533}"/>
              </a:ext>
            </a:extLst>
          </p:cNvPr>
          <p:cNvSpPr/>
          <p:nvPr/>
        </p:nvSpPr>
        <p:spPr>
          <a:xfrm>
            <a:off x="8786486" y="4122927"/>
            <a:ext cx="373451" cy="18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8000"/>
                </a:moveTo>
                <a:lnTo>
                  <a:pt x="18655" y="18000"/>
                </a:lnTo>
                <a:lnTo>
                  <a:pt x="18655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5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2"/>
                </a:lnTo>
                <a:cubicBezTo>
                  <a:pt x="21160" y="14402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Shape 3767">
            <a:extLst>
              <a:ext uri="{FF2B5EF4-FFF2-40B4-BE49-F238E27FC236}">
                <a16:creationId xmlns:a16="http://schemas.microsoft.com/office/drawing/2014/main" id="{28A8B6FD-88E9-45BA-915B-89CC0BED996B}"/>
              </a:ext>
            </a:extLst>
          </p:cNvPr>
          <p:cNvSpPr/>
          <p:nvPr/>
        </p:nvSpPr>
        <p:spPr>
          <a:xfrm>
            <a:off x="8786486" y="1687008"/>
            <a:ext cx="373452" cy="327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8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8"/>
                  <a:pt x="10529" y="14727"/>
                  <a:pt x="10800" y="14727"/>
                </a:cubicBezTo>
                <a:cubicBezTo>
                  <a:pt x="11071" y="14727"/>
                  <a:pt x="11291" y="14508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8"/>
                  <a:pt x="18384" y="14727"/>
                  <a:pt x="18655" y="14727"/>
                </a:cubicBezTo>
                <a:cubicBezTo>
                  <a:pt x="18926" y="14727"/>
                  <a:pt x="19145" y="14508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8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  <a:latin typeface="Source Sans Pro" panose="020B0503030403020204" pitchFamily="34" charset="0"/>
            </a:endParaRPr>
          </a:p>
        </p:txBody>
      </p:sp>
      <p:sp>
        <p:nvSpPr>
          <p:cNvPr id="30" name="Shape 3709">
            <a:extLst>
              <a:ext uri="{FF2B5EF4-FFF2-40B4-BE49-F238E27FC236}">
                <a16:creationId xmlns:a16="http://schemas.microsoft.com/office/drawing/2014/main" id="{6BF05601-58A0-48C1-85A1-E198DFDE6696}"/>
              </a:ext>
            </a:extLst>
          </p:cNvPr>
          <p:cNvSpPr/>
          <p:nvPr/>
        </p:nvSpPr>
        <p:spPr>
          <a:xfrm>
            <a:off x="3049036" y="1678280"/>
            <a:ext cx="339502" cy="339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1" h="21132" extrusionOk="0">
                <a:moveTo>
                  <a:pt x="19045" y="7530"/>
                </a:moveTo>
                <a:cubicBezTo>
                  <a:pt x="17544" y="9030"/>
                  <a:pt x="15110" y="9030"/>
                  <a:pt x="13610" y="7530"/>
                </a:cubicBezTo>
                <a:cubicBezTo>
                  <a:pt x="12108" y="6031"/>
                  <a:pt x="12108" y="3600"/>
                  <a:pt x="13610" y="2101"/>
                </a:cubicBezTo>
                <a:cubicBezTo>
                  <a:pt x="15110" y="601"/>
                  <a:pt x="17544" y="601"/>
                  <a:pt x="19045" y="2101"/>
                </a:cubicBezTo>
                <a:cubicBezTo>
                  <a:pt x="20546" y="3600"/>
                  <a:pt x="20546" y="6031"/>
                  <a:pt x="19045" y="7530"/>
                </a:cubicBezTo>
                <a:moveTo>
                  <a:pt x="7605" y="16245"/>
                </a:moveTo>
                <a:cubicBezTo>
                  <a:pt x="7256" y="16593"/>
                  <a:pt x="6776" y="16807"/>
                  <a:pt x="6245" y="16807"/>
                </a:cubicBezTo>
                <a:cubicBezTo>
                  <a:pt x="5184" y="16807"/>
                  <a:pt x="4324" y="15948"/>
                  <a:pt x="4324" y="14888"/>
                </a:cubicBezTo>
                <a:cubicBezTo>
                  <a:pt x="4324" y="14358"/>
                  <a:pt x="4539" y="13878"/>
                  <a:pt x="4887" y="13530"/>
                </a:cubicBezTo>
                <a:lnTo>
                  <a:pt x="11678" y="5991"/>
                </a:lnTo>
                <a:cubicBezTo>
                  <a:pt x="11884" y="6798"/>
                  <a:pt x="12298" y="7563"/>
                  <a:pt x="12930" y="8194"/>
                </a:cubicBezTo>
                <a:cubicBezTo>
                  <a:pt x="13569" y="8833"/>
                  <a:pt x="14344" y="9248"/>
                  <a:pt x="15160" y="9451"/>
                </a:cubicBezTo>
                <a:cubicBezTo>
                  <a:pt x="15160" y="9451"/>
                  <a:pt x="7605" y="16245"/>
                  <a:pt x="7605" y="16245"/>
                </a:cubicBezTo>
                <a:close/>
                <a:moveTo>
                  <a:pt x="19724" y="1406"/>
                </a:moveTo>
                <a:cubicBezTo>
                  <a:pt x="17848" y="-468"/>
                  <a:pt x="14806" y="-468"/>
                  <a:pt x="12930" y="1406"/>
                </a:cubicBezTo>
                <a:cubicBezTo>
                  <a:pt x="12024" y="2312"/>
                  <a:pt x="11560" y="3489"/>
                  <a:pt x="11529" y="4676"/>
                </a:cubicBezTo>
                <a:lnTo>
                  <a:pt x="4207" y="12851"/>
                </a:lnTo>
                <a:cubicBezTo>
                  <a:pt x="3686" y="13373"/>
                  <a:pt x="3363" y="14093"/>
                  <a:pt x="3363" y="14888"/>
                </a:cubicBezTo>
                <a:cubicBezTo>
                  <a:pt x="3363" y="15420"/>
                  <a:pt x="3518" y="15912"/>
                  <a:pt x="3770" y="16340"/>
                </a:cubicBezTo>
                <a:cubicBezTo>
                  <a:pt x="2436" y="17104"/>
                  <a:pt x="1907" y="17813"/>
                  <a:pt x="2425" y="19364"/>
                </a:cubicBezTo>
                <a:cubicBezTo>
                  <a:pt x="2487" y="19550"/>
                  <a:pt x="2434" y="19623"/>
                  <a:pt x="2409" y="19657"/>
                </a:cubicBezTo>
                <a:cubicBezTo>
                  <a:pt x="2160" y="20003"/>
                  <a:pt x="1132" y="20167"/>
                  <a:pt x="500" y="20172"/>
                </a:cubicBezTo>
                <a:cubicBezTo>
                  <a:pt x="493" y="20171"/>
                  <a:pt x="487" y="20167"/>
                  <a:pt x="480" y="20167"/>
                </a:cubicBezTo>
                <a:cubicBezTo>
                  <a:pt x="215" y="20167"/>
                  <a:pt x="0" y="20383"/>
                  <a:pt x="0" y="20647"/>
                </a:cubicBezTo>
                <a:cubicBezTo>
                  <a:pt x="0" y="20912"/>
                  <a:pt x="214" y="21126"/>
                  <a:pt x="479" y="21127"/>
                </a:cubicBezTo>
                <a:lnTo>
                  <a:pt x="479" y="21132"/>
                </a:lnTo>
                <a:cubicBezTo>
                  <a:pt x="821" y="21132"/>
                  <a:pt x="2562" y="21088"/>
                  <a:pt x="3189" y="20219"/>
                </a:cubicBezTo>
                <a:cubicBezTo>
                  <a:pt x="3355" y="19988"/>
                  <a:pt x="3516" y="19599"/>
                  <a:pt x="3336" y="19060"/>
                </a:cubicBezTo>
                <a:cubicBezTo>
                  <a:pt x="3029" y="18141"/>
                  <a:pt x="3071" y="17806"/>
                  <a:pt x="4399" y="17082"/>
                </a:cubicBezTo>
                <a:cubicBezTo>
                  <a:pt x="4900" y="17504"/>
                  <a:pt x="5539" y="17767"/>
                  <a:pt x="6245" y="17767"/>
                </a:cubicBezTo>
                <a:cubicBezTo>
                  <a:pt x="7042" y="17767"/>
                  <a:pt x="7762" y="17446"/>
                  <a:pt x="8284" y="16925"/>
                </a:cubicBezTo>
                <a:lnTo>
                  <a:pt x="16485" y="9593"/>
                </a:lnTo>
                <a:cubicBezTo>
                  <a:pt x="17661" y="9554"/>
                  <a:pt x="18826" y="9091"/>
                  <a:pt x="19724" y="8194"/>
                </a:cubicBezTo>
                <a:cubicBezTo>
                  <a:pt x="21600" y="6320"/>
                  <a:pt x="21600" y="3281"/>
                  <a:pt x="19724" y="1406"/>
                </a:cubicBezTo>
                <a:moveTo>
                  <a:pt x="8953" y="11504"/>
                </a:moveTo>
                <a:lnTo>
                  <a:pt x="9632" y="12183"/>
                </a:lnTo>
                <a:lnTo>
                  <a:pt x="12690" y="9807"/>
                </a:lnTo>
                <a:lnTo>
                  <a:pt x="11331" y="8449"/>
                </a:lnTo>
                <a:cubicBezTo>
                  <a:pt x="11331" y="8449"/>
                  <a:pt x="8953" y="11504"/>
                  <a:pt x="8953" y="11504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3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0">
            <a:extLst>
              <a:ext uri="{FF2B5EF4-FFF2-40B4-BE49-F238E27FC236}">
                <a16:creationId xmlns:a16="http://schemas.microsoft.com/office/drawing/2014/main" id="{BFFE61E4-DAF3-441C-9B0F-095C05DFBE6D}"/>
              </a:ext>
            </a:extLst>
          </p:cNvPr>
          <p:cNvSpPr/>
          <p:nvPr/>
        </p:nvSpPr>
        <p:spPr>
          <a:xfrm flipV="1">
            <a:off x="3960172" y="2266950"/>
            <a:ext cx="8231828" cy="4591050"/>
          </a:xfrm>
          <a:custGeom>
            <a:avLst/>
            <a:gdLst>
              <a:gd name="connsiteX0" fmla="*/ 7271228 w 8231828"/>
              <a:gd name="connsiteY0" fmla="*/ 0 h 4591050"/>
              <a:gd name="connsiteX1" fmla="*/ 7592044 w 8231828"/>
              <a:gd name="connsiteY1" fmla="*/ 0 h 4591050"/>
              <a:gd name="connsiteX2" fmla="*/ 7592044 w 8231828"/>
              <a:gd name="connsiteY2" fmla="*/ 1545818 h 4591050"/>
              <a:gd name="connsiteX3" fmla="*/ 8231828 w 8231828"/>
              <a:gd name="connsiteY3" fmla="*/ 1545818 h 4591050"/>
              <a:gd name="connsiteX4" fmla="*/ 8231828 w 8231828"/>
              <a:gd name="connsiteY4" fmla="*/ 1828800 h 4591050"/>
              <a:gd name="connsiteX5" fmla="*/ 8230348 w 8231828"/>
              <a:gd name="connsiteY5" fmla="*/ 1828800 h 4591050"/>
              <a:gd name="connsiteX6" fmla="*/ 8230348 w 8231828"/>
              <a:gd name="connsiteY6" fmla="*/ 4591050 h 4591050"/>
              <a:gd name="connsiteX7" fmla="*/ 7909532 w 8231828"/>
              <a:gd name="connsiteY7" fmla="*/ 4591050 h 4591050"/>
              <a:gd name="connsiteX8" fmla="*/ 7909532 w 8231828"/>
              <a:gd name="connsiteY8" fmla="*/ 1828800 h 4591050"/>
              <a:gd name="connsiteX9" fmla="*/ 7592044 w 8231828"/>
              <a:gd name="connsiteY9" fmla="*/ 1828800 h 4591050"/>
              <a:gd name="connsiteX10" fmla="*/ 7533662 w 8231828"/>
              <a:gd name="connsiteY10" fmla="*/ 1828800 h 4591050"/>
              <a:gd name="connsiteX11" fmla="*/ 7271228 w 8231828"/>
              <a:gd name="connsiteY11" fmla="*/ 1828800 h 4591050"/>
              <a:gd name="connsiteX12" fmla="*/ 7271228 w 8231828"/>
              <a:gd name="connsiteY12" fmla="*/ 283021 h 4591050"/>
              <a:gd name="connsiteX13" fmla="*/ 0 w 8231828"/>
              <a:gd name="connsiteY13" fmla="*/ 283021 h 4591050"/>
              <a:gd name="connsiteX14" fmla="*/ 0 w 8231828"/>
              <a:gd name="connsiteY14" fmla="*/ 39 h 4591050"/>
              <a:gd name="connsiteX15" fmla="*/ 7271228 w 8231828"/>
              <a:gd name="connsiteY15" fmla="*/ 39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231828" h="4591050">
                <a:moveTo>
                  <a:pt x="7271228" y="0"/>
                </a:moveTo>
                <a:lnTo>
                  <a:pt x="7592044" y="0"/>
                </a:lnTo>
                <a:lnTo>
                  <a:pt x="7592044" y="1545818"/>
                </a:lnTo>
                <a:lnTo>
                  <a:pt x="8231828" y="1545818"/>
                </a:lnTo>
                <a:lnTo>
                  <a:pt x="8231828" y="1828800"/>
                </a:lnTo>
                <a:lnTo>
                  <a:pt x="8230348" y="1828800"/>
                </a:lnTo>
                <a:lnTo>
                  <a:pt x="8230348" y="4591050"/>
                </a:lnTo>
                <a:lnTo>
                  <a:pt x="7909532" y="4591050"/>
                </a:lnTo>
                <a:lnTo>
                  <a:pt x="7909532" y="1828800"/>
                </a:lnTo>
                <a:lnTo>
                  <a:pt x="7592044" y="1828800"/>
                </a:lnTo>
                <a:lnTo>
                  <a:pt x="7533662" y="1828800"/>
                </a:lnTo>
                <a:lnTo>
                  <a:pt x="7271228" y="1828800"/>
                </a:lnTo>
                <a:lnTo>
                  <a:pt x="7271228" y="283021"/>
                </a:lnTo>
                <a:lnTo>
                  <a:pt x="0" y="283021"/>
                </a:lnTo>
                <a:lnTo>
                  <a:pt x="0" y="39"/>
                </a:lnTo>
                <a:lnTo>
                  <a:pt x="7271228" y="39"/>
                </a:lnTo>
                <a:close/>
              </a:path>
            </a:pathLst>
          </a:custGeom>
          <a:solidFill>
            <a:srgbClr val="479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D5F574D-DBBF-40FA-AA02-5222D92A40CF}"/>
              </a:ext>
            </a:extLst>
          </p:cNvPr>
          <p:cNvSpPr txBox="1">
            <a:spLocks/>
          </p:cNvSpPr>
          <p:nvPr/>
        </p:nvSpPr>
        <p:spPr>
          <a:xfrm>
            <a:off x="8395533" y="4300618"/>
            <a:ext cx="3867463" cy="14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Intro.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DA87D52-A405-4BF4-985F-DC5646897F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24"/>
          <a:stretch/>
        </p:blipFill>
        <p:spPr>
          <a:xfrm>
            <a:off x="0" y="0"/>
            <a:ext cx="4691166" cy="576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4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C865599-036E-43F3-AA40-211306F3F6D0}"/>
              </a:ext>
            </a:extLst>
          </p:cNvPr>
          <p:cNvGrpSpPr/>
          <p:nvPr/>
        </p:nvGrpSpPr>
        <p:grpSpPr>
          <a:xfrm>
            <a:off x="6841828" y="3055360"/>
            <a:ext cx="3873558" cy="2229808"/>
            <a:chOff x="5898415" y="1976415"/>
            <a:chExt cx="5654530" cy="3255020"/>
          </a:xfrm>
        </p:grpSpPr>
        <p:sp>
          <p:nvSpPr>
            <p:cNvPr id="6" name="Freeform 45">
              <a:extLst>
                <a:ext uri="{FF2B5EF4-FFF2-40B4-BE49-F238E27FC236}">
                  <a16:creationId xmlns:a16="http://schemas.microsoft.com/office/drawing/2014/main" id="{977D6F01-DD36-4EF3-8F2C-3A4D3712D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7" name="Freeform 46">
              <a:extLst>
                <a:ext uri="{FF2B5EF4-FFF2-40B4-BE49-F238E27FC236}">
                  <a16:creationId xmlns:a16="http://schemas.microsoft.com/office/drawing/2014/main" id="{FC73E598-0767-4CE3-9629-C791049C3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8" name="Freeform 47">
              <a:extLst>
                <a:ext uri="{FF2B5EF4-FFF2-40B4-BE49-F238E27FC236}">
                  <a16:creationId xmlns:a16="http://schemas.microsoft.com/office/drawing/2014/main" id="{7A376E1B-46D3-4255-90C4-1D67568D7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9" name="Freeform 48">
              <a:extLst>
                <a:ext uri="{FF2B5EF4-FFF2-40B4-BE49-F238E27FC236}">
                  <a16:creationId xmlns:a16="http://schemas.microsoft.com/office/drawing/2014/main" id="{F136FA15-3842-4168-B743-D4904238C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10" name="Rectangle 50">
              <a:extLst>
                <a:ext uri="{FF2B5EF4-FFF2-40B4-BE49-F238E27FC236}">
                  <a16:creationId xmlns:a16="http://schemas.microsoft.com/office/drawing/2014/main" id="{51B27214-E8D5-4EC7-9952-038AE7247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11" name="Freeform 51">
              <a:extLst>
                <a:ext uri="{FF2B5EF4-FFF2-40B4-BE49-F238E27FC236}">
                  <a16:creationId xmlns:a16="http://schemas.microsoft.com/office/drawing/2014/main" id="{A06899B2-EB3F-47D0-B1A7-71D85E103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12" name="Rectangle 52">
              <a:extLst>
                <a:ext uri="{FF2B5EF4-FFF2-40B4-BE49-F238E27FC236}">
                  <a16:creationId xmlns:a16="http://schemas.microsoft.com/office/drawing/2014/main" id="{A3CCAF06-9073-4EB7-8747-B2C6A311A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13" name="Oval 54">
              <a:extLst>
                <a:ext uri="{FF2B5EF4-FFF2-40B4-BE49-F238E27FC236}">
                  <a16:creationId xmlns:a16="http://schemas.microsoft.com/office/drawing/2014/main" id="{B776ED07-605E-4B77-8A07-8DE505DE2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14" name="Oval 55">
              <a:extLst>
                <a:ext uri="{FF2B5EF4-FFF2-40B4-BE49-F238E27FC236}">
                  <a16:creationId xmlns:a16="http://schemas.microsoft.com/office/drawing/2014/main" id="{E1648EFB-C6D3-4C11-8834-0F511F21B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15" name="Oval 56">
              <a:extLst>
                <a:ext uri="{FF2B5EF4-FFF2-40B4-BE49-F238E27FC236}">
                  <a16:creationId xmlns:a16="http://schemas.microsoft.com/office/drawing/2014/main" id="{CC6AF250-1C76-4625-8F03-1119A0112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16" name="Oval 57">
              <a:extLst>
                <a:ext uri="{FF2B5EF4-FFF2-40B4-BE49-F238E27FC236}">
                  <a16:creationId xmlns:a16="http://schemas.microsoft.com/office/drawing/2014/main" id="{5B794B80-11AE-4110-8317-7235D2AD3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17" name="Freeform 58">
              <a:extLst>
                <a:ext uri="{FF2B5EF4-FFF2-40B4-BE49-F238E27FC236}">
                  <a16:creationId xmlns:a16="http://schemas.microsoft.com/office/drawing/2014/main" id="{35462615-16F8-4B46-A7B6-FDCB9C109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</p:grpSp>
      <p:pic>
        <p:nvPicPr>
          <p:cNvPr id="51" name="Picture Placeholder 23">
            <a:extLst>
              <a:ext uri="{FF2B5EF4-FFF2-40B4-BE49-F238E27FC236}">
                <a16:creationId xmlns:a16="http://schemas.microsoft.com/office/drawing/2014/main" id="{78EBFC5E-2AE8-4CEF-8145-CDF2A3B7D5C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/>
          <a:srcRect l="5735" r="5735"/>
          <a:stretch>
            <a:fillRect/>
          </a:stretch>
        </p:blipFill>
        <p:spPr>
          <a:xfrm>
            <a:off x="7340600" y="3187700"/>
            <a:ext cx="2908300" cy="184785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BE42448-9B82-466E-A166-6CF805509AF9}"/>
              </a:ext>
            </a:extLst>
          </p:cNvPr>
          <p:cNvGrpSpPr/>
          <p:nvPr/>
        </p:nvGrpSpPr>
        <p:grpSpPr>
          <a:xfrm>
            <a:off x="1428944" y="3055360"/>
            <a:ext cx="3873558" cy="2229808"/>
            <a:chOff x="5898415" y="1976415"/>
            <a:chExt cx="5654530" cy="3255020"/>
          </a:xfrm>
        </p:grpSpPr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0A9EC067-6CDE-4E02-BD6B-45401170E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F0529B65-17A5-4A3F-B258-99371E792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BD1888A9-2147-49B3-B62B-6AC8B5DC1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CC3B6C74-BD6E-481F-AAF2-736F0DB62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FC1315-CAF8-484B-86C1-8C8D271DE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FE3B70F8-7E64-45EF-890D-211BF5FD5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D18614-7E08-4D62-9D17-00A900465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26" name="Oval 54">
              <a:extLst>
                <a:ext uri="{FF2B5EF4-FFF2-40B4-BE49-F238E27FC236}">
                  <a16:creationId xmlns:a16="http://schemas.microsoft.com/office/drawing/2014/main" id="{FD26E804-D895-4F7F-A9A0-E2D93C201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27" name="Oval 55">
              <a:extLst>
                <a:ext uri="{FF2B5EF4-FFF2-40B4-BE49-F238E27FC236}">
                  <a16:creationId xmlns:a16="http://schemas.microsoft.com/office/drawing/2014/main" id="{D869759A-42BD-40F9-995D-D72AD906B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28" name="Oval 56">
              <a:extLst>
                <a:ext uri="{FF2B5EF4-FFF2-40B4-BE49-F238E27FC236}">
                  <a16:creationId xmlns:a16="http://schemas.microsoft.com/office/drawing/2014/main" id="{F62564E6-0E8A-4339-BFB1-4549961B1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29" name="Oval 57">
              <a:extLst>
                <a:ext uri="{FF2B5EF4-FFF2-40B4-BE49-F238E27FC236}">
                  <a16:creationId xmlns:a16="http://schemas.microsoft.com/office/drawing/2014/main" id="{F1C29682-2DC6-4B81-96D8-702CA0EB6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id="{24F8CC55-E8DC-4FB9-B2C0-1769979BD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</p:grpSp>
      <p:pic>
        <p:nvPicPr>
          <p:cNvPr id="50" name="Picture Placeholder 18">
            <a:extLst>
              <a:ext uri="{FF2B5EF4-FFF2-40B4-BE49-F238E27FC236}">
                <a16:creationId xmlns:a16="http://schemas.microsoft.com/office/drawing/2014/main" id="{6F516892-3FF6-438F-9854-E228546F332C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rcRect l="5735" r="5735"/>
          <a:stretch>
            <a:fillRect/>
          </a:stretch>
        </p:blipFill>
        <p:spPr>
          <a:xfrm>
            <a:off x="1930400" y="3187700"/>
            <a:ext cx="2908300" cy="184785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600C172-9F98-4D06-B638-D03B841BA617}"/>
              </a:ext>
            </a:extLst>
          </p:cNvPr>
          <p:cNvSpPr/>
          <p:nvPr/>
        </p:nvSpPr>
        <p:spPr>
          <a:xfrm>
            <a:off x="1" y="5577302"/>
            <a:ext cx="12191999" cy="1280697"/>
          </a:xfrm>
          <a:prstGeom prst="rect">
            <a:avLst/>
          </a:prstGeom>
          <a:solidFill>
            <a:srgbClr val="479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83CA6296-4440-4BC6-804A-008117F6BD21}"/>
              </a:ext>
            </a:extLst>
          </p:cNvPr>
          <p:cNvSpPr txBox="1">
            <a:spLocks/>
          </p:cNvSpPr>
          <p:nvPr/>
        </p:nvSpPr>
        <p:spPr>
          <a:xfrm>
            <a:off x="838200" y="644552"/>
            <a:ext cx="105156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MOVES &amp; RULES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68ADC7-1A3C-45BA-9900-5B1D172C1FEF}"/>
              </a:ext>
            </a:extLst>
          </p:cNvPr>
          <p:cNvGrpSpPr/>
          <p:nvPr/>
        </p:nvGrpSpPr>
        <p:grpSpPr>
          <a:xfrm>
            <a:off x="3894740" y="3385447"/>
            <a:ext cx="4363738" cy="2511978"/>
            <a:chOff x="5898415" y="1976415"/>
            <a:chExt cx="5654530" cy="3255020"/>
          </a:xfrm>
        </p:grpSpPr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A949F8DF-6FC1-42F5-B294-EF6F0396D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8145EFBD-1250-4AB7-8021-8A271627E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DF25902E-05BA-41AD-AD43-F0D9A0FF4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E00536E4-E44B-43C6-9642-D5E532CAA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36" name="Rectangle 50">
              <a:extLst>
                <a:ext uri="{FF2B5EF4-FFF2-40B4-BE49-F238E27FC236}">
                  <a16:creationId xmlns:a16="http://schemas.microsoft.com/office/drawing/2014/main" id="{542766F4-2705-464E-A56C-D1763A73B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37" name="Freeform 51">
              <a:extLst>
                <a:ext uri="{FF2B5EF4-FFF2-40B4-BE49-F238E27FC236}">
                  <a16:creationId xmlns:a16="http://schemas.microsoft.com/office/drawing/2014/main" id="{31D2206B-F68A-472E-BE60-39D78D34E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38" name="Rectangle 52">
              <a:extLst>
                <a:ext uri="{FF2B5EF4-FFF2-40B4-BE49-F238E27FC236}">
                  <a16:creationId xmlns:a16="http://schemas.microsoft.com/office/drawing/2014/main" id="{DD5F0112-DFD0-4757-B4A4-7665DF2D0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39" name="Oval 54">
              <a:extLst>
                <a:ext uri="{FF2B5EF4-FFF2-40B4-BE49-F238E27FC236}">
                  <a16:creationId xmlns:a16="http://schemas.microsoft.com/office/drawing/2014/main" id="{6C82BF4B-CCA7-463A-91D5-8260B12AB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40" name="Oval 55">
              <a:extLst>
                <a:ext uri="{FF2B5EF4-FFF2-40B4-BE49-F238E27FC236}">
                  <a16:creationId xmlns:a16="http://schemas.microsoft.com/office/drawing/2014/main" id="{DEF79445-05A8-45C9-88AE-2821390A6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41" name="Oval 56">
              <a:extLst>
                <a:ext uri="{FF2B5EF4-FFF2-40B4-BE49-F238E27FC236}">
                  <a16:creationId xmlns:a16="http://schemas.microsoft.com/office/drawing/2014/main" id="{6245F3C8-AA27-48E9-BB65-1F6ABB5D9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42" name="Oval 57">
              <a:extLst>
                <a:ext uri="{FF2B5EF4-FFF2-40B4-BE49-F238E27FC236}">
                  <a16:creationId xmlns:a16="http://schemas.microsoft.com/office/drawing/2014/main" id="{DB13992E-EAAC-4FE5-BB27-B650B73C8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43" name="Freeform 58">
              <a:extLst>
                <a:ext uri="{FF2B5EF4-FFF2-40B4-BE49-F238E27FC236}">
                  <a16:creationId xmlns:a16="http://schemas.microsoft.com/office/drawing/2014/main" id="{0039D5F9-2FF9-48B7-AC28-2B5526BD4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</p:grpSp>
      <p:pic>
        <p:nvPicPr>
          <p:cNvPr id="49" name="Picture Placeholder 24">
            <a:extLst>
              <a:ext uri="{FF2B5EF4-FFF2-40B4-BE49-F238E27FC236}">
                <a16:creationId xmlns:a16="http://schemas.microsoft.com/office/drawing/2014/main" id="{E25DF3FF-8A15-4322-AF23-F0EBE5D6BF22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/>
          <a:srcRect l="5418" r="5418"/>
          <a:stretch>
            <a:fillRect/>
          </a:stretch>
        </p:blipFill>
        <p:spPr>
          <a:xfrm>
            <a:off x="4452938" y="3544888"/>
            <a:ext cx="3281362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0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C20EFB-5872-4A32-A333-3C438E403109}"/>
              </a:ext>
            </a:extLst>
          </p:cNvPr>
          <p:cNvSpPr/>
          <p:nvPr/>
        </p:nvSpPr>
        <p:spPr>
          <a:xfrm>
            <a:off x="8354702" y="1"/>
            <a:ext cx="2612793" cy="3429001"/>
          </a:xfrm>
          <a:custGeom>
            <a:avLst/>
            <a:gdLst>
              <a:gd name="connsiteX0" fmla="*/ 0 w 2612793"/>
              <a:gd name="connsiteY0" fmla="*/ 0 h 3429001"/>
              <a:gd name="connsiteX1" fmla="*/ 602315 w 2612793"/>
              <a:gd name="connsiteY1" fmla="*/ 0 h 3429001"/>
              <a:gd name="connsiteX2" fmla="*/ 2612793 w 2612793"/>
              <a:gd name="connsiteY2" fmla="*/ 3156069 h 3429001"/>
              <a:gd name="connsiteX3" fmla="*/ 2184341 w 2612793"/>
              <a:gd name="connsiteY3" fmla="*/ 3429001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2793" h="3429001">
                <a:moveTo>
                  <a:pt x="0" y="0"/>
                </a:moveTo>
                <a:lnTo>
                  <a:pt x="602315" y="0"/>
                </a:lnTo>
                <a:lnTo>
                  <a:pt x="2612793" y="3156069"/>
                </a:lnTo>
                <a:lnTo>
                  <a:pt x="2184341" y="3429001"/>
                </a:lnTo>
                <a:close/>
              </a:path>
            </a:pathLst>
          </a:custGeom>
          <a:solidFill>
            <a:srgbClr val="479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100526-BDAA-431C-99F3-44339A5318AC}"/>
              </a:ext>
            </a:extLst>
          </p:cNvPr>
          <p:cNvSpPr/>
          <p:nvPr/>
        </p:nvSpPr>
        <p:spPr>
          <a:xfrm>
            <a:off x="0" y="2003895"/>
            <a:ext cx="3048000" cy="508000"/>
          </a:xfrm>
          <a:prstGeom prst="rect">
            <a:avLst/>
          </a:prstGeom>
          <a:solidFill>
            <a:srgbClr val="479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Placeholder 6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658D29F6-FDB5-47AB-AA03-98D18F97C7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9" r="21669"/>
          <a:stretch>
            <a:fillRect/>
          </a:stretch>
        </p:blipFill>
        <p:spPr/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04087F88-0C7E-4A09-9166-6743086CBE08}"/>
              </a:ext>
            </a:extLst>
          </p:cNvPr>
          <p:cNvSpPr txBox="1">
            <a:spLocks/>
          </p:cNvSpPr>
          <p:nvPr/>
        </p:nvSpPr>
        <p:spPr>
          <a:xfrm>
            <a:off x="1425668" y="1721766"/>
            <a:ext cx="4467132" cy="102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Q-Learning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D7BEB-2008-4EEC-931B-EAF04FDEE482}"/>
              </a:ext>
            </a:extLst>
          </p:cNvPr>
          <p:cNvSpPr txBox="1"/>
          <p:nvPr/>
        </p:nvSpPr>
        <p:spPr>
          <a:xfrm>
            <a:off x="1541782" y="2783136"/>
            <a:ext cx="4768866" cy="215443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GB" sz="1400" dirty="0"/>
              <a:t>Q-Learning is a form of model-free reinforcement learning based upon temporal difference. At each time step, given a particular state, the agent tries an action and evaluates its immediate consequence.</a:t>
            </a:r>
          </a:p>
          <a:p>
            <a:pPr marL="400050" indent="-400050">
              <a:buFont typeface="+mj-lt"/>
              <a:buAutoNum type="romanLcPeriod"/>
            </a:pPr>
            <a:endParaRPr lang="en-GB" sz="1400" dirty="0"/>
          </a:p>
          <a:p>
            <a:pPr marL="400050" indent="-400050">
              <a:buFont typeface="+mj-lt"/>
              <a:buAutoNum type="romanLcPeriod"/>
            </a:pPr>
            <a:endParaRPr lang="en-GB" sz="1400" dirty="0"/>
          </a:p>
          <a:p>
            <a:pPr marL="400050" indent="-400050">
              <a:buFont typeface="+mj-lt"/>
              <a:buAutoNum type="romanLcPeriod"/>
            </a:pPr>
            <a:endParaRPr lang="en-GB" sz="1400" dirty="0"/>
          </a:p>
          <a:p>
            <a:pPr marL="400050" indent="-400050">
              <a:buFont typeface="+mj-lt"/>
              <a:buAutoNum type="romanLcPeriod"/>
            </a:pPr>
            <a:r>
              <a:rPr lang="en-GB" sz="1400" dirty="0"/>
              <a:t>We also consider an </a:t>
            </a:r>
            <a:r>
              <a:rPr lang="en-GB" sz="1400" dirty="0">
                <a:sym typeface="Symbol" panose="05050102010706020507" pitchFamily="18" charset="2"/>
              </a:rPr>
              <a:t></a:t>
            </a:r>
            <a:r>
              <a:rPr lang="en-GB" sz="1400" dirty="0"/>
              <a:t> which acts as the rate at which the agent decides to not take the greedy approach when playing the game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459DF-E5B0-4E6E-AC26-F824E8299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14" y="3774270"/>
            <a:ext cx="6106377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3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5FAB70-9E13-42F5-ADD8-D842A5AB25FB}"/>
              </a:ext>
            </a:extLst>
          </p:cNvPr>
          <p:cNvSpPr/>
          <p:nvPr/>
        </p:nvSpPr>
        <p:spPr bwMode="auto">
          <a:xfrm>
            <a:off x="1403499" y="1744221"/>
            <a:ext cx="3733473" cy="815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Implementation</a:t>
            </a:r>
            <a:endParaRPr lang="id-ID" sz="4000" b="1" spc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E7AF36-EFD7-48A2-B852-543A19C6EDF0}"/>
              </a:ext>
            </a:extLst>
          </p:cNvPr>
          <p:cNvSpPr/>
          <p:nvPr/>
        </p:nvSpPr>
        <p:spPr>
          <a:xfrm>
            <a:off x="5448300" y="1464991"/>
            <a:ext cx="6743700" cy="1783734"/>
          </a:xfrm>
          <a:prstGeom prst="rect">
            <a:avLst/>
          </a:prstGeom>
          <a:solidFill>
            <a:srgbClr val="479B9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04BF6-629F-4042-99E4-65F1EE9F7617}"/>
              </a:ext>
            </a:extLst>
          </p:cNvPr>
          <p:cNvSpPr txBox="1"/>
          <p:nvPr/>
        </p:nvSpPr>
        <p:spPr>
          <a:xfrm>
            <a:off x="1541782" y="3530107"/>
            <a:ext cx="4768866" cy="86177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GB" sz="1400" dirty="0"/>
              <a:t>We needed to apply the reward function after the end of the turn because of splits</a:t>
            </a:r>
            <a:r>
              <a:rPr lang="en-GB" sz="1400" dirty="0">
                <a:sym typeface="Symbol" panose="05050102010706020507" pitchFamily="18" charset="2"/>
              </a:rPr>
              <a:t></a:t>
            </a:r>
            <a:r>
              <a:rPr lang="en-GB" sz="1400" dirty="0"/>
              <a:t>-which  put us in two distinct </a:t>
            </a:r>
            <a:r>
              <a:rPr lang="en-GB" sz="1400" dirty="0" err="1"/>
              <a:t>states</a:t>
            </a:r>
            <a:r>
              <a:rPr lang="en-GB" sz="1400" dirty="0" err="1">
                <a:sym typeface="Symbol" panose="05050102010706020507" pitchFamily="18" charset="2"/>
              </a:rPr>
              <a:t></a:t>
            </a:r>
            <a:r>
              <a:rPr lang="en-GB" sz="1400" dirty="0" err="1"/>
              <a:t>but</a:t>
            </a:r>
            <a:r>
              <a:rPr lang="en-GB" sz="1400" dirty="0"/>
              <a:t> the equation is applied in the same manner exactly.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B0FB88-C514-4ECC-80C4-9E799B5DB962}"/>
              </a:ext>
            </a:extLst>
          </p:cNvPr>
          <p:cNvSpPr/>
          <p:nvPr/>
        </p:nvSpPr>
        <p:spPr>
          <a:xfrm>
            <a:off x="6873025" y="353010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GB" sz="1400" dirty="0">
                <a:sym typeface="Symbol" panose="05050102010706020507" pitchFamily="18" charset="2"/>
              </a:rPr>
              <a:t></a:t>
            </a:r>
            <a:r>
              <a:rPr lang="en-GB" sz="1400" dirty="0"/>
              <a:t> -- 0.1, 0.01, 0.001</a:t>
            </a:r>
          </a:p>
          <a:p>
            <a:pPr marL="400050" indent="-400050">
              <a:buFont typeface="+mj-lt"/>
              <a:buAutoNum type="romanLcPeriod"/>
            </a:pPr>
            <a:r>
              <a:rPr lang="en-GB" sz="1400" dirty="0">
                <a:sym typeface="Symbol" panose="05050102010706020507" pitchFamily="18" charset="2"/>
              </a:rPr>
              <a:t></a:t>
            </a:r>
            <a:r>
              <a:rPr lang="en-GB" sz="1400" dirty="0"/>
              <a:t> -- 0.7, 0.8, 0.9 </a:t>
            </a:r>
          </a:p>
          <a:p>
            <a:pPr marL="400050" indent="-400050">
              <a:buFont typeface="+mj-lt"/>
              <a:buAutoNum type="romanLcPeriod"/>
            </a:pPr>
            <a:r>
              <a:rPr lang="en-GB" sz="1400" dirty="0">
                <a:sym typeface="Symbol" panose="05050102010706020507" pitchFamily="18" charset="2"/>
              </a:rPr>
              <a:t></a:t>
            </a:r>
            <a:r>
              <a:rPr lang="en-GB" sz="1400" dirty="0"/>
              <a:t> -- 0.05, 0.1, 0.2</a:t>
            </a:r>
          </a:p>
        </p:txBody>
      </p:sp>
    </p:spTree>
    <p:extLst>
      <p:ext uri="{BB962C8B-B14F-4D97-AF65-F5344CB8AC3E}">
        <p14:creationId xmlns:p14="http://schemas.microsoft.com/office/powerpoint/2010/main" val="285094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4FF2FF-8A33-4F4E-A211-D86C1114F6EF}"/>
              </a:ext>
            </a:extLst>
          </p:cNvPr>
          <p:cNvSpPr/>
          <p:nvPr/>
        </p:nvSpPr>
        <p:spPr>
          <a:xfrm>
            <a:off x="0" y="3853516"/>
            <a:ext cx="3390899" cy="1981200"/>
          </a:xfrm>
          <a:prstGeom prst="rect">
            <a:avLst/>
          </a:prstGeom>
          <a:solidFill>
            <a:srgbClr val="479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419F07-F890-40E0-B270-2884246C6D5C}"/>
              </a:ext>
            </a:extLst>
          </p:cNvPr>
          <p:cNvSpPr/>
          <p:nvPr/>
        </p:nvSpPr>
        <p:spPr bwMode="auto">
          <a:xfrm>
            <a:off x="180306" y="4551728"/>
            <a:ext cx="32105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Results </a:t>
            </a:r>
            <a:endParaRPr lang="id-ID" sz="3200" b="1" dirty="0">
              <a:solidFill>
                <a:schemeClr val="bg1"/>
              </a:solidFill>
              <a:latin typeface="Times New Roman" panose="02020603050405020304" pitchFamily="18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0DAF39-E666-480D-BC24-0F4B569EE9BB}"/>
              </a:ext>
            </a:extLst>
          </p:cNvPr>
          <p:cNvSpPr/>
          <p:nvPr/>
        </p:nvSpPr>
        <p:spPr>
          <a:xfrm>
            <a:off x="8247709" y="331807"/>
            <a:ext cx="3944291" cy="1783734"/>
          </a:xfrm>
          <a:prstGeom prst="rect">
            <a:avLst/>
          </a:prstGeom>
          <a:solidFill>
            <a:srgbClr val="479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C841D4-7F9F-46EC-B104-B9415A6F3FE2}"/>
              </a:ext>
            </a:extLst>
          </p:cNvPr>
          <p:cNvSpPr txBox="1"/>
          <p:nvPr/>
        </p:nvSpPr>
        <p:spPr>
          <a:xfrm>
            <a:off x="5002795" y="900508"/>
            <a:ext cx="3244914" cy="64633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GB" sz="1400" dirty="0"/>
              <a:t>Most Wins–α: 0.01, γ: 0.8, </a:t>
            </a:r>
            <a:r>
              <a:rPr lang="en-GB" sz="1400" dirty="0">
                <a:sym typeface="Symbol" panose="05050102010706020507" pitchFamily="18" charset="2"/>
              </a:rPr>
              <a:t></a:t>
            </a:r>
            <a:r>
              <a:rPr lang="en-GB" sz="1400" dirty="0"/>
              <a:t>: 0.2</a:t>
            </a:r>
          </a:p>
          <a:p>
            <a:pPr marL="400050" indent="-400050">
              <a:buFont typeface="+mj-lt"/>
              <a:buAutoNum type="romanLcPeriod"/>
            </a:pPr>
            <a:r>
              <a:rPr lang="en-GB" sz="1400" dirty="0"/>
              <a:t>Least Losses–α: 0.01, γ: 0.8, </a:t>
            </a:r>
            <a:r>
              <a:rPr lang="en-GB" sz="1400" dirty="0">
                <a:sym typeface="Symbol" panose="05050102010706020507" pitchFamily="18" charset="2"/>
              </a:rPr>
              <a:t></a:t>
            </a:r>
            <a:r>
              <a:rPr lang="en-GB" sz="1400" dirty="0"/>
              <a:t>: 0.05</a:t>
            </a:r>
          </a:p>
          <a:p>
            <a:pPr marL="400050" indent="-400050">
              <a:buFont typeface="+mj-lt"/>
              <a:buAutoNum type="romanLcPeriod"/>
            </a:pPr>
            <a:r>
              <a:rPr lang="en-GB" sz="1400" dirty="0"/>
              <a:t>Best Net Chips–α: 0.01, γ: 0.7, </a:t>
            </a:r>
            <a:r>
              <a:rPr lang="en-GB" sz="1400" dirty="0">
                <a:sym typeface="Symbol" panose="05050102010706020507" pitchFamily="18" charset="2"/>
              </a:rPr>
              <a:t></a:t>
            </a:r>
            <a:r>
              <a:rPr lang="en-GB" sz="1400" dirty="0"/>
              <a:t>: 0.2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A557EE1-ECBA-4E41-8309-3F3EA0615AD0}"/>
              </a:ext>
            </a:extLst>
          </p:cNvPr>
          <p:cNvPicPr>
            <a:picLocks noGrp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r="2806"/>
          <a:stretch>
            <a:fillRect/>
          </a:stretch>
        </p:blipFill>
        <p:spPr>
          <a:xfrm>
            <a:off x="3457440" y="3378058"/>
            <a:ext cx="8648700" cy="293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7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C20EFB-5872-4A32-A333-3C438E403109}"/>
              </a:ext>
            </a:extLst>
          </p:cNvPr>
          <p:cNvSpPr/>
          <p:nvPr/>
        </p:nvSpPr>
        <p:spPr>
          <a:xfrm>
            <a:off x="8354702" y="1"/>
            <a:ext cx="2612793" cy="3429001"/>
          </a:xfrm>
          <a:custGeom>
            <a:avLst/>
            <a:gdLst>
              <a:gd name="connsiteX0" fmla="*/ 0 w 2612793"/>
              <a:gd name="connsiteY0" fmla="*/ 0 h 3429001"/>
              <a:gd name="connsiteX1" fmla="*/ 602315 w 2612793"/>
              <a:gd name="connsiteY1" fmla="*/ 0 h 3429001"/>
              <a:gd name="connsiteX2" fmla="*/ 2612793 w 2612793"/>
              <a:gd name="connsiteY2" fmla="*/ 3156069 h 3429001"/>
              <a:gd name="connsiteX3" fmla="*/ 2184341 w 2612793"/>
              <a:gd name="connsiteY3" fmla="*/ 3429001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2793" h="3429001">
                <a:moveTo>
                  <a:pt x="0" y="0"/>
                </a:moveTo>
                <a:lnTo>
                  <a:pt x="602315" y="0"/>
                </a:lnTo>
                <a:lnTo>
                  <a:pt x="2612793" y="3156069"/>
                </a:lnTo>
                <a:lnTo>
                  <a:pt x="2184341" y="3429001"/>
                </a:lnTo>
                <a:close/>
              </a:path>
            </a:pathLst>
          </a:custGeom>
          <a:solidFill>
            <a:srgbClr val="479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100526-BDAA-431C-99F3-44339A5318AC}"/>
              </a:ext>
            </a:extLst>
          </p:cNvPr>
          <p:cNvSpPr/>
          <p:nvPr/>
        </p:nvSpPr>
        <p:spPr>
          <a:xfrm>
            <a:off x="0" y="2003895"/>
            <a:ext cx="3048000" cy="508000"/>
          </a:xfrm>
          <a:prstGeom prst="rect">
            <a:avLst/>
          </a:prstGeom>
          <a:solidFill>
            <a:srgbClr val="479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Placeholder 6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658D29F6-FDB5-47AB-AA03-98D18F97C7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9" r="21669"/>
          <a:stretch>
            <a:fillRect/>
          </a:stretch>
        </p:blipFill>
        <p:spPr/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04087F88-0C7E-4A09-9166-6743086CBE08}"/>
              </a:ext>
            </a:extLst>
          </p:cNvPr>
          <p:cNvSpPr txBox="1">
            <a:spLocks/>
          </p:cNvSpPr>
          <p:nvPr/>
        </p:nvSpPr>
        <p:spPr>
          <a:xfrm>
            <a:off x="1425668" y="1721766"/>
            <a:ext cx="4467132" cy="102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Genetic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D7BEB-2008-4EEC-931B-EAF04FDEE482}"/>
              </a:ext>
            </a:extLst>
          </p:cNvPr>
          <p:cNvSpPr txBox="1"/>
          <p:nvPr/>
        </p:nvSpPr>
        <p:spPr>
          <a:xfrm>
            <a:off x="1541782" y="2783136"/>
            <a:ext cx="4768866" cy="64633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r>
              <a:rPr lang="en-GB" sz="1400" dirty="0"/>
              <a:t>A genetic algorithm aims to model the collective learning process within a given population through the processes of </a:t>
            </a:r>
            <a:r>
              <a:rPr lang="en-GB" sz="1400" b="1" dirty="0"/>
              <a:t>selection</a:t>
            </a:r>
            <a:r>
              <a:rPr lang="en-GB" sz="1400" dirty="0"/>
              <a:t>, </a:t>
            </a:r>
            <a:r>
              <a:rPr lang="en-GB" sz="1400" b="1" dirty="0"/>
              <a:t>crossover</a:t>
            </a:r>
            <a:r>
              <a:rPr lang="en-GB" sz="1400" dirty="0"/>
              <a:t> and </a:t>
            </a:r>
            <a:r>
              <a:rPr lang="en-GB" sz="1400" b="1" dirty="0"/>
              <a:t>mutation</a:t>
            </a:r>
            <a:r>
              <a:rPr lang="en-GB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194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5FAB70-9E13-42F5-ADD8-D842A5AB25FB}"/>
              </a:ext>
            </a:extLst>
          </p:cNvPr>
          <p:cNvSpPr/>
          <p:nvPr/>
        </p:nvSpPr>
        <p:spPr bwMode="auto">
          <a:xfrm>
            <a:off x="1403499" y="1744221"/>
            <a:ext cx="3733473" cy="815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Implementation</a:t>
            </a:r>
            <a:endParaRPr lang="id-ID" sz="4000" b="1" spc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E7AF36-EFD7-48A2-B852-543A19C6EDF0}"/>
              </a:ext>
            </a:extLst>
          </p:cNvPr>
          <p:cNvSpPr/>
          <p:nvPr/>
        </p:nvSpPr>
        <p:spPr>
          <a:xfrm>
            <a:off x="5448300" y="1464991"/>
            <a:ext cx="6743700" cy="1783734"/>
          </a:xfrm>
          <a:prstGeom prst="rect">
            <a:avLst/>
          </a:prstGeom>
          <a:solidFill>
            <a:srgbClr val="479B9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04BF6-629F-4042-99E4-65F1EE9F7617}"/>
              </a:ext>
            </a:extLst>
          </p:cNvPr>
          <p:cNvSpPr txBox="1"/>
          <p:nvPr/>
        </p:nvSpPr>
        <p:spPr>
          <a:xfrm>
            <a:off x="1541782" y="3530107"/>
            <a:ext cx="4768866" cy="172354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GB" sz="1400" dirty="0"/>
              <a:t>We trained a genetic algorithm for 200 generations for each combination of the following hyperparameters: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GB" sz="1400" dirty="0"/>
              <a:t>Population Size -- 200, 300, 400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GB" sz="1400" dirty="0"/>
              <a:t>Mutation Rate -- 0.005, 0.01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GB" sz="1400" dirty="0"/>
              <a:t>Selection Method -- Rank, Tournament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GB" sz="1400" dirty="0"/>
              <a:t>Tournament Size -- 3, 5 (Relevant only when selection method is set to Tournament)</a:t>
            </a:r>
          </a:p>
          <a:p>
            <a:pPr marL="400050" indent="-400050">
              <a:buFont typeface="+mj-lt"/>
              <a:buAutoNum type="romanLcPeriod"/>
            </a:pPr>
            <a:r>
              <a:rPr lang="en-GB" sz="1400" dirty="0"/>
              <a:t>Elitism was not considered for this problem</a:t>
            </a:r>
          </a:p>
        </p:txBody>
      </p:sp>
    </p:spTree>
    <p:extLst>
      <p:ext uri="{BB962C8B-B14F-4D97-AF65-F5344CB8AC3E}">
        <p14:creationId xmlns:p14="http://schemas.microsoft.com/office/powerpoint/2010/main" val="306775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384</TotalTime>
  <Words>1520</Words>
  <Application>Microsoft Office PowerPoint</Application>
  <PresentationFormat>Widescreen</PresentationFormat>
  <Paragraphs>189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Lato Light</vt:lpstr>
      <vt:lpstr>Source Sans Pro</vt:lpstr>
      <vt:lpstr>Times New Roman</vt:lpstr>
      <vt:lpstr>Titillium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LDDX</dc:creator>
  <cp:lastModifiedBy>Jake Seracino Mizzi</cp:lastModifiedBy>
  <cp:revision>125</cp:revision>
  <dcterms:created xsi:type="dcterms:W3CDTF">2018-09-15T07:48:00Z</dcterms:created>
  <dcterms:modified xsi:type="dcterms:W3CDTF">2020-02-05T14:18:26Z</dcterms:modified>
</cp:coreProperties>
</file>