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94714"/>
  </p:normalViewPr>
  <p:slideViewPr>
    <p:cSldViewPr snapToGrid="0" snapToObjects="1" showGuides="1">
      <p:cViewPr>
        <p:scale>
          <a:sx n="66" d="100"/>
          <a:sy n="66" d="100"/>
        </p:scale>
        <p:origin x="-1973" y="-4680"/>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9F65394-6976-5846-8B41-39C8693EBCDE}">
      <dgm:prSet phldrT="[Text]" custT="1"/>
      <dgm:spPr>
        <a:solidFill>
          <a:schemeClr val="tx1">
            <a:lumMod val="75000"/>
            <a:lumOff val="25000"/>
          </a:schemeClr>
        </a:solidFill>
      </dgm:spPr>
      <dgm:t>
        <a:bodyPr/>
        <a:lstStyle/>
        <a:p>
          <a:r>
            <a:rPr lang="en-US" sz="1800" dirty="0"/>
            <a:t>User Interface and System Architecture Implementation</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t>Feature Extraction</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Data Handling</a:t>
          </a:r>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5C152009-DABD-FA4C-960E-0490D5897E37}" type="parTrans" cxnId="{9B597C33-BE61-A44D-BD3B-7C309916007F}">
      <dgm:prSet/>
      <dgm:spPr/>
      <dgm:t>
        <a:bodyPr/>
        <a:lstStyle/>
        <a:p>
          <a:endParaRPr lang="en-US"/>
        </a:p>
      </dgm:t>
    </dgm:pt>
    <dgm:pt modelId="{BC5C8A4E-1E9B-1047-916C-FA24DB1BE22F}">
      <dgm:prSet phldrT="[Text]" custT="1"/>
      <dgm:spPr>
        <a:solidFill>
          <a:schemeClr val="tx1">
            <a:lumMod val="75000"/>
            <a:lumOff val="25000"/>
          </a:schemeClr>
        </a:solidFill>
      </dgm:spPr>
      <dgm:t>
        <a:bodyPr/>
        <a:lstStyle/>
        <a:p>
          <a:r>
            <a:rPr lang="en-US" sz="1800" dirty="0"/>
            <a:t>User-Query Modelling</a:t>
          </a:r>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FB52321C-06D1-1F4A-A1CA-2F80EFE0EED3}" type="parTrans" cxnId="{E367D124-89E8-5B47-B2F7-4F16C79D29C4}">
      <dgm:prSet/>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Data Handling</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Extraction</a:t>
          </a:r>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User-Query Modelling</a:t>
          </a:r>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Interface and System Architecture Implementation</a:t>
          </a:r>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5/4/2020</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5/4/2020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5/4/2020</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Workplace Assisting Augmented Reality (WAAR)</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Gabriel Camilleri</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Vanessa Camilleri, </a:t>
            </a:r>
          </a:p>
        </p:txBody>
      </p:sp>
      <p:pic>
        <p:nvPicPr>
          <p:cNvPr id="16" name="Picture 15">
            <a:extLst>
              <a:ext uri="{FF2B5EF4-FFF2-40B4-BE49-F238E27FC236}">
                <a16:creationId xmlns:a16="http://schemas.microsoft.com/office/drawing/2014/main" id="{8BFD20E6-E5DD-9E48-905E-949D05584449}"/>
              </a:ext>
            </a:extLst>
          </p:cNvPr>
          <p:cNvPicPr>
            <a:picLocks noChangeAspect="1"/>
          </p:cNvPicPr>
          <p:nvPr/>
        </p:nvPicPr>
        <p:blipFill>
          <a:blip r:embed="rId3"/>
          <a:stretch>
            <a:fillRect/>
          </a:stretch>
        </p:blipFill>
        <p:spPr>
          <a:xfrm>
            <a:off x="98318" y="98318"/>
            <a:ext cx="8651898" cy="1884089"/>
          </a:xfrm>
          <a:prstGeom prst="rect">
            <a:avLst/>
          </a:prstGeom>
        </p:spPr>
      </p:pic>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546093414"/>
              </p:ext>
            </p:extLst>
          </p:nvPr>
        </p:nvGraphicFramePr>
        <p:xfrm>
          <a:off x="538164" y="3596391"/>
          <a:ext cx="6769099" cy="456491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Starting a new job in an oﬃce can be very stressful for an intern or a new employee, especially on their ﬁrst day at the oﬃce. The ﬁrst month at the workplace might seem overwhelming for new employees. Therefore, during their ﬁrst few months of settling and adjusting, the company may allow “a period of learning how to ‘ﬁt in’ and adjusting to how things work in the new setting”[1] for the employee’s beneﬁt.</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Providing an assistant AR application to help speed up the process for the employee to adjust to their new workplace environment may oﬀer several challenges. However, such challenges may be overcome using a combination of A.I. techniques that may help in providing efficient image and object recognition, through a combination of deep learning and traditional computer vision as well as user profiling techniques for filtering information.</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170701987"/>
              </p:ext>
            </p:extLst>
          </p:nvPr>
        </p:nvGraphicFramePr>
        <p:xfrm>
          <a:off x="538161" y="14447123"/>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The SVD++ model achieved average Root Mean Square Error and Mean Absolute Error of 3.1226 and 2.6866 respectively. In comparison to other baselines it has obtained the lowest RMSE and MAE values, hence making it the most efficient filtering model to apply. The AR application obtained on average a distance variance of 130 cm and 150 cm for image and model targets respectively, a 270 degrees of rotation variance for both targets, and an average occlusion variance of 0.55% and 0.64% for image and model targets respectively. The system obtained on average positive qualitative results via user-feedback along with recommendations on how it may be further improved. </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3991465880"/>
              </p:ext>
            </p:extLst>
          </p:nvPr>
        </p:nvGraphicFramePr>
        <p:xfrm>
          <a:off x="7845427" y="17807674"/>
          <a:ext cx="6735761" cy="306984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GB" sz="1600" dirty="0">
                          <a:latin typeface="Lato" panose="020F0502020204030203" pitchFamily="34" charset="0"/>
                          <a:ea typeface="Lato" panose="020F0502020204030203" pitchFamily="34" charset="0"/>
                          <a:cs typeface="Lato" panose="020F0502020204030203" pitchFamily="34" charset="0"/>
                        </a:rPr>
                        <a:t>[1] P. </a:t>
                      </a:r>
                      <a:r>
                        <a:rPr lang="en-GB" sz="1600" dirty="0" err="1">
                          <a:latin typeface="Lato" panose="020F0502020204030203" pitchFamily="34" charset="0"/>
                          <a:ea typeface="Lato" panose="020F0502020204030203" pitchFamily="34" charset="0"/>
                          <a:cs typeface="Lato" panose="020F0502020204030203" pitchFamily="34" charset="0"/>
                        </a:rPr>
                        <a:t>Moita</a:t>
                      </a:r>
                      <a:r>
                        <a:rPr lang="en-GB" sz="1600" dirty="0">
                          <a:latin typeface="Lato" panose="020F0502020204030203" pitchFamily="34" charset="0"/>
                          <a:ea typeface="Lato" panose="020F0502020204030203" pitchFamily="34" charset="0"/>
                          <a:cs typeface="Lato" panose="020F0502020204030203" pitchFamily="34" charset="0"/>
                        </a:rPr>
                        <a:t>, “Adjustment to the work place by new recruits in libraries,” vol. Vol.5(2), pp. 71–85, 04 2015.</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GB" sz="1600" dirty="0">
                          <a:latin typeface="Lato" panose="020F0502020204030203" pitchFamily="34" charset="0"/>
                          <a:ea typeface="Lato" panose="020F0502020204030203" pitchFamily="34" charset="0"/>
                          <a:cs typeface="Lato" panose="020F0502020204030203" pitchFamily="34" charset="0"/>
                        </a:rPr>
                        <a:t>[2] I. </a:t>
                      </a:r>
                      <a:r>
                        <a:rPr lang="en-GB" sz="1600" dirty="0" err="1">
                          <a:latin typeface="Lato" panose="020F0502020204030203" pitchFamily="34" charset="0"/>
                          <a:ea typeface="Lato" panose="020F0502020204030203" pitchFamily="34" charset="0"/>
                          <a:cs typeface="Lato" panose="020F0502020204030203" pitchFamily="34" charset="0"/>
                        </a:rPr>
                        <a:t>Grahn</a:t>
                      </a:r>
                      <a:r>
                        <a:rPr lang="en-GB" sz="1600" dirty="0">
                          <a:latin typeface="Lato" panose="020F0502020204030203" pitchFamily="34" charset="0"/>
                          <a:ea typeface="Lato" panose="020F0502020204030203" pitchFamily="34" charset="0"/>
                          <a:cs typeface="Lato" panose="020F0502020204030203" pitchFamily="34" charset="0"/>
                        </a:rPr>
                        <a:t>, “The </a:t>
                      </a:r>
                      <a:r>
                        <a:rPr lang="en-GB" sz="1600" dirty="0" err="1">
                          <a:latin typeface="Lato" panose="020F0502020204030203" pitchFamily="34" charset="0"/>
                          <a:ea typeface="Lato" panose="020F0502020204030203" pitchFamily="34" charset="0"/>
                          <a:cs typeface="Lato" panose="020F0502020204030203" pitchFamily="34" charset="0"/>
                        </a:rPr>
                        <a:t>vuforia</a:t>
                      </a:r>
                      <a:r>
                        <a:rPr lang="en-GB" sz="1600" dirty="0">
                          <a:latin typeface="Lato" panose="020F0502020204030203" pitchFamily="34" charset="0"/>
                          <a:ea typeface="Lato" panose="020F0502020204030203" pitchFamily="34" charset="0"/>
                          <a:cs typeface="Lato" panose="020F0502020204030203" pitchFamily="34" charset="0"/>
                        </a:rPr>
                        <a:t> </a:t>
                      </a:r>
                      <a:r>
                        <a:rPr lang="en-GB" sz="1600" dirty="0" err="1">
                          <a:latin typeface="Lato" panose="020F0502020204030203" pitchFamily="34" charset="0"/>
                          <a:ea typeface="Lato" panose="020F0502020204030203" pitchFamily="34" charset="0"/>
                          <a:cs typeface="Lato" panose="020F0502020204030203" pitchFamily="34" charset="0"/>
                        </a:rPr>
                        <a:t>sdk</a:t>
                      </a:r>
                      <a:r>
                        <a:rPr lang="en-GB" sz="1600" dirty="0">
                          <a:latin typeface="Lato" panose="020F0502020204030203" pitchFamily="34" charset="0"/>
                          <a:ea typeface="Lato" panose="020F0502020204030203" pitchFamily="34" charset="0"/>
                          <a:cs typeface="Lato" panose="020F0502020204030203" pitchFamily="34" charset="0"/>
                        </a:rPr>
                        <a:t> and unity3d game engine : Evaluating performance on android devices,” 2017.</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GB" sz="1600" dirty="0">
                          <a:latin typeface="Lato" panose="020F0502020204030203" pitchFamily="34" charset="0"/>
                          <a:ea typeface="Lato" panose="020F0502020204030203" pitchFamily="34" charset="0"/>
                          <a:cs typeface="Lato" panose="020F0502020204030203" pitchFamily="34" charset="0"/>
                        </a:rPr>
                        <a:t>[3] A. S. </a:t>
                      </a:r>
                      <a:r>
                        <a:rPr lang="en-GB" sz="1600" dirty="0" err="1">
                          <a:latin typeface="Lato" panose="020F0502020204030203" pitchFamily="34" charset="0"/>
                          <a:ea typeface="Lato" panose="020F0502020204030203" pitchFamily="34" charset="0"/>
                          <a:cs typeface="Lato" panose="020F0502020204030203" pitchFamily="34" charset="0"/>
                        </a:rPr>
                        <a:t>Iba´n˜ez</a:t>
                      </a:r>
                      <a:r>
                        <a:rPr lang="en-GB" sz="1600" dirty="0">
                          <a:latin typeface="Lato" panose="020F0502020204030203" pitchFamily="34" charset="0"/>
                          <a:ea typeface="Lato" panose="020F0502020204030203" pitchFamily="34" charset="0"/>
                          <a:cs typeface="Lato" panose="020F0502020204030203" pitchFamily="34" charset="0"/>
                        </a:rPr>
                        <a:t> and J. P. </a:t>
                      </a:r>
                      <a:r>
                        <a:rPr lang="en-GB" sz="1600" dirty="0" err="1">
                          <a:latin typeface="Lato" panose="020F0502020204030203" pitchFamily="34" charset="0"/>
                          <a:ea typeface="Lato" panose="020F0502020204030203" pitchFamily="34" charset="0"/>
                          <a:cs typeface="Lato" panose="020F0502020204030203" pitchFamily="34" charset="0"/>
                        </a:rPr>
                        <a:t>Figueras</a:t>
                      </a:r>
                      <a:r>
                        <a:rPr lang="en-GB" sz="1600" dirty="0">
                          <a:latin typeface="Lato" panose="020F0502020204030203" pitchFamily="34" charset="0"/>
                          <a:ea typeface="Lato" panose="020F0502020204030203" pitchFamily="34" charset="0"/>
                          <a:cs typeface="Lato" panose="020F0502020204030203" pitchFamily="34" charset="0"/>
                        </a:rPr>
                        <a:t>, “Vuforia v1.5 </a:t>
                      </a:r>
                      <a:r>
                        <a:rPr lang="en-GB" sz="1600" dirty="0" err="1">
                          <a:latin typeface="Lato" panose="020F0502020204030203" pitchFamily="34" charset="0"/>
                          <a:ea typeface="Lato" panose="020F0502020204030203" pitchFamily="34" charset="0"/>
                          <a:cs typeface="Lato" panose="020F0502020204030203" pitchFamily="34" charset="0"/>
                        </a:rPr>
                        <a:t>sdk</a:t>
                      </a:r>
                      <a:r>
                        <a:rPr lang="en-GB" sz="1600" dirty="0">
                          <a:latin typeface="Lato" panose="020F0502020204030203" pitchFamily="34" charset="0"/>
                          <a:ea typeface="Lato" panose="020F0502020204030203" pitchFamily="34" charset="0"/>
                          <a:cs typeface="Lato" panose="020F0502020204030203" pitchFamily="34" charset="0"/>
                        </a:rPr>
                        <a:t>: Analysis and evaluation of capabilities,” 2013.</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[4] F. </a:t>
                      </a:r>
                      <a:r>
                        <a:rPr lang="en-US" sz="1600" dirty="0" err="1">
                          <a:latin typeface="Lato" panose="020F0502020204030203" pitchFamily="34" charset="0"/>
                          <a:ea typeface="Lato" panose="020F0502020204030203" pitchFamily="34" charset="0"/>
                          <a:cs typeface="Lato" panose="020F0502020204030203" pitchFamily="34" charset="0"/>
                        </a:rPr>
                        <a:t>Cacheda</a:t>
                      </a:r>
                      <a:r>
                        <a:rPr lang="en-US" sz="1600" dirty="0">
                          <a:latin typeface="Lato" panose="020F0502020204030203" pitchFamily="34" charset="0"/>
                          <a:ea typeface="Lato" panose="020F0502020204030203" pitchFamily="34" charset="0"/>
                          <a:cs typeface="Lato" panose="020F0502020204030203" pitchFamily="34" charset="0"/>
                        </a:rPr>
                        <a:t>, V. Carneiro, D. </a:t>
                      </a:r>
                      <a:r>
                        <a:rPr lang="en-US" sz="1600" dirty="0" err="1">
                          <a:latin typeface="Lato" panose="020F0502020204030203" pitchFamily="34" charset="0"/>
                          <a:ea typeface="Lato" panose="020F0502020204030203" pitchFamily="34" charset="0"/>
                          <a:cs typeface="Lato" panose="020F0502020204030203" pitchFamily="34" charset="0"/>
                        </a:rPr>
                        <a:t>Ferna´ndez</a:t>
                      </a:r>
                      <a:r>
                        <a:rPr lang="en-US" sz="1600" dirty="0">
                          <a:latin typeface="Lato" panose="020F0502020204030203" pitchFamily="34" charset="0"/>
                          <a:ea typeface="Lato" panose="020F0502020204030203" pitchFamily="34" charset="0"/>
                          <a:cs typeface="Lato" panose="020F0502020204030203" pitchFamily="34" charset="0"/>
                        </a:rPr>
                        <a:t>, and V. </a:t>
                      </a:r>
                      <a:r>
                        <a:rPr lang="en-US" sz="1600" dirty="0" err="1">
                          <a:latin typeface="Lato" panose="020F0502020204030203" pitchFamily="34" charset="0"/>
                          <a:ea typeface="Lato" panose="020F0502020204030203" pitchFamily="34" charset="0"/>
                          <a:cs typeface="Lato" panose="020F0502020204030203" pitchFamily="34" charset="0"/>
                        </a:rPr>
                        <a:t>Formoso</a:t>
                      </a:r>
                      <a:r>
                        <a:rPr lang="en-US" sz="1600" dirty="0">
                          <a:latin typeface="Lato" panose="020F0502020204030203" pitchFamily="34" charset="0"/>
                          <a:ea typeface="Lato" panose="020F0502020204030203" pitchFamily="34" charset="0"/>
                          <a:cs typeface="Lato" panose="020F0502020204030203" pitchFamily="34" charset="0"/>
                        </a:rPr>
                        <a:t>, “Comparison of collaborative ﬁltering algorithms: Limitations of current techniques and proposals for scalable, high-performance recommender systems,” TWEB, vol. 5, p. 2, 01 2011.</a:t>
                      </a: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2056970909"/>
              </p:ext>
            </p:extLst>
          </p:nvPr>
        </p:nvGraphicFramePr>
        <p:xfrm>
          <a:off x="570316" y="17747350"/>
          <a:ext cx="6736947" cy="35575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application may be further improved by applying location based augmented reality to precisely augment information in specific locations. Explainable AI may help in interpreting the A.I. models applied which may help keep transparency with the users. Interactive AR may be further developed thus enabling the user to interact with real world object through the application. </a:t>
                      </a:r>
                      <a:r>
                        <a:rPr lang="en-GB" sz="1600" dirty="0">
                          <a:latin typeface="Lato" panose="020F0502020204030203" pitchFamily="34" charset="0"/>
                          <a:ea typeface="Lato" panose="020F0502020204030203" pitchFamily="34" charset="0"/>
                          <a:cs typeface="Lato" panose="020F0502020204030203" pitchFamily="34" charset="0"/>
                        </a:rPr>
                        <a:t>The results obtained are not surprising and are indeed promising, highlighting the fact that augmented reality can be applied to the real world using the techniques mentioned in the aim. It was thus beneﬁcial to achieve successfully the results. However, one should not ignore or overlook the fact that there will always be room for improvement and innovation.</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1514794953"/>
              </p:ext>
            </p:extLst>
          </p:nvPr>
        </p:nvGraphicFramePr>
        <p:xfrm>
          <a:off x="570316" y="7981902"/>
          <a:ext cx="6736947" cy="37795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The aim of this project is to research and develop a workplace assistant augmented reality application, using image and object detection provided by Vuforia [2,3], and ﬁltered through user proﬁling, using Unity to build the system’s architecture. The objectives are to perform image and object detection using Vuforia, use the latter techniques to overlay information to provide assistance via AR, perform user profiling through a recommendation based system using a combination of an SVD++ [4] model and item to item based similarity for collaborative and similarity based filtering respectively, to filter out unnecessary information for augmentation, and finally to apply and evaluate the artificially intelligent techniques through quality and quantity testing.</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3076242924"/>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20" name="Rectangle 19">
            <a:extLst>
              <a:ext uri="{FF2B5EF4-FFF2-40B4-BE49-F238E27FC236}">
                <a16:creationId xmlns:a16="http://schemas.microsoft.com/office/drawing/2014/main" id="{905EC9EE-05F4-2748-88EE-82B653E64DC2}"/>
              </a:ext>
            </a:extLst>
          </p:cNvPr>
          <p:cNvSpPr/>
          <p:nvPr/>
        </p:nvSpPr>
        <p:spPr>
          <a:xfrm>
            <a:off x="7864111" y="4158935"/>
            <a:ext cx="6717077" cy="6532878"/>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927205208"/>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0C8B0BCD-49DE-4CE7-9C2F-0CE9BBB3F65B}"/>
              </a:ext>
            </a:extLst>
          </p:cNvPr>
          <p:cNvPicPr>
            <a:picLocks noChangeAspect="1"/>
          </p:cNvPicPr>
          <p:nvPr/>
        </p:nvPicPr>
        <p:blipFill>
          <a:blip r:embed="rId9"/>
          <a:stretch>
            <a:fillRect/>
          </a:stretch>
        </p:blipFill>
        <p:spPr>
          <a:xfrm>
            <a:off x="7845427" y="4631779"/>
            <a:ext cx="6703607" cy="5485318"/>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TotalTime>
  <Words>708</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Gabriel Camilleri</cp:lastModifiedBy>
  <cp:revision>48</cp:revision>
  <cp:lastPrinted>2020-02-20T07:04:01Z</cp:lastPrinted>
  <dcterms:created xsi:type="dcterms:W3CDTF">2020-01-29T13:06:55Z</dcterms:created>
  <dcterms:modified xsi:type="dcterms:W3CDTF">2020-05-04T12:43:11Z</dcterms:modified>
</cp:coreProperties>
</file>