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6" r:id="rId3"/>
    <p:sldId id="259" r:id="rId4"/>
    <p:sldId id="268" r:id="rId5"/>
    <p:sldId id="263" r:id="rId6"/>
    <p:sldId id="261" r:id="rId7"/>
    <p:sldId id="260" r:id="rId8"/>
    <p:sldId id="257" r:id="rId9"/>
    <p:sldId id="264" r:id="rId10"/>
    <p:sldId id="267" r:id="rId11"/>
    <p:sldId id="265"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85177"/>
  </p:normalViewPr>
  <p:slideViewPr>
    <p:cSldViewPr snapToGrid="0">
      <p:cViewPr varScale="1">
        <p:scale>
          <a:sx n="135" d="100"/>
          <a:sy n="135" d="100"/>
        </p:scale>
        <p:origin x="7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CEBB7-CD1D-2042-966F-2E07BCF226EF}" type="datetimeFigureOut">
              <a:rPr lang="en-US" smtClean="0"/>
              <a:t>7/26/24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FCA64-D8BF-1B47-B063-D62A35F1E7A5}" type="slidenum">
              <a:rPr lang="en-US" smtClean="0"/>
              <a:t>‹#›</a:t>
            </a:fld>
            <a:endParaRPr lang="en-US"/>
          </a:p>
        </p:txBody>
      </p:sp>
    </p:spTree>
    <p:extLst>
      <p:ext uri="{BB962C8B-B14F-4D97-AF65-F5344CB8AC3E}">
        <p14:creationId xmlns:p14="http://schemas.microsoft.com/office/powerpoint/2010/main" val="299461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8FCA64-D8BF-1B47-B063-D62A35F1E7A5}" type="slidenum">
              <a:rPr lang="en-US" smtClean="0"/>
              <a:t>1</a:t>
            </a:fld>
            <a:endParaRPr lang="en-US"/>
          </a:p>
        </p:txBody>
      </p:sp>
    </p:spTree>
    <p:extLst>
      <p:ext uri="{BB962C8B-B14F-4D97-AF65-F5344CB8AC3E}">
        <p14:creationId xmlns:p14="http://schemas.microsoft.com/office/powerpoint/2010/main" val="385113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2D2D"/>
                </a:solidFill>
                <a:effectLst/>
                <a:latin typeface="Indeed Sans"/>
              </a:rPr>
              <a:t>The first sentence of your self-introduction should include your name, job title or experience. If you're unemployed and seeking a job, you might mention your educational degree, certification level or current place in your job search.</a:t>
            </a:r>
          </a:p>
          <a:p>
            <a:endParaRPr lang="en-US" b="0" i="0" dirty="0">
              <a:solidFill>
                <a:srgbClr val="2D2D2D"/>
              </a:solidFill>
              <a:effectLst/>
              <a:latin typeface="Indeed Sans"/>
            </a:endParaRPr>
          </a:p>
          <a:p>
            <a:r>
              <a:rPr lang="en-US" b="0" i="0" dirty="0">
                <a:solidFill>
                  <a:srgbClr val="2D2D2D"/>
                </a:solidFill>
                <a:effectLst/>
                <a:latin typeface="Indeed Sans"/>
              </a:rPr>
              <a:t>Keep it short and in a well structure</a:t>
            </a:r>
          </a:p>
          <a:p>
            <a:r>
              <a:rPr lang="en-US" b="0" i="0" dirty="0">
                <a:solidFill>
                  <a:srgbClr val="2D2D2D"/>
                </a:solidFill>
                <a:effectLst/>
                <a:latin typeface="Indeed Sans"/>
              </a:rPr>
              <a:t>Practice and don’t memorize</a:t>
            </a:r>
          </a:p>
        </p:txBody>
      </p:sp>
      <p:sp>
        <p:nvSpPr>
          <p:cNvPr id="4" name="Slide Number Placeholder 3"/>
          <p:cNvSpPr>
            <a:spLocks noGrp="1"/>
          </p:cNvSpPr>
          <p:nvPr>
            <p:ph type="sldNum" sz="quarter" idx="5"/>
          </p:nvPr>
        </p:nvSpPr>
        <p:spPr/>
        <p:txBody>
          <a:bodyPr/>
          <a:lstStyle/>
          <a:p>
            <a:fld id="{618FCA64-D8BF-1B47-B063-D62A35F1E7A5}" type="slidenum">
              <a:rPr lang="en-US" smtClean="0"/>
              <a:t>3</a:t>
            </a:fld>
            <a:endParaRPr lang="en-US"/>
          </a:p>
        </p:txBody>
      </p:sp>
    </p:spTree>
    <p:extLst>
      <p:ext uri="{BB962C8B-B14F-4D97-AF65-F5344CB8AC3E}">
        <p14:creationId xmlns:p14="http://schemas.microsoft.com/office/powerpoint/2010/main" val="1362884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memorizing, no name necessary </a:t>
            </a:r>
          </a:p>
          <a:p>
            <a:r>
              <a:rPr lang="en-US" dirty="0" err="1"/>
              <a:t>Swicth</a:t>
            </a:r>
            <a:r>
              <a:rPr lang="en-US" dirty="0"/>
              <a:t> into a new role </a:t>
            </a:r>
          </a:p>
        </p:txBody>
      </p:sp>
      <p:sp>
        <p:nvSpPr>
          <p:cNvPr id="4" name="Slide Number Placeholder 3"/>
          <p:cNvSpPr>
            <a:spLocks noGrp="1"/>
          </p:cNvSpPr>
          <p:nvPr>
            <p:ph type="sldNum" sz="quarter" idx="5"/>
          </p:nvPr>
        </p:nvSpPr>
        <p:spPr/>
        <p:txBody>
          <a:bodyPr/>
          <a:lstStyle/>
          <a:p>
            <a:fld id="{618FCA64-D8BF-1B47-B063-D62A35F1E7A5}" type="slidenum">
              <a:rPr lang="en-US" smtClean="0"/>
              <a:t>4</a:t>
            </a:fld>
            <a:endParaRPr lang="en-US"/>
          </a:p>
        </p:txBody>
      </p:sp>
    </p:spTree>
    <p:extLst>
      <p:ext uri="{BB962C8B-B14F-4D97-AF65-F5344CB8AC3E}">
        <p14:creationId xmlns:p14="http://schemas.microsoft.com/office/powerpoint/2010/main" val="346568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C3C3C"/>
                </a:solidFill>
                <a:effectLst/>
                <a:highlight>
                  <a:srgbClr val="FFFFFF"/>
                </a:highlight>
                <a:latin typeface="Rubik"/>
              </a:rPr>
              <a:t>Alison </a:t>
            </a:r>
            <a:r>
              <a:rPr lang="en-US" b="0" i="0" dirty="0" err="1">
                <a:solidFill>
                  <a:srgbClr val="3C3C3C"/>
                </a:solidFill>
                <a:effectLst/>
                <a:highlight>
                  <a:srgbClr val="FFFFFF"/>
                </a:highlight>
                <a:latin typeface="Rubik"/>
              </a:rPr>
              <a:t>Czinkota</a:t>
            </a:r>
            <a:r>
              <a:rPr lang="en-US" b="0" i="0" dirty="0">
                <a:solidFill>
                  <a:srgbClr val="3C3C3C"/>
                </a:solidFill>
                <a:effectLst/>
                <a:highlight>
                  <a:srgbClr val="FFFFFF"/>
                </a:highlight>
                <a:latin typeface="Rubik"/>
              </a:rPr>
              <a:t> / The Balance </a:t>
            </a:r>
          </a:p>
          <a:p>
            <a:pPr algn="l" fontAlgn="base"/>
            <a:br>
              <a:rPr lang="en-US" b="0" i="0" dirty="0">
                <a:solidFill>
                  <a:srgbClr val="3C3C3C"/>
                </a:solidFill>
                <a:effectLst/>
                <a:highlight>
                  <a:srgbClr val="FFFFFF"/>
                </a:highlight>
                <a:latin typeface="Space-mono"/>
              </a:rPr>
            </a:br>
            <a:endParaRPr lang="en-US" b="0" i="0" dirty="0">
              <a:solidFill>
                <a:srgbClr val="3C3C3C"/>
              </a:solidFill>
              <a:effectLst/>
              <a:highlight>
                <a:srgbClr val="FFFFFF"/>
              </a:highlight>
              <a:latin typeface="Space-mono"/>
            </a:endParaRPr>
          </a:p>
          <a:p>
            <a:endParaRPr lang="en-US" dirty="0"/>
          </a:p>
        </p:txBody>
      </p:sp>
      <p:sp>
        <p:nvSpPr>
          <p:cNvPr id="4" name="Slide Number Placeholder 3"/>
          <p:cNvSpPr>
            <a:spLocks noGrp="1"/>
          </p:cNvSpPr>
          <p:nvPr>
            <p:ph type="sldNum" sz="quarter" idx="5"/>
          </p:nvPr>
        </p:nvSpPr>
        <p:spPr/>
        <p:txBody>
          <a:bodyPr/>
          <a:lstStyle/>
          <a:p>
            <a:fld id="{618FCA64-D8BF-1B47-B063-D62A35F1E7A5}" type="slidenum">
              <a:rPr lang="en-US" smtClean="0"/>
              <a:t>8</a:t>
            </a:fld>
            <a:endParaRPr lang="en-US"/>
          </a:p>
        </p:txBody>
      </p:sp>
    </p:spTree>
    <p:extLst>
      <p:ext uri="{BB962C8B-B14F-4D97-AF65-F5344CB8AC3E}">
        <p14:creationId xmlns:p14="http://schemas.microsoft.com/office/powerpoint/2010/main" val="254979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just personal details, </a:t>
            </a:r>
          </a:p>
          <a:p>
            <a:r>
              <a:rPr lang="en-US" dirty="0"/>
              <a:t>Share your passion (or frustration)</a:t>
            </a:r>
          </a:p>
          <a:p>
            <a:r>
              <a:rPr lang="en-US" dirty="0"/>
              <a:t>Who you’d like to help (volunteer at WIDS)</a:t>
            </a:r>
          </a:p>
          <a:p>
            <a:r>
              <a:rPr lang="en-US" dirty="0"/>
              <a:t>personal details like a cat person</a:t>
            </a:r>
          </a:p>
          <a:p>
            <a:endParaRPr lang="en-US" dirty="0"/>
          </a:p>
          <a:p>
            <a:r>
              <a:rPr lang="en-US" b="0" i="0" dirty="0">
                <a:solidFill>
                  <a:srgbClr val="2D2D2D"/>
                </a:solidFill>
                <a:effectLst/>
                <a:latin typeface="Indeed Sans"/>
              </a:rPr>
              <a:t>A strong self-introduction includes who you are, what you do and what others need to know about you. When you deliver a powerful self-introduction, you can make a lasting positive impression.</a:t>
            </a:r>
            <a:br>
              <a:rPr lang="en-US" dirty="0"/>
            </a:br>
            <a:endParaRPr lang="en-US" dirty="0"/>
          </a:p>
        </p:txBody>
      </p:sp>
      <p:sp>
        <p:nvSpPr>
          <p:cNvPr id="4" name="Slide Number Placeholder 3"/>
          <p:cNvSpPr>
            <a:spLocks noGrp="1"/>
          </p:cNvSpPr>
          <p:nvPr>
            <p:ph type="sldNum" sz="quarter" idx="5"/>
          </p:nvPr>
        </p:nvSpPr>
        <p:spPr/>
        <p:txBody>
          <a:bodyPr/>
          <a:lstStyle/>
          <a:p>
            <a:fld id="{618FCA64-D8BF-1B47-B063-D62A35F1E7A5}" type="slidenum">
              <a:rPr lang="en-US" smtClean="0"/>
              <a:t>12</a:t>
            </a:fld>
            <a:endParaRPr lang="en-US"/>
          </a:p>
        </p:txBody>
      </p:sp>
    </p:spTree>
    <p:extLst>
      <p:ext uri="{BB962C8B-B14F-4D97-AF65-F5344CB8AC3E}">
        <p14:creationId xmlns:p14="http://schemas.microsoft.com/office/powerpoint/2010/main" val="11623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9194-F594-E167-6FFF-985C179759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617661-9364-8C90-C86C-F33EBB07F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782D63-B856-4F68-7637-BBCCCF0A01AB}"/>
              </a:ext>
            </a:extLst>
          </p:cNvPr>
          <p:cNvSpPr>
            <a:spLocks noGrp="1"/>
          </p:cNvSpPr>
          <p:nvPr>
            <p:ph type="dt" sz="half" idx="10"/>
          </p:nvPr>
        </p:nvSpPr>
        <p:spPr/>
        <p:txBody>
          <a:bodyPr/>
          <a:lstStyle/>
          <a:p>
            <a:fld id="{4DEDBA63-ED65-E84A-8988-E8AD9B46B155}" type="datetime1">
              <a:rPr lang="en-US" smtClean="0"/>
              <a:t>7/29/24</a:t>
            </a:fld>
            <a:endParaRPr lang="en-US"/>
          </a:p>
        </p:txBody>
      </p:sp>
      <p:sp>
        <p:nvSpPr>
          <p:cNvPr id="5" name="Footer Placeholder 4">
            <a:extLst>
              <a:ext uri="{FF2B5EF4-FFF2-40B4-BE49-F238E27FC236}">
                <a16:creationId xmlns:a16="http://schemas.microsoft.com/office/drawing/2014/main" id="{608399A8-7044-56A9-11AB-4D0F8753C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C3302-D783-6731-4241-09B3C862A8D8}"/>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276583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3823-44A3-E854-8F9D-DAE6C74C06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61B1B-14F1-E5BC-94D0-5FC3E12DA6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4A4B5-730B-9B16-2410-F4BCBAC88980}"/>
              </a:ext>
            </a:extLst>
          </p:cNvPr>
          <p:cNvSpPr>
            <a:spLocks noGrp="1"/>
          </p:cNvSpPr>
          <p:nvPr>
            <p:ph type="dt" sz="half" idx="10"/>
          </p:nvPr>
        </p:nvSpPr>
        <p:spPr/>
        <p:txBody>
          <a:bodyPr/>
          <a:lstStyle/>
          <a:p>
            <a:fld id="{819239CC-263E-C144-BDB6-0A9B5861C2D0}" type="datetime1">
              <a:rPr lang="en-US" smtClean="0"/>
              <a:t>7/29/24</a:t>
            </a:fld>
            <a:endParaRPr lang="en-US"/>
          </a:p>
        </p:txBody>
      </p:sp>
      <p:sp>
        <p:nvSpPr>
          <p:cNvPr id="5" name="Footer Placeholder 4">
            <a:extLst>
              <a:ext uri="{FF2B5EF4-FFF2-40B4-BE49-F238E27FC236}">
                <a16:creationId xmlns:a16="http://schemas.microsoft.com/office/drawing/2014/main" id="{CF97E920-15CA-4822-1E23-A121A6C42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357E9-EB11-387C-3668-C1B3B9D4FC73}"/>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23769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496CB-CAEF-BF93-B92D-C06484DDDB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FA09CD-B8C1-9136-AE7F-B833AF3FC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4A26D-D41A-45C1-2303-CF4ACF7553D7}"/>
              </a:ext>
            </a:extLst>
          </p:cNvPr>
          <p:cNvSpPr>
            <a:spLocks noGrp="1"/>
          </p:cNvSpPr>
          <p:nvPr>
            <p:ph type="dt" sz="half" idx="10"/>
          </p:nvPr>
        </p:nvSpPr>
        <p:spPr/>
        <p:txBody>
          <a:bodyPr/>
          <a:lstStyle/>
          <a:p>
            <a:fld id="{FE9971DE-127C-FB44-AC25-7D9A91E3667F}" type="datetime1">
              <a:rPr lang="en-US" smtClean="0"/>
              <a:t>7/29/24</a:t>
            </a:fld>
            <a:endParaRPr lang="en-US"/>
          </a:p>
        </p:txBody>
      </p:sp>
      <p:sp>
        <p:nvSpPr>
          <p:cNvPr id="5" name="Footer Placeholder 4">
            <a:extLst>
              <a:ext uri="{FF2B5EF4-FFF2-40B4-BE49-F238E27FC236}">
                <a16:creationId xmlns:a16="http://schemas.microsoft.com/office/drawing/2014/main" id="{6256A88A-4F48-65B8-55C3-AE944A751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4D088-73F3-BBC0-FB6C-EB74FBB48758}"/>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182244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211D-ACAA-5246-4986-0BFA9220CA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A36CE-95F6-4D00-20FB-E310293AA7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A734-0F68-0E75-0FAA-33B1D9197557}"/>
              </a:ext>
            </a:extLst>
          </p:cNvPr>
          <p:cNvSpPr>
            <a:spLocks noGrp="1"/>
          </p:cNvSpPr>
          <p:nvPr>
            <p:ph type="dt" sz="half" idx="10"/>
          </p:nvPr>
        </p:nvSpPr>
        <p:spPr/>
        <p:txBody>
          <a:bodyPr/>
          <a:lstStyle/>
          <a:p>
            <a:fld id="{684882A0-EB3A-F540-8C62-FDF699B753DF}" type="datetime1">
              <a:rPr lang="en-US" smtClean="0"/>
              <a:t>7/29/24</a:t>
            </a:fld>
            <a:endParaRPr lang="en-US"/>
          </a:p>
        </p:txBody>
      </p:sp>
      <p:sp>
        <p:nvSpPr>
          <p:cNvPr id="5" name="Footer Placeholder 4">
            <a:extLst>
              <a:ext uri="{FF2B5EF4-FFF2-40B4-BE49-F238E27FC236}">
                <a16:creationId xmlns:a16="http://schemas.microsoft.com/office/drawing/2014/main" id="{D08D5995-0F2E-16EB-92C1-AD9A9302A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9A007-0CA7-983D-DFDE-A4CED31FC845}"/>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226745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8A3-ADE4-900D-F915-05211B21AB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1FE863-BBAB-6E4A-7A07-525EA183A7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A78DB5-2A0C-7F90-9898-EE08EC78E8A4}"/>
              </a:ext>
            </a:extLst>
          </p:cNvPr>
          <p:cNvSpPr>
            <a:spLocks noGrp="1"/>
          </p:cNvSpPr>
          <p:nvPr>
            <p:ph type="dt" sz="half" idx="10"/>
          </p:nvPr>
        </p:nvSpPr>
        <p:spPr/>
        <p:txBody>
          <a:bodyPr/>
          <a:lstStyle/>
          <a:p>
            <a:fld id="{A799301D-36E4-854D-BAFD-5F22DA10804C}" type="datetime1">
              <a:rPr lang="en-US" smtClean="0"/>
              <a:t>7/29/24</a:t>
            </a:fld>
            <a:endParaRPr lang="en-US"/>
          </a:p>
        </p:txBody>
      </p:sp>
      <p:sp>
        <p:nvSpPr>
          <p:cNvPr id="5" name="Footer Placeholder 4">
            <a:extLst>
              <a:ext uri="{FF2B5EF4-FFF2-40B4-BE49-F238E27FC236}">
                <a16:creationId xmlns:a16="http://schemas.microsoft.com/office/drawing/2014/main" id="{28906B3C-C10C-6AD5-F448-468C3E301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657BF-D5DF-7F54-CECF-1F7FB5713842}"/>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82769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C9E3-DC33-D345-D91A-F86B9B68B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B53EED-4230-FB94-9B9E-69F695919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CF7551-D201-7936-0EA2-38E149BF1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D60789-8ECD-C5F9-E012-5B8D8A598912}"/>
              </a:ext>
            </a:extLst>
          </p:cNvPr>
          <p:cNvSpPr>
            <a:spLocks noGrp="1"/>
          </p:cNvSpPr>
          <p:nvPr>
            <p:ph type="dt" sz="half" idx="10"/>
          </p:nvPr>
        </p:nvSpPr>
        <p:spPr/>
        <p:txBody>
          <a:bodyPr/>
          <a:lstStyle/>
          <a:p>
            <a:fld id="{E926311F-E9B8-EE4A-89A9-F039E5B1AD2F}" type="datetime1">
              <a:rPr lang="en-US" smtClean="0"/>
              <a:t>7/29/24</a:t>
            </a:fld>
            <a:endParaRPr lang="en-US"/>
          </a:p>
        </p:txBody>
      </p:sp>
      <p:sp>
        <p:nvSpPr>
          <p:cNvPr id="6" name="Footer Placeholder 5">
            <a:extLst>
              <a:ext uri="{FF2B5EF4-FFF2-40B4-BE49-F238E27FC236}">
                <a16:creationId xmlns:a16="http://schemas.microsoft.com/office/drawing/2014/main" id="{5D379466-826C-9733-CE0B-3D85F63C9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790AB-837B-9962-C1BD-33C53848A430}"/>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289623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B12D-BEA1-1379-5911-6DD06C2E94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B55701-B3D3-B09A-C6DE-BFE5CF8B2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193F9-2C4C-AA43-5DAD-8489C967F1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CB21FD-F42C-46D7-57EB-47CC92BEE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27CD4-316D-D97D-B984-01AFDB33C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68870A-8D6F-90EC-5B4A-51CE03F568AD}"/>
              </a:ext>
            </a:extLst>
          </p:cNvPr>
          <p:cNvSpPr>
            <a:spLocks noGrp="1"/>
          </p:cNvSpPr>
          <p:nvPr>
            <p:ph type="dt" sz="half" idx="10"/>
          </p:nvPr>
        </p:nvSpPr>
        <p:spPr/>
        <p:txBody>
          <a:bodyPr/>
          <a:lstStyle/>
          <a:p>
            <a:fld id="{3974831C-427A-6344-B3B3-C447FE249668}" type="datetime1">
              <a:rPr lang="en-US" smtClean="0"/>
              <a:t>7/29/24</a:t>
            </a:fld>
            <a:endParaRPr lang="en-US"/>
          </a:p>
        </p:txBody>
      </p:sp>
      <p:sp>
        <p:nvSpPr>
          <p:cNvPr id="8" name="Footer Placeholder 7">
            <a:extLst>
              <a:ext uri="{FF2B5EF4-FFF2-40B4-BE49-F238E27FC236}">
                <a16:creationId xmlns:a16="http://schemas.microsoft.com/office/drawing/2014/main" id="{AB1DBDA2-2474-D50E-F357-1197F82BBA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7B8638-2A18-B356-147D-6542BE5F9103}"/>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374200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1CD7-20C5-2E41-8382-13AFE059B0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E1283C-8ED6-FDCA-6E71-D0F3265CC3C1}"/>
              </a:ext>
            </a:extLst>
          </p:cNvPr>
          <p:cNvSpPr>
            <a:spLocks noGrp="1"/>
          </p:cNvSpPr>
          <p:nvPr>
            <p:ph type="dt" sz="half" idx="10"/>
          </p:nvPr>
        </p:nvSpPr>
        <p:spPr/>
        <p:txBody>
          <a:bodyPr/>
          <a:lstStyle/>
          <a:p>
            <a:fld id="{31799146-0C8C-044E-BA32-0A838B277542}" type="datetime1">
              <a:rPr lang="en-US" smtClean="0"/>
              <a:t>7/29/24</a:t>
            </a:fld>
            <a:endParaRPr lang="en-US"/>
          </a:p>
        </p:txBody>
      </p:sp>
      <p:sp>
        <p:nvSpPr>
          <p:cNvPr id="4" name="Footer Placeholder 3">
            <a:extLst>
              <a:ext uri="{FF2B5EF4-FFF2-40B4-BE49-F238E27FC236}">
                <a16:creationId xmlns:a16="http://schemas.microsoft.com/office/drawing/2014/main" id="{06A81BF9-DDB3-6E74-9EDD-28F61C7E44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F80D17-8214-D00E-2344-D31AC18B3ADA}"/>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376843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D645A-FA36-297B-5531-896C34E3E53B}"/>
              </a:ext>
            </a:extLst>
          </p:cNvPr>
          <p:cNvSpPr>
            <a:spLocks noGrp="1"/>
          </p:cNvSpPr>
          <p:nvPr>
            <p:ph type="dt" sz="half" idx="10"/>
          </p:nvPr>
        </p:nvSpPr>
        <p:spPr/>
        <p:txBody>
          <a:bodyPr/>
          <a:lstStyle/>
          <a:p>
            <a:fld id="{45AE3066-6DFA-A54F-A1E6-7BDA408974A5}" type="datetime1">
              <a:rPr lang="en-US" smtClean="0"/>
              <a:t>7/29/24</a:t>
            </a:fld>
            <a:endParaRPr lang="en-US"/>
          </a:p>
        </p:txBody>
      </p:sp>
      <p:sp>
        <p:nvSpPr>
          <p:cNvPr id="3" name="Footer Placeholder 2">
            <a:extLst>
              <a:ext uri="{FF2B5EF4-FFF2-40B4-BE49-F238E27FC236}">
                <a16:creationId xmlns:a16="http://schemas.microsoft.com/office/drawing/2014/main" id="{AEDF5A10-041F-4874-CA96-BE9AA0A276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74C0D-D83F-9550-B0A5-46D6FB4ECC7E}"/>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235230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4963-727F-5933-F326-D6BAF1C68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76F23-4273-961A-2CA8-5FC72E34E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B284A-631A-13FD-9B11-470921B8E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F9CBE2-1A35-69E3-707E-808CBA5551A1}"/>
              </a:ext>
            </a:extLst>
          </p:cNvPr>
          <p:cNvSpPr>
            <a:spLocks noGrp="1"/>
          </p:cNvSpPr>
          <p:nvPr>
            <p:ph type="dt" sz="half" idx="10"/>
          </p:nvPr>
        </p:nvSpPr>
        <p:spPr/>
        <p:txBody>
          <a:bodyPr/>
          <a:lstStyle/>
          <a:p>
            <a:fld id="{6BC43D68-EF02-5F4C-A27E-A0F87274E1F9}" type="datetime1">
              <a:rPr lang="en-US" smtClean="0"/>
              <a:t>7/29/24</a:t>
            </a:fld>
            <a:endParaRPr lang="en-US"/>
          </a:p>
        </p:txBody>
      </p:sp>
      <p:sp>
        <p:nvSpPr>
          <p:cNvPr id="6" name="Footer Placeholder 5">
            <a:extLst>
              <a:ext uri="{FF2B5EF4-FFF2-40B4-BE49-F238E27FC236}">
                <a16:creationId xmlns:a16="http://schemas.microsoft.com/office/drawing/2014/main" id="{A31BB5A4-24DC-3AE2-253B-4A134A646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1EADC-77D8-4FA6-4190-7ACD1044B641}"/>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371405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F14C-C806-D866-4CF7-5188657CD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5E7E4E-20A8-8A80-DD9F-9A0FE31A7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05B3BD-8FEA-4A50-32DD-FD97D201B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F5CC5-7B6B-A0BB-8400-155458EE8435}"/>
              </a:ext>
            </a:extLst>
          </p:cNvPr>
          <p:cNvSpPr>
            <a:spLocks noGrp="1"/>
          </p:cNvSpPr>
          <p:nvPr>
            <p:ph type="dt" sz="half" idx="10"/>
          </p:nvPr>
        </p:nvSpPr>
        <p:spPr/>
        <p:txBody>
          <a:bodyPr/>
          <a:lstStyle/>
          <a:p>
            <a:fld id="{E65EE6EF-071B-E245-BCBD-5A7CE41D1A34}" type="datetime1">
              <a:rPr lang="en-US" smtClean="0"/>
              <a:t>7/29/24</a:t>
            </a:fld>
            <a:endParaRPr lang="en-US"/>
          </a:p>
        </p:txBody>
      </p:sp>
      <p:sp>
        <p:nvSpPr>
          <p:cNvPr id="6" name="Footer Placeholder 5">
            <a:extLst>
              <a:ext uri="{FF2B5EF4-FFF2-40B4-BE49-F238E27FC236}">
                <a16:creationId xmlns:a16="http://schemas.microsoft.com/office/drawing/2014/main" id="{D9404A09-01FD-6B35-77FF-D0E97FFCB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0F976-946A-6AFB-B201-7BB139BC1A8F}"/>
              </a:ext>
            </a:extLst>
          </p:cNvPr>
          <p:cNvSpPr>
            <a:spLocks noGrp="1"/>
          </p:cNvSpPr>
          <p:nvPr>
            <p:ph type="sldNum" sz="quarter" idx="12"/>
          </p:nvPr>
        </p:nvSpPr>
        <p:spPr/>
        <p:txBody>
          <a:bodyPr/>
          <a:lstStyle/>
          <a:p>
            <a:fld id="{0CEE3E24-2B05-CF43-B72B-A1A661027FC9}" type="slidenum">
              <a:rPr lang="en-US" smtClean="0"/>
              <a:t>‹#›</a:t>
            </a:fld>
            <a:endParaRPr lang="en-US"/>
          </a:p>
        </p:txBody>
      </p:sp>
    </p:spTree>
    <p:extLst>
      <p:ext uri="{BB962C8B-B14F-4D97-AF65-F5344CB8AC3E}">
        <p14:creationId xmlns:p14="http://schemas.microsoft.com/office/powerpoint/2010/main" val="371359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DC83E-F92F-B1BA-3AA7-AA13881DC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866240-9826-6D0D-2089-4F52605E0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05513-49E7-C186-E01F-BA289F1B2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0FE89E-1133-8D4A-9A79-61A2045B10C2}" type="datetime1">
              <a:rPr lang="en-US" smtClean="0"/>
              <a:t>7/29/24</a:t>
            </a:fld>
            <a:endParaRPr lang="en-US"/>
          </a:p>
        </p:txBody>
      </p:sp>
      <p:sp>
        <p:nvSpPr>
          <p:cNvPr id="5" name="Footer Placeholder 4">
            <a:extLst>
              <a:ext uri="{FF2B5EF4-FFF2-40B4-BE49-F238E27FC236}">
                <a16:creationId xmlns:a16="http://schemas.microsoft.com/office/drawing/2014/main" id="{77CF45B5-7F65-5E6D-A3D1-8AA3D8B51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C7E5C87-F613-D8FF-A1CC-E17A52297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EE3E24-2B05-CF43-B72B-A1A661027FC9}" type="slidenum">
              <a:rPr lang="en-US" smtClean="0"/>
              <a:t>‹#›</a:t>
            </a:fld>
            <a:endParaRPr lang="en-US"/>
          </a:p>
        </p:txBody>
      </p:sp>
    </p:spTree>
    <p:extLst>
      <p:ext uri="{BB962C8B-B14F-4D97-AF65-F5344CB8AC3E}">
        <p14:creationId xmlns:p14="http://schemas.microsoft.com/office/powerpoint/2010/main" val="2504962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4" name="Rectangle 616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6DC10-74B3-DA32-B073-094A95188283}"/>
              </a:ext>
            </a:extLst>
          </p:cNvPr>
          <p:cNvSpPr>
            <a:spLocks noGrp="1"/>
          </p:cNvSpPr>
          <p:nvPr>
            <p:ph type="ctrTitle"/>
          </p:nvPr>
        </p:nvSpPr>
        <p:spPr>
          <a:xfrm>
            <a:off x="1056582" y="2127922"/>
            <a:ext cx="4036334" cy="2387600"/>
          </a:xfrm>
        </p:spPr>
        <p:txBody>
          <a:bodyPr anchor="t">
            <a:normAutofit/>
          </a:bodyPr>
          <a:lstStyle/>
          <a:p>
            <a:pPr algn="l"/>
            <a:r>
              <a:rPr lang="en-US" sz="5400" dirty="0">
                <a:latin typeface="+mn-lt"/>
              </a:rPr>
              <a:t>How to tell your stories in a few lines</a:t>
            </a:r>
          </a:p>
        </p:txBody>
      </p:sp>
      <p:grpSp>
        <p:nvGrpSpPr>
          <p:cNvPr id="6166" name="Group 616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6161" name="Rectangle 616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16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Rectangle 616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5" name="Rectangle 616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7" name="Rectangle 616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ntroduce Myself Photos and Images &amp; Pictures | Shutterstock">
            <a:extLst>
              <a:ext uri="{FF2B5EF4-FFF2-40B4-BE49-F238E27FC236}">
                <a16:creationId xmlns:a16="http://schemas.microsoft.com/office/drawing/2014/main" id="{BD8176B9-CC4A-7DA0-7DB7-CBB602E91C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7" b="6649"/>
          <a:stretch/>
        </p:blipFill>
        <p:spPr bwMode="auto">
          <a:xfrm>
            <a:off x="6152804" y="666728"/>
            <a:ext cx="5075377" cy="54657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BF1474-2921-64AD-11F0-4EF55F36637B}"/>
              </a:ext>
            </a:extLst>
          </p:cNvPr>
          <p:cNvSpPr txBox="1"/>
          <p:nvPr/>
        </p:nvSpPr>
        <p:spPr>
          <a:xfrm>
            <a:off x="195855" y="6358016"/>
            <a:ext cx="2337691" cy="338554"/>
          </a:xfrm>
          <a:prstGeom prst="rect">
            <a:avLst/>
          </a:prstGeom>
          <a:noFill/>
        </p:spPr>
        <p:txBody>
          <a:bodyPr wrap="none" rtlCol="0">
            <a:spAutoFit/>
          </a:bodyPr>
          <a:lstStyle/>
          <a:p>
            <a:r>
              <a:rPr lang="en-US" sz="1600" i="1" dirty="0"/>
              <a:t>CBWT Monthly Meetings</a:t>
            </a:r>
          </a:p>
        </p:txBody>
      </p:sp>
      <p:sp>
        <p:nvSpPr>
          <p:cNvPr id="5" name="Slide Number Placeholder 4">
            <a:extLst>
              <a:ext uri="{FF2B5EF4-FFF2-40B4-BE49-F238E27FC236}">
                <a16:creationId xmlns:a16="http://schemas.microsoft.com/office/drawing/2014/main" id="{C2093516-E06C-9E10-D04E-76BCA672C431}"/>
              </a:ext>
            </a:extLst>
          </p:cNvPr>
          <p:cNvSpPr>
            <a:spLocks noGrp="1"/>
          </p:cNvSpPr>
          <p:nvPr>
            <p:ph type="sldNum" sz="quarter" idx="12"/>
          </p:nvPr>
        </p:nvSpPr>
        <p:spPr/>
        <p:txBody>
          <a:bodyPr/>
          <a:lstStyle/>
          <a:p>
            <a:fld id="{0CEE3E24-2B05-CF43-B72B-A1A661027FC9}" type="slidenum">
              <a:rPr lang="en-US" smtClean="0"/>
              <a:t>1</a:t>
            </a:fld>
            <a:endParaRPr lang="en-US"/>
          </a:p>
        </p:txBody>
      </p:sp>
    </p:spTree>
    <p:extLst>
      <p:ext uri="{BB962C8B-B14F-4D97-AF65-F5344CB8AC3E}">
        <p14:creationId xmlns:p14="http://schemas.microsoft.com/office/powerpoint/2010/main" val="295423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731D-3CFE-8E7E-2712-EBB317DD33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6C917-161A-6C0F-5B23-51C767673EC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EA63C53-64C1-0487-BEE3-947674579E59}"/>
              </a:ext>
            </a:extLst>
          </p:cNvPr>
          <p:cNvSpPr>
            <a:spLocks noGrp="1"/>
          </p:cNvSpPr>
          <p:nvPr>
            <p:ph type="sldNum" sz="quarter" idx="12"/>
          </p:nvPr>
        </p:nvSpPr>
        <p:spPr/>
        <p:txBody>
          <a:bodyPr/>
          <a:lstStyle/>
          <a:p>
            <a:fld id="{0CEE3E24-2B05-CF43-B72B-A1A661027FC9}" type="slidenum">
              <a:rPr lang="en-US" smtClean="0"/>
              <a:t>10</a:t>
            </a:fld>
            <a:endParaRPr lang="en-US"/>
          </a:p>
        </p:txBody>
      </p:sp>
    </p:spTree>
    <p:extLst>
      <p:ext uri="{BB962C8B-B14F-4D97-AF65-F5344CB8AC3E}">
        <p14:creationId xmlns:p14="http://schemas.microsoft.com/office/powerpoint/2010/main" val="39630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D092-2F2B-8F6A-3613-814E9DA329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811F90-E008-1BE2-5B76-A6FED550AB23}"/>
              </a:ext>
            </a:extLst>
          </p:cNvPr>
          <p:cNvSpPr>
            <a:spLocks noGrp="1"/>
          </p:cNvSpPr>
          <p:nvPr>
            <p:ph idx="1"/>
          </p:nvPr>
        </p:nvSpPr>
        <p:spPr/>
        <p:txBody>
          <a:bodyPr/>
          <a:lstStyle/>
          <a:p>
            <a:r>
              <a:rPr lang="en-US" dirty="0"/>
              <a:t>Meet new colleagues</a:t>
            </a:r>
          </a:p>
          <a:p>
            <a:r>
              <a:rPr lang="en-US" dirty="0"/>
              <a:t>At network events/happy hour/all hands/cultural events etc.</a:t>
            </a:r>
          </a:p>
          <a:p>
            <a:r>
              <a:rPr lang="en-US" dirty="0"/>
              <a:t>Conference presentations</a:t>
            </a:r>
          </a:p>
          <a:p>
            <a:pPr lvl="1"/>
            <a:r>
              <a:rPr lang="en-US" b="0" i="0" dirty="0">
                <a:solidFill>
                  <a:srgbClr val="2D2D2D"/>
                </a:solidFill>
                <a:effectLst/>
                <a:latin typeface="Indeed Sans"/>
              </a:rPr>
              <a:t>While giving a presentation</a:t>
            </a:r>
          </a:p>
          <a:p>
            <a:pPr lvl="1"/>
            <a:r>
              <a:rPr lang="en-US" b="0" i="0" dirty="0">
                <a:solidFill>
                  <a:srgbClr val="2D2D2D"/>
                </a:solidFill>
                <a:effectLst/>
                <a:latin typeface="Indeed Sans"/>
              </a:rPr>
              <a:t>When meeting people at a trade show or conference</a:t>
            </a:r>
            <a:endParaRPr lang="en-US" dirty="0"/>
          </a:p>
          <a:p>
            <a:r>
              <a:rPr lang="en-US" dirty="0"/>
              <a:t>Future employees – during interviews</a:t>
            </a:r>
          </a:p>
          <a:p>
            <a:r>
              <a:rPr lang="en-US" dirty="0"/>
              <a:t>First impression at new jobs</a:t>
            </a:r>
          </a:p>
          <a:p>
            <a:endParaRPr lang="en-US" dirty="0"/>
          </a:p>
        </p:txBody>
      </p:sp>
      <p:sp>
        <p:nvSpPr>
          <p:cNvPr id="4" name="Slide Number Placeholder 3">
            <a:extLst>
              <a:ext uri="{FF2B5EF4-FFF2-40B4-BE49-F238E27FC236}">
                <a16:creationId xmlns:a16="http://schemas.microsoft.com/office/drawing/2014/main" id="{30630B64-65CD-A382-8268-819E6E6F3851}"/>
              </a:ext>
            </a:extLst>
          </p:cNvPr>
          <p:cNvSpPr>
            <a:spLocks noGrp="1"/>
          </p:cNvSpPr>
          <p:nvPr>
            <p:ph type="sldNum" sz="quarter" idx="12"/>
          </p:nvPr>
        </p:nvSpPr>
        <p:spPr/>
        <p:txBody>
          <a:bodyPr/>
          <a:lstStyle/>
          <a:p>
            <a:fld id="{0CEE3E24-2B05-CF43-B72B-A1A661027FC9}" type="slidenum">
              <a:rPr lang="en-US" smtClean="0"/>
              <a:t>11</a:t>
            </a:fld>
            <a:endParaRPr lang="en-US"/>
          </a:p>
        </p:txBody>
      </p:sp>
    </p:spTree>
    <p:extLst>
      <p:ext uri="{BB962C8B-B14F-4D97-AF65-F5344CB8AC3E}">
        <p14:creationId xmlns:p14="http://schemas.microsoft.com/office/powerpoint/2010/main" val="194546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6D9C-8AEE-7B96-6CB9-F1609B0A4B6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Networking with colleagues </a:t>
            </a:r>
          </a:p>
        </p:txBody>
      </p:sp>
      <p:pic>
        <p:nvPicPr>
          <p:cNvPr id="7" name="Content Placeholder 6">
            <a:extLst>
              <a:ext uri="{FF2B5EF4-FFF2-40B4-BE49-F238E27FC236}">
                <a16:creationId xmlns:a16="http://schemas.microsoft.com/office/drawing/2014/main" id="{FADC8A45-C6D0-30BB-2D25-6C66A9C9E0EC}"/>
              </a:ext>
            </a:extLst>
          </p:cNvPr>
          <p:cNvPicPr>
            <a:picLocks noGrp="1" noChangeAspect="1"/>
          </p:cNvPicPr>
          <p:nvPr>
            <p:ph idx="1"/>
          </p:nvPr>
        </p:nvPicPr>
        <p:blipFill>
          <a:blip r:embed="rId3"/>
          <a:stretch>
            <a:fillRect/>
          </a:stretch>
        </p:blipFill>
        <p:spPr>
          <a:xfrm>
            <a:off x="4038600" y="1432581"/>
            <a:ext cx="7188199" cy="3989448"/>
          </a:xfrm>
          <a:prstGeom prst="rect">
            <a:avLst/>
          </a:prstGeom>
        </p:spPr>
      </p:pic>
      <p:sp>
        <p:nvSpPr>
          <p:cNvPr id="4" name="AutoShape 2" descr="3 Tips on How to Introduce Yourself (With Examples) | JohnLeonard">
            <a:extLst>
              <a:ext uri="{FF2B5EF4-FFF2-40B4-BE49-F238E27FC236}">
                <a16:creationId xmlns:a16="http://schemas.microsoft.com/office/drawing/2014/main" id="{CFAE4F63-01F9-1CD4-865B-2E159DB883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3 Tips on How to Introduce Yourself (With Examples) | JohnLeonard">
            <a:extLst>
              <a:ext uri="{FF2B5EF4-FFF2-40B4-BE49-F238E27FC236}">
                <a16:creationId xmlns:a16="http://schemas.microsoft.com/office/drawing/2014/main" id="{F14F228E-8516-0D8C-B39F-E15DAAB59CC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Slide Number Placeholder 7">
            <a:extLst>
              <a:ext uri="{FF2B5EF4-FFF2-40B4-BE49-F238E27FC236}">
                <a16:creationId xmlns:a16="http://schemas.microsoft.com/office/drawing/2014/main" id="{26C0B8B2-C9C7-B6FD-40C0-F7CD97FDC513}"/>
              </a:ext>
            </a:extLst>
          </p:cNvPr>
          <p:cNvSpPr>
            <a:spLocks noGrp="1"/>
          </p:cNvSpPr>
          <p:nvPr>
            <p:ph type="sldNum" sz="quarter" idx="12"/>
          </p:nvPr>
        </p:nvSpPr>
        <p:spPr/>
        <p:txBody>
          <a:bodyPr/>
          <a:lstStyle/>
          <a:p>
            <a:fld id="{0CEE3E24-2B05-CF43-B72B-A1A661027FC9}" type="slidenum">
              <a:rPr lang="en-US" smtClean="0"/>
              <a:t>12</a:t>
            </a:fld>
            <a:endParaRPr lang="en-US"/>
          </a:p>
        </p:txBody>
      </p:sp>
    </p:spTree>
    <p:extLst>
      <p:ext uri="{BB962C8B-B14F-4D97-AF65-F5344CB8AC3E}">
        <p14:creationId xmlns:p14="http://schemas.microsoft.com/office/powerpoint/2010/main" val="164952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2" name="Group 11">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3" name="Rectangle 12">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6" name="Freeform: Shape 15">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1AFFDDA-CFB9-233F-CCED-AA0A34849203}"/>
              </a:ext>
            </a:extLst>
          </p:cNvPr>
          <p:cNvSpPr>
            <a:spLocks noGrp="1"/>
          </p:cNvSpPr>
          <p:nvPr>
            <p:ph type="title"/>
          </p:nvPr>
        </p:nvSpPr>
        <p:spPr>
          <a:xfrm>
            <a:off x="1143000" y="1676400"/>
            <a:ext cx="3810000" cy="1340177"/>
          </a:xfrm>
        </p:spPr>
        <p:txBody>
          <a:bodyPr anchor="t">
            <a:normAutofit/>
          </a:bodyPr>
          <a:lstStyle/>
          <a:p>
            <a:r>
              <a:rPr lang="en-US" sz="4000" b="1" i="0" dirty="0">
                <a:effectLst/>
                <a:latin typeface="Indeed Sans"/>
              </a:rPr>
              <a:t>Networking with colleagues</a:t>
            </a:r>
            <a:endParaRPr lang="en-US" sz="4000" dirty="0"/>
          </a:p>
        </p:txBody>
      </p:sp>
      <p:sp>
        <p:nvSpPr>
          <p:cNvPr id="3" name="Content Placeholder 2">
            <a:extLst>
              <a:ext uri="{FF2B5EF4-FFF2-40B4-BE49-F238E27FC236}">
                <a16:creationId xmlns:a16="http://schemas.microsoft.com/office/drawing/2014/main" id="{8699524D-D74B-773E-6E71-0490AFA96486}"/>
              </a:ext>
            </a:extLst>
          </p:cNvPr>
          <p:cNvSpPr>
            <a:spLocks noGrp="1"/>
          </p:cNvSpPr>
          <p:nvPr>
            <p:ph idx="1"/>
          </p:nvPr>
        </p:nvSpPr>
        <p:spPr>
          <a:xfrm>
            <a:off x="5181604" y="1676400"/>
            <a:ext cx="5638796" cy="3505200"/>
          </a:xfrm>
        </p:spPr>
        <p:txBody>
          <a:bodyPr>
            <a:normAutofit/>
          </a:bodyPr>
          <a:lstStyle/>
          <a:p>
            <a:r>
              <a:rPr lang="en-US" sz="2400" b="0" i="1" dirty="0">
                <a:solidFill>
                  <a:schemeClr val="tx1">
                    <a:alpha val="55000"/>
                  </a:schemeClr>
                </a:solidFill>
                <a:effectLst/>
                <a:latin typeface="Indeed Sans"/>
              </a:rPr>
              <a:t>"My name is </a:t>
            </a:r>
            <a:r>
              <a:rPr lang="en-US" sz="2400" i="1" dirty="0">
                <a:solidFill>
                  <a:schemeClr val="tx1">
                    <a:alpha val="55000"/>
                  </a:schemeClr>
                </a:solidFill>
                <a:latin typeface="Indeed Sans"/>
              </a:rPr>
              <a:t>Sheryl Townsend</a:t>
            </a:r>
            <a:r>
              <a:rPr lang="en-US" sz="2400" b="0" i="1" dirty="0">
                <a:solidFill>
                  <a:schemeClr val="tx1">
                    <a:alpha val="55000"/>
                  </a:schemeClr>
                </a:solidFill>
                <a:effectLst/>
                <a:latin typeface="Indeed Sans"/>
              </a:rPr>
              <a:t>, and I'm the marketing lead at Global Markets. We're developing some innovative marketing campaigns designed to engage new customers. I've been recruiting local businesses that want to get involved in trying new features and promotions. I </a:t>
            </a:r>
            <a:r>
              <a:rPr lang="en-US" sz="2400" i="1" dirty="0">
                <a:solidFill>
                  <a:schemeClr val="tx1">
                    <a:alpha val="55000"/>
                  </a:schemeClr>
                </a:solidFill>
                <a:latin typeface="Indeed Sans"/>
              </a:rPr>
              <a:t>also volunteer at local meetups, where I teach young entrepreneurs and small businesses how to market their products</a:t>
            </a:r>
            <a:r>
              <a:rPr lang="en-US" sz="2400" b="0" i="1" dirty="0">
                <a:solidFill>
                  <a:schemeClr val="tx1">
                    <a:alpha val="55000"/>
                  </a:schemeClr>
                </a:solidFill>
                <a:effectLst/>
                <a:latin typeface="Indeed Sans"/>
              </a:rPr>
              <a:t>."</a:t>
            </a:r>
            <a:endParaRPr lang="en-US" sz="2400" b="0" i="0" dirty="0">
              <a:solidFill>
                <a:schemeClr val="tx1">
                  <a:alpha val="55000"/>
                </a:schemeClr>
              </a:solidFill>
              <a:effectLst/>
              <a:latin typeface="Indeed Sans"/>
            </a:endParaRPr>
          </a:p>
        </p:txBody>
      </p:sp>
      <p:sp>
        <p:nvSpPr>
          <p:cNvPr id="4" name="Slide Number Placeholder 3">
            <a:extLst>
              <a:ext uri="{FF2B5EF4-FFF2-40B4-BE49-F238E27FC236}">
                <a16:creationId xmlns:a16="http://schemas.microsoft.com/office/drawing/2014/main" id="{1E404442-7C06-E0E6-E93E-FA57D8C24B33}"/>
              </a:ext>
            </a:extLst>
          </p:cNvPr>
          <p:cNvSpPr>
            <a:spLocks noGrp="1"/>
          </p:cNvSpPr>
          <p:nvPr>
            <p:ph type="sldNum" sz="quarter" idx="12"/>
          </p:nvPr>
        </p:nvSpPr>
        <p:spPr>
          <a:xfrm>
            <a:off x="11049000" y="6400800"/>
            <a:ext cx="685800" cy="457200"/>
          </a:xfrm>
        </p:spPr>
        <p:txBody>
          <a:bodyPr anchor="ctr">
            <a:normAutofit/>
          </a:bodyPr>
          <a:lstStyle/>
          <a:p>
            <a:pPr>
              <a:spcAft>
                <a:spcPts val="600"/>
              </a:spcAft>
            </a:pPr>
            <a:fld id="{0CEE3E24-2B05-CF43-B72B-A1A661027FC9}" type="slidenum">
              <a:rPr lang="en-US" sz="1000">
                <a:solidFill>
                  <a:srgbClr val="000000">
                    <a:alpha val="70000"/>
                  </a:srgbClr>
                </a:solidFill>
              </a:rPr>
              <a:pPr>
                <a:spcAft>
                  <a:spcPts val="600"/>
                </a:spcAft>
              </a:pPr>
              <a:t>2</a:t>
            </a:fld>
            <a:endParaRPr lang="en-US" sz="1000">
              <a:solidFill>
                <a:srgbClr val="000000">
                  <a:alpha val="70000"/>
                </a:srgbClr>
              </a:solidFill>
            </a:endParaRPr>
          </a:p>
        </p:txBody>
      </p:sp>
      <p:sp>
        <p:nvSpPr>
          <p:cNvPr id="6" name="TextBox 5">
            <a:extLst>
              <a:ext uri="{FF2B5EF4-FFF2-40B4-BE49-F238E27FC236}">
                <a16:creationId xmlns:a16="http://schemas.microsoft.com/office/drawing/2014/main" id="{AFA6464D-47AE-6AFF-E056-730369556324}"/>
              </a:ext>
            </a:extLst>
          </p:cNvPr>
          <p:cNvSpPr txBox="1"/>
          <p:nvPr/>
        </p:nvSpPr>
        <p:spPr>
          <a:xfrm>
            <a:off x="1141925" y="3192336"/>
            <a:ext cx="3125279" cy="129817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1800" b="1" i="1" dirty="0">
                <a:effectLst/>
                <a:latin typeface="Indeed Sans"/>
              </a:rPr>
              <a:t>Use your name and job title</a:t>
            </a:r>
          </a:p>
          <a:p>
            <a:pPr marL="285750" indent="-285750">
              <a:lnSpc>
                <a:spcPct val="150000"/>
              </a:lnSpc>
              <a:buFont typeface="Arial" panose="020B0604020202020204" pitchFamily="34" charset="0"/>
              <a:buChar char="•"/>
            </a:pPr>
            <a:r>
              <a:rPr lang="en-US" b="1" i="1" dirty="0">
                <a:latin typeface="Indeed Sans"/>
              </a:rPr>
              <a:t>Add personal details</a:t>
            </a:r>
          </a:p>
          <a:p>
            <a:pPr marL="285750" indent="-285750">
              <a:lnSpc>
                <a:spcPct val="150000"/>
              </a:lnSpc>
              <a:buFont typeface="Arial" panose="020B0604020202020204" pitchFamily="34" charset="0"/>
              <a:buChar char="•"/>
            </a:pPr>
            <a:r>
              <a:rPr lang="en-US" b="1" i="1" dirty="0">
                <a:latin typeface="Indeed Sans"/>
              </a:rPr>
              <a:t>Close with enthusiasm</a:t>
            </a:r>
            <a:endParaRPr lang="en-US" i="1" dirty="0"/>
          </a:p>
        </p:txBody>
      </p:sp>
    </p:spTree>
    <p:extLst>
      <p:ext uri="{BB962C8B-B14F-4D97-AF65-F5344CB8AC3E}">
        <p14:creationId xmlns:p14="http://schemas.microsoft.com/office/powerpoint/2010/main" val="196690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0B8CC3-D760-24B5-E96E-6FD4841F289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To future employers</a:t>
            </a:r>
          </a:p>
        </p:txBody>
      </p:sp>
      <p:pic>
        <p:nvPicPr>
          <p:cNvPr id="4098" name="Picture 2" descr="How To Introduce Yourself in a Job Interview (With Tips) | Indeed.com">
            <a:extLst>
              <a:ext uri="{FF2B5EF4-FFF2-40B4-BE49-F238E27FC236}">
                <a16:creationId xmlns:a16="http://schemas.microsoft.com/office/drawing/2014/main" id="{3D20FD3C-325F-76DB-FD7C-6E5F0FF1D28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914801" y="578738"/>
            <a:ext cx="5670549" cy="567054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C104F1E-E3AB-4E41-9FAA-EEF51AD4C5D3}"/>
              </a:ext>
            </a:extLst>
          </p:cNvPr>
          <p:cNvSpPr>
            <a:spLocks noGrp="1"/>
          </p:cNvSpPr>
          <p:nvPr>
            <p:ph type="sldNum" sz="quarter" idx="12"/>
          </p:nvPr>
        </p:nvSpPr>
        <p:spPr/>
        <p:txBody>
          <a:bodyPr/>
          <a:lstStyle/>
          <a:p>
            <a:fld id="{0CEE3E24-2B05-CF43-B72B-A1A661027FC9}" type="slidenum">
              <a:rPr lang="en-US" smtClean="0"/>
              <a:t>3</a:t>
            </a:fld>
            <a:endParaRPr lang="en-US"/>
          </a:p>
        </p:txBody>
      </p:sp>
    </p:spTree>
    <p:extLst>
      <p:ext uri="{BB962C8B-B14F-4D97-AF65-F5344CB8AC3E}">
        <p14:creationId xmlns:p14="http://schemas.microsoft.com/office/powerpoint/2010/main" val="52894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4" name="Rectangle 1025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A68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6" name="Rectangle 1025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descr="Job interview in English - Series. Part 3.">
            <a:extLst>
              <a:ext uri="{FF2B5EF4-FFF2-40B4-BE49-F238E27FC236}">
                <a16:creationId xmlns:a16="http://schemas.microsoft.com/office/drawing/2014/main" id="{ECA99FF4-8317-37EF-3353-55B021B45F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25136" r="-2211" b="6072"/>
          <a:stretch/>
        </p:blipFill>
        <p:spPr bwMode="auto">
          <a:xfrm>
            <a:off x="2045191" y="646740"/>
            <a:ext cx="8515276" cy="5731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9604201-7011-0E4F-92A4-EB6326808054}"/>
              </a:ext>
            </a:extLst>
          </p:cNvPr>
          <p:cNvSpPr>
            <a:spLocks noGrp="1"/>
          </p:cNvSpPr>
          <p:nvPr>
            <p:ph type="sldNum" sz="quarter" idx="12"/>
          </p:nvPr>
        </p:nvSpPr>
        <p:spPr>
          <a:xfrm>
            <a:off x="8610600" y="6356350"/>
            <a:ext cx="2743200" cy="365125"/>
          </a:xfrm>
        </p:spPr>
        <p:txBody>
          <a:bodyPr>
            <a:normAutofit/>
          </a:bodyPr>
          <a:lstStyle/>
          <a:p>
            <a:pPr>
              <a:spcAft>
                <a:spcPts val="600"/>
              </a:spcAft>
            </a:pPr>
            <a:fld id="{0CEE3E24-2B05-CF43-B72B-A1A661027FC9}" type="slidenum">
              <a:rPr lang="en-US" smtClean="0">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299965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31" name="Group 5130">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5132" name="Rectangle 5131">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122" name="Picture 2" descr="How to Answer “Tell Me About Yourself” in an Interview">
            <a:extLst>
              <a:ext uri="{FF2B5EF4-FFF2-40B4-BE49-F238E27FC236}">
                <a16:creationId xmlns:a16="http://schemas.microsoft.com/office/drawing/2014/main" id="{F310E1E7-297D-5A16-8D11-58041EAD80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671"/>
          <a:stretch/>
        </p:blipFill>
        <p:spPr bwMode="auto">
          <a:xfrm>
            <a:off x="706568" y="2502200"/>
            <a:ext cx="3209544" cy="1550929"/>
          </a:xfrm>
          <a:prstGeom prst="rect">
            <a:avLst/>
          </a:prstGeom>
          <a:noFill/>
          <a:extLst>
            <a:ext uri="{909E8E84-426E-40DD-AFC4-6F175D3DCCD1}">
              <a14:hiddenFill xmlns:a14="http://schemas.microsoft.com/office/drawing/2010/main">
                <a:solidFill>
                  <a:srgbClr val="FFFFFF"/>
                </a:solidFill>
              </a14:hiddenFill>
            </a:ext>
          </a:extLst>
        </p:spPr>
      </p:pic>
      <p:grpSp>
        <p:nvGrpSpPr>
          <p:cNvPr id="5135" name="Group 5134">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5136" name="Rectangle 5135">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124" name="Picture 4" descr="How to Answer “Tell Me About Yourself” in an Interview">
            <a:extLst>
              <a:ext uri="{FF2B5EF4-FFF2-40B4-BE49-F238E27FC236}">
                <a16:creationId xmlns:a16="http://schemas.microsoft.com/office/drawing/2014/main" id="{822AB9A8-1760-BD0E-8506-906AA1DCFD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607" b="40196"/>
          <a:stretch/>
        </p:blipFill>
        <p:spPr bwMode="auto">
          <a:xfrm>
            <a:off x="4487333" y="1664990"/>
            <a:ext cx="3209544" cy="3225350"/>
          </a:xfrm>
          <a:prstGeom prst="rect">
            <a:avLst/>
          </a:prstGeom>
          <a:noFill/>
          <a:extLst>
            <a:ext uri="{909E8E84-426E-40DD-AFC4-6F175D3DCCD1}">
              <a14:hiddenFill xmlns:a14="http://schemas.microsoft.com/office/drawing/2010/main">
                <a:solidFill>
                  <a:srgbClr val="FFFFFF"/>
                </a:solidFill>
              </a14:hiddenFill>
            </a:ext>
          </a:extLst>
        </p:spPr>
      </p:pic>
      <p:grpSp>
        <p:nvGrpSpPr>
          <p:cNvPr id="5139" name="Group 5138">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5140" name="Rectangle 5139">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41" name="Rectangle 5140">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descr="How to Answer “Tell Me About Yourself” in an Interview">
            <a:extLst>
              <a:ext uri="{FF2B5EF4-FFF2-40B4-BE49-F238E27FC236}">
                <a16:creationId xmlns:a16="http://schemas.microsoft.com/office/drawing/2014/main" id="{D96E2B68-AE00-DD37-B7A3-EF6EDD5BBB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59118" r="-348" b="1"/>
          <a:stretch/>
        </p:blipFill>
        <p:spPr bwMode="auto">
          <a:xfrm>
            <a:off x="8275887" y="1643250"/>
            <a:ext cx="3209544" cy="326883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135ACC2-DB1B-C58A-7D3B-909C39618017}"/>
              </a:ext>
            </a:extLst>
          </p:cNvPr>
          <p:cNvSpPr>
            <a:spLocks noGrp="1"/>
          </p:cNvSpPr>
          <p:nvPr>
            <p:ph type="sldNum" sz="quarter" idx="12"/>
          </p:nvPr>
        </p:nvSpPr>
        <p:spPr/>
        <p:txBody>
          <a:bodyPr/>
          <a:lstStyle/>
          <a:p>
            <a:fld id="{0CEE3E24-2B05-CF43-B72B-A1A661027FC9}" type="slidenum">
              <a:rPr lang="en-US" smtClean="0"/>
              <a:t>5</a:t>
            </a:fld>
            <a:endParaRPr lang="en-US"/>
          </a:p>
        </p:txBody>
      </p:sp>
    </p:spTree>
    <p:extLst>
      <p:ext uri="{BB962C8B-B14F-4D97-AF65-F5344CB8AC3E}">
        <p14:creationId xmlns:p14="http://schemas.microsoft.com/office/powerpoint/2010/main" val="345311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B4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16C17-BF17-3F0E-7350-01770090703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Make your impressions on First Day</a:t>
            </a:r>
          </a:p>
        </p:txBody>
      </p:sp>
      <p:pic>
        <p:nvPicPr>
          <p:cNvPr id="2050" name="Picture 2" descr="This illustration depicts making introductions at a new job including &quot;Familiarize yourself with the company organization chart,&quot; &quot;Ask your superior to introduce you,&quot; &quot;Or introduce yourself,&quot; and &quot;Send a follow-up introduction email.&quot;">
            <a:extLst>
              <a:ext uri="{FF2B5EF4-FFF2-40B4-BE49-F238E27FC236}">
                <a16:creationId xmlns:a16="http://schemas.microsoft.com/office/drawing/2014/main" id="{721D8ACD-9D43-D803-056A-235A1F6D57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30599" y="723666"/>
            <a:ext cx="7921321" cy="52874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1AA6B81-1670-1FE1-67BD-CF7323A17F29}"/>
              </a:ext>
            </a:extLst>
          </p:cNvPr>
          <p:cNvSpPr>
            <a:spLocks noGrp="1"/>
          </p:cNvSpPr>
          <p:nvPr>
            <p:ph type="sldNum" sz="quarter" idx="12"/>
          </p:nvPr>
        </p:nvSpPr>
        <p:spPr/>
        <p:txBody>
          <a:bodyPr/>
          <a:lstStyle/>
          <a:p>
            <a:fld id="{0CEE3E24-2B05-CF43-B72B-A1A661027FC9}" type="slidenum">
              <a:rPr lang="en-US" smtClean="0"/>
              <a:t>6</a:t>
            </a:fld>
            <a:endParaRPr lang="en-US"/>
          </a:p>
        </p:txBody>
      </p:sp>
    </p:spTree>
    <p:extLst>
      <p:ext uri="{BB962C8B-B14F-4D97-AF65-F5344CB8AC3E}">
        <p14:creationId xmlns:p14="http://schemas.microsoft.com/office/powerpoint/2010/main" val="104397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0" name="Rectangle 820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12" name="Rectangle 82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14" name="Rectangle 82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D6540C-75C9-985E-11C4-76CFA7D90B4D}"/>
              </a:ext>
            </a:extLst>
          </p:cNvPr>
          <p:cNvSpPr>
            <a:spLocks noGrp="1"/>
          </p:cNvSpPr>
          <p:nvPr>
            <p:ph type="title"/>
          </p:nvPr>
        </p:nvSpPr>
        <p:spPr>
          <a:xfrm>
            <a:off x="1115568" y="548640"/>
            <a:ext cx="10168128" cy="1179576"/>
          </a:xfrm>
        </p:spPr>
        <p:txBody>
          <a:bodyPr>
            <a:normAutofit/>
          </a:bodyPr>
          <a:lstStyle/>
          <a:p>
            <a:r>
              <a:rPr lang="en-US" sz="4000"/>
              <a:t>Actions Matter, Too</a:t>
            </a:r>
          </a:p>
        </p:txBody>
      </p:sp>
      <p:sp>
        <p:nvSpPr>
          <p:cNvPr id="8216" name="Rectangle 82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94" name="Picture 2" descr="Your body language may shape who you are">
            <a:extLst>
              <a:ext uri="{FF2B5EF4-FFF2-40B4-BE49-F238E27FC236}">
                <a16:creationId xmlns:a16="http://schemas.microsoft.com/office/drawing/2014/main" id="{45EA4132-E6D5-C157-55F3-9438E8693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8492" b="3"/>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B584E3-6B1F-1E35-700E-3B466D90265D}"/>
              </a:ext>
            </a:extLst>
          </p:cNvPr>
          <p:cNvSpPr>
            <a:spLocks noGrp="1"/>
          </p:cNvSpPr>
          <p:nvPr>
            <p:ph idx="1"/>
          </p:nvPr>
        </p:nvSpPr>
        <p:spPr>
          <a:xfrm>
            <a:off x="7411453" y="2478024"/>
            <a:ext cx="3872243" cy="3694176"/>
          </a:xfrm>
        </p:spPr>
        <p:txBody>
          <a:bodyPr anchor="ctr">
            <a:normAutofit/>
          </a:bodyPr>
          <a:lstStyle/>
          <a:p>
            <a:r>
              <a:rPr lang="en-US" sz="1800" dirty="0"/>
              <a:t>Arrive early</a:t>
            </a:r>
          </a:p>
          <a:p>
            <a:r>
              <a:rPr lang="en-US" sz="1800" dirty="0"/>
              <a:t>Be confident</a:t>
            </a:r>
          </a:p>
          <a:p>
            <a:r>
              <a:rPr lang="en-US" sz="1800" dirty="0"/>
              <a:t>Be prepared</a:t>
            </a:r>
          </a:p>
          <a:p>
            <a:r>
              <a:rPr lang="en-US" sz="1800" dirty="0"/>
              <a:t>Present yourself professionally </a:t>
            </a:r>
          </a:p>
          <a:p>
            <a:r>
              <a:rPr lang="en-US" sz="1800" dirty="0"/>
              <a:t>Powerful positions, if needed</a:t>
            </a:r>
          </a:p>
        </p:txBody>
      </p:sp>
      <p:sp>
        <p:nvSpPr>
          <p:cNvPr id="4" name="Slide Number Placeholder 3">
            <a:extLst>
              <a:ext uri="{FF2B5EF4-FFF2-40B4-BE49-F238E27FC236}">
                <a16:creationId xmlns:a16="http://schemas.microsoft.com/office/drawing/2014/main" id="{D5E69B54-37F8-C908-D2CF-2BEA4BC65CF7}"/>
              </a:ext>
            </a:extLst>
          </p:cNvPr>
          <p:cNvSpPr>
            <a:spLocks noGrp="1"/>
          </p:cNvSpPr>
          <p:nvPr>
            <p:ph type="sldNum" sz="quarter" idx="12"/>
          </p:nvPr>
        </p:nvSpPr>
        <p:spPr/>
        <p:txBody>
          <a:bodyPr/>
          <a:lstStyle/>
          <a:p>
            <a:fld id="{0CEE3E24-2B05-CF43-B72B-A1A661027FC9}" type="slidenum">
              <a:rPr lang="en-US" smtClean="0"/>
              <a:t>7</a:t>
            </a:fld>
            <a:endParaRPr lang="en-US"/>
          </a:p>
        </p:txBody>
      </p:sp>
    </p:spTree>
    <p:extLst>
      <p:ext uri="{BB962C8B-B14F-4D97-AF65-F5344CB8AC3E}">
        <p14:creationId xmlns:p14="http://schemas.microsoft.com/office/powerpoint/2010/main" val="113614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3081" name="Freeform: Shape 308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074" name="Picture 2" descr="How to introduce yourself in an email">
            <a:extLst>
              <a:ext uri="{FF2B5EF4-FFF2-40B4-BE49-F238E27FC236}">
                <a16:creationId xmlns:a16="http://schemas.microsoft.com/office/drawing/2014/main" id="{1008ACFB-E446-4C3F-882F-1A5BD7C3B8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88537" y="643468"/>
            <a:ext cx="8346168" cy="557106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9059BB1-34E3-67B9-5114-B5C5E31C0E60}"/>
              </a:ext>
            </a:extLst>
          </p:cNvPr>
          <p:cNvSpPr>
            <a:spLocks noGrp="1"/>
          </p:cNvSpPr>
          <p:nvPr>
            <p:ph type="sldNum" sz="quarter" idx="12"/>
          </p:nvPr>
        </p:nvSpPr>
        <p:spPr/>
        <p:txBody>
          <a:bodyPr/>
          <a:lstStyle/>
          <a:p>
            <a:fld id="{0CEE3E24-2B05-CF43-B72B-A1A661027FC9}" type="slidenum">
              <a:rPr lang="en-US" smtClean="0"/>
              <a:t>8</a:t>
            </a:fld>
            <a:endParaRPr lang="en-US"/>
          </a:p>
        </p:txBody>
      </p:sp>
    </p:spTree>
    <p:extLst>
      <p:ext uri="{BB962C8B-B14F-4D97-AF65-F5344CB8AC3E}">
        <p14:creationId xmlns:p14="http://schemas.microsoft.com/office/powerpoint/2010/main" val="38929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Freeform: Shape 7176">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7170" name="Picture 2" descr="Introduce Myself Photos and Images &amp; Pictures | Shutterstock">
            <a:extLst>
              <a:ext uri="{FF2B5EF4-FFF2-40B4-BE49-F238E27FC236}">
                <a16:creationId xmlns:a16="http://schemas.microsoft.com/office/drawing/2014/main" id="{DB01CF13-D348-3670-5D07-25A65C41217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374" b="6769"/>
          <a:stretch/>
        </p:blipFill>
        <p:spPr bwMode="auto">
          <a:xfrm>
            <a:off x="4188101" y="1201003"/>
            <a:ext cx="4076240" cy="41079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A866E45-556A-7C6B-B819-254401B37E14}"/>
              </a:ext>
            </a:extLst>
          </p:cNvPr>
          <p:cNvSpPr>
            <a:spLocks noGrp="1"/>
          </p:cNvSpPr>
          <p:nvPr>
            <p:ph type="sldNum" sz="quarter" idx="12"/>
          </p:nvPr>
        </p:nvSpPr>
        <p:spPr/>
        <p:txBody>
          <a:bodyPr/>
          <a:lstStyle/>
          <a:p>
            <a:fld id="{0CEE3E24-2B05-CF43-B72B-A1A661027FC9}" type="slidenum">
              <a:rPr lang="en-US" smtClean="0"/>
              <a:t>9</a:t>
            </a:fld>
            <a:endParaRPr lang="en-US"/>
          </a:p>
        </p:txBody>
      </p:sp>
    </p:spTree>
    <p:extLst>
      <p:ext uri="{BB962C8B-B14F-4D97-AF65-F5344CB8AC3E}">
        <p14:creationId xmlns:p14="http://schemas.microsoft.com/office/powerpoint/2010/main" val="4120408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4310</TotalTime>
  <Words>317</Words>
  <Application>Microsoft Macintosh PowerPoint</Application>
  <PresentationFormat>Widescreen</PresentationFormat>
  <Paragraphs>54</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Indeed Sans</vt:lpstr>
      <vt:lpstr>Rubik</vt:lpstr>
      <vt:lpstr>Space-mono</vt:lpstr>
      <vt:lpstr>Aptos</vt:lpstr>
      <vt:lpstr>Aptos Display</vt:lpstr>
      <vt:lpstr>Arial</vt:lpstr>
      <vt:lpstr>Calibri</vt:lpstr>
      <vt:lpstr>Office Theme</vt:lpstr>
      <vt:lpstr>How to tell your stories in a few lines</vt:lpstr>
      <vt:lpstr>Networking with colleagues</vt:lpstr>
      <vt:lpstr>To future employers</vt:lpstr>
      <vt:lpstr>PowerPoint Presentation</vt:lpstr>
      <vt:lpstr>PowerPoint Presentation</vt:lpstr>
      <vt:lpstr>Make your impressions on First Day</vt:lpstr>
      <vt:lpstr>Actions Matter, Too</vt:lpstr>
      <vt:lpstr>PowerPoint Presentation</vt:lpstr>
      <vt:lpstr>PowerPoint Presentation</vt:lpstr>
      <vt:lpstr>PowerPoint Presentation</vt:lpstr>
      <vt:lpstr>PowerPoint Presentation</vt:lpstr>
      <vt:lpstr>Networking with colleagues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 Jiang</dc:creator>
  <cp:lastModifiedBy>Ge Jiang</cp:lastModifiedBy>
  <cp:revision>4</cp:revision>
  <dcterms:created xsi:type="dcterms:W3CDTF">2024-07-26T18:04:01Z</dcterms:created>
  <dcterms:modified xsi:type="dcterms:W3CDTF">2024-07-29T17:54:50Z</dcterms:modified>
</cp:coreProperties>
</file>