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02" r:id="rId2"/>
    <p:sldId id="303" r:id="rId3"/>
    <p:sldId id="305" r:id="rId4"/>
    <p:sldId id="306" r:id="rId5"/>
    <p:sldId id="319" r:id="rId6"/>
    <p:sldId id="307" r:id="rId7"/>
    <p:sldId id="316" r:id="rId8"/>
    <p:sldId id="317" r:id="rId9"/>
    <p:sldId id="318" r:id="rId10"/>
    <p:sldId id="311" r:id="rId11"/>
    <p:sldId id="315" r:id="rId12"/>
    <p:sldId id="312" r:id="rId13"/>
    <p:sldId id="313" r:id="rId14"/>
    <p:sldId id="314" r:id="rId15"/>
    <p:sldId id="309" r:id="rId16"/>
    <p:sldId id="308" r:id="rId17"/>
    <p:sldId id="310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/>
    <p:restoredTop sz="87887"/>
  </p:normalViewPr>
  <p:slideViewPr>
    <p:cSldViewPr snapToGrid="0">
      <p:cViewPr varScale="1">
        <p:scale>
          <a:sx n="139" d="100"/>
          <a:sy n="139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8C8D-923C-1346-9A4F-BA58388D1D30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A93E-4B31-3F4D-BD87-377D6D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www.wandb.courses</a:t>
            </a:r>
            <a:r>
              <a:rPr lang="en-US" dirty="0"/>
              <a:t>/courses/take/prompting/lessons/55452509-elements-of-a-prompt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wandb</a:t>
            </a:r>
            <a:r>
              <a:rPr lang="en-US" dirty="0"/>
              <a:t>/</a:t>
            </a:r>
            <a:r>
              <a:rPr lang="en-US" dirty="0" err="1"/>
              <a:t>edu</a:t>
            </a:r>
            <a:r>
              <a:rPr lang="en-US" dirty="0"/>
              <a:t>/tree/main/prompting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llmnanban.akmmusai.pro</a:t>
            </a:r>
            <a:r>
              <a:rPr lang="en-US" dirty="0"/>
              <a:t>/Introductory/Prompt-Elements/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-us/copilot/security/prompting-tips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wandb</a:t>
            </a:r>
            <a:r>
              <a:rPr lang="en-US" dirty="0"/>
              <a:t>/</a:t>
            </a:r>
            <a:r>
              <a:rPr lang="en-US" dirty="0" err="1"/>
              <a:t>edu</a:t>
            </a:r>
            <a:r>
              <a:rPr lang="en-US" dirty="0"/>
              <a:t>/blob/main/prompting/</a:t>
            </a:r>
            <a:r>
              <a:rPr lang="en-US"/>
              <a:t>prompt_engineering.ipynb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CA93E-4B31-3F4D-BD87-377D6DBDE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www.cegeka.com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/blogs/microsoft-365-copilot-art-of-the-prompt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passing on information, this comes from a LLM that previously says it doesn’t know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shots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/advanced-prompt-engineering-f07f9e55fe01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in a RAG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wandb.ai</a:t>
            </a:r>
            <a:r>
              <a:rPr lang="en-US" dirty="0"/>
              <a:t>/</a:t>
            </a:r>
            <a:r>
              <a:rPr lang="en-US" dirty="0" err="1"/>
              <a:t>sauravmaheshkar</a:t>
            </a:r>
            <a:r>
              <a:rPr lang="en-US" dirty="0"/>
              <a:t>/prompting-techniques/reports/Chain-of-thought-tree-of-thought-and-graph-of-thought-Prompting-techniques-explained---Vmlldzo4MzQwNjMx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9C1B-ABE8-A54B-8BEF-2D94C6B3A7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D35B-026D-CA8C-71D0-19543DBB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15F2-89F4-EA91-56E0-CE6EAD98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5A5-4EA8-4CB0-87F6-71EFB4FC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852-446C-7CC6-03EB-555B9727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5FC7-5011-6708-1420-598FA66D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F037-9AEB-447F-ED22-5D9AC14F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6DD8-8531-3C58-A1A2-174F3645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0650-0863-D9FA-2156-02D8E424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6C79-AD45-EFFA-B9EE-63FCBCA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A1D0-52EE-4686-C76D-0F7BEDDA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20CC-FE42-0F45-8CF4-AC882C073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AEC7-330F-A522-8617-EEA6A64B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0355-CF50-45D8-28A8-BB3A1C0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F713-5B51-02A3-7B4D-D2FCE1C0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E878-26B5-2BFD-7CCD-142B41FF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C7E-9AC0-5508-0495-7627F2C3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E75C-AB94-96B2-E760-62E0C386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638-E81A-DF07-E1A8-0A57D05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65E6-EE7D-7828-1AAB-A96B3245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45C0-EB2C-F03D-DE44-FBE01F4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AE99-6FFD-F8EE-398E-FD43767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68E3-0A68-2DDD-F23F-9782478A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2A79-87E5-3959-C20E-7F3ACD4B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E4FB-4442-AD9D-3590-9F2DDF4C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8E76-0B35-EE48-4489-7FB2BDA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34A3-BB9B-28A0-DD21-9DCC6081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A136-D4D6-D150-3D90-53EF6197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C184-DF35-78AE-0C2D-05AB45DE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FB4F-02C9-5427-6949-222CB75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55F0-3126-4269-F3E0-72BD1E26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D0DB-46B1-B773-1D84-0925258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462E-9823-34A8-1FA7-E816DD8A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8098-6029-3804-26DB-E19EE37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1ED3-B0C6-443F-1E55-0B828655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7A2D8-19F0-1972-8D79-B399FC74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B8FDF-9A89-5479-9EEA-393FA45E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DB93B-E72E-50DB-670F-E33D56A7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DE8AC-196A-8C16-5C0A-A6814C9B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B0736-38DD-A7EE-821E-73701A0A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72EB-69B8-01C1-5287-84977834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A295-4912-C526-D502-6C16004B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7ECB-147F-D42D-864D-0F7B20A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0D1C-1083-7105-007F-902AD0A8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8F502-555C-A386-737E-A38796EB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02C8C-A71F-8D58-C205-491D313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D80B-24A9-EFBE-6541-A9DCFB9A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3ECF-B643-7564-79FC-17CF1977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2B5C-B41C-1210-D8DD-72758139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D16F-6968-A37C-42F0-006C64EB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66FE-B3B3-EF86-B139-49A02279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2950D-6374-5654-82F1-5603E350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638A-B7E2-E128-78D7-F54CA12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9DBB-D3D3-C331-4101-D166993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BF2A-B58D-26CC-E210-1BC13DAD1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FD09-89A3-F4CB-371B-38602BB0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4D82-44C2-354B-E6F5-FE32848B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0DD4-ED54-D319-ADBB-F5D8E9E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F9AC-2A29-F782-8611-5FCA9CDD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3C431-2C11-F43C-159A-C5D439BB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A643-5068-5E20-0242-0EDE8A98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CEE4-4EBA-D4B8-068B-A498F6DEA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CE14C-0153-8144-AFC0-B68C07F2927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C29A-3B61-3052-7C25-042FE51B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38E0-1160-1ECD-BDA4-79D7E5869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F558D-C9B7-914B-8C5A-671707C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E299E9-BA77-A5D1-7613-4561DD77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E83-7305-5B7C-890C-4A71EBE8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Purpose: how to communicate to an LLM your intention for a task without fine-tune or train our models</a:t>
            </a:r>
          </a:p>
          <a:p>
            <a:r>
              <a:rPr lang="en-US" dirty="0"/>
              <a:t>Direct the right and consistent behaviors from the LLM in your model in any RAG applications</a:t>
            </a:r>
          </a:p>
          <a:p>
            <a:r>
              <a:rPr lang="en-US" dirty="0"/>
              <a:t>LLM: know whether it’s foundational models or chat or instruct models</a:t>
            </a:r>
          </a:p>
          <a:p>
            <a:r>
              <a:rPr lang="en-US" dirty="0"/>
              <a:t>Include instructions, context, heuristics, examples </a:t>
            </a:r>
          </a:p>
          <a:p>
            <a:r>
              <a:rPr lang="en-US" dirty="0"/>
              <a:t>Where it’s useful: match the tone, style, format, control the output, reduce hallucinations</a:t>
            </a:r>
          </a:p>
          <a:p>
            <a:r>
              <a:rPr lang="en-US" dirty="0"/>
              <a:t>Text understanding: given large documents of various formats and complex information, distill it down to a concise and understandable format, with precise information, specifically tailored to the questions you asked, for the purposes of benefiting our clients and internal associates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98507-F83E-F97F-B511-6DBF615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9EA9E-F9FB-4C94-79DE-2ABEE5D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737A-E716-7CD9-97A5-6C0EFB39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+context (RAG, in-context learning)</a:t>
            </a:r>
          </a:p>
          <a:p>
            <a:pPr lvl="1"/>
            <a:r>
              <a:rPr lang="en-US" dirty="0"/>
              <a:t>Getting answers, but give too much/too little, or not in the format or tone</a:t>
            </a:r>
          </a:p>
          <a:p>
            <a:r>
              <a:rPr lang="en-US" dirty="0"/>
              <a:t>+system instructions</a:t>
            </a:r>
          </a:p>
          <a:p>
            <a:r>
              <a:rPr lang="en-US" dirty="0"/>
              <a:t>+examples (zero-shot, few-shots)</a:t>
            </a:r>
          </a:p>
          <a:p>
            <a:r>
              <a:rPr lang="en-US" dirty="0"/>
              <a:t>+advanced prompting techniques (</a:t>
            </a:r>
            <a:r>
              <a:rPr lang="en-US" dirty="0" err="1"/>
              <a:t>CoT</a:t>
            </a:r>
            <a:r>
              <a:rPr lang="en-US" dirty="0"/>
              <a:t>, </a:t>
            </a:r>
            <a:r>
              <a:rPr lang="en-US" dirty="0" err="1"/>
              <a:t>ToT</a:t>
            </a:r>
            <a:r>
              <a:rPr lang="en-US" dirty="0"/>
              <a:t>, </a:t>
            </a:r>
            <a:r>
              <a:rPr lang="en-US" dirty="0" err="1"/>
              <a:t>GoT</a:t>
            </a:r>
            <a:r>
              <a:rPr lang="en-US" dirty="0"/>
              <a:t>)</a:t>
            </a:r>
          </a:p>
          <a:p>
            <a:r>
              <a:rPr lang="en-US" dirty="0"/>
              <a:t>Made feasible by increasingly long context windows of LLM</a:t>
            </a:r>
          </a:p>
          <a:p>
            <a:endParaRPr lang="en-US" dirty="0"/>
          </a:p>
          <a:p>
            <a:r>
              <a:rPr lang="en-US" dirty="0"/>
              <a:t>W&amp;B: Tracking purposes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F2C52-48F7-B842-51CC-FF96E0DB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96C-0DB9-14CE-F64B-7CEA493E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C751-C3A2-C633-A420-547B8671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68B6C-D5B2-9DED-3B32-D8E76856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11</a:t>
            </a:fld>
            <a:endParaRPr lang="en-US"/>
          </a:p>
        </p:txBody>
      </p:sp>
      <p:pic>
        <p:nvPicPr>
          <p:cNvPr id="11266" name="Picture 2" descr="Inside language models (from GPT to Olympus) – Dr Alan D. Thompson – Life  Architect">
            <a:extLst>
              <a:ext uri="{FF2B5EF4-FFF2-40B4-BE49-F238E27FC236}">
                <a16:creationId xmlns:a16="http://schemas.microsoft.com/office/drawing/2014/main" id="{48780B26-4E88-BBE0-7503-C0852127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7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8681-A2F4-B5AC-274C-80D199C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 descr="Gemini's context window is much larger than anyone else's : r/OpenAI">
            <a:extLst>
              <a:ext uri="{FF2B5EF4-FFF2-40B4-BE49-F238E27FC236}">
                <a16:creationId xmlns:a16="http://schemas.microsoft.com/office/drawing/2014/main" id="{CC8D2AB4-A1DB-C881-680F-ED59251F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" y="636814"/>
            <a:ext cx="5584372" cy="5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B6925-834E-071A-A97B-51B71AB7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 descr="Beyond Proprietary Models: How Open Source LLMs are Redefining AI's Role in  Business and Society">
            <a:extLst>
              <a:ext uri="{FF2B5EF4-FFF2-40B4-BE49-F238E27FC236}">
                <a16:creationId xmlns:a16="http://schemas.microsoft.com/office/drawing/2014/main" id="{9AFF0653-6CA7-30C7-70F8-6BFA2F95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825"/>
            <a:ext cx="12192000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D9431-7E80-CD64-98B1-C0EC0911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14</a:t>
            </a:fld>
            <a:endParaRPr lang="en-US"/>
          </a:p>
        </p:txBody>
      </p:sp>
      <p:pic>
        <p:nvPicPr>
          <p:cNvPr id="10242" name="Picture 2" descr="Towards Infinite LLM Context Windows | by Krzysztof K. Zdeb | Apr, 2024 |  Towards Data Science | Towards Data Science">
            <a:extLst>
              <a:ext uri="{FF2B5EF4-FFF2-40B4-BE49-F238E27FC236}">
                <a16:creationId xmlns:a16="http://schemas.microsoft.com/office/drawing/2014/main" id="{28898B9D-7E1F-5DC5-F795-8BD7491C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25"/>
            <a:ext cx="12192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8EED4-4E43-FCFC-2862-2480EB94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BCD0AD-4869-48DC-A722-5B3B0168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"/>
            <a:ext cx="12192000" cy="665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4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0D7B3-1B22-38BE-C46A-629B2CA8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Retrieval Augmented Generation (RAG) for LLMs | Prompt Engineering Guide">
            <a:extLst>
              <a:ext uri="{FF2B5EF4-FFF2-40B4-BE49-F238E27FC236}">
                <a16:creationId xmlns:a16="http://schemas.microsoft.com/office/drawing/2014/main" id="{338534B1-5A41-0BB0-CE14-56197C3D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3500"/>
            <a:ext cx="11455400" cy="67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B1135-E707-D77F-57AE-6A016382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Chain-of-Thought Prompting | Prompt Engineering Guide">
            <a:extLst>
              <a:ext uri="{FF2B5EF4-FFF2-40B4-BE49-F238E27FC236}">
                <a16:creationId xmlns:a16="http://schemas.microsoft.com/office/drawing/2014/main" id="{A7C65F10-613F-7D65-A6BB-25F15126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5450"/>
            <a:ext cx="11938000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6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997F-D734-FFBC-35CE-2039AF0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4EF5-7637-D851-3E7C-CAD76868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A35E7-571C-089D-66FC-38593381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F38E26-63C8-78AA-8F09-C4336FFC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688"/>
            <a:ext cx="12192000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007F-4A09-914F-5C51-903F8AC2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Prompting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9E90-4040-1142-FD7E-36BA669B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 model or chat models:</a:t>
            </a:r>
          </a:p>
          <a:p>
            <a:pPr lvl="1"/>
            <a:r>
              <a:rPr lang="en-US" dirty="0"/>
              <a:t>Models that were trained to speak like human when prompted by a human</a:t>
            </a:r>
          </a:p>
          <a:p>
            <a:r>
              <a:rPr lang="en-US" dirty="0"/>
              <a:t>Instructions: </a:t>
            </a:r>
          </a:p>
          <a:p>
            <a:pPr lvl="1"/>
            <a:r>
              <a:rPr lang="en-US" dirty="0"/>
              <a:t>External information not known by the model</a:t>
            </a:r>
          </a:p>
          <a:p>
            <a:pPr lvl="1"/>
            <a:r>
              <a:rPr lang="en-US" dirty="0"/>
              <a:t>Suppress the knowledge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FFCB-A1E8-985A-BB5C-C648D92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3A6-CA22-F5A7-BFF1-DBCE2F83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prompt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3037-1203-479D-3479-039FD76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Prompt Elements - LLM Prompt Engineering Simplified - LLMNanban">
            <a:extLst>
              <a:ext uri="{FF2B5EF4-FFF2-40B4-BE49-F238E27FC236}">
                <a16:creationId xmlns:a16="http://schemas.microsoft.com/office/drawing/2014/main" id="{5682254E-A556-CDD5-0C35-609CAC44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57" y="1508802"/>
            <a:ext cx="9002486" cy="48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2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A2B0-C875-99EB-780C-71937303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List of available promptbooks">
            <a:extLst>
              <a:ext uri="{FF2B5EF4-FFF2-40B4-BE49-F238E27FC236}">
                <a16:creationId xmlns:a16="http://schemas.microsoft.com/office/drawing/2014/main" id="{59532F40-5F5D-3071-7255-690E8F21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332"/>
            <a:ext cx="12192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BB183-B429-7EFA-ACED-0C8943B2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71650"/>
            <a:ext cx="6426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53D22-CB4D-9C22-A36D-139F3439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CB2A-4646-3147-A88B-508C63CDECE4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Microsoft_visual_cpilot_blog_1024x512px">
            <a:extLst>
              <a:ext uri="{FF2B5EF4-FFF2-40B4-BE49-F238E27FC236}">
                <a16:creationId xmlns:a16="http://schemas.microsoft.com/office/drawing/2014/main" id="{4B7AB4E9-7DDE-DF5E-DCB7-A5B7DACA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4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rompt Engineering? Definition, Types, Best Practices">
            <a:extLst>
              <a:ext uri="{FF2B5EF4-FFF2-40B4-BE49-F238E27FC236}">
                <a16:creationId xmlns:a16="http://schemas.microsoft.com/office/drawing/2014/main" id="{F7B8E623-D1B0-77A1-C410-58D14D532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0"/>
            <a:ext cx="9255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5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2 Prompt Engineering Techniques. Prompt Engineering can be described as… |  by Cobus Greyling | Medium">
            <a:extLst>
              <a:ext uri="{FF2B5EF4-FFF2-40B4-BE49-F238E27FC236}">
                <a16:creationId xmlns:a16="http://schemas.microsoft.com/office/drawing/2014/main" id="{9BFF7D3E-1C59-271A-6CCC-7DC824DA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0"/>
            <a:ext cx="10258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8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E86C63-45AE-8267-4744-39E0E027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8100"/>
            <a:ext cx="10160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386</Words>
  <Application>Microsoft Macintosh PowerPoint</Application>
  <PresentationFormat>Widescreen</PresentationFormat>
  <Paragraphs>59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Prompt engineering </vt:lpstr>
      <vt:lpstr>Prompting bot</vt:lpstr>
      <vt:lpstr>Elements of a prompt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 Jiang</dc:creator>
  <cp:lastModifiedBy>Ge Jiang</cp:lastModifiedBy>
  <cp:revision>5</cp:revision>
  <dcterms:created xsi:type="dcterms:W3CDTF">2024-07-30T15:33:31Z</dcterms:created>
  <dcterms:modified xsi:type="dcterms:W3CDTF">2024-08-06T20:33:10Z</dcterms:modified>
</cp:coreProperties>
</file>