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9f1b38694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9f1b38694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6905eb93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6905eb93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6905eb93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6905eb93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f11f15ce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9f11f15ce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f11f15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9f11f15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9f9e3bd1e4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9f9e3bd1e4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f9e3bd1e4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f9e3bd1e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6905eb93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a6905eb93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Project One, we wanted to explore data regarding this year's election. Our question originally was, "What are likely the best predictors of the 2020 election?" However, decided to ask, "What states are the most influential in elections?"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9f9e3bd1e4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9f9e3bd1e4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f9e3bd1e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f9e3bd1e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Lato"/>
                <a:ea typeface="Lato"/>
                <a:cs typeface="Lato"/>
                <a:sym typeface="Lato"/>
              </a:rPr>
              <a:t>Talk about predictors that we were interested in looking at</a:t>
            </a:r>
            <a:endParaRPr sz="1300">
              <a:solidFill>
                <a:srgbClr val="595959"/>
              </a:solidFill>
              <a:latin typeface="Lato"/>
              <a:ea typeface="Lato"/>
              <a:cs typeface="Lato"/>
              <a:sym typeface="Lato"/>
            </a:endParaRPr>
          </a:p>
          <a:p>
            <a:pPr indent="0" lvl="0" marL="0" rtl="0" algn="l">
              <a:lnSpc>
                <a:spcPct val="115000"/>
              </a:lnSpc>
              <a:spcBef>
                <a:spcPts val="1600"/>
              </a:spcBef>
              <a:spcAft>
                <a:spcPts val="0"/>
              </a:spcAft>
              <a:buNone/>
            </a:pPr>
            <a:r>
              <a:t/>
            </a:r>
            <a:endParaRPr sz="1300">
              <a:solidFill>
                <a:srgbClr val="595959"/>
              </a:solidFill>
              <a:latin typeface="Lato"/>
              <a:ea typeface="Lato"/>
              <a:cs typeface="Lato"/>
              <a:sym typeface="Lato"/>
            </a:endParaRPr>
          </a:p>
          <a:p>
            <a:pPr indent="0" lvl="0" marL="0" rtl="0" algn="l">
              <a:lnSpc>
                <a:spcPct val="115000"/>
              </a:lnSpc>
              <a:spcBef>
                <a:spcPts val="1600"/>
              </a:spcBef>
              <a:spcAft>
                <a:spcPts val="0"/>
              </a:spcAft>
              <a:buNone/>
            </a:pPr>
            <a:r>
              <a:t/>
            </a:r>
            <a:endParaRPr sz="1300">
              <a:solidFill>
                <a:srgbClr val="595959"/>
              </a:solidFill>
              <a:latin typeface="Lato"/>
              <a:ea typeface="Lato"/>
              <a:cs typeface="Lato"/>
              <a:sym typeface="Lato"/>
            </a:endParaRPr>
          </a:p>
          <a:p>
            <a:pPr indent="0" lvl="0" marL="0" rtl="0" algn="l">
              <a:lnSpc>
                <a:spcPct val="115000"/>
              </a:lnSpc>
              <a:spcBef>
                <a:spcPts val="1600"/>
              </a:spcBef>
              <a:spcAft>
                <a:spcPts val="0"/>
              </a:spcAft>
              <a:buClr>
                <a:schemeClr val="dk1"/>
              </a:buClr>
              <a:buSzPts val="1100"/>
              <a:buFont typeface="Arial"/>
              <a:buNone/>
            </a:pPr>
            <a:r>
              <a:rPr lang="en" sz="1300">
                <a:solidFill>
                  <a:srgbClr val="595959"/>
                </a:solidFill>
                <a:latin typeface="Lato"/>
                <a:ea typeface="Lato"/>
                <a:cs typeface="Lato"/>
                <a:sym typeface="Lato"/>
              </a:rPr>
              <a:t>Describe the questions you and your group found interesting, and what motivated you to answer them</a:t>
            </a:r>
            <a:endParaRPr sz="1300">
              <a:solidFill>
                <a:srgbClr val="595959"/>
              </a:solidFill>
              <a:latin typeface="Lato"/>
              <a:ea typeface="Lato"/>
              <a:cs typeface="Lato"/>
              <a:sym typeface="Lato"/>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rPr>
              <a:t>Motivation &amp; Summary Slide</a:t>
            </a:r>
            <a:endParaRPr>
              <a:solidFill>
                <a:schemeClr val="dk1"/>
              </a:solidFill>
            </a:endParaRPr>
          </a:p>
          <a:p>
            <a:pPr indent="-298450" lvl="0" marL="457200" rtl="0" algn="l">
              <a:lnSpc>
                <a:spcPct val="115000"/>
              </a:lnSpc>
              <a:spcBef>
                <a:spcPts val="1400"/>
              </a:spcBef>
              <a:spcAft>
                <a:spcPts val="0"/>
              </a:spcAft>
              <a:buClr>
                <a:schemeClr val="dk1"/>
              </a:buClr>
              <a:buSzPts val="1100"/>
              <a:buChar char="●"/>
            </a:pPr>
            <a:r>
              <a:rPr lang="en">
                <a:solidFill>
                  <a:schemeClr val="dk1"/>
                </a:solidFill>
              </a:rPr>
              <a:t>Define the core message or hypothesis of your project.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Describe the questions you asked, and </a:t>
            </a:r>
            <a:r>
              <a:rPr i="1" lang="en">
                <a:solidFill>
                  <a:schemeClr val="dk1"/>
                </a:solidFill>
              </a:rPr>
              <a:t>why</a:t>
            </a:r>
            <a:r>
              <a:rPr lang="en">
                <a:solidFill>
                  <a:schemeClr val="dk1"/>
                </a:solidFill>
              </a:rPr>
              <a:t> you asked them</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Describe whether you were able to answer these questions to your satisfaction, and briefly summarize your findings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6905eb9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6905eb9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Lato"/>
                <a:ea typeface="Lato"/>
                <a:cs typeface="Lato"/>
                <a:sym typeface="Lato"/>
              </a:rPr>
              <a:t>Talk about predictors that we were interested in looking at</a:t>
            </a:r>
            <a:endParaRPr sz="1300">
              <a:solidFill>
                <a:srgbClr val="595959"/>
              </a:solidFill>
              <a:latin typeface="Lato"/>
              <a:ea typeface="Lato"/>
              <a:cs typeface="Lato"/>
              <a:sym typeface="Lato"/>
            </a:endParaRPr>
          </a:p>
          <a:p>
            <a:pPr indent="0" lvl="0" marL="0" rtl="0" algn="l">
              <a:lnSpc>
                <a:spcPct val="115000"/>
              </a:lnSpc>
              <a:spcBef>
                <a:spcPts val="1600"/>
              </a:spcBef>
              <a:spcAft>
                <a:spcPts val="0"/>
              </a:spcAft>
              <a:buNone/>
            </a:pPr>
            <a:r>
              <a:t/>
            </a:r>
            <a:endParaRPr sz="1300">
              <a:solidFill>
                <a:srgbClr val="595959"/>
              </a:solidFill>
              <a:latin typeface="Lato"/>
              <a:ea typeface="Lato"/>
              <a:cs typeface="Lato"/>
              <a:sym typeface="Lato"/>
            </a:endParaRPr>
          </a:p>
          <a:p>
            <a:pPr indent="0" lvl="0" marL="0" rtl="0" algn="l">
              <a:lnSpc>
                <a:spcPct val="115000"/>
              </a:lnSpc>
              <a:spcBef>
                <a:spcPts val="1600"/>
              </a:spcBef>
              <a:spcAft>
                <a:spcPts val="0"/>
              </a:spcAft>
              <a:buNone/>
            </a:pPr>
            <a:r>
              <a:t/>
            </a:r>
            <a:endParaRPr sz="1300">
              <a:solidFill>
                <a:srgbClr val="595959"/>
              </a:solidFill>
              <a:latin typeface="Lato"/>
              <a:ea typeface="Lato"/>
              <a:cs typeface="Lato"/>
              <a:sym typeface="Lato"/>
            </a:endParaRPr>
          </a:p>
          <a:p>
            <a:pPr indent="0" lvl="0" marL="0" rtl="0" algn="l">
              <a:lnSpc>
                <a:spcPct val="115000"/>
              </a:lnSpc>
              <a:spcBef>
                <a:spcPts val="1600"/>
              </a:spcBef>
              <a:spcAft>
                <a:spcPts val="0"/>
              </a:spcAft>
              <a:buClr>
                <a:schemeClr val="dk1"/>
              </a:buClr>
              <a:buSzPts val="1100"/>
              <a:buFont typeface="Arial"/>
              <a:buNone/>
            </a:pPr>
            <a:r>
              <a:rPr lang="en" sz="1300">
                <a:solidFill>
                  <a:srgbClr val="595959"/>
                </a:solidFill>
                <a:latin typeface="Lato"/>
                <a:ea typeface="Lato"/>
                <a:cs typeface="Lato"/>
                <a:sym typeface="Lato"/>
              </a:rPr>
              <a:t>Describe the questions you and your group found interesting, and what motivated you to answer them</a:t>
            </a:r>
            <a:endParaRPr sz="1300">
              <a:solidFill>
                <a:srgbClr val="595959"/>
              </a:solidFill>
              <a:latin typeface="Lato"/>
              <a:ea typeface="Lato"/>
              <a:cs typeface="Lato"/>
              <a:sym typeface="Lato"/>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rPr>
              <a:t>Motivation &amp; Summary Slide</a:t>
            </a:r>
            <a:endParaRPr>
              <a:solidFill>
                <a:schemeClr val="dk1"/>
              </a:solidFill>
            </a:endParaRPr>
          </a:p>
          <a:p>
            <a:pPr indent="-298450" lvl="0" marL="457200" rtl="0" algn="l">
              <a:lnSpc>
                <a:spcPct val="115000"/>
              </a:lnSpc>
              <a:spcBef>
                <a:spcPts val="1400"/>
              </a:spcBef>
              <a:spcAft>
                <a:spcPts val="0"/>
              </a:spcAft>
              <a:buClr>
                <a:schemeClr val="dk1"/>
              </a:buClr>
              <a:buSzPts val="1100"/>
              <a:buChar char="●"/>
            </a:pPr>
            <a:r>
              <a:rPr lang="en">
                <a:solidFill>
                  <a:schemeClr val="dk1"/>
                </a:solidFill>
              </a:rPr>
              <a:t>Define the core message or hypothesis of your project.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Describe the questions you asked, and </a:t>
            </a:r>
            <a:r>
              <a:rPr i="1" lang="en">
                <a:solidFill>
                  <a:schemeClr val="dk1"/>
                </a:solidFill>
              </a:rPr>
              <a:t>why</a:t>
            </a:r>
            <a:r>
              <a:rPr lang="en">
                <a:solidFill>
                  <a:schemeClr val="dk1"/>
                </a:solidFill>
              </a:rPr>
              <a:t> you asked them</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Describe whether you were able to answer these questions to your satisfaction, and briefly summarize your findings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9f1b38694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9f1b38694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f11f15de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f11f15de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6897a0cb7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6897a0cb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6897a0cb7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6897a0cb7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f9e3bd1e4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f9e3bd1e4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6905eb93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6905eb93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hyperlink" Target="https://github.com/fivethirtyeight/data/tree/master/poll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hyperlink" Target="https://projects.fivethirtyeight.com/2020-election-forecast/?cid=rrprom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hyperlink" Target="https://dataverse.harvard.edu/file.xhtml?persistentId=doi:10.7910/DVN/42MVDX/MFU99O&amp;version=5.0" TargetMode="External"/><Relationship Id="rId4" Type="http://schemas.openxmlformats.org/officeDocument/2006/relationships/hyperlink" Target="https://dataverse.harvard.edu/file.xhtml?persistentId=doi:10.7910/DVN/42MVDX/MFU99O&amp;version=5.0" TargetMode="External"/><Relationship Id="rId5" Type="http://schemas.openxmlformats.org/officeDocument/2006/relationships/hyperlink" Target="https://www.theguardian.com/us-news/2020/oct/24/us-election-polls-tracker-trump-biden-swing-stat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hyperlink" Target="https://projects.iq.harvard.edu/eda/home" TargetMode="External"/><Relationship Id="rId4" Type="http://schemas.openxmlformats.org/officeDocument/2006/relationships/hyperlink" Target="https://developers.google.com/public-data/docs/canonical/states_csv" TargetMode="External"/><Relationship Id="rId5" Type="http://schemas.openxmlformats.org/officeDocument/2006/relationships/hyperlink" Target="https://en.wikipedia.org/wiki/United_States_Electoral_Colleg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hyperlink" Target="https://www.osbm.nc.gov/demog/county-projections" TargetMode="External"/><Relationship Id="rId4" Type="http://schemas.openxmlformats.org/officeDocument/2006/relationships/hyperlink" Target="https://www.census.gov/data/tables/time-series/demo/voting-and-registration/p20-580.html" TargetMode="External"/><Relationship Id="rId5" Type="http://schemas.openxmlformats.org/officeDocument/2006/relationships/hyperlink" Target="https://www.cnn.com/election/2016/results/exit-polls/national/presiden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Polling and Election</a:t>
            </a:r>
            <a:endParaRPr/>
          </a:p>
          <a:p>
            <a:pPr indent="0" lvl="0" marL="0" rtl="0" algn="l">
              <a:spcBef>
                <a:spcPts val="0"/>
              </a:spcBef>
              <a:spcAft>
                <a:spcPts val="0"/>
              </a:spcAft>
              <a:buNone/>
            </a:pPr>
            <a:r>
              <a:rPr lang="en"/>
              <a:t>Data Analysis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Presented By: Marina, Madhu, Push, &amp; Gabby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729450" y="582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Political Projections</a:t>
            </a:r>
            <a:endParaRPr/>
          </a:p>
        </p:txBody>
      </p:sp>
      <p:pic>
        <p:nvPicPr>
          <p:cNvPr id="151" name="Google Shape;151;p22"/>
          <p:cNvPicPr preferRelativeResize="0"/>
          <p:nvPr/>
        </p:nvPicPr>
        <p:blipFill>
          <a:blip r:embed="rId3">
            <a:alphaModFix/>
          </a:blip>
          <a:stretch>
            <a:fillRect/>
          </a:stretch>
        </p:blipFill>
        <p:spPr>
          <a:xfrm>
            <a:off x="4522700" y="1371588"/>
            <a:ext cx="4510825" cy="2979933"/>
          </a:xfrm>
          <a:prstGeom prst="rect">
            <a:avLst/>
          </a:prstGeom>
          <a:noFill/>
          <a:ln>
            <a:noFill/>
          </a:ln>
        </p:spPr>
      </p:pic>
      <p:pic>
        <p:nvPicPr>
          <p:cNvPr id="152" name="Google Shape;152;p22"/>
          <p:cNvPicPr preferRelativeResize="0"/>
          <p:nvPr/>
        </p:nvPicPr>
        <p:blipFill>
          <a:blip r:embed="rId4">
            <a:alphaModFix/>
          </a:blip>
          <a:stretch>
            <a:fillRect/>
          </a:stretch>
        </p:blipFill>
        <p:spPr>
          <a:xfrm>
            <a:off x="115425" y="1396375"/>
            <a:ext cx="4407275" cy="293035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3"/>
          <p:cNvPicPr preferRelativeResize="0"/>
          <p:nvPr/>
        </p:nvPicPr>
        <p:blipFill>
          <a:blip r:embed="rId3">
            <a:alphaModFix/>
          </a:blip>
          <a:stretch>
            <a:fillRect/>
          </a:stretch>
        </p:blipFill>
        <p:spPr>
          <a:xfrm>
            <a:off x="5008025" y="2485463"/>
            <a:ext cx="3981825" cy="2658050"/>
          </a:xfrm>
          <a:prstGeom prst="rect">
            <a:avLst/>
          </a:prstGeom>
          <a:noFill/>
          <a:ln>
            <a:noFill/>
          </a:ln>
        </p:spPr>
      </p:pic>
      <p:pic>
        <p:nvPicPr>
          <p:cNvPr id="158" name="Google Shape;158;p23"/>
          <p:cNvPicPr preferRelativeResize="0"/>
          <p:nvPr/>
        </p:nvPicPr>
        <p:blipFill>
          <a:blip r:embed="rId4">
            <a:alphaModFix/>
          </a:blip>
          <a:stretch>
            <a:fillRect/>
          </a:stretch>
        </p:blipFill>
        <p:spPr>
          <a:xfrm>
            <a:off x="399425" y="2571749"/>
            <a:ext cx="3711327" cy="2461075"/>
          </a:xfrm>
          <a:prstGeom prst="rect">
            <a:avLst/>
          </a:prstGeom>
          <a:noFill/>
          <a:ln>
            <a:noFill/>
          </a:ln>
        </p:spPr>
      </p:pic>
      <p:pic>
        <p:nvPicPr>
          <p:cNvPr id="159" name="Google Shape;159;p23"/>
          <p:cNvPicPr preferRelativeResize="0"/>
          <p:nvPr/>
        </p:nvPicPr>
        <p:blipFill>
          <a:blip r:embed="rId5">
            <a:alphaModFix/>
          </a:blip>
          <a:stretch>
            <a:fillRect/>
          </a:stretch>
        </p:blipFill>
        <p:spPr>
          <a:xfrm>
            <a:off x="5088575" y="0"/>
            <a:ext cx="3762567" cy="2485475"/>
          </a:xfrm>
          <a:prstGeom prst="rect">
            <a:avLst/>
          </a:prstGeom>
          <a:noFill/>
          <a:ln>
            <a:noFill/>
          </a:ln>
        </p:spPr>
      </p:pic>
      <p:pic>
        <p:nvPicPr>
          <p:cNvPr id="160" name="Google Shape;160;p23"/>
          <p:cNvPicPr preferRelativeResize="0"/>
          <p:nvPr/>
        </p:nvPicPr>
        <p:blipFill>
          <a:blip r:embed="rId6">
            <a:alphaModFix/>
          </a:blip>
          <a:stretch>
            <a:fillRect/>
          </a:stretch>
        </p:blipFill>
        <p:spPr>
          <a:xfrm>
            <a:off x="259762" y="0"/>
            <a:ext cx="3990656" cy="2396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4"/>
          <p:cNvPicPr preferRelativeResize="0"/>
          <p:nvPr/>
        </p:nvPicPr>
        <p:blipFill>
          <a:blip r:embed="rId3">
            <a:alphaModFix/>
          </a:blip>
          <a:stretch>
            <a:fillRect/>
          </a:stretch>
        </p:blipFill>
        <p:spPr>
          <a:xfrm>
            <a:off x="404100" y="-12825"/>
            <a:ext cx="3711325" cy="2527032"/>
          </a:xfrm>
          <a:prstGeom prst="rect">
            <a:avLst/>
          </a:prstGeom>
          <a:noFill/>
          <a:ln>
            <a:noFill/>
          </a:ln>
        </p:spPr>
      </p:pic>
      <p:pic>
        <p:nvPicPr>
          <p:cNvPr id="166" name="Google Shape;166;p24"/>
          <p:cNvPicPr preferRelativeResize="0"/>
          <p:nvPr/>
        </p:nvPicPr>
        <p:blipFill>
          <a:blip r:embed="rId4">
            <a:alphaModFix/>
          </a:blip>
          <a:stretch>
            <a:fillRect/>
          </a:stretch>
        </p:blipFill>
        <p:spPr>
          <a:xfrm>
            <a:off x="4714949" y="-12825"/>
            <a:ext cx="3785624" cy="2527024"/>
          </a:xfrm>
          <a:prstGeom prst="rect">
            <a:avLst/>
          </a:prstGeom>
          <a:noFill/>
          <a:ln>
            <a:noFill/>
          </a:ln>
        </p:spPr>
      </p:pic>
      <p:pic>
        <p:nvPicPr>
          <p:cNvPr id="167" name="Google Shape;167;p24"/>
          <p:cNvPicPr preferRelativeResize="0"/>
          <p:nvPr/>
        </p:nvPicPr>
        <p:blipFill>
          <a:blip r:embed="rId5">
            <a:alphaModFix/>
          </a:blip>
          <a:stretch>
            <a:fillRect/>
          </a:stretch>
        </p:blipFill>
        <p:spPr>
          <a:xfrm>
            <a:off x="404101" y="2645850"/>
            <a:ext cx="3711326" cy="2497657"/>
          </a:xfrm>
          <a:prstGeom prst="rect">
            <a:avLst/>
          </a:prstGeom>
          <a:noFill/>
          <a:ln>
            <a:noFill/>
          </a:ln>
        </p:spPr>
      </p:pic>
      <p:pic>
        <p:nvPicPr>
          <p:cNvPr id="168" name="Google Shape;168;p24"/>
          <p:cNvPicPr preferRelativeResize="0"/>
          <p:nvPr/>
        </p:nvPicPr>
        <p:blipFill>
          <a:blip r:embed="rId6">
            <a:alphaModFix/>
          </a:blip>
          <a:stretch>
            <a:fillRect/>
          </a:stretch>
        </p:blipFill>
        <p:spPr>
          <a:xfrm>
            <a:off x="4991125" y="2645849"/>
            <a:ext cx="3619019" cy="2497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Polls Data Analysis</a:t>
            </a:r>
            <a:endParaRPr/>
          </a:p>
        </p:txBody>
      </p:sp>
      <p:sp>
        <p:nvSpPr>
          <p:cNvPr id="174" name="Google Shape;174;p25"/>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lang="en">
                <a:latin typeface="Raleway"/>
                <a:ea typeface="Raleway"/>
                <a:cs typeface="Raleway"/>
                <a:sym typeface="Raleway"/>
              </a:rPr>
              <a:t>Analyzing the polls results for 2020 election in the key states after our previous analysis.</a:t>
            </a:r>
            <a:endParaRPr>
              <a:latin typeface="Raleway"/>
              <a:ea typeface="Raleway"/>
              <a:cs typeface="Raleway"/>
              <a:sym typeface="Raleway"/>
            </a:endParaRPr>
          </a:p>
          <a:p>
            <a:pPr indent="-311150" lvl="0" marL="457200" rtl="0" algn="l">
              <a:spcBef>
                <a:spcPts val="0"/>
              </a:spcBef>
              <a:spcAft>
                <a:spcPts val="0"/>
              </a:spcAft>
              <a:buSzPts val="1300"/>
              <a:buFont typeface="Raleway"/>
              <a:buChar char="●"/>
            </a:pPr>
            <a:r>
              <a:rPr lang="en">
                <a:latin typeface="Raleway"/>
                <a:ea typeface="Raleway"/>
                <a:cs typeface="Raleway"/>
                <a:sym typeface="Raleway"/>
              </a:rPr>
              <a:t> Sources:</a:t>
            </a:r>
            <a:endParaRPr>
              <a:latin typeface="Raleway"/>
              <a:ea typeface="Raleway"/>
              <a:cs typeface="Raleway"/>
              <a:sym typeface="Raleway"/>
            </a:endParaRPr>
          </a:p>
          <a:p>
            <a:pPr indent="-298450" lvl="1" marL="914400" rtl="0" algn="l">
              <a:spcBef>
                <a:spcPts val="0"/>
              </a:spcBef>
              <a:spcAft>
                <a:spcPts val="0"/>
              </a:spcAft>
              <a:buSzPts val="1100"/>
              <a:buFont typeface="Raleway"/>
              <a:buChar char="○"/>
            </a:pPr>
            <a:r>
              <a:rPr lang="en" u="sng">
                <a:solidFill>
                  <a:schemeClr val="hlink"/>
                </a:solidFill>
                <a:latin typeface="Raleway"/>
                <a:ea typeface="Raleway"/>
                <a:cs typeface="Raleway"/>
                <a:sym typeface="Raleway"/>
                <a:hlinkClick r:id="rId3"/>
              </a:rPr>
              <a:t>Fivethirtyeight</a:t>
            </a:r>
            <a:endParaRPr>
              <a:latin typeface="Raleway"/>
              <a:ea typeface="Raleway"/>
              <a:cs typeface="Raleway"/>
              <a:sym typeface="Raleway"/>
            </a:endParaRPr>
          </a:p>
          <a:p>
            <a:pPr indent="-311150" lvl="0" marL="457200" rtl="0" algn="l">
              <a:spcBef>
                <a:spcPts val="0"/>
              </a:spcBef>
              <a:spcAft>
                <a:spcPts val="0"/>
              </a:spcAft>
              <a:buSzPts val="1300"/>
              <a:buFont typeface="Raleway"/>
              <a:buChar char="●"/>
            </a:pPr>
            <a:r>
              <a:rPr lang="en">
                <a:latin typeface="Raleway"/>
                <a:ea typeface="Raleway"/>
                <a:cs typeface="Raleway"/>
                <a:sym typeface="Raleway"/>
              </a:rPr>
              <a:t>Data clean up</a:t>
            </a:r>
            <a:endParaRPr>
              <a:latin typeface="Raleway"/>
              <a:ea typeface="Raleway"/>
              <a:cs typeface="Raleway"/>
              <a:sym typeface="Raleway"/>
            </a:endParaRPr>
          </a:p>
          <a:p>
            <a:pPr indent="-298450" lvl="1" marL="914400" rtl="0" algn="l">
              <a:spcBef>
                <a:spcPts val="0"/>
              </a:spcBef>
              <a:spcAft>
                <a:spcPts val="0"/>
              </a:spcAft>
              <a:buSzPts val="1100"/>
              <a:buFont typeface="Raleway"/>
              <a:buChar char="○"/>
            </a:pPr>
            <a:r>
              <a:rPr lang="en">
                <a:latin typeface="Raleway"/>
                <a:ea typeface="Raleway"/>
                <a:cs typeface="Raleway"/>
                <a:sym typeface="Raleway"/>
              </a:rPr>
              <a:t>Give the date column a date format</a:t>
            </a:r>
            <a:endParaRPr>
              <a:latin typeface="Raleway"/>
              <a:ea typeface="Raleway"/>
              <a:cs typeface="Raleway"/>
              <a:sym typeface="Raleway"/>
            </a:endParaRPr>
          </a:p>
          <a:p>
            <a:pPr indent="-298450" lvl="1" marL="914400" rtl="0" algn="l">
              <a:spcBef>
                <a:spcPts val="0"/>
              </a:spcBef>
              <a:spcAft>
                <a:spcPts val="0"/>
              </a:spcAft>
              <a:buSzPts val="1100"/>
              <a:buFont typeface="Raleway"/>
              <a:buChar char="○"/>
            </a:pPr>
            <a:r>
              <a:rPr lang="en">
                <a:latin typeface="Raleway"/>
                <a:ea typeface="Raleway"/>
                <a:cs typeface="Raleway"/>
                <a:sym typeface="Raleway"/>
              </a:rPr>
              <a:t>Using data only from best rated pollsters</a:t>
            </a:r>
            <a:endParaRPr>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188625" y="991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Polls results for key states</a:t>
            </a:r>
            <a:endParaRPr/>
          </a:p>
        </p:txBody>
      </p:sp>
      <p:pic>
        <p:nvPicPr>
          <p:cNvPr id="180" name="Google Shape;180;p26"/>
          <p:cNvPicPr preferRelativeResize="0"/>
          <p:nvPr/>
        </p:nvPicPr>
        <p:blipFill>
          <a:blip r:embed="rId3">
            <a:alphaModFix/>
          </a:blip>
          <a:stretch>
            <a:fillRect/>
          </a:stretch>
        </p:blipFill>
        <p:spPr>
          <a:xfrm>
            <a:off x="4469699" y="651199"/>
            <a:ext cx="3190347" cy="2164325"/>
          </a:xfrm>
          <a:prstGeom prst="rect">
            <a:avLst/>
          </a:prstGeom>
          <a:noFill/>
          <a:ln>
            <a:noFill/>
          </a:ln>
        </p:spPr>
      </p:pic>
      <p:pic>
        <p:nvPicPr>
          <p:cNvPr id="181" name="Google Shape;181;p26"/>
          <p:cNvPicPr preferRelativeResize="0"/>
          <p:nvPr/>
        </p:nvPicPr>
        <p:blipFill>
          <a:blip r:embed="rId4">
            <a:alphaModFix/>
          </a:blip>
          <a:stretch>
            <a:fillRect/>
          </a:stretch>
        </p:blipFill>
        <p:spPr>
          <a:xfrm>
            <a:off x="4572001" y="2913679"/>
            <a:ext cx="3627353" cy="2164325"/>
          </a:xfrm>
          <a:prstGeom prst="rect">
            <a:avLst/>
          </a:prstGeom>
          <a:noFill/>
          <a:ln>
            <a:noFill/>
          </a:ln>
        </p:spPr>
      </p:pic>
      <p:pic>
        <p:nvPicPr>
          <p:cNvPr id="182" name="Google Shape;182;p26"/>
          <p:cNvPicPr preferRelativeResize="0"/>
          <p:nvPr/>
        </p:nvPicPr>
        <p:blipFill>
          <a:blip r:embed="rId5">
            <a:alphaModFix/>
          </a:blip>
          <a:stretch>
            <a:fillRect/>
          </a:stretch>
        </p:blipFill>
        <p:spPr>
          <a:xfrm>
            <a:off x="455301" y="749350"/>
            <a:ext cx="3628809" cy="2164324"/>
          </a:xfrm>
          <a:prstGeom prst="rect">
            <a:avLst/>
          </a:prstGeom>
          <a:noFill/>
          <a:ln>
            <a:noFill/>
          </a:ln>
        </p:spPr>
      </p:pic>
      <p:pic>
        <p:nvPicPr>
          <p:cNvPr id="183" name="Google Shape;183;p26"/>
          <p:cNvPicPr preferRelativeResize="0"/>
          <p:nvPr/>
        </p:nvPicPr>
        <p:blipFill>
          <a:blip r:embed="rId6">
            <a:alphaModFix/>
          </a:blip>
          <a:stretch>
            <a:fillRect/>
          </a:stretch>
        </p:blipFill>
        <p:spPr>
          <a:xfrm>
            <a:off x="602750" y="2941112"/>
            <a:ext cx="2696350" cy="220238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729450" y="733950"/>
            <a:ext cx="7688400" cy="12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4000"/>
          </a:p>
          <a:p>
            <a:pPr indent="0" lvl="0" marL="0" rtl="0" algn="ctr">
              <a:lnSpc>
                <a:spcPct val="115000"/>
              </a:lnSpc>
              <a:spcBef>
                <a:spcPts val="0"/>
              </a:spcBef>
              <a:spcAft>
                <a:spcPts val="0"/>
              </a:spcAft>
              <a:buNone/>
            </a:pPr>
            <a:r>
              <a:rPr b="0" lang="en" sz="1300">
                <a:solidFill>
                  <a:schemeClr val="accent1"/>
                </a:solidFill>
                <a:latin typeface="Lato"/>
                <a:ea typeface="Lato"/>
                <a:cs typeface="Lato"/>
                <a:sym typeface="Lato"/>
              </a:rPr>
              <a:t> </a:t>
            </a:r>
            <a:endParaRPr sz="1300"/>
          </a:p>
          <a:p>
            <a:pPr indent="0" lvl="0" marL="0" rtl="0" algn="l">
              <a:lnSpc>
                <a:spcPct val="115000"/>
              </a:lnSpc>
              <a:spcBef>
                <a:spcPts val="1600"/>
              </a:spcBef>
              <a:spcAft>
                <a:spcPts val="0"/>
              </a:spcAft>
              <a:buNone/>
            </a:pPr>
            <a:r>
              <a:t/>
            </a:r>
            <a:endParaRPr sz="1300"/>
          </a:p>
          <a:p>
            <a:pPr indent="0" lvl="0" marL="0" rtl="0" algn="ctr">
              <a:spcBef>
                <a:spcPts val="1600"/>
              </a:spcBef>
              <a:spcAft>
                <a:spcPts val="0"/>
              </a:spcAft>
              <a:buNone/>
            </a:pPr>
            <a:r>
              <a:t/>
            </a:r>
            <a:endParaRPr sz="4000"/>
          </a:p>
        </p:txBody>
      </p:sp>
      <p:sp>
        <p:nvSpPr>
          <p:cNvPr id="189" name="Google Shape;189;p27"/>
          <p:cNvSpPr txBox="1"/>
          <p:nvPr/>
        </p:nvSpPr>
        <p:spPr>
          <a:xfrm>
            <a:off x="410150" y="251300"/>
            <a:ext cx="8272800" cy="7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6000">
              <a:latin typeface="Lato"/>
              <a:ea typeface="Lato"/>
              <a:cs typeface="Lato"/>
              <a:sym typeface="Lato"/>
            </a:endParaRPr>
          </a:p>
        </p:txBody>
      </p:sp>
      <p:sp>
        <p:nvSpPr>
          <p:cNvPr id="190" name="Google Shape;190;p27"/>
          <p:cNvSpPr txBox="1"/>
          <p:nvPr>
            <p:ph idx="1" type="body"/>
          </p:nvPr>
        </p:nvSpPr>
        <p:spPr>
          <a:xfrm>
            <a:off x="729450" y="1781538"/>
            <a:ext cx="7688400" cy="1580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4100">
                <a:latin typeface="Raleway"/>
                <a:ea typeface="Raleway"/>
                <a:cs typeface="Raleway"/>
                <a:sym typeface="Raleway"/>
              </a:rPr>
              <a:t>Discussion</a:t>
            </a:r>
            <a:endParaRPr sz="4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729450" y="570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196" name="Google Shape;196;p28"/>
          <p:cNvSpPr txBox="1"/>
          <p:nvPr>
            <p:ph idx="1" type="body"/>
          </p:nvPr>
        </p:nvSpPr>
        <p:spPr>
          <a:xfrm>
            <a:off x="729450" y="1105900"/>
            <a:ext cx="7688700" cy="2261100"/>
          </a:xfrm>
          <a:prstGeom prst="rect">
            <a:avLst/>
          </a:prstGeom>
        </p:spPr>
        <p:txBody>
          <a:bodyPr anchorCtr="0" anchor="t" bIns="91425" lIns="91425" spcFirstLastPara="1" rIns="91425" wrap="square" tIns="91425">
            <a:noAutofit/>
          </a:bodyPr>
          <a:lstStyle/>
          <a:p>
            <a:pPr indent="-304800" lvl="0" marL="457200" rtl="0" algn="l">
              <a:spcBef>
                <a:spcPts val="1400"/>
              </a:spcBef>
              <a:spcAft>
                <a:spcPts val="0"/>
              </a:spcAft>
              <a:buSzPts val="1200"/>
              <a:buChar char="●"/>
            </a:pPr>
            <a:r>
              <a:rPr lang="en" sz="1200">
                <a:solidFill>
                  <a:srgbClr val="000000"/>
                </a:solidFill>
                <a:latin typeface="Raleway"/>
                <a:ea typeface="Raleway"/>
                <a:cs typeface="Raleway"/>
                <a:sym typeface="Raleway"/>
              </a:rPr>
              <a:t>State voting patterns change - how a state voted in the past isn’t necessarily indicative of how it will vote in the future</a:t>
            </a:r>
            <a:endParaRPr sz="1200">
              <a:solidFill>
                <a:srgbClr val="000000"/>
              </a:solidFill>
              <a:latin typeface="Raleway"/>
              <a:ea typeface="Raleway"/>
              <a:cs typeface="Raleway"/>
              <a:sym typeface="Raleway"/>
            </a:endParaRPr>
          </a:p>
          <a:p>
            <a:pPr indent="-304800" lvl="0" marL="457200" rtl="0" algn="l">
              <a:spcBef>
                <a:spcPts val="0"/>
              </a:spcBef>
              <a:spcAft>
                <a:spcPts val="0"/>
              </a:spcAft>
              <a:buClr>
                <a:srgbClr val="000000"/>
              </a:buClr>
              <a:buSzPts val="1200"/>
              <a:buFont typeface="Raleway"/>
              <a:buChar char="●"/>
            </a:pPr>
            <a:r>
              <a:rPr lang="en" sz="1200">
                <a:solidFill>
                  <a:srgbClr val="000000"/>
                </a:solidFill>
                <a:latin typeface="Raleway"/>
                <a:ea typeface="Raleway"/>
                <a:cs typeface="Raleway"/>
                <a:sym typeface="Raleway"/>
              </a:rPr>
              <a:t>Racial demographics alone are not an accurate indicator of how a state will vote</a:t>
            </a:r>
            <a:endParaRPr sz="1200">
              <a:solidFill>
                <a:srgbClr val="000000"/>
              </a:solidFill>
              <a:latin typeface="Raleway"/>
              <a:ea typeface="Raleway"/>
              <a:cs typeface="Raleway"/>
              <a:sym typeface="Raleway"/>
            </a:endParaRPr>
          </a:p>
          <a:p>
            <a:pPr indent="-304800" lvl="0" marL="457200" rtl="0" algn="l">
              <a:spcBef>
                <a:spcPts val="0"/>
              </a:spcBef>
              <a:spcAft>
                <a:spcPts val="0"/>
              </a:spcAft>
              <a:buClr>
                <a:srgbClr val="000000"/>
              </a:buClr>
              <a:buSzPts val="1200"/>
              <a:buFont typeface="Raleway"/>
              <a:buChar char="●"/>
            </a:pPr>
            <a:r>
              <a:rPr b="1" lang="en" sz="1200">
                <a:solidFill>
                  <a:srgbClr val="000000"/>
                </a:solidFill>
                <a:latin typeface="Raleway"/>
                <a:ea typeface="Raleway"/>
                <a:cs typeface="Raleway"/>
                <a:sym typeface="Raleway"/>
              </a:rPr>
              <a:t>Turnout matters! Make sure you vote :)</a:t>
            </a:r>
            <a:endParaRPr b="1" sz="1200">
              <a:solidFill>
                <a:srgbClr val="000000"/>
              </a:solidFill>
              <a:latin typeface="Raleway"/>
              <a:ea typeface="Raleway"/>
              <a:cs typeface="Raleway"/>
              <a:sym typeface="Raleway"/>
            </a:endParaRPr>
          </a:p>
          <a:p>
            <a:pPr indent="0" lvl="0" marL="0" rtl="0" algn="l">
              <a:spcBef>
                <a:spcPts val="1400"/>
              </a:spcBef>
              <a:spcAft>
                <a:spcPts val="0"/>
              </a:spcAft>
              <a:buNone/>
            </a:pPr>
            <a:br>
              <a:rPr lang="en"/>
            </a:br>
            <a:endParaRPr/>
          </a:p>
          <a:p>
            <a:pPr indent="0" lvl="0" marL="0" rtl="0" algn="l">
              <a:spcBef>
                <a:spcPts val="1400"/>
              </a:spcBef>
              <a:spcAft>
                <a:spcPts val="1600"/>
              </a:spcAft>
              <a:buNone/>
            </a:pPr>
            <a:r>
              <a:t/>
            </a:r>
            <a:endParaRPr/>
          </a:p>
        </p:txBody>
      </p:sp>
      <p:pic>
        <p:nvPicPr>
          <p:cNvPr id="197" name="Google Shape;197;p28"/>
          <p:cNvPicPr preferRelativeResize="0"/>
          <p:nvPr/>
        </p:nvPicPr>
        <p:blipFill>
          <a:blip r:embed="rId3">
            <a:alphaModFix/>
          </a:blip>
          <a:stretch>
            <a:fillRect/>
          </a:stretch>
        </p:blipFill>
        <p:spPr>
          <a:xfrm>
            <a:off x="4997750" y="2293550"/>
            <a:ext cx="3582088" cy="2571749"/>
          </a:xfrm>
          <a:prstGeom prst="rect">
            <a:avLst/>
          </a:prstGeom>
          <a:noFill/>
          <a:ln>
            <a:noFill/>
          </a:ln>
        </p:spPr>
      </p:pic>
      <p:pic>
        <p:nvPicPr>
          <p:cNvPr id="198" name="Google Shape;198;p28"/>
          <p:cNvPicPr preferRelativeResize="0"/>
          <p:nvPr/>
        </p:nvPicPr>
        <p:blipFill>
          <a:blip r:embed="rId4">
            <a:alphaModFix/>
          </a:blip>
          <a:stretch>
            <a:fillRect/>
          </a:stretch>
        </p:blipFill>
        <p:spPr>
          <a:xfrm>
            <a:off x="1036650" y="2343328"/>
            <a:ext cx="3582101" cy="2472173"/>
          </a:xfrm>
          <a:prstGeom prst="rect">
            <a:avLst/>
          </a:prstGeom>
          <a:noFill/>
          <a:ln>
            <a:noFill/>
          </a:ln>
        </p:spPr>
      </p:pic>
      <p:sp>
        <p:nvSpPr>
          <p:cNvPr id="199" name="Google Shape;199;p28"/>
          <p:cNvSpPr txBox="1"/>
          <p:nvPr/>
        </p:nvSpPr>
        <p:spPr>
          <a:xfrm>
            <a:off x="1415325" y="4757975"/>
            <a:ext cx="2957100" cy="2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Texas at 2016 turnout rates</a:t>
            </a:r>
            <a:endParaRPr>
              <a:latin typeface="Lato"/>
              <a:ea typeface="Lato"/>
              <a:cs typeface="Lato"/>
              <a:sym typeface="Lato"/>
            </a:endParaRPr>
          </a:p>
        </p:txBody>
      </p:sp>
      <p:sp>
        <p:nvSpPr>
          <p:cNvPr id="200" name="Google Shape;200;p28"/>
          <p:cNvSpPr txBox="1"/>
          <p:nvPr/>
        </p:nvSpPr>
        <p:spPr>
          <a:xfrm>
            <a:off x="5461050" y="4757975"/>
            <a:ext cx="3284100" cy="2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Texas at 100% turnout</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729450" y="570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206" name="Google Shape;206;p29"/>
          <p:cNvSpPr txBox="1"/>
          <p:nvPr>
            <p:ph idx="1" type="body"/>
          </p:nvPr>
        </p:nvSpPr>
        <p:spPr>
          <a:xfrm>
            <a:off x="729450" y="1376200"/>
            <a:ext cx="7688700" cy="30348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lang="en">
                <a:solidFill>
                  <a:srgbClr val="000000"/>
                </a:solidFill>
                <a:latin typeface="Raleway"/>
                <a:ea typeface="Raleway"/>
                <a:cs typeface="Raleway"/>
                <a:sym typeface="Raleway"/>
              </a:rPr>
              <a:t>To begin the analysis, we looked for historical data. Looking at data from previous elections, we determined what states may be swing states this election. Some potential swing states being, PA, AZ, FL, and OH.</a:t>
            </a:r>
            <a:endParaRPr>
              <a:solidFill>
                <a:srgbClr val="000000"/>
              </a:solidFill>
              <a:latin typeface="Raleway"/>
              <a:ea typeface="Raleway"/>
              <a:cs typeface="Raleway"/>
              <a:sym typeface="Raleway"/>
            </a:endParaRPr>
          </a:p>
          <a:p>
            <a:pPr indent="0" lvl="0" marL="0" rtl="0" algn="l">
              <a:spcBef>
                <a:spcPts val="1400"/>
              </a:spcBef>
              <a:spcAft>
                <a:spcPts val="0"/>
              </a:spcAft>
              <a:buNone/>
            </a:pPr>
            <a:r>
              <a:rPr lang="en">
                <a:solidFill>
                  <a:srgbClr val="000000"/>
                </a:solidFill>
                <a:latin typeface="Raleway"/>
                <a:ea typeface="Raleway"/>
                <a:cs typeface="Raleway"/>
                <a:sym typeface="Raleway"/>
              </a:rPr>
              <a:t>Then, we looked at the voting power of the states. In some states, individuals' votes matter more than in other States. Some States where individuals vote matters more is NV, AZ, TX, and GA. </a:t>
            </a:r>
            <a:endParaRPr>
              <a:solidFill>
                <a:srgbClr val="000000"/>
              </a:solidFill>
              <a:latin typeface="Raleway"/>
              <a:ea typeface="Raleway"/>
              <a:cs typeface="Raleway"/>
              <a:sym typeface="Raleway"/>
            </a:endParaRPr>
          </a:p>
          <a:p>
            <a:pPr indent="0" lvl="0" marL="0" rtl="0" algn="l">
              <a:spcBef>
                <a:spcPts val="1400"/>
              </a:spcBef>
              <a:spcAft>
                <a:spcPts val="0"/>
              </a:spcAft>
              <a:buNone/>
            </a:pPr>
            <a:r>
              <a:rPr lang="en">
                <a:solidFill>
                  <a:srgbClr val="000000"/>
                </a:solidFill>
                <a:latin typeface="Raleway"/>
                <a:ea typeface="Raleway"/>
                <a:cs typeface="Raleway"/>
                <a:sym typeface="Raleway"/>
              </a:rPr>
              <a:t>Finally, we analyzed population projections and demographics. Some states that may change are GA, TX, and FL.</a:t>
            </a:r>
            <a:endParaRPr>
              <a:solidFill>
                <a:srgbClr val="000000"/>
              </a:solidFill>
              <a:latin typeface="Raleway"/>
              <a:ea typeface="Raleway"/>
              <a:cs typeface="Raleway"/>
              <a:sym typeface="Raleway"/>
            </a:endParaRPr>
          </a:p>
          <a:p>
            <a:pPr indent="0" lvl="0" marL="0" rtl="0" algn="l">
              <a:spcBef>
                <a:spcPts val="1400"/>
              </a:spcBef>
              <a:spcAft>
                <a:spcPts val="0"/>
              </a:spcAft>
              <a:buNone/>
            </a:pPr>
            <a:r>
              <a:rPr lang="en">
                <a:solidFill>
                  <a:srgbClr val="000000"/>
                </a:solidFill>
                <a:latin typeface="Raleway"/>
                <a:ea typeface="Raleway"/>
                <a:cs typeface="Raleway"/>
                <a:sym typeface="Raleway"/>
              </a:rPr>
              <a:t>From the analysis, we found that Nevada, Florida, Arizona, Texas, and Georgia, are the most influential states in current and future elections. </a:t>
            </a:r>
            <a:endParaRPr>
              <a:solidFill>
                <a:srgbClr val="000000"/>
              </a:solidFill>
              <a:latin typeface="Raleway"/>
              <a:ea typeface="Raleway"/>
              <a:cs typeface="Raleway"/>
              <a:sym typeface="Raleway"/>
            </a:endParaRPr>
          </a:p>
          <a:p>
            <a:pPr indent="0" lvl="0" marL="0" rtl="0" algn="l">
              <a:spcBef>
                <a:spcPts val="1400"/>
              </a:spcBef>
              <a:spcAft>
                <a:spcPts val="0"/>
              </a:spcAft>
              <a:buNone/>
            </a:pPr>
            <a:r>
              <a:t/>
            </a:r>
            <a:endParaRPr b="1">
              <a:solidFill>
                <a:srgbClr val="000000"/>
              </a:solidFill>
              <a:latin typeface="Raleway"/>
              <a:ea typeface="Raleway"/>
              <a:cs typeface="Raleway"/>
              <a:sym typeface="Raleway"/>
            </a:endParaRPr>
          </a:p>
          <a:p>
            <a:pPr indent="0" lvl="0" marL="457200" rtl="0" algn="l">
              <a:spcBef>
                <a:spcPts val="1400"/>
              </a:spcBef>
              <a:spcAft>
                <a:spcPts val="0"/>
              </a:spcAft>
              <a:buNone/>
            </a:pPr>
            <a:r>
              <a:t/>
            </a:r>
            <a:endParaRPr/>
          </a:p>
          <a:p>
            <a:pPr indent="0" lvl="0" marL="0" rtl="0" algn="l">
              <a:spcBef>
                <a:spcPts val="1400"/>
              </a:spcBef>
              <a:spcAft>
                <a:spcPts val="0"/>
              </a:spcAft>
              <a:buNone/>
            </a:pPr>
            <a:br>
              <a:rPr lang="en"/>
            </a:br>
            <a:endParaRPr/>
          </a:p>
          <a:p>
            <a:pPr indent="0" lvl="0" marL="0" rtl="0" algn="l">
              <a:spcBef>
                <a:spcPts val="14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100"/>
              <a:t>Questions?</a:t>
            </a:r>
            <a:endParaRPr sz="4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Question</a:t>
            </a:r>
            <a:endParaRPr/>
          </a:p>
          <a:p>
            <a:pPr indent="0" lvl="0" marL="0" rtl="0" algn="l">
              <a:spcBef>
                <a:spcPts val="0"/>
              </a:spcBef>
              <a:spcAft>
                <a:spcPts val="0"/>
              </a:spcAft>
              <a:buNone/>
            </a:pPr>
            <a:r>
              <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What states are the most influential in elections?</a:t>
            </a:r>
            <a:endParaRPr/>
          </a:p>
          <a:p>
            <a:pPr indent="-317500" lvl="0" marL="457200" rtl="0" algn="l">
              <a:spcBef>
                <a:spcPts val="1600"/>
              </a:spcBef>
              <a:spcAft>
                <a:spcPts val="0"/>
              </a:spcAft>
              <a:buSzPts val="1400"/>
              <a:buAutoNum type="arabicPeriod"/>
            </a:pPr>
            <a:r>
              <a:rPr lang="en" sz="1400"/>
              <a:t>Historical voting patterns</a:t>
            </a:r>
            <a:endParaRPr sz="1400"/>
          </a:p>
          <a:p>
            <a:pPr indent="-317500" lvl="0" marL="457200" rtl="0" algn="l">
              <a:spcBef>
                <a:spcPts val="0"/>
              </a:spcBef>
              <a:spcAft>
                <a:spcPts val="0"/>
              </a:spcAft>
              <a:buSzPts val="1400"/>
              <a:buAutoNum type="arabicPeriod"/>
            </a:pPr>
            <a:r>
              <a:rPr lang="en" sz="1400"/>
              <a:t>Present day voting power of individuals in a state</a:t>
            </a:r>
            <a:endParaRPr sz="1400"/>
          </a:p>
          <a:p>
            <a:pPr indent="-317500" lvl="0" marL="457200" rtl="0" algn="l">
              <a:spcBef>
                <a:spcPts val="0"/>
              </a:spcBef>
              <a:spcAft>
                <a:spcPts val="0"/>
              </a:spcAft>
              <a:buSzPts val="1400"/>
              <a:buAutoNum type="arabicPeriod"/>
            </a:pPr>
            <a:r>
              <a:rPr lang="en" sz="1400"/>
              <a:t>Future projections based on population</a:t>
            </a:r>
            <a:endParaRPr sz="1400"/>
          </a:p>
          <a:p>
            <a:pPr indent="-317500" lvl="0" marL="457200" rtl="0" algn="l">
              <a:spcBef>
                <a:spcPts val="0"/>
              </a:spcBef>
              <a:spcAft>
                <a:spcPts val="0"/>
              </a:spcAft>
              <a:buSzPts val="1400"/>
              <a:buAutoNum type="arabicPeriod"/>
            </a:pPr>
            <a:r>
              <a:rPr lang="en" sz="1400"/>
              <a:t>Polls Data Analysis</a:t>
            </a:r>
            <a:endParaRPr sz="1400"/>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States to Watch in 2020</a:t>
            </a:r>
            <a:endParaRPr/>
          </a:p>
          <a:p>
            <a:pPr indent="0" lvl="0" marL="0" rtl="0" algn="l">
              <a:spcBef>
                <a:spcPts val="0"/>
              </a:spcBef>
              <a:spcAft>
                <a:spcPts val="0"/>
              </a:spcAft>
              <a:buNone/>
            </a:pPr>
            <a:r>
              <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Ohio</a:t>
            </a:r>
            <a:endParaRPr sz="1400"/>
          </a:p>
          <a:p>
            <a:pPr indent="-317500" lvl="0" marL="457200" rtl="0" algn="l">
              <a:spcBef>
                <a:spcPts val="0"/>
              </a:spcBef>
              <a:spcAft>
                <a:spcPts val="0"/>
              </a:spcAft>
              <a:buSzPts val="1400"/>
              <a:buAutoNum type="arabicPeriod"/>
            </a:pPr>
            <a:r>
              <a:rPr lang="en" sz="1400"/>
              <a:t>Iowa</a:t>
            </a:r>
            <a:endParaRPr sz="1400"/>
          </a:p>
          <a:p>
            <a:pPr indent="-317500" lvl="0" marL="457200" rtl="0" algn="l">
              <a:spcBef>
                <a:spcPts val="0"/>
              </a:spcBef>
              <a:spcAft>
                <a:spcPts val="0"/>
              </a:spcAft>
              <a:buSzPts val="1400"/>
              <a:buAutoNum type="arabicPeriod"/>
            </a:pPr>
            <a:r>
              <a:rPr lang="en" sz="1400"/>
              <a:t>Georgia</a:t>
            </a:r>
            <a:endParaRPr sz="1400"/>
          </a:p>
          <a:p>
            <a:pPr indent="-317500" lvl="0" marL="457200" rtl="0" algn="l">
              <a:spcBef>
                <a:spcPts val="0"/>
              </a:spcBef>
              <a:spcAft>
                <a:spcPts val="0"/>
              </a:spcAft>
              <a:buSzPts val="1400"/>
              <a:buAutoNum type="arabicPeriod"/>
            </a:pPr>
            <a:r>
              <a:rPr lang="en" sz="1400"/>
              <a:t>Florida</a:t>
            </a:r>
            <a:endParaRPr sz="1400"/>
          </a:p>
          <a:p>
            <a:pPr indent="-317500" lvl="0" marL="457200" rtl="0" algn="l">
              <a:spcBef>
                <a:spcPts val="0"/>
              </a:spcBef>
              <a:spcAft>
                <a:spcPts val="0"/>
              </a:spcAft>
              <a:buSzPts val="1400"/>
              <a:buAutoNum type="arabicPeriod"/>
            </a:pPr>
            <a:r>
              <a:rPr lang="en" sz="1400"/>
              <a:t>Texas</a:t>
            </a:r>
            <a:endParaRPr sz="1400"/>
          </a:p>
          <a:p>
            <a:pPr indent="-317500" lvl="0" marL="457200" rtl="0" algn="l">
              <a:spcBef>
                <a:spcPts val="0"/>
              </a:spcBef>
              <a:spcAft>
                <a:spcPts val="0"/>
              </a:spcAft>
              <a:buSzPts val="1400"/>
              <a:buAutoNum type="arabicPeriod"/>
            </a:pPr>
            <a:r>
              <a:rPr lang="en" sz="1400"/>
              <a:t>North Carolina</a:t>
            </a:r>
            <a:endParaRPr sz="1400"/>
          </a:p>
          <a:p>
            <a:pPr indent="-317500" lvl="0" marL="457200" rtl="0" algn="l">
              <a:spcBef>
                <a:spcPts val="0"/>
              </a:spcBef>
              <a:spcAft>
                <a:spcPts val="0"/>
              </a:spcAft>
              <a:buSzPts val="1400"/>
              <a:buAutoNum type="arabicPeriod"/>
            </a:pPr>
            <a:r>
              <a:rPr lang="en" sz="1400"/>
              <a:t>Arizona</a:t>
            </a:r>
            <a:endParaRPr sz="1400"/>
          </a:p>
          <a:p>
            <a:pPr indent="-317500" lvl="0" marL="457200" rtl="0" algn="l">
              <a:spcBef>
                <a:spcPts val="0"/>
              </a:spcBef>
              <a:spcAft>
                <a:spcPts val="0"/>
              </a:spcAft>
              <a:buSzPts val="1400"/>
              <a:buAutoNum type="arabicPeriod"/>
            </a:pPr>
            <a:r>
              <a:rPr lang="en" sz="1400"/>
              <a:t>Pennsylvania</a:t>
            </a:r>
            <a:endParaRPr sz="1400"/>
          </a:p>
          <a:p>
            <a:pPr indent="-317500" lvl="0" marL="457200" rtl="0" algn="l">
              <a:spcBef>
                <a:spcPts val="0"/>
              </a:spcBef>
              <a:spcAft>
                <a:spcPts val="0"/>
              </a:spcAft>
              <a:buSzPts val="1400"/>
              <a:buAutoNum type="arabicPeriod"/>
            </a:pPr>
            <a:r>
              <a:rPr lang="en" sz="1400"/>
              <a:t>Nevada</a:t>
            </a:r>
            <a:endParaRPr sz="1400"/>
          </a:p>
          <a:p>
            <a:pPr indent="-317500" lvl="0" marL="457200" rtl="0" algn="l">
              <a:spcBef>
                <a:spcPts val="0"/>
              </a:spcBef>
              <a:spcAft>
                <a:spcPts val="0"/>
              </a:spcAft>
              <a:buSzPts val="1400"/>
              <a:buAutoNum type="arabicPeriod"/>
            </a:pPr>
            <a:r>
              <a:rPr lang="en" sz="1400"/>
              <a:t>Wisconsin</a:t>
            </a:r>
            <a:endParaRPr sz="1400"/>
          </a:p>
          <a:p>
            <a:pPr indent="0" lvl="0" marL="0" rtl="0" algn="l">
              <a:spcBef>
                <a:spcPts val="1600"/>
              </a:spcBef>
              <a:spcAft>
                <a:spcPts val="1600"/>
              </a:spcAft>
              <a:buNone/>
            </a:pPr>
            <a:r>
              <a:t/>
            </a:r>
            <a:endParaRPr/>
          </a:p>
        </p:txBody>
      </p:sp>
      <p:pic>
        <p:nvPicPr>
          <p:cNvPr id="100" name="Google Shape;100;p15"/>
          <p:cNvPicPr preferRelativeResize="0"/>
          <p:nvPr/>
        </p:nvPicPr>
        <p:blipFill>
          <a:blip r:embed="rId3">
            <a:alphaModFix/>
          </a:blip>
          <a:stretch>
            <a:fillRect/>
          </a:stretch>
        </p:blipFill>
        <p:spPr>
          <a:xfrm>
            <a:off x="4719950" y="1127675"/>
            <a:ext cx="4271900" cy="3348425"/>
          </a:xfrm>
          <a:prstGeom prst="rect">
            <a:avLst/>
          </a:prstGeom>
          <a:noFill/>
          <a:ln>
            <a:noFill/>
          </a:ln>
        </p:spPr>
      </p:pic>
      <p:sp>
        <p:nvSpPr>
          <p:cNvPr id="101" name="Google Shape;101;p15"/>
          <p:cNvSpPr txBox="1"/>
          <p:nvPr/>
        </p:nvSpPr>
        <p:spPr>
          <a:xfrm>
            <a:off x="4752275" y="4648700"/>
            <a:ext cx="4176900" cy="4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accent1"/>
                </a:solidFill>
                <a:latin typeface="Lato"/>
                <a:ea typeface="Lato"/>
                <a:cs typeface="Lato"/>
                <a:sym typeface="Lato"/>
              </a:rPr>
              <a:t>Source: </a:t>
            </a:r>
            <a:r>
              <a:rPr lang="en" sz="900" u="sng">
                <a:solidFill>
                  <a:schemeClr val="hlink"/>
                </a:solidFill>
                <a:latin typeface="Lato"/>
                <a:ea typeface="Lato"/>
                <a:cs typeface="Lato"/>
                <a:sym typeface="Lato"/>
                <a:hlinkClick r:id="rId4"/>
              </a:rPr>
              <a:t>https://projects.fivethirtyeight.com/2020-election-forecast/?cid=rrpromo</a:t>
            </a:r>
            <a:endParaRPr sz="900">
              <a:solidFill>
                <a:schemeClr val="accen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30000" y="1318650"/>
            <a:ext cx="3300900" cy="2389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600"/>
              <a:t>Historical Voting Pattern Analysis</a:t>
            </a:r>
            <a:endParaRPr sz="3600"/>
          </a:p>
        </p:txBody>
      </p:sp>
      <p:sp>
        <p:nvSpPr>
          <p:cNvPr id="107" name="Google Shape;107;p16"/>
          <p:cNvSpPr txBox="1"/>
          <p:nvPr>
            <p:ph idx="2" type="body"/>
          </p:nvPr>
        </p:nvSpPr>
        <p:spPr>
          <a:xfrm>
            <a:off x="5211550" y="671550"/>
            <a:ext cx="2946000" cy="36840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2"/>
              </a:buClr>
              <a:buSzPts val="1200"/>
              <a:buFont typeface="Raleway"/>
              <a:buChar char="●"/>
            </a:pPr>
            <a:r>
              <a:rPr lang="en" sz="1200">
                <a:solidFill>
                  <a:schemeClr val="dk2"/>
                </a:solidFill>
                <a:latin typeface="Raleway"/>
                <a:ea typeface="Raleway"/>
                <a:cs typeface="Raleway"/>
                <a:sym typeface="Raleway"/>
              </a:rPr>
              <a:t>Analysis of patterns of votes by state from 1976 to 2016</a:t>
            </a:r>
            <a:endParaRPr sz="1200">
              <a:solidFill>
                <a:schemeClr val="dk2"/>
              </a:solidFill>
              <a:latin typeface="Raleway"/>
              <a:ea typeface="Raleway"/>
              <a:cs typeface="Raleway"/>
              <a:sym typeface="Raleway"/>
            </a:endParaRPr>
          </a:p>
          <a:p>
            <a:pPr indent="-304800" lvl="0" marL="457200" rtl="0" algn="l">
              <a:lnSpc>
                <a:spcPct val="100000"/>
              </a:lnSpc>
              <a:spcBef>
                <a:spcPts val="0"/>
              </a:spcBef>
              <a:spcAft>
                <a:spcPts val="0"/>
              </a:spcAft>
              <a:buClr>
                <a:schemeClr val="dk2"/>
              </a:buClr>
              <a:buSzPts val="1200"/>
              <a:buFont typeface="Raleway"/>
              <a:buChar char="●"/>
            </a:pPr>
            <a:r>
              <a:rPr lang="en" sz="1200">
                <a:solidFill>
                  <a:schemeClr val="dk2"/>
                </a:solidFill>
                <a:latin typeface="Raleway"/>
                <a:ea typeface="Raleway"/>
                <a:cs typeface="Raleway"/>
                <a:sym typeface="Raleway"/>
              </a:rPr>
              <a:t>Identify swing states and influential states</a:t>
            </a:r>
            <a:endParaRPr sz="1200">
              <a:solidFill>
                <a:schemeClr val="dk2"/>
              </a:solidFill>
              <a:latin typeface="Raleway"/>
              <a:ea typeface="Raleway"/>
              <a:cs typeface="Raleway"/>
              <a:sym typeface="Raleway"/>
            </a:endParaRPr>
          </a:p>
          <a:p>
            <a:pPr indent="-304800" lvl="0" marL="457200" rtl="0" algn="l">
              <a:lnSpc>
                <a:spcPct val="100000"/>
              </a:lnSpc>
              <a:spcBef>
                <a:spcPts val="0"/>
              </a:spcBef>
              <a:spcAft>
                <a:spcPts val="0"/>
              </a:spcAft>
              <a:buClr>
                <a:schemeClr val="dk2"/>
              </a:buClr>
              <a:buSzPts val="1200"/>
              <a:buFont typeface="Raleway"/>
              <a:buChar char="●"/>
            </a:pPr>
            <a:r>
              <a:rPr lang="en" sz="1200">
                <a:solidFill>
                  <a:schemeClr val="dk2"/>
                </a:solidFill>
                <a:latin typeface="Raleway"/>
                <a:ea typeface="Raleway"/>
                <a:cs typeface="Raleway"/>
                <a:sym typeface="Raleway"/>
              </a:rPr>
              <a:t>Sources: </a:t>
            </a:r>
            <a:endParaRPr sz="1200">
              <a:solidFill>
                <a:schemeClr val="dk2"/>
              </a:solidFill>
              <a:latin typeface="Raleway"/>
              <a:ea typeface="Raleway"/>
              <a:cs typeface="Raleway"/>
              <a:sym typeface="Raleway"/>
            </a:endParaRPr>
          </a:p>
          <a:p>
            <a:pPr indent="-304800" lvl="1" marL="914400" rtl="0" algn="l">
              <a:lnSpc>
                <a:spcPct val="100000"/>
              </a:lnSpc>
              <a:spcBef>
                <a:spcPts val="0"/>
              </a:spcBef>
              <a:spcAft>
                <a:spcPts val="0"/>
              </a:spcAft>
              <a:buSzPts val="1200"/>
              <a:buFont typeface="Raleway"/>
              <a:buChar char="○"/>
            </a:pPr>
            <a:r>
              <a:rPr lang="en" sz="1200" u="sng">
                <a:solidFill>
                  <a:schemeClr val="hlink"/>
                </a:solidFill>
                <a:latin typeface="Raleway"/>
                <a:ea typeface="Raleway"/>
                <a:cs typeface="Raleway"/>
                <a:sym typeface="Raleway"/>
                <a:hlinkClick r:id="rId3"/>
              </a:rPr>
              <a:t>Harvard Elections Data </a:t>
            </a:r>
            <a:endParaRPr/>
          </a:p>
          <a:p>
            <a:pPr indent="0" lvl="0" marL="914400" rtl="0" algn="l">
              <a:lnSpc>
                <a:spcPct val="100000"/>
              </a:lnSpc>
              <a:spcBef>
                <a:spcPts val="0"/>
              </a:spcBef>
              <a:spcAft>
                <a:spcPts val="0"/>
              </a:spcAft>
              <a:buNone/>
            </a:pPr>
            <a:r>
              <a:rPr lang="en" sz="1200" u="sng">
                <a:solidFill>
                  <a:schemeClr val="hlink"/>
                </a:solidFill>
                <a:latin typeface="Raleway"/>
                <a:ea typeface="Raleway"/>
                <a:cs typeface="Raleway"/>
                <a:sym typeface="Raleway"/>
                <a:hlinkClick r:id="rId4"/>
              </a:rPr>
              <a:t>Archive</a:t>
            </a:r>
            <a:endParaRPr sz="1200">
              <a:solidFill>
                <a:schemeClr val="dk2"/>
              </a:solidFill>
              <a:latin typeface="Raleway"/>
              <a:ea typeface="Raleway"/>
              <a:cs typeface="Raleway"/>
              <a:sym typeface="Raleway"/>
            </a:endParaRPr>
          </a:p>
          <a:p>
            <a:pPr indent="-304800" lvl="1" marL="914400" rtl="0" algn="l">
              <a:lnSpc>
                <a:spcPct val="100000"/>
              </a:lnSpc>
              <a:spcBef>
                <a:spcPts val="0"/>
              </a:spcBef>
              <a:spcAft>
                <a:spcPts val="0"/>
              </a:spcAft>
              <a:buClr>
                <a:schemeClr val="dk2"/>
              </a:buClr>
              <a:buSzPts val="1200"/>
              <a:buFont typeface="Raleway"/>
              <a:buChar char="○"/>
            </a:pPr>
            <a:r>
              <a:rPr lang="en" sz="1200" u="sng">
                <a:solidFill>
                  <a:schemeClr val="hlink"/>
                </a:solidFill>
                <a:latin typeface="Raleway"/>
                <a:ea typeface="Raleway"/>
                <a:cs typeface="Raleway"/>
                <a:sym typeface="Raleway"/>
                <a:hlinkClick r:id="rId5"/>
              </a:rPr>
              <a:t>The Guardian article</a:t>
            </a:r>
            <a:endParaRPr sz="1200">
              <a:solidFill>
                <a:schemeClr val="dk2"/>
              </a:solidFill>
              <a:latin typeface="Raleway"/>
              <a:ea typeface="Raleway"/>
              <a:cs typeface="Raleway"/>
              <a:sym typeface="Raleway"/>
            </a:endParaRPr>
          </a:p>
          <a:p>
            <a:pPr indent="0" lvl="0" marL="914400" rtl="0" algn="l">
              <a:lnSpc>
                <a:spcPct val="100000"/>
              </a:lnSpc>
              <a:spcBef>
                <a:spcPts val="0"/>
              </a:spcBef>
              <a:spcAft>
                <a:spcPts val="0"/>
              </a:spcAft>
              <a:buNone/>
            </a:pPr>
            <a:r>
              <a:t/>
            </a:r>
            <a:endParaRPr sz="1200">
              <a:solidFill>
                <a:schemeClr val="dk2"/>
              </a:solidFill>
              <a:latin typeface="Raleway"/>
              <a:ea typeface="Raleway"/>
              <a:cs typeface="Raleway"/>
              <a:sym typeface="Raleway"/>
            </a:endParaRPr>
          </a:p>
          <a:p>
            <a:pPr indent="-304800" lvl="0" marL="457200" rtl="0" algn="l">
              <a:lnSpc>
                <a:spcPct val="100000"/>
              </a:lnSpc>
              <a:spcBef>
                <a:spcPts val="0"/>
              </a:spcBef>
              <a:spcAft>
                <a:spcPts val="0"/>
              </a:spcAft>
              <a:buClr>
                <a:schemeClr val="dk2"/>
              </a:buClr>
              <a:buSzPts val="1200"/>
              <a:buFont typeface="Raleway"/>
              <a:buChar char="●"/>
            </a:pPr>
            <a:r>
              <a:rPr lang="en" sz="1200">
                <a:solidFill>
                  <a:schemeClr val="dk2"/>
                </a:solidFill>
                <a:latin typeface="Raleway"/>
                <a:ea typeface="Raleway"/>
                <a:cs typeface="Raleway"/>
                <a:sym typeface="Raleway"/>
              </a:rPr>
              <a:t>Data Clean Up</a:t>
            </a:r>
            <a:endParaRPr sz="1200">
              <a:solidFill>
                <a:schemeClr val="dk2"/>
              </a:solidFill>
              <a:latin typeface="Raleway"/>
              <a:ea typeface="Raleway"/>
              <a:cs typeface="Raleway"/>
              <a:sym typeface="Raleway"/>
            </a:endParaRPr>
          </a:p>
          <a:p>
            <a:pPr indent="-304800" lvl="1" marL="914400" rtl="0" algn="l">
              <a:lnSpc>
                <a:spcPct val="100000"/>
              </a:lnSpc>
              <a:spcBef>
                <a:spcPts val="0"/>
              </a:spcBef>
              <a:spcAft>
                <a:spcPts val="0"/>
              </a:spcAft>
              <a:buClr>
                <a:schemeClr val="dk2"/>
              </a:buClr>
              <a:buSzPts val="1200"/>
              <a:buFont typeface="Raleway"/>
              <a:buChar char="○"/>
            </a:pPr>
            <a:r>
              <a:rPr lang="en" sz="1200">
                <a:solidFill>
                  <a:schemeClr val="dk2"/>
                </a:solidFill>
                <a:latin typeface="Raleway"/>
                <a:ea typeface="Raleway"/>
                <a:cs typeface="Raleway"/>
                <a:sym typeface="Raleway"/>
              </a:rPr>
              <a:t>Filter by democrats and Republican</a:t>
            </a:r>
            <a:endParaRPr sz="1200">
              <a:solidFill>
                <a:schemeClr val="dk2"/>
              </a:solidFill>
              <a:latin typeface="Raleway"/>
              <a:ea typeface="Raleway"/>
              <a:cs typeface="Raleway"/>
              <a:sym typeface="Raleway"/>
            </a:endParaRPr>
          </a:p>
          <a:p>
            <a:pPr indent="-304800" lvl="1" marL="914400" rtl="0" algn="l">
              <a:lnSpc>
                <a:spcPct val="100000"/>
              </a:lnSpc>
              <a:spcBef>
                <a:spcPts val="0"/>
              </a:spcBef>
              <a:spcAft>
                <a:spcPts val="0"/>
              </a:spcAft>
              <a:buClr>
                <a:schemeClr val="dk2"/>
              </a:buClr>
              <a:buSzPts val="1200"/>
              <a:buFont typeface="Raleway"/>
              <a:buChar char="○"/>
            </a:pPr>
            <a:r>
              <a:rPr lang="en" sz="1200">
                <a:solidFill>
                  <a:schemeClr val="dk2"/>
                </a:solidFill>
                <a:latin typeface="Raleway"/>
                <a:ea typeface="Raleway"/>
                <a:cs typeface="Raleway"/>
                <a:sym typeface="Raleway"/>
              </a:rPr>
              <a:t>Finding the winner by state by year</a:t>
            </a:r>
            <a:endParaRPr sz="1200">
              <a:solidFill>
                <a:schemeClr val="dk2"/>
              </a:solidFill>
              <a:latin typeface="Raleway"/>
              <a:ea typeface="Raleway"/>
              <a:cs typeface="Raleway"/>
              <a:sym typeface="Raleway"/>
            </a:endParaRPr>
          </a:p>
          <a:p>
            <a:pPr indent="0" lvl="0" marL="0" rtl="0" algn="l">
              <a:lnSpc>
                <a:spcPct val="100000"/>
              </a:lnSpc>
              <a:spcBef>
                <a:spcPts val="0"/>
              </a:spcBef>
              <a:spcAft>
                <a:spcPts val="0"/>
              </a:spcAft>
              <a:buNone/>
            </a:pPr>
            <a:r>
              <a:t/>
            </a:r>
            <a:endParaRPr sz="1200">
              <a:solidFill>
                <a:schemeClr val="dk2"/>
              </a:solidFill>
              <a:latin typeface="Raleway"/>
              <a:ea typeface="Raleway"/>
              <a:cs typeface="Raleway"/>
              <a:sym typeface="Raleway"/>
            </a:endParaRPr>
          </a:p>
          <a:p>
            <a:pPr indent="0" lvl="0" marL="0" rtl="0" algn="l">
              <a:lnSpc>
                <a:spcPct val="100000"/>
              </a:lnSpc>
              <a:spcBef>
                <a:spcPts val="0"/>
              </a:spcBef>
              <a:spcAft>
                <a:spcPts val="0"/>
              </a:spcAft>
              <a:buNone/>
            </a:pPr>
            <a:r>
              <a:t/>
            </a:r>
            <a:endParaRPr sz="1200">
              <a:solidFill>
                <a:schemeClr val="dk2"/>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589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Historical Voting Pattern Analysis</a:t>
            </a:r>
            <a:endParaRPr/>
          </a:p>
        </p:txBody>
      </p:sp>
      <p:sp>
        <p:nvSpPr>
          <p:cNvPr id="113" name="Google Shape;113;p17"/>
          <p:cNvSpPr txBox="1"/>
          <p:nvPr>
            <p:ph idx="1" type="body"/>
          </p:nvPr>
        </p:nvSpPr>
        <p:spPr>
          <a:xfrm>
            <a:off x="729450" y="44726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the past 11 elections  the elected candidate had the majority of the votes 11 times in Ohio and 10 in Florida. The second chart is showing the past 5 elections.</a:t>
            </a:r>
            <a:endParaRPr/>
          </a:p>
        </p:txBody>
      </p:sp>
      <p:pic>
        <p:nvPicPr>
          <p:cNvPr id="114" name="Google Shape;114;p17"/>
          <p:cNvPicPr preferRelativeResize="0"/>
          <p:nvPr/>
        </p:nvPicPr>
        <p:blipFill>
          <a:blip r:embed="rId3">
            <a:alphaModFix/>
          </a:blip>
          <a:stretch>
            <a:fillRect/>
          </a:stretch>
        </p:blipFill>
        <p:spPr>
          <a:xfrm>
            <a:off x="843100" y="1277025"/>
            <a:ext cx="3633001" cy="3261824"/>
          </a:xfrm>
          <a:prstGeom prst="rect">
            <a:avLst/>
          </a:prstGeom>
          <a:noFill/>
          <a:ln>
            <a:noFill/>
          </a:ln>
        </p:spPr>
      </p:pic>
      <p:pic>
        <p:nvPicPr>
          <p:cNvPr id="115" name="Google Shape;115;p17"/>
          <p:cNvPicPr preferRelativeResize="0"/>
          <p:nvPr/>
        </p:nvPicPr>
        <p:blipFill>
          <a:blip r:embed="rId4">
            <a:alphaModFix/>
          </a:blip>
          <a:stretch>
            <a:fillRect/>
          </a:stretch>
        </p:blipFill>
        <p:spPr>
          <a:xfrm>
            <a:off x="4672700" y="1185200"/>
            <a:ext cx="3562249" cy="3320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30000" y="1318650"/>
            <a:ext cx="3300900" cy="2389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600"/>
              <a:t>Individual Voting Power</a:t>
            </a:r>
            <a:endParaRPr sz="3600"/>
          </a:p>
        </p:txBody>
      </p:sp>
      <p:sp>
        <p:nvSpPr>
          <p:cNvPr id="121" name="Google Shape;121;p18"/>
          <p:cNvSpPr txBox="1"/>
          <p:nvPr>
            <p:ph idx="2" type="body"/>
          </p:nvPr>
        </p:nvSpPr>
        <p:spPr>
          <a:xfrm>
            <a:off x="5145050" y="829050"/>
            <a:ext cx="3374400" cy="33690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2"/>
              </a:buClr>
              <a:buSzPts val="1200"/>
              <a:buFont typeface="Raleway"/>
              <a:buChar char="●"/>
            </a:pPr>
            <a:r>
              <a:rPr lang="en" sz="1200">
                <a:solidFill>
                  <a:schemeClr val="dk2"/>
                </a:solidFill>
                <a:latin typeface="Raleway"/>
                <a:ea typeface="Raleway"/>
                <a:cs typeface="Raleway"/>
                <a:sym typeface="Raleway"/>
              </a:rPr>
              <a:t>Influence on an individual voter basis</a:t>
            </a:r>
            <a:endParaRPr sz="1200">
              <a:solidFill>
                <a:schemeClr val="dk2"/>
              </a:solidFill>
              <a:latin typeface="Raleway"/>
              <a:ea typeface="Raleway"/>
              <a:cs typeface="Raleway"/>
              <a:sym typeface="Raleway"/>
            </a:endParaRPr>
          </a:p>
          <a:p>
            <a:pPr indent="0" lvl="0" marL="0" rtl="0" algn="l">
              <a:lnSpc>
                <a:spcPct val="100000"/>
              </a:lnSpc>
              <a:spcBef>
                <a:spcPts val="0"/>
              </a:spcBef>
              <a:spcAft>
                <a:spcPts val="0"/>
              </a:spcAft>
              <a:buNone/>
            </a:pPr>
            <a:r>
              <a:t/>
            </a:r>
            <a:endParaRPr sz="1200">
              <a:solidFill>
                <a:schemeClr val="dk2"/>
              </a:solidFill>
              <a:latin typeface="Raleway"/>
              <a:ea typeface="Raleway"/>
              <a:cs typeface="Raleway"/>
              <a:sym typeface="Raleway"/>
            </a:endParaRPr>
          </a:p>
          <a:p>
            <a:pPr indent="-304800" lvl="0" marL="457200" rtl="0" algn="l">
              <a:lnSpc>
                <a:spcPct val="100000"/>
              </a:lnSpc>
              <a:spcBef>
                <a:spcPts val="0"/>
              </a:spcBef>
              <a:spcAft>
                <a:spcPts val="0"/>
              </a:spcAft>
              <a:buClr>
                <a:schemeClr val="dk2"/>
              </a:buClr>
              <a:buSzPts val="1200"/>
              <a:buFont typeface="Raleway"/>
              <a:buChar char="●"/>
            </a:pPr>
            <a:r>
              <a:rPr lang="en" sz="1200">
                <a:solidFill>
                  <a:schemeClr val="dk2"/>
                </a:solidFill>
                <a:latin typeface="Raleway"/>
                <a:ea typeface="Raleway"/>
                <a:cs typeface="Raleway"/>
                <a:sym typeface="Raleway"/>
              </a:rPr>
              <a:t>Where have votes counted most … </a:t>
            </a:r>
            <a:endParaRPr sz="1200">
              <a:solidFill>
                <a:schemeClr val="dk2"/>
              </a:solidFill>
              <a:latin typeface="Raleway"/>
              <a:ea typeface="Raleway"/>
              <a:cs typeface="Raleway"/>
              <a:sym typeface="Raleway"/>
            </a:endParaRPr>
          </a:p>
          <a:p>
            <a:pPr indent="-304800" lvl="1" marL="914400" rtl="0" algn="l">
              <a:lnSpc>
                <a:spcPct val="100000"/>
              </a:lnSpc>
              <a:spcBef>
                <a:spcPts val="0"/>
              </a:spcBef>
              <a:spcAft>
                <a:spcPts val="0"/>
              </a:spcAft>
              <a:buClr>
                <a:schemeClr val="dk2"/>
              </a:buClr>
              <a:buSzPts val="1200"/>
              <a:buFont typeface="Raleway"/>
              <a:buChar char="○"/>
            </a:pPr>
            <a:r>
              <a:rPr lang="en" sz="1200">
                <a:solidFill>
                  <a:schemeClr val="dk2"/>
                </a:solidFill>
                <a:latin typeface="Raleway"/>
                <a:ea typeface="Raleway"/>
                <a:cs typeface="Raleway"/>
                <a:sym typeface="Raleway"/>
              </a:rPr>
              <a:t>Historically?</a:t>
            </a:r>
            <a:endParaRPr sz="1200">
              <a:solidFill>
                <a:schemeClr val="dk2"/>
              </a:solidFill>
              <a:latin typeface="Raleway"/>
              <a:ea typeface="Raleway"/>
              <a:cs typeface="Raleway"/>
              <a:sym typeface="Raleway"/>
            </a:endParaRPr>
          </a:p>
          <a:p>
            <a:pPr indent="-304800" lvl="1" marL="914400" rtl="0" algn="l">
              <a:lnSpc>
                <a:spcPct val="100000"/>
              </a:lnSpc>
              <a:spcBef>
                <a:spcPts val="0"/>
              </a:spcBef>
              <a:spcAft>
                <a:spcPts val="0"/>
              </a:spcAft>
              <a:buClr>
                <a:schemeClr val="dk2"/>
              </a:buClr>
              <a:buSzPts val="1200"/>
              <a:buFont typeface="Raleway"/>
              <a:buChar char="○"/>
            </a:pPr>
            <a:r>
              <a:rPr lang="en" sz="1200">
                <a:solidFill>
                  <a:schemeClr val="dk2"/>
                </a:solidFill>
                <a:latin typeface="Raleway"/>
                <a:ea typeface="Raleway"/>
                <a:cs typeface="Raleway"/>
                <a:sym typeface="Raleway"/>
              </a:rPr>
              <a:t>2016 Election?</a:t>
            </a:r>
            <a:endParaRPr sz="1200">
              <a:solidFill>
                <a:schemeClr val="dk2"/>
              </a:solidFill>
              <a:latin typeface="Raleway"/>
              <a:ea typeface="Raleway"/>
              <a:cs typeface="Raleway"/>
              <a:sym typeface="Raleway"/>
            </a:endParaRPr>
          </a:p>
          <a:p>
            <a:pPr indent="-304800" lvl="1" marL="914400" rtl="0" algn="l">
              <a:lnSpc>
                <a:spcPct val="100000"/>
              </a:lnSpc>
              <a:spcBef>
                <a:spcPts val="0"/>
              </a:spcBef>
              <a:spcAft>
                <a:spcPts val="0"/>
              </a:spcAft>
              <a:buClr>
                <a:schemeClr val="dk2"/>
              </a:buClr>
              <a:buSzPts val="1200"/>
              <a:buFont typeface="Raleway"/>
              <a:buChar char="○"/>
            </a:pPr>
            <a:r>
              <a:rPr lang="en" sz="1200">
                <a:solidFill>
                  <a:schemeClr val="dk2"/>
                </a:solidFill>
                <a:latin typeface="Raleway"/>
                <a:ea typeface="Raleway"/>
                <a:cs typeface="Raleway"/>
                <a:sym typeface="Raleway"/>
              </a:rPr>
              <a:t>Likely in 2020?</a:t>
            </a:r>
            <a:endParaRPr sz="1200">
              <a:solidFill>
                <a:schemeClr val="dk2"/>
              </a:solidFill>
              <a:latin typeface="Raleway"/>
              <a:ea typeface="Raleway"/>
              <a:cs typeface="Raleway"/>
              <a:sym typeface="Raleway"/>
            </a:endParaRPr>
          </a:p>
          <a:p>
            <a:pPr indent="0" lvl="0" marL="0" rtl="0" algn="l">
              <a:lnSpc>
                <a:spcPct val="100000"/>
              </a:lnSpc>
              <a:spcBef>
                <a:spcPts val="0"/>
              </a:spcBef>
              <a:spcAft>
                <a:spcPts val="0"/>
              </a:spcAft>
              <a:buNone/>
            </a:pPr>
            <a:r>
              <a:t/>
            </a:r>
            <a:endParaRPr sz="1200">
              <a:solidFill>
                <a:schemeClr val="dk2"/>
              </a:solidFill>
              <a:latin typeface="Raleway"/>
              <a:ea typeface="Raleway"/>
              <a:cs typeface="Raleway"/>
              <a:sym typeface="Raleway"/>
            </a:endParaRPr>
          </a:p>
          <a:p>
            <a:pPr indent="-304800" lvl="0" marL="457200" rtl="0" algn="l">
              <a:lnSpc>
                <a:spcPct val="100000"/>
              </a:lnSpc>
              <a:spcBef>
                <a:spcPts val="0"/>
              </a:spcBef>
              <a:spcAft>
                <a:spcPts val="0"/>
              </a:spcAft>
              <a:buClr>
                <a:schemeClr val="dk2"/>
              </a:buClr>
              <a:buSzPts val="1200"/>
              <a:buFont typeface="Raleway"/>
              <a:buChar char="●"/>
            </a:pPr>
            <a:r>
              <a:rPr lang="en" sz="1200">
                <a:solidFill>
                  <a:schemeClr val="dk2"/>
                </a:solidFill>
                <a:latin typeface="Raleway"/>
                <a:ea typeface="Raleway"/>
                <a:cs typeface="Raleway"/>
                <a:sym typeface="Raleway"/>
              </a:rPr>
              <a:t>Sources:</a:t>
            </a:r>
            <a:endParaRPr sz="1200">
              <a:solidFill>
                <a:schemeClr val="dk2"/>
              </a:solidFill>
              <a:latin typeface="Raleway"/>
              <a:ea typeface="Raleway"/>
              <a:cs typeface="Raleway"/>
              <a:sym typeface="Raleway"/>
            </a:endParaRPr>
          </a:p>
          <a:p>
            <a:pPr indent="-190500" lvl="1" marL="742950" rtl="0" algn="l">
              <a:lnSpc>
                <a:spcPct val="100000"/>
              </a:lnSpc>
              <a:spcBef>
                <a:spcPts val="0"/>
              </a:spcBef>
              <a:spcAft>
                <a:spcPts val="0"/>
              </a:spcAft>
              <a:buClr>
                <a:schemeClr val="dk2"/>
              </a:buClr>
              <a:buSzPts val="1200"/>
              <a:buFont typeface="Raleway"/>
              <a:buChar char="○"/>
            </a:pPr>
            <a:r>
              <a:rPr lang="en" sz="1200" u="sng">
                <a:solidFill>
                  <a:schemeClr val="accent5"/>
                </a:solidFill>
                <a:latin typeface="Raleway"/>
                <a:ea typeface="Raleway"/>
                <a:cs typeface="Raleway"/>
                <a:sym typeface="Raleway"/>
                <a:hlinkClick r:id="rId3">
                  <a:extLst>
                    <a:ext uri="{A12FA001-AC4F-418D-AE19-62706E023703}">
                      <ahyp:hlinkClr val="tx"/>
                    </a:ext>
                  </a:extLst>
                </a:hlinkClick>
              </a:rPr>
              <a:t>Harvard Elections Data Archive</a:t>
            </a:r>
            <a:endParaRPr sz="1200">
              <a:solidFill>
                <a:schemeClr val="dk2"/>
              </a:solidFill>
              <a:latin typeface="Raleway"/>
              <a:ea typeface="Raleway"/>
              <a:cs typeface="Raleway"/>
              <a:sym typeface="Raleway"/>
            </a:endParaRPr>
          </a:p>
          <a:p>
            <a:pPr indent="-190500" lvl="1" marL="742950" rtl="0" algn="l">
              <a:lnSpc>
                <a:spcPct val="100000"/>
              </a:lnSpc>
              <a:spcBef>
                <a:spcPts val="0"/>
              </a:spcBef>
              <a:spcAft>
                <a:spcPts val="0"/>
              </a:spcAft>
              <a:buClr>
                <a:schemeClr val="dk2"/>
              </a:buClr>
              <a:buSzPts val="1200"/>
              <a:buFont typeface="Raleway"/>
              <a:buChar char="○"/>
            </a:pPr>
            <a:r>
              <a:rPr lang="en" sz="1200" u="sng">
                <a:solidFill>
                  <a:schemeClr val="hlink"/>
                </a:solidFill>
                <a:latin typeface="Raleway"/>
                <a:ea typeface="Raleway"/>
                <a:cs typeface="Raleway"/>
                <a:sym typeface="Raleway"/>
                <a:hlinkClick r:id="rId4"/>
              </a:rPr>
              <a:t>State Latitude &amp; Longitude</a:t>
            </a:r>
            <a:endParaRPr sz="1200">
              <a:solidFill>
                <a:schemeClr val="dk2"/>
              </a:solidFill>
              <a:latin typeface="Raleway"/>
              <a:ea typeface="Raleway"/>
              <a:cs typeface="Raleway"/>
              <a:sym typeface="Raleway"/>
            </a:endParaRPr>
          </a:p>
          <a:p>
            <a:pPr indent="-190500" lvl="1" marL="742950" rtl="0" algn="l">
              <a:lnSpc>
                <a:spcPct val="100000"/>
              </a:lnSpc>
              <a:spcBef>
                <a:spcPts val="0"/>
              </a:spcBef>
              <a:spcAft>
                <a:spcPts val="0"/>
              </a:spcAft>
              <a:buClr>
                <a:schemeClr val="dk2"/>
              </a:buClr>
              <a:buSzPts val="1200"/>
              <a:buFont typeface="Raleway"/>
              <a:buChar char="○"/>
            </a:pPr>
            <a:r>
              <a:rPr lang="en" sz="1200" u="sng">
                <a:solidFill>
                  <a:schemeClr val="accent5"/>
                </a:solidFill>
                <a:latin typeface="Raleway"/>
                <a:ea typeface="Raleway"/>
                <a:cs typeface="Raleway"/>
                <a:sym typeface="Raleway"/>
                <a:hlinkClick r:id="rId5">
                  <a:extLst>
                    <a:ext uri="{A12FA001-AC4F-418D-AE19-62706E023703}">
                      <ahyp:hlinkClr val="tx"/>
                    </a:ext>
                  </a:extLst>
                </a:hlinkClick>
              </a:rPr>
              <a:t>Adam Carr’s Election Archive</a:t>
            </a:r>
            <a:endParaRPr sz="1200">
              <a:solidFill>
                <a:schemeClr val="dk2"/>
              </a:solidFill>
              <a:latin typeface="Raleway"/>
              <a:ea typeface="Raleway"/>
              <a:cs typeface="Raleway"/>
              <a:sym typeface="Raleway"/>
            </a:endParaRPr>
          </a:p>
          <a:p>
            <a:pPr indent="0" lvl="0" marL="457200" rtl="0" algn="l">
              <a:lnSpc>
                <a:spcPct val="100000"/>
              </a:lnSpc>
              <a:spcBef>
                <a:spcPts val="0"/>
              </a:spcBef>
              <a:spcAft>
                <a:spcPts val="0"/>
              </a:spcAft>
              <a:buNone/>
            </a:pPr>
            <a:r>
              <a:t/>
            </a:r>
            <a:endParaRPr sz="1200">
              <a:solidFill>
                <a:schemeClr val="dk2"/>
              </a:solidFill>
              <a:latin typeface="Raleway"/>
              <a:ea typeface="Raleway"/>
              <a:cs typeface="Raleway"/>
              <a:sym typeface="Raleway"/>
            </a:endParaRPr>
          </a:p>
          <a:p>
            <a:pPr indent="-304800" lvl="0" marL="457200" rtl="0" algn="l">
              <a:lnSpc>
                <a:spcPct val="100000"/>
              </a:lnSpc>
              <a:spcBef>
                <a:spcPts val="0"/>
              </a:spcBef>
              <a:spcAft>
                <a:spcPts val="0"/>
              </a:spcAft>
              <a:buClr>
                <a:schemeClr val="dk2"/>
              </a:buClr>
              <a:buSzPts val="1200"/>
              <a:buFont typeface="Raleway"/>
              <a:buChar char="●"/>
            </a:pPr>
            <a:r>
              <a:rPr lang="en" sz="1200">
                <a:solidFill>
                  <a:schemeClr val="dk2"/>
                </a:solidFill>
                <a:latin typeface="Raleway"/>
                <a:ea typeface="Raleway"/>
                <a:cs typeface="Raleway"/>
                <a:sym typeface="Raleway"/>
              </a:rPr>
              <a:t>Data Clean Up</a:t>
            </a:r>
            <a:endParaRPr sz="1200">
              <a:solidFill>
                <a:schemeClr val="dk2"/>
              </a:solidFill>
              <a:latin typeface="Raleway"/>
              <a:ea typeface="Raleway"/>
              <a:cs typeface="Raleway"/>
              <a:sym typeface="Raleway"/>
            </a:endParaRPr>
          </a:p>
          <a:p>
            <a:pPr indent="-190500" lvl="1" marL="742950" rtl="0" algn="l">
              <a:lnSpc>
                <a:spcPct val="100000"/>
              </a:lnSpc>
              <a:spcBef>
                <a:spcPts val="0"/>
              </a:spcBef>
              <a:spcAft>
                <a:spcPts val="0"/>
              </a:spcAft>
              <a:buClr>
                <a:schemeClr val="accent5"/>
              </a:buClr>
              <a:buSzPts val="1200"/>
              <a:buFont typeface="Raleway"/>
              <a:buChar char="○"/>
            </a:pPr>
            <a:r>
              <a:rPr lang="en" sz="1200" u="sng">
                <a:solidFill>
                  <a:schemeClr val="accent5"/>
                </a:solidFill>
                <a:latin typeface="Raleway"/>
                <a:ea typeface="Raleway"/>
                <a:cs typeface="Raleway"/>
                <a:sym typeface="Raleway"/>
              </a:rPr>
              <a:t>Excel VBA Macro</a:t>
            </a:r>
            <a:endParaRPr sz="2200" u="sng">
              <a:solidFill>
                <a:schemeClr val="accent5"/>
              </a:solidFill>
              <a:latin typeface="Raleway"/>
              <a:ea typeface="Raleway"/>
              <a:cs typeface="Raleway"/>
              <a:sym typeface="Raleway"/>
            </a:endParaRPr>
          </a:p>
          <a:p>
            <a:pPr indent="0" lvl="0" marL="0" rtl="0" algn="l">
              <a:lnSpc>
                <a:spcPct val="100000"/>
              </a:lnSpc>
              <a:spcBef>
                <a:spcPts val="0"/>
              </a:spcBef>
              <a:spcAft>
                <a:spcPts val="0"/>
              </a:spcAft>
              <a:buNone/>
            </a:pPr>
            <a:r>
              <a:t/>
            </a:r>
            <a:endParaRPr sz="2200">
              <a:solidFill>
                <a:schemeClr val="dk2"/>
              </a:solidFill>
              <a:latin typeface="Raleway"/>
              <a:ea typeface="Raleway"/>
              <a:cs typeface="Raleway"/>
              <a:sym typeface="Raleway"/>
            </a:endParaRPr>
          </a:p>
          <a:p>
            <a:pPr indent="0" lvl="0" marL="0" rtl="0" algn="ctr">
              <a:lnSpc>
                <a:spcPct val="100000"/>
              </a:lnSpc>
              <a:spcBef>
                <a:spcPts val="0"/>
              </a:spcBef>
              <a:spcAft>
                <a:spcPts val="0"/>
              </a:spcAft>
              <a:buNone/>
            </a:pPr>
            <a:r>
              <a:rPr lang="en" sz="1400">
                <a:solidFill>
                  <a:schemeClr val="accent3"/>
                </a:solidFill>
                <a:latin typeface="Raleway"/>
                <a:ea typeface="Raleway"/>
                <a:cs typeface="Raleway"/>
                <a:sym typeface="Raleway"/>
              </a:rPr>
              <a:t>Voting Power Analysis</a:t>
            </a:r>
            <a:endParaRPr sz="1400">
              <a:solidFill>
                <a:schemeClr val="accent3"/>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589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Individual Voting Power</a:t>
            </a:r>
            <a:endParaRPr/>
          </a:p>
        </p:txBody>
      </p:sp>
      <p:pic>
        <p:nvPicPr>
          <p:cNvPr id="127" name="Google Shape;127;p19"/>
          <p:cNvPicPr preferRelativeResize="0"/>
          <p:nvPr/>
        </p:nvPicPr>
        <p:blipFill>
          <a:blip r:embed="rId3">
            <a:alphaModFix/>
          </a:blip>
          <a:stretch>
            <a:fillRect/>
          </a:stretch>
        </p:blipFill>
        <p:spPr>
          <a:xfrm>
            <a:off x="4860666" y="1398000"/>
            <a:ext cx="3765084" cy="2913775"/>
          </a:xfrm>
          <a:prstGeom prst="rect">
            <a:avLst/>
          </a:prstGeom>
          <a:noFill/>
          <a:ln>
            <a:noFill/>
          </a:ln>
        </p:spPr>
      </p:pic>
      <p:sp>
        <p:nvSpPr>
          <p:cNvPr id="128" name="Google Shape;128;p19"/>
          <p:cNvSpPr txBox="1"/>
          <p:nvPr/>
        </p:nvSpPr>
        <p:spPr>
          <a:xfrm>
            <a:off x="926575" y="4348975"/>
            <a:ext cx="7762800" cy="60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solidFill>
                  <a:schemeClr val="accent1"/>
                </a:solidFill>
                <a:latin typeface="Lato"/>
                <a:ea typeface="Lato"/>
                <a:cs typeface="Lato"/>
                <a:sym typeface="Lato"/>
              </a:rPr>
              <a:t>Smaller states higher vote worth but the effects diminish with greater electoral votes. States with a moderate population  -  swing states  -  have the right balance to maximize influence.</a:t>
            </a:r>
            <a:endParaRPr>
              <a:solidFill>
                <a:schemeClr val="accent1"/>
              </a:solidFill>
            </a:endParaRPr>
          </a:p>
        </p:txBody>
      </p:sp>
      <p:pic>
        <p:nvPicPr>
          <p:cNvPr id="129" name="Google Shape;129;p19"/>
          <p:cNvPicPr preferRelativeResize="0"/>
          <p:nvPr/>
        </p:nvPicPr>
        <p:blipFill>
          <a:blip r:embed="rId4">
            <a:alphaModFix/>
          </a:blip>
          <a:stretch>
            <a:fillRect/>
          </a:stretch>
        </p:blipFill>
        <p:spPr>
          <a:xfrm>
            <a:off x="620175" y="1398000"/>
            <a:ext cx="4138851" cy="2704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Future Political Projections</a:t>
            </a:r>
            <a:endParaRPr sz="3600"/>
          </a:p>
        </p:txBody>
      </p:sp>
      <p:sp>
        <p:nvSpPr>
          <p:cNvPr id="135" name="Google Shape;135;p20"/>
          <p:cNvSpPr txBox="1"/>
          <p:nvPr>
            <p:ph idx="2" type="body"/>
          </p:nvPr>
        </p:nvSpPr>
        <p:spPr>
          <a:xfrm>
            <a:off x="4472350" y="1059000"/>
            <a:ext cx="4905600" cy="30255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2"/>
              </a:buClr>
              <a:buSzPts val="1200"/>
              <a:buFont typeface="Raleway"/>
              <a:buChar char="●"/>
            </a:pPr>
            <a:r>
              <a:rPr lang="en" sz="1200">
                <a:solidFill>
                  <a:schemeClr val="dk2"/>
                </a:solidFill>
                <a:latin typeface="Raleway"/>
                <a:ea typeface="Raleway"/>
                <a:cs typeface="Raleway"/>
                <a:sym typeface="Raleway"/>
              </a:rPr>
              <a:t>How are states going to vote in the future?</a:t>
            </a:r>
            <a:endParaRPr sz="1200">
              <a:solidFill>
                <a:schemeClr val="dk2"/>
              </a:solidFill>
              <a:latin typeface="Raleway"/>
              <a:ea typeface="Raleway"/>
              <a:cs typeface="Raleway"/>
              <a:sym typeface="Raleway"/>
            </a:endParaRPr>
          </a:p>
          <a:p>
            <a:pPr indent="0" lvl="0" marL="457200" rtl="0" algn="l">
              <a:lnSpc>
                <a:spcPct val="100000"/>
              </a:lnSpc>
              <a:spcBef>
                <a:spcPts val="0"/>
              </a:spcBef>
              <a:spcAft>
                <a:spcPts val="0"/>
              </a:spcAft>
              <a:buNone/>
            </a:pPr>
            <a:r>
              <a:t/>
            </a:r>
            <a:endParaRPr sz="1200">
              <a:solidFill>
                <a:schemeClr val="dk2"/>
              </a:solidFill>
              <a:latin typeface="Raleway"/>
              <a:ea typeface="Raleway"/>
              <a:cs typeface="Raleway"/>
              <a:sym typeface="Raleway"/>
            </a:endParaRPr>
          </a:p>
          <a:p>
            <a:pPr indent="-304800" lvl="0" marL="457200" rtl="0" algn="l">
              <a:lnSpc>
                <a:spcPct val="100000"/>
              </a:lnSpc>
              <a:spcBef>
                <a:spcPts val="0"/>
              </a:spcBef>
              <a:spcAft>
                <a:spcPts val="0"/>
              </a:spcAft>
              <a:buClr>
                <a:schemeClr val="dk2"/>
              </a:buClr>
              <a:buSzPts val="1200"/>
              <a:buFont typeface="Raleway"/>
              <a:buChar char="●"/>
            </a:pPr>
            <a:r>
              <a:rPr lang="en" sz="1200">
                <a:solidFill>
                  <a:schemeClr val="dk2"/>
                </a:solidFill>
                <a:latin typeface="Raleway"/>
                <a:ea typeface="Raleway"/>
                <a:cs typeface="Raleway"/>
                <a:sym typeface="Raleway"/>
              </a:rPr>
              <a:t>Based on changing racial demographics in a state</a:t>
            </a:r>
            <a:endParaRPr sz="1200">
              <a:solidFill>
                <a:schemeClr val="dk2"/>
              </a:solidFill>
              <a:latin typeface="Raleway"/>
              <a:ea typeface="Raleway"/>
              <a:cs typeface="Raleway"/>
              <a:sym typeface="Raleway"/>
            </a:endParaRPr>
          </a:p>
          <a:p>
            <a:pPr indent="0" lvl="0" marL="457200" rtl="0" algn="l">
              <a:lnSpc>
                <a:spcPct val="100000"/>
              </a:lnSpc>
              <a:spcBef>
                <a:spcPts val="0"/>
              </a:spcBef>
              <a:spcAft>
                <a:spcPts val="0"/>
              </a:spcAft>
              <a:buNone/>
            </a:pPr>
            <a:r>
              <a:t/>
            </a:r>
            <a:endParaRPr sz="1200">
              <a:solidFill>
                <a:schemeClr val="dk2"/>
              </a:solidFill>
              <a:latin typeface="Raleway"/>
              <a:ea typeface="Raleway"/>
              <a:cs typeface="Raleway"/>
              <a:sym typeface="Raleway"/>
            </a:endParaRPr>
          </a:p>
          <a:p>
            <a:pPr indent="-304800" lvl="0" marL="457200" rtl="0" algn="l">
              <a:lnSpc>
                <a:spcPct val="100000"/>
              </a:lnSpc>
              <a:spcBef>
                <a:spcPts val="0"/>
              </a:spcBef>
              <a:spcAft>
                <a:spcPts val="0"/>
              </a:spcAft>
              <a:buClr>
                <a:schemeClr val="dk2"/>
              </a:buClr>
              <a:buSzPts val="1200"/>
              <a:buFont typeface="Raleway"/>
              <a:buChar char="●"/>
            </a:pPr>
            <a:r>
              <a:rPr lang="en" sz="1200">
                <a:solidFill>
                  <a:schemeClr val="dk2"/>
                </a:solidFill>
                <a:latin typeface="Raleway"/>
                <a:ea typeface="Raleway"/>
                <a:cs typeface="Raleway"/>
                <a:sym typeface="Raleway"/>
              </a:rPr>
              <a:t>Considerations:</a:t>
            </a:r>
            <a:endParaRPr sz="1200">
              <a:solidFill>
                <a:schemeClr val="dk2"/>
              </a:solidFill>
              <a:latin typeface="Raleway"/>
              <a:ea typeface="Raleway"/>
              <a:cs typeface="Raleway"/>
              <a:sym typeface="Raleway"/>
            </a:endParaRPr>
          </a:p>
          <a:p>
            <a:pPr indent="-304800" lvl="1" marL="914400" rtl="0" algn="l">
              <a:lnSpc>
                <a:spcPct val="100000"/>
              </a:lnSpc>
              <a:spcBef>
                <a:spcPts val="0"/>
              </a:spcBef>
              <a:spcAft>
                <a:spcPts val="0"/>
              </a:spcAft>
              <a:buClr>
                <a:schemeClr val="dk2"/>
              </a:buClr>
              <a:buSzPts val="1200"/>
              <a:buFont typeface="Raleway"/>
              <a:buChar char="○"/>
            </a:pPr>
            <a:r>
              <a:rPr lang="en" sz="1200">
                <a:solidFill>
                  <a:schemeClr val="dk2"/>
                </a:solidFill>
                <a:latin typeface="Raleway"/>
                <a:ea typeface="Raleway"/>
                <a:cs typeface="Raleway"/>
                <a:sym typeface="Raleway"/>
              </a:rPr>
              <a:t>How are state demographics projected to change?</a:t>
            </a:r>
            <a:endParaRPr sz="1200">
              <a:solidFill>
                <a:schemeClr val="dk2"/>
              </a:solidFill>
              <a:latin typeface="Raleway"/>
              <a:ea typeface="Raleway"/>
              <a:cs typeface="Raleway"/>
              <a:sym typeface="Raleway"/>
            </a:endParaRPr>
          </a:p>
          <a:p>
            <a:pPr indent="-304800" lvl="1" marL="914400" rtl="0" algn="l">
              <a:lnSpc>
                <a:spcPct val="100000"/>
              </a:lnSpc>
              <a:spcBef>
                <a:spcPts val="0"/>
              </a:spcBef>
              <a:spcAft>
                <a:spcPts val="0"/>
              </a:spcAft>
              <a:buClr>
                <a:schemeClr val="dk2"/>
              </a:buClr>
              <a:buSzPts val="1200"/>
              <a:buFont typeface="Raleway"/>
              <a:buChar char="○"/>
            </a:pPr>
            <a:r>
              <a:rPr lang="en" sz="1200">
                <a:solidFill>
                  <a:schemeClr val="dk2"/>
                </a:solidFill>
                <a:latin typeface="Raleway"/>
                <a:ea typeface="Raleway"/>
                <a:cs typeface="Raleway"/>
                <a:sym typeface="Raleway"/>
              </a:rPr>
              <a:t>Who actually votes?</a:t>
            </a:r>
            <a:endParaRPr sz="1200">
              <a:solidFill>
                <a:schemeClr val="dk2"/>
              </a:solidFill>
              <a:latin typeface="Raleway"/>
              <a:ea typeface="Raleway"/>
              <a:cs typeface="Raleway"/>
              <a:sym typeface="Raleway"/>
            </a:endParaRPr>
          </a:p>
          <a:p>
            <a:pPr indent="-304800" lvl="1" marL="914400" rtl="0" algn="l">
              <a:lnSpc>
                <a:spcPct val="100000"/>
              </a:lnSpc>
              <a:spcBef>
                <a:spcPts val="0"/>
              </a:spcBef>
              <a:spcAft>
                <a:spcPts val="0"/>
              </a:spcAft>
              <a:buClr>
                <a:schemeClr val="dk2"/>
              </a:buClr>
              <a:buSzPts val="1200"/>
              <a:buFont typeface="Raleway"/>
              <a:buChar char="○"/>
            </a:pPr>
            <a:r>
              <a:rPr lang="en" sz="1200">
                <a:solidFill>
                  <a:schemeClr val="dk2"/>
                </a:solidFill>
                <a:latin typeface="Raleway"/>
                <a:ea typeface="Raleway"/>
                <a:cs typeface="Raleway"/>
                <a:sym typeface="Raleway"/>
              </a:rPr>
              <a:t>What are the political preferences of each demographic?</a:t>
            </a:r>
            <a:endParaRPr sz="1200">
              <a:solidFill>
                <a:schemeClr val="dk2"/>
              </a:solidFill>
              <a:latin typeface="Raleway"/>
              <a:ea typeface="Raleway"/>
              <a:cs typeface="Raleway"/>
              <a:sym typeface="Raleway"/>
            </a:endParaRPr>
          </a:p>
          <a:p>
            <a:pPr indent="0" lvl="0" marL="457200" rtl="0" algn="l">
              <a:lnSpc>
                <a:spcPct val="100000"/>
              </a:lnSpc>
              <a:spcBef>
                <a:spcPts val="0"/>
              </a:spcBef>
              <a:spcAft>
                <a:spcPts val="0"/>
              </a:spcAft>
              <a:buNone/>
            </a:pPr>
            <a:r>
              <a:t/>
            </a:r>
            <a:endParaRPr sz="1200">
              <a:solidFill>
                <a:schemeClr val="dk2"/>
              </a:solidFill>
              <a:latin typeface="Raleway"/>
              <a:ea typeface="Raleway"/>
              <a:cs typeface="Raleway"/>
              <a:sym typeface="Raleway"/>
            </a:endParaRPr>
          </a:p>
          <a:p>
            <a:pPr indent="-304800" lvl="0" marL="457200" rtl="0" algn="l">
              <a:lnSpc>
                <a:spcPct val="100000"/>
              </a:lnSpc>
              <a:spcBef>
                <a:spcPts val="0"/>
              </a:spcBef>
              <a:spcAft>
                <a:spcPts val="0"/>
              </a:spcAft>
              <a:buClr>
                <a:schemeClr val="dk2"/>
              </a:buClr>
              <a:buSzPts val="1200"/>
              <a:buFont typeface="Raleway"/>
              <a:buChar char="●"/>
            </a:pPr>
            <a:r>
              <a:rPr lang="en" sz="1200">
                <a:solidFill>
                  <a:schemeClr val="dk2"/>
                </a:solidFill>
                <a:latin typeface="Raleway"/>
                <a:ea typeface="Raleway"/>
                <a:cs typeface="Raleway"/>
                <a:sym typeface="Raleway"/>
              </a:rPr>
              <a:t>Data Sources and Cleanup</a:t>
            </a:r>
            <a:endParaRPr sz="1200">
              <a:solidFill>
                <a:schemeClr val="dk2"/>
              </a:solidFill>
              <a:latin typeface="Raleway"/>
              <a:ea typeface="Raleway"/>
              <a:cs typeface="Raleway"/>
              <a:sym typeface="Raleway"/>
            </a:endParaRPr>
          </a:p>
          <a:p>
            <a:pPr indent="-304800" lvl="1" marL="914400" rtl="0" algn="l">
              <a:lnSpc>
                <a:spcPct val="100000"/>
              </a:lnSpc>
              <a:spcBef>
                <a:spcPts val="0"/>
              </a:spcBef>
              <a:spcAft>
                <a:spcPts val="0"/>
              </a:spcAft>
              <a:buClr>
                <a:schemeClr val="dk2"/>
              </a:buClr>
              <a:buSzPts val="1200"/>
              <a:buFont typeface="Raleway"/>
              <a:buChar char="○"/>
            </a:pPr>
            <a:r>
              <a:rPr lang="en" sz="1200" u="sng">
                <a:solidFill>
                  <a:schemeClr val="hlink"/>
                </a:solidFill>
                <a:latin typeface="Raleway"/>
                <a:ea typeface="Raleway"/>
                <a:cs typeface="Raleway"/>
                <a:sym typeface="Raleway"/>
                <a:hlinkClick r:id="rId3"/>
              </a:rPr>
              <a:t>NC Population Projections</a:t>
            </a:r>
            <a:endParaRPr sz="1200">
              <a:solidFill>
                <a:schemeClr val="dk2"/>
              </a:solidFill>
              <a:latin typeface="Raleway"/>
              <a:ea typeface="Raleway"/>
              <a:cs typeface="Raleway"/>
              <a:sym typeface="Raleway"/>
            </a:endParaRPr>
          </a:p>
          <a:p>
            <a:pPr indent="-304800" lvl="1" marL="914400" rtl="0" algn="l">
              <a:lnSpc>
                <a:spcPct val="100000"/>
              </a:lnSpc>
              <a:spcBef>
                <a:spcPts val="0"/>
              </a:spcBef>
              <a:spcAft>
                <a:spcPts val="0"/>
              </a:spcAft>
              <a:buClr>
                <a:schemeClr val="dk2"/>
              </a:buClr>
              <a:buSzPts val="1200"/>
              <a:buFont typeface="Raleway"/>
              <a:buChar char="○"/>
            </a:pPr>
            <a:r>
              <a:rPr lang="en" sz="1200" u="sng">
                <a:solidFill>
                  <a:schemeClr val="hlink"/>
                </a:solidFill>
                <a:latin typeface="Raleway"/>
                <a:ea typeface="Raleway"/>
                <a:cs typeface="Raleway"/>
                <a:sym typeface="Raleway"/>
                <a:hlinkClick r:id="rId4"/>
              </a:rPr>
              <a:t>2016 Turnout by Demographic</a:t>
            </a:r>
            <a:endParaRPr sz="1200" u="sng">
              <a:solidFill>
                <a:schemeClr val="dk2"/>
              </a:solidFill>
              <a:latin typeface="Raleway"/>
              <a:ea typeface="Raleway"/>
              <a:cs typeface="Raleway"/>
              <a:sym typeface="Raleway"/>
            </a:endParaRPr>
          </a:p>
          <a:p>
            <a:pPr indent="-304800" lvl="1" marL="914400" rtl="0" algn="l">
              <a:lnSpc>
                <a:spcPct val="100000"/>
              </a:lnSpc>
              <a:spcBef>
                <a:spcPts val="0"/>
              </a:spcBef>
              <a:spcAft>
                <a:spcPts val="0"/>
              </a:spcAft>
              <a:buClr>
                <a:schemeClr val="dk2"/>
              </a:buClr>
              <a:buSzPts val="1200"/>
              <a:buFont typeface="Raleway"/>
              <a:buChar char="○"/>
            </a:pPr>
            <a:r>
              <a:rPr lang="en" sz="1200" u="sng">
                <a:solidFill>
                  <a:schemeClr val="hlink"/>
                </a:solidFill>
                <a:latin typeface="Raleway"/>
                <a:ea typeface="Raleway"/>
                <a:cs typeface="Raleway"/>
                <a:sym typeface="Raleway"/>
                <a:hlinkClick r:id="rId5"/>
              </a:rPr>
              <a:t>2016 Political Preferences </a:t>
            </a:r>
            <a:endParaRPr sz="1200" u="sng">
              <a:solidFill>
                <a:schemeClr val="dk2"/>
              </a:solidFill>
              <a:latin typeface="Raleway"/>
              <a:ea typeface="Raleway"/>
              <a:cs typeface="Raleway"/>
              <a:sym typeface="Raleway"/>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727800" y="5822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Political Projections</a:t>
            </a:r>
            <a:endParaRPr/>
          </a:p>
        </p:txBody>
      </p:sp>
      <p:sp>
        <p:nvSpPr>
          <p:cNvPr id="141" name="Google Shape;141;p21"/>
          <p:cNvSpPr txBox="1"/>
          <p:nvPr>
            <p:ph idx="1" type="body"/>
          </p:nvPr>
        </p:nvSpPr>
        <p:spPr>
          <a:xfrm>
            <a:off x="727800" y="1549575"/>
            <a:ext cx="2469600" cy="329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538 Swing States:</a:t>
            </a:r>
            <a:endParaRPr sz="1600"/>
          </a:p>
          <a:p>
            <a:pPr indent="-323850" lvl="0" marL="457200" rtl="0" algn="l">
              <a:spcBef>
                <a:spcPts val="1600"/>
              </a:spcBef>
              <a:spcAft>
                <a:spcPts val="0"/>
              </a:spcAft>
              <a:buSzPts val="1500"/>
              <a:buAutoNum type="arabicPeriod"/>
            </a:pPr>
            <a:r>
              <a:rPr lang="en" sz="1500"/>
              <a:t>Ohio</a:t>
            </a:r>
            <a:endParaRPr sz="1500"/>
          </a:p>
          <a:p>
            <a:pPr indent="-323850" lvl="0" marL="457200" rtl="0" algn="l">
              <a:spcBef>
                <a:spcPts val="0"/>
              </a:spcBef>
              <a:spcAft>
                <a:spcPts val="0"/>
              </a:spcAft>
              <a:buSzPts val="1500"/>
              <a:buAutoNum type="arabicPeriod"/>
            </a:pPr>
            <a:r>
              <a:rPr lang="en" sz="1500"/>
              <a:t>Iowa</a:t>
            </a:r>
            <a:endParaRPr sz="1500"/>
          </a:p>
          <a:p>
            <a:pPr indent="-323850" lvl="0" marL="457200" rtl="0" algn="l">
              <a:spcBef>
                <a:spcPts val="0"/>
              </a:spcBef>
              <a:spcAft>
                <a:spcPts val="0"/>
              </a:spcAft>
              <a:buSzPts val="1500"/>
              <a:buAutoNum type="arabicPeriod"/>
            </a:pPr>
            <a:r>
              <a:rPr lang="en" sz="1500"/>
              <a:t>Georgia</a:t>
            </a:r>
            <a:endParaRPr sz="1500"/>
          </a:p>
          <a:p>
            <a:pPr indent="-323850" lvl="0" marL="457200" rtl="0" algn="l">
              <a:spcBef>
                <a:spcPts val="0"/>
              </a:spcBef>
              <a:spcAft>
                <a:spcPts val="0"/>
              </a:spcAft>
              <a:buSzPts val="1500"/>
              <a:buAutoNum type="arabicPeriod"/>
            </a:pPr>
            <a:r>
              <a:rPr lang="en" sz="1500"/>
              <a:t>Florida</a:t>
            </a:r>
            <a:endParaRPr sz="1500"/>
          </a:p>
          <a:p>
            <a:pPr indent="-323850" lvl="0" marL="457200" rtl="0" algn="l">
              <a:spcBef>
                <a:spcPts val="0"/>
              </a:spcBef>
              <a:spcAft>
                <a:spcPts val="0"/>
              </a:spcAft>
              <a:buSzPts val="1500"/>
              <a:buAutoNum type="arabicPeriod"/>
            </a:pPr>
            <a:r>
              <a:rPr lang="en" sz="1500"/>
              <a:t>Texas</a:t>
            </a:r>
            <a:endParaRPr sz="1500"/>
          </a:p>
          <a:p>
            <a:pPr indent="-323850" lvl="0" marL="457200" rtl="0" algn="l">
              <a:spcBef>
                <a:spcPts val="0"/>
              </a:spcBef>
              <a:spcAft>
                <a:spcPts val="0"/>
              </a:spcAft>
              <a:buSzPts val="1500"/>
              <a:buAutoNum type="arabicPeriod"/>
            </a:pPr>
            <a:r>
              <a:rPr lang="en" sz="1500"/>
              <a:t>North Carolina</a:t>
            </a:r>
            <a:endParaRPr sz="1500"/>
          </a:p>
          <a:p>
            <a:pPr indent="-323850" lvl="0" marL="457200" rtl="0" algn="l">
              <a:spcBef>
                <a:spcPts val="0"/>
              </a:spcBef>
              <a:spcAft>
                <a:spcPts val="0"/>
              </a:spcAft>
              <a:buSzPts val="1500"/>
              <a:buAutoNum type="arabicPeriod"/>
            </a:pPr>
            <a:r>
              <a:rPr lang="en" sz="1500"/>
              <a:t>Arizona</a:t>
            </a:r>
            <a:endParaRPr sz="1500"/>
          </a:p>
          <a:p>
            <a:pPr indent="-323850" lvl="0" marL="457200" rtl="0" algn="l">
              <a:spcBef>
                <a:spcPts val="0"/>
              </a:spcBef>
              <a:spcAft>
                <a:spcPts val="0"/>
              </a:spcAft>
              <a:buSzPts val="1500"/>
              <a:buAutoNum type="arabicPeriod"/>
            </a:pPr>
            <a:r>
              <a:rPr lang="en" sz="1500"/>
              <a:t>Pennsylvania</a:t>
            </a:r>
            <a:endParaRPr sz="1500"/>
          </a:p>
          <a:p>
            <a:pPr indent="-323850" lvl="0" marL="457200" rtl="0" algn="l">
              <a:spcBef>
                <a:spcPts val="0"/>
              </a:spcBef>
              <a:spcAft>
                <a:spcPts val="0"/>
              </a:spcAft>
              <a:buSzPts val="1500"/>
              <a:buAutoNum type="arabicPeriod"/>
            </a:pPr>
            <a:r>
              <a:rPr lang="en" sz="1500"/>
              <a:t>Nevada</a:t>
            </a:r>
            <a:endParaRPr sz="1500"/>
          </a:p>
          <a:p>
            <a:pPr indent="-323850" lvl="0" marL="457200" rtl="0" algn="l">
              <a:spcBef>
                <a:spcPts val="0"/>
              </a:spcBef>
              <a:spcAft>
                <a:spcPts val="0"/>
              </a:spcAft>
              <a:buSzPts val="1500"/>
              <a:buAutoNum type="arabicPeriod"/>
            </a:pPr>
            <a:r>
              <a:rPr lang="en" sz="1500"/>
              <a:t>Wisconsin</a:t>
            </a:r>
            <a:endParaRPr sz="1400"/>
          </a:p>
          <a:p>
            <a:pPr indent="0" lvl="0" marL="0" rtl="0" algn="l">
              <a:spcBef>
                <a:spcPts val="1600"/>
              </a:spcBef>
              <a:spcAft>
                <a:spcPts val="1600"/>
              </a:spcAft>
              <a:buNone/>
            </a:pPr>
            <a:r>
              <a:t/>
            </a:r>
            <a:endParaRPr/>
          </a:p>
        </p:txBody>
      </p:sp>
      <p:sp>
        <p:nvSpPr>
          <p:cNvPr id="142" name="Google Shape;142;p21"/>
          <p:cNvSpPr txBox="1"/>
          <p:nvPr>
            <p:ph idx="2" type="body"/>
          </p:nvPr>
        </p:nvSpPr>
        <p:spPr>
          <a:xfrm>
            <a:off x="3602423" y="1549575"/>
            <a:ext cx="3112800" cy="329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From Part 1</a:t>
            </a:r>
            <a:r>
              <a:rPr lang="en" sz="1600"/>
              <a:t>:</a:t>
            </a:r>
            <a:endParaRPr sz="1600"/>
          </a:p>
          <a:p>
            <a:pPr indent="-323850" lvl="0" marL="457200" rtl="0" algn="l">
              <a:spcBef>
                <a:spcPts val="1600"/>
              </a:spcBef>
              <a:spcAft>
                <a:spcPts val="0"/>
              </a:spcAft>
              <a:buSzPts val="1500"/>
              <a:buAutoNum type="arabicPeriod"/>
            </a:pPr>
            <a:r>
              <a:rPr lang="en" sz="1500"/>
              <a:t>Ohio</a:t>
            </a:r>
            <a:endParaRPr sz="1500"/>
          </a:p>
          <a:p>
            <a:pPr indent="-323850" lvl="0" marL="457200" rtl="0" algn="l">
              <a:spcBef>
                <a:spcPts val="0"/>
              </a:spcBef>
              <a:spcAft>
                <a:spcPts val="0"/>
              </a:spcAft>
              <a:buSzPts val="1500"/>
              <a:buAutoNum type="arabicPeriod"/>
            </a:pPr>
            <a:r>
              <a:rPr lang="en" sz="1500"/>
              <a:t>Florida</a:t>
            </a:r>
            <a:endParaRPr sz="1500"/>
          </a:p>
          <a:p>
            <a:pPr indent="-323850" lvl="0" marL="457200" rtl="0" algn="l">
              <a:spcBef>
                <a:spcPts val="0"/>
              </a:spcBef>
              <a:spcAft>
                <a:spcPts val="0"/>
              </a:spcAft>
              <a:buSzPts val="1500"/>
              <a:buAutoNum type="arabicPeriod"/>
            </a:pPr>
            <a:r>
              <a:rPr lang="en" sz="1500"/>
              <a:t>Iowa</a:t>
            </a:r>
            <a:endParaRPr sz="1500"/>
          </a:p>
          <a:p>
            <a:pPr indent="-323850" lvl="0" marL="457200" rtl="0" algn="l">
              <a:spcBef>
                <a:spcPts val="0"/>
              </a:spcBef>
              <a:spcAft>
                <a:spcPts val="0"/>
              </a:spcAft>
              <a:buSzPts val="1500"/>
              <a:buAutoNum type="arabicPeriod"/>
            </a:pPr>
            <a:r>
              <a:rPr lang="en" sz="1500"/>
              <a:t>North Carolina</a:t>
            </a:r>
            <a:endParaRPr sz="1500"/>
          </a:p>
          <a:p>
            <a:pPr indent="-323850" lvl="0" marL="457200" rtl="0" algn="l">
              <a:spcBef>
                <a:spcPts val="0"/>
              </a:spcBef>
              <a:spcAft>
                <a:spcPts val="0"/>
              </a:spcAft>
              <a:buSzPts val="1500"/>
              <a:buAutoNum type="arabicPeriod"/>
            </a:pPr>
            <a:r>
              <a:rPr lang="en" sz="1500"/>
              <a:t>Pennsylvania</a:t>
            </a:r>
            <a:endParaRPr sz="1500"/>
          </a:p>
          <a:p>
            <a:pPr indent="-323850" lvl="0" marL="457200" rtl="0" algn="l">
              <a:spcBef>
                <a:spcPts val="0"/>
              </a:spcBef>
              <a:spcAft>
                <a:spcPts val="0"/>
              </a:spcAft>
              <a:buSzPts val="1500"/>
              <a:buAutoNum type="arabicPeriod"/>
            </a:pPr>
            <a:r>
              <a:rPr lang="en" sz="1500"/>
              <a:t>Nevada</a:t>
            </a:r>
            <a:endParaRPr sz="1600"/>
          </a:p>
        </p:txBody>
      </p:sp>
      <p:sp>
        <p:nvSpPr>
          <p:cNvPr id="143" name="Google Shape;143;p21"/>
          <p:cNvSpPr/>
          <p:nvPr/>
        </p:nvSpPr>
        <p:spPr>
          <a:xfrm>
            <a:off x="5753250" y="2571750"/>
            <a:ext cx="302400" cy="2991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txBox="1"/>
          <p:nvPr/>
        </p:nvSpPr>
        <p:spPr>
          <a:xfrm>
            <a:off x="6483775" y="1549575"/>
            <a:ext cx="2157600" cy="294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accent1"/>
                </a:solidFill>
                <a:latin typeface="Lato"/>
                <a:ea typeface="Lato"/>
                <a:cs typeface="Lato"/>
                <a:sym typeface="Lato"/>
              </a:rPr>
              <a:t>From Part 2:</a:t>
            </a:r>
            <a:endParaRPr sz="1600">
              <a:solidFill>
                <a:schemeClr val="accent1"/>
              </a:solidFill>
              <a:latin typeface="Lato"/>
              <a:ea typeface="Lato"/>
              <a:cs typeface="Lato"/>
              <a:sym typeface="Lato"/>
            </a:endParaRPr>
          </a:p>
          <a:p>
            <a:pPr indent="-323850" lvl="0" marL="457200" rtl="0" algn="l">
              <a:lnSpc>
                <a:spcPct val="115000"/>
              </a:lnSpc>
              <a:spcBef>
                <a:spcPts val="1600"/>
              </a:spcBef>
              <a:spcAft>
                <a:spcPts val="0"/>
              </a:spcAft>
              <a:buClr>
                <a:schemeClr val="accent1"/>
              </a:buClr>
              <a:buSzPts val="1500"/>
              <a:buFont typeface="Lato"/>
              <a:buAutoNum type="arabicPeriod"/>
            </a:pPr>
            <a:r>
              <a:rPr lang="en" sz="1500">
                <a:solidFill>
                  <a:schemeClr val="accent1"/>
                </a:solidFill>
                <a:latin typeface="Lato"/>
                <a:ea typeface="Lato"/>
                <a:cs typeface="Lato"/>
                <a:sym typeface="Lato"/>
              </a:rPr>
              <a:t>Nevada</a:t>
            </a:r>
            <a:endParaRPr sz="1500">
              <a:solidFill>
                <a:schemeClr val="accent1"/>
              </a:solidFill>
              <a:latin typeface="Lato"/>
              <a:ea typeface="Lato"/>
              <a:cs typeface="Lato"/>
              <a:sym typeface="Lato"/>
            </a:endParaRPr>
          </a:p>
          <a:p>
            <a:pPr indent="-323850" lvl="0" marL="457200" rtl="0" algn="l">
              <a:lnSpc>
                <a:spcPct val="115000"/>
              </a:lnSpc>
              <a:spcBef>
                <a:spcPts val="0"/>
              </a:spcBef>
              <a:spcAft>
                <a:spcPts val="0"/>
              </a:spcAft>
              <a:buClr>
                <a:schemeClr val="accent1"/>
              </a:buClr>
              <a:buSzPts val="1500"/>
              <a:buFont typeface="Lato"/>
              <a:buAutoNum type="arabicPeriod"/>
            </a:pPr>
            <a:r>
              <a:rPr lang="en" sz="1500">
                <a:solidFill>
                  <a:schemeClr val="accent1"/>
                </a:solidFill>
                <a:latin typeface="Lato"/>
                <a:ea typeface="Lato"/>
                <a:cs typeface="Lato"/>
                <a:sym typeface="Lato"/>
              </a:rPr>
              <a:t>Georgia</a:t>
            </a:r>
            <a:endParaRPr sz="1500">
              <a:solidFill>
                <a:schemeClr val="accent1"/>
              </a:solidFill>
              <a:latin typeface="Lato"/>
              <a:ea typeface="Lato"/>
              <a:cs typeface="Lato"/>
              <a:sym typeface="Lato"/>
            </a:endParaRPr>
          </a:p>
          <a:p>
            <a:pPr indent="-323850" lvl="0" marL="457200" rtl="0" algn="l">
              <a:lnSpc>
                <a:spcPct val="115000"/>
              </a:lnSpc>
              <a:spcBef>
                <a:spcPts val="0"/>
              </a:spcBef>
              <a:spcAft>
                <a:spcPts val="0"/>
              </a:spcAft>
              <a:buClr>
                <a:schemeClr val="accent1"/>
              </a:buClr>
              <a:buSzPts val="1500"/>
              <a:buFont typeface="Lato"/>
              <a:buAutoNum type="arabicPeriod"/>
            </a:pPr>
            <a:r>
              <a:rPr lang="en" sz="1500">
                <a:solidFill>
                  <a:schemeClr val="accent1"/>
                </a:solidFill>
                <a:latin typeface="Lato"/>
                <a:ea typeface="Lato"/>
                <a:cs typeface="Lato"/>
                <a:sym typeface="Lato"/>
              </a:rPr>
              <a:t>Texas</a:t>
            </a:r>
            <a:endParaRPr sz="1500">
              <a:solidFill>
                <a:schemeClr val="accent1"/>
              </a:solidFill>
              <a:latin typeface="Lato"/>
              <a:ea typeface="Lato"/>
              <a:cs typeface="Lato"/>
              <a:sym typeface="Lato"/>
            </a:endParaRPr>
          </a:p>
          <a:p>
            <a:pPr indent="-323850" lvl="0" marL="457200" rtl="0" algn="l">
              <a:lnSpc>
                <a:spcPct val="115000"/>
              </a:lnSpc>
              <a:spcBef>
                <a:spcPts val="0"/>
              </a:spcBef>
              <a:spcAft>
                <a:spcPts val="0"/>
              </a:spcAft>
              <a:buClr>
                <a:schemeClr val="accent1"/>
              </a:buClr>
              <a:buSzPts val="1500"/>
              <a:buFont typeface="Lato"/>
              <a:buAutoNum type="arabicPeriod"/>
            </a:pPr>
            <a:r>
              <a:rPr lang="en" sz="1500">
                <a:solidFill>
                  <a:schemeClr val="accent1"/>
                </a:solidFill>
                <a:latin typeface="Lato"/>
                <a:ea typeface="Lato"/>
                <a:cs typeface="Lato"/>
                <a:sym typeface="Lato"/>
              </a:rPr>
              <a:t>Arizona</a:t>
            </a:r>
            <a:endParaRPr sz="1500">
              <a:solidFill>
                <a:schemeClr val="accent1"/>
              </a:solidFill>
              <a:latin typeface="Lato"/>
              <a:ea typeface="Lato"/>
              <a:cs typeface="Lato"/>
              <a:sym typeface="Lato"/>
            </a:endParaRPr>
          </a:p>
          <a:p>
            <a:pPr indent="0" lvl="0" marL="0" rtl="0" algn="l">
              <a:spcBef>
                <a:spcPts val="1600"/>
              </a:spcBef>
              <a:spcAft>
                <a:spcPts val="0"/>
              </a:spcAft>
              <a:buNone/>
            </a:pPr>
            <a:r>
              <a:t/>
            </a:r>
            <a:endParaRPr>
              <a:latin typeface="Lato"/>
              <a:ea typeface="Lato"/>
              <a:cs typeface="Lato"/>
              <a:sym typeface="Lato"/>
            </a:endParaRPr>
          </a:p>
        </p:txBody>
      </p:sp>
      <p:sp>
        <p:nvSpPr>
          <p:cNvPr id="145" name="Google Shape;145;p21"/>
          <p:cNvSpPr/>
          <p:nvPr/>
        </p:nvSpPr>
        <p:spPr>
          <a:xfrm>
            <a:off x="2895000" y="2571750"/>
            <a:ext cx="302400" cy="2991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