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4" r:id="rId3"/>
    <p:sldId id="265" r:id="rId4"/>
    <p:sldId id="266" r:id="rId5"/>
    <p:sldId id="267" r:id="rId6"/>
    <p:sldId id="259" r:id="rId8"/>
    <p:sldId id="260" r:id="rId9"/>
    <p:sldId id="261" r:id="rId10"/>
    <p:sldId id="262" r:id="rId11"/>
    <p:sldId id="263" r:id="rId12"/>
    <p:sldId id="268" r:id="rId13"/>
    <p:sldId id="269" r:id="rId14"/>
    <p:sldId id="270" r:id="rId15"/>
    <p:sldId id="271" r:id="rId16"/>
    <p:sldId id="273" r:id="rId17"/>
    <p:sldId id="274" r:id="rId18"/>
    <p:sldId id="275" r:id="rId19"/>
    <p:sldId id="276" r:id="rId20"/>
    <p:sldId id="272" r:id="rId21"/>
    <p:sldId id="278" r:id="rId22"/>
    <p:sldId id="279" r:id="rId23"/>
    <p:sldId id="280" r:id="rId24"/>
    <p:sldId id="281" r:id="rId25"/>
    <p:sldId id="282" r:id="rId26"/>
    <p:sldId id="283" r:id="rId27"/>
    <p:sldId id="284" r:id="rId28"/>
    <p:sldId id="305" r:id="rId29"/>
    <p:sldId id="302" r:id="rId30"/>
    <p:sldId id="299" r:id="rId31"/>
    <p:sldId id="303" r:id="rId32"/>
    <p:sldId id="300" r:id="rId33"/>
    <p:sldId id="298" r:id="rId34"/>
    <p:sldId id="304" r:id="rId35"/>
    <p:sldId id="301" r:id="rId36"/>
    <p:sldId id="287" r:id="rId37"/>
    <p:sldId id="288" r:id="rId38"/>
    <p:sldId id="289" r:id="rId39"/>
    <p:sldId id="306" r:id="rId40"/>
    <p:sldId id="258" r:id="rId41"/>
    <p:sldId id="290" r:id="rId42"/>
    <p:sldId id="291" r:id="rId43"/>
    <p:sldId id="296" r:id="rId44"/>
    <p:sldId id="297" r:id="rId45"/>
    <p:sldId id="293" r:id="rId46"/>
    <p:sldId id="294" r:id="rId47"/>
    <p:sldId id="29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EB042-17BB-422F-A3E8-01CD7CD3E66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D27EA-CBFB-4E5B-BF5F-227E533973E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1644A66E-FE37-4370-ADD8-AB0CD630BC2D}"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BEABF747-C769-4635-9F4A-A3501AA8D7F8}"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26B34081-25C3-47E9-B50F-02AC64BC7F44}"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8DC4554-A8F0-4A98-81FB-2E14EAEE3E40}"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AE8632DC-4FD3-418C-8451-47909B94BACC}"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5F1066F-C594-48B2-B60D-92D438CB6F7F}"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4DCC78E6-FAE6-49EB-8DB9-746898D44BED}"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6862DAD3-7A41-4E61-9E9D-9E8EA9C7ED02}"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5CB18435-4732-4C5F-AE97-49B63355D99C}"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633CEFC-9B64-4FE5-B275-D6343E938B59}" type="slidenum">
              <a:rPr lang="en-AU" altLang="en-US" sz="1200"/>
            </a:fld>
            <a:endParaRPr lang="en-AU" altLang="en-US" sz="1200"/>
          </a:p>
        </p:txBody>
      </p:sp>
      <p:sp>
        <p:nvSpPr>
          <p:cNvPr id="17411" name="Rectangle 2"/>
          <p:cNvSpPr>
            <a:spLocks noRo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charset="0"/>
              </a:rPr>
              <a:t>The Advanced Encryption Standard (AES) was published by NIST (National Institute of Standards and Technology) in 2001. AES is a symmetric block cipher that is intended to replace DES as the approved standard for a wide range of applications.</a:t>
            </a:r>
            <a:r>
              <a:rPr lang="en-AU" altLang="en-US" smtClean="0">
                <a:latin typeface="Arial" panose="020B0604020202020204" pitchFamily="34" charset="0"/>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smtClean="0">
                <a:latin typeface="Times-Roman"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smtClean="0">
              <a:latin typeface="Times-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smtClean="0">
                <a:latin typeface="Helvetica" panose="020B0604020202020204" pitchFamily="34" charset="0"/>
              </a:rPr>
              <a:t> </a:t>
            </a:r>
            <a:r>
              <a:rPr lang="en-US" altLang="en-US" smtClean="0">
                <a:latin typeface="Times-Roman" charset="0"/>
              </a:rPr>
              <a:t>State is copied to an output.</a:t>
            </a:r>
            <a:endParaRPr lang="en-US" altLang="en-US" smtClean="0">
              <a:latin typeface="Times-Roman" charset="0"/>
            </a:endParaRPr>
          </a:p>
          <a:p>
            <a:pPr eaLnBrk="1" hangingPunct="1"/>
            <a:r>
              <a:rPr lang="en-US" altLang="en-US" smtClean="0">
                <a:latin typeface="Arial" panose="020B0604020202020204" pitchFamily="34" charset="0"/>
              </a:rPr>
              <a:t>The key is expanded into 44/52/60 lots of 32-bit words (see later), with 4 used in each round.</a:t>
            </a:r>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data computation then consists of an “add round key” step, then 9/11/13 rounds with all 4 steps, and a final 10</a:t>
            </a:r>
            <a:r>
              <a:rPr lang="en-US" altLang="en-US" baseline="30000" smtClean="0">
                <a:latin typeface="Arial" panose="020B0604020202020204" pitchFamily="34" charset="0"/>
              </a:rPr>
              <a:t>th</a:t>
            </a:r>
            <a:r>
              <a:rPr lang="en-US" altLang="en-US" smtClean="0">
                <a:latin typeface="Arial" panose="020B0604020202020204" pitchFamily="34" charset="0"/>
              </a:rPr>
              <a:t>/12</a:t>
            </a:r>
            <a:r>
              <a:rPr lang="en-US" altLang="en-US" baseline="30000" smtClean="0">
                <a:latin typeface="Arial" panose="020B0604020202020204" pitchFamily="34" charset="0"/>
              </a:rPr>
              <a:t>th</a:t>
            </a:r>
            <a:r>
              <a:rPr lang="en-US" altLang="en-US" smtClean="0">
                <a:latin typeface="Arial" panose="020B0604020202020204" pitchFamily="34" charset="0"/>
              </a:rPr>
              <a:t>/14</a:t>
            </a:r>
            <a:r>
              <a:rPr lang="en-US" altLang="en-US" baseline="30000" smtClean="0">
                <a:latin typeface="Arial" panose="020B0604020202020204" pitchFamily="34" charset="0"/>
              </a:rPr>
              <a:t>th</a:t>
            </a:r>
            <a:r>
              <a:rPr lang="en-US" altLang="en-US" smtClean="0">
                <a:latin typeface="Arial" panose="020B0604020202020204" pitchFamily="34" charset="0"/>
              </a:rPr>
              <a:t> step of byte subs + mix cols + add round key. This can be viewed as alternating XOR key &amp; scramble data bytes operations. All of the steps are easily reversed, and can be efficiently implemented using XOR’s &amp; table lookups.</a:t>
            </a:r>
            <a:endParaRPr lang="en-US" altLang="en-US" smtClean="0">
              <a:latin typeface="Arial" panose="020B0604020202020204" pitchFamily="34" charset="0"/>
            </a:endParaRPr>
          </a:p>
          <a:p>
            <a:pPr eaLnBrk="1" hangingPunct="1"/>
            <a:endParaRPr lang="en-AU"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
        <p:nvSpPr>
          <p:cNvPr id="297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63EEF03-F2CE-4141-AE3A-1220BE6E1F7B}" type="slidenum">
              <a:rPr lang="en-AU" altLang="en-US" sz="1200"/>
            </a:fld>
            <a:endParaRPr lang="en-AU"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391E5B6-0F91-49E0-A936-D0A2B55C44F4}" type="slidenum">
              <a:rPr lang="en-AU" altLang="en-US" sz="1200"/>
            </a:fld>
            <a:endParaRPr lang="en-AU" altLang="en-US" sz="1200"/>
          </a:p>
        </p:txBody>
      </p:sp>
      <p:sp>
        <p:nvSpPr>
          <p:cNvPr id="19459" name="Rectangle 2"/>
          <p:cNvSpPr>
            <a:spLocks noRo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Listed above are NIST’s requirements for the AES candidate submissions. </a:t>
            </a:r>
            <a:r>
              <a:rPr lang="en-US" altLang="en-US" smtClean="0">
                <a:latin typeface="Times-Roman" charset="0"/>
              </a:rPr>
              <a:t>These criteria span the range of concerns for the practical application of modern symmetric block ciphers. </a:t>
            </a:r>
            <a:endParaRPr lang="en-US" altLang="en-US" smtClean="0">
              <a:latin typeface="Times-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D37963C9-E753-492D-BE8D-883F5D7562FD}"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34FADCC-2AFF-4641-8BD1-0BFF705BC337}"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1A4F47B3-A057-4453-96A9-3F25CCC87C15}"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5A62489B-35C9-403C-A21A-D1D2B68CFD97}"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F8D3802-FB4A-4981-9EB7-13A28E91B4F8}"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B73BA0A4-7469-4524-9A6E-E09CA29AA59C}"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87D6B236-2543-430D-9F46-80E36A59589E}"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FE9398D-C0D0-48C0-A831-AD9E02156D30}"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D08BCD9A-9DD3-4B8E-B207-640E8B708550}"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E714D1A6-4B7B-42AB-925D-6084D4B82441}"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135C7B1-A473-4FE1-9CE3-45E38AD6DD29}" type="slidenum">
              <a:rPr lang="ar-QA" altLang="en-US" smtClean="0">
                <a:latin typeface="Arial" panose="020B0604020202020204" pitchFamily="34" charset="0"/>
              </a:rPr>
            </a:fld>
            <a:endParaRPr lang="ar-QA"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8FAC7FCD-CCCA-4B2A-8B8A-D391EE8517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FAC7FCD-CCCA-4B2A-8B8A-D391EE8517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FAC7FCD-CCCA-4B2A-8B8A-D391EE8517A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AC7FCD-CCCA-4B2A-8B8A-D391EE8517A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C7FCD-CCCA-4B2A-8B8A-D391EE8517A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8FAC7FCD-CCCA-4B2A-8B8A-D391EE8517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8FAC7FCD-CCCA-4B2A-8B8A-D391EE8517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F9795-EE78-4FB5-BA1B-5D56902B8F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C7FCD-CCCA-4B2A-8B8A-D391EE8517A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F9795-EE78-4FB5-BA1B-5D56902B8F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1122363"/>
            <a:ext cx="9144000" cy="2387600"/>
          </a:xfrm>
        </p:spPr>
        <p:txBody>
          <a:bodyPr>
            <a:normAutofit fontScale="90000"/>
          </a:bodyPr>
          <a:lstStyle/>
          <a:p>
            <a:br>
              <a:rPr lang="en-US" dirty="0" smtClean="0"/>
            </a:br>
            <a:br>
              <a:rPr lang="en-US" dirty="0" smtClean="0"/>
            </a:br>
            <a:br>
              <a:rPr lang="en-US" dirty="0" smtClean="0"/>
            </a:br>
            <a:br>
              <a:rPr lang="en-US" dirty="0" smtClean="0"/>
            </a:br>
            <a:br>
              <a:rPr lang="en-US" dirty="0" smtClean="0"/>
            </a:br>
            <a:br>
              <a:rPr lang="en-US" dirty="0" smtClean="0"/>
            </a:br>
            <a:br>
              <a:rPr lang="en-US" dirty="0" smtClean="0"/>
            </a:br>
            <a:br>
              <a:rPr lang="en-US" dirty="0" smtClean="0"/>
            </a:br>
            <a:r>
              <a:rPr lang="en-US" dirty="0" smtClean="0"/>
              <a:t>Cryptography &amp; Network Security</a:t>
            </a:r>
            <a:br>
              <a:rPr lang="en-US" dirty="0" smtClean="0"/>
            </a:br>
            <a:endParaRPr lang="en-US" dirty="0"/>
          </a:p>
        </p:txBody>
      </p:sp>
      <p:sp>
        <p:nvSpPr>
          <p:cNvPr id="5" name="Subtitle 2"/>
          <p:cNvSpPr>
            <a:spLocks noGrp="1"/>
          </p:cNvSpPr>
          <p:nvPr>
            <p:ph type="subTitle" idx="1"/>
          </p:nvPr>
        </p:nvSpPr>
        <p:spPr>
          <a:xfrm>
            <a:off x="1524000" y="5575299"/>
            <a:ext cx="9144000" cy="757237"/>
          </a:xfrm>
        </p:spPr>
        <p:txBody>
          <a:bodyPr>
            <a:normAutofit fontScale="85000" lnSpcReduction="20000"/>
          </a:bodyPr>
          <a:lstStyle/>
          <a:p>
            <a:r>
              <a:rPr lang="en-US" dirty="0" smtClean="0"/>
              <a:t>Department of Computer  Science and Information Technology</a:t>
            </a:r>
            <a:br>
              <a:rPr lang="en-US" dirty="0" smtClean="0"/>
            </a:br>
            <a:br>
              <a:rPr lang="en-US" dirty="0" smtClean="0"/>
            </a:br>
            <a:r>
              <a:rPr lang="en-US" dirty="0" smtClean="0"/>
              <a:t>University of Cape Coast</a:t>
            </a:r>
            <a:endParaRPr lang="en-US" dirty="0"/>
          </a:p>
        </p:txBody>
      </p:sp>
      <p:sp>
        <p:nvSpPr>
          <p:cNvPr id="6" name="Subtitle 2"/>
          <p:cNvSpPr txBox="1"/>
          <p:nvPr/>
        </p:nvSpPr>
        <p:spPr>
          <a:xfrm>
            <a:off x="1524000" y="354330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a:p>
            <a:r>
              <a:rPr lang="en-US" sz="3200" dirty="0" smtClean="0"/>
              <a:t>Ms. Regina </a:t>
            </a:r>
            <a:r>
              <a:rPr lang="en-US" sz="3200" dirty="0" err="1" smtClean="0"/>
              <a:t>Esi</a:t>
            </a:r>
            <a:r>
              <a:rPr lang="en-US" sz="3200" dirty="0" smtClean="0"/>
              <a:t> </a:t>
            </a:r>
            <a:r>
              <a:rPr lang="en-US" sz="3200" dirty="0" err="1" smtClean="0"/>
              <a:t>Turkson</a:t>
            </a:r>
            <a:br>
              <a:rPr lang="en-US" sz="3200" dirty="0" smtClean="0"/>
            </a:br>
            <a:r>
              <a:rPr lang="en-US" sz="3200" dirty="0" smtClean="0"/>
              <a:t>(</a:t>
            </a:r>
            <a:r>
              <a:rPr lang="en-US" sz="3200" dirty="0" err="1" smtClean="0"/>
              <a:t>Mrs</a:t>
            </a:r>
            <a:r>
              <a:rPr lang="en-US" sz="3200" dirty="0" smtClean="0"/>
              <a:t> Regina </a:t>
            </a:r>
            <a:r>
              <a:rPr lang="en-US" sz="3200" dirty="0" err="1" smtClean="0"/>
              <a:t>Esi</a:t>
            </a:r>
            <a:r>
              <a:rPr lang="en-US" sz="3200" dirty="0" smtClean="0"/>
              <a:t> </a:t>
            </a:r>
            <a:r>
              <a:rPr lang="en-US" sz="3200" dirty="0" err="1" smtClean="0"/>
              <a:t>Segbefia</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a:xfrm>
            <a:off x="1703388" y="333375"/>
            <a:ext cx="7924800" cy="1143000"/>
          </a:xfrm>
        </p:spPr>
        <p:txBody>
          <a:bodyPr/>
          <a:lstStyle/>
          <a:p>
            <a:pPr eaLnBrk="1" hangingPunct="1"/>
            <a:r>
              <a:rPr lang="en-US" altLang="en-US" smtClean="0"/>
              <a:t>Methods of Encryption</a:t>
            </a:r>
            <a:endParaRPr lang="en-GB" altLang="en-US" smtClean="0"/>
          </a:p>
        </p:txBody>
      </p:sp>
      <p:sp>
        <p:nvSpPr>
          <p:cNvPr id="43011" name="Rectangle 3"/>
          <p:cNvSpPr>
            <a:spLocks noGrp="1" noChangeArrowheads="1"/>
          </p:cNvSpPr>
          <p:nvPr>
            <p:ph type="body" idx="1"/>
          </p:nvPr>
        </p:nvSpPr>
        <p:spPr>
          <a:xfrm>
            <a:off x="1852614" y="1936750"/>
            <a:ext cx="8358187" cy="4643438"/>
          </a:xfrm>
        </p:spPr>
        <p:txBody>
          <a:bodyPr/>
          <a:lstStyle/>
          <a:p>
            <a:pPr eaLnBrk="1" hangingPunct="1"/>
            <a:r>
              <a:rPr lang="en-US" altLang="en-US" b="1" i="1" dirty="0" smtClean="0"/>
              <a:t>Symmetric/private/secret/single key </a:t>
            </a:r>
            <a:endParaRPr lang="en-US" altLang="en-US" b="1" i="1" dirty="0" smtClean="0"/>
          </a:p>
          <a:p>
            <a:pPr lvl="1" eaLnBrk="1" hangingPunct="1"/>
            <a:r>
              <a:rPr lang="en-US" altLang="en-US" dirty="0" smtClean="0"/>
              <a:t>Same key for encryption and decryption</a:t>
            </a:r>
            <a:endParaRPr lang="en-US" altLang="en-US" dirty="0" smtClean="0"/>
          </a:p>
          <a:p>
            <a:pPr lvl="1" eaLnBrk="1" hangingPunct="1"/>
            <a:r>
              <a:rPr lang="en-US" altLang="en-US" dirty="0" smtClean="0"/>
              <a:t>Key distribution problem</a:t>
            </a:r>
            <a:endParaRPr lang="en-US" altLang="en-US" dirty="0" smtClean="0"/>
          </a:p>
          <a:p>
            <a:pPr eaLnBrk="1" hangingPunct="1"/>
            <a:r>
              <a:rPr lang="en-US" altLang="en-US" b="1" i="1" dirty="0" smtClean="0"/>
              <a:t>Asymmetric / Public key </a:t>
            </a:r>
            <a:endParaRPr lang="en-US" altLang="en-US" b="1" i="1" dirty="0" smtClean="0"/>
          </a:p>
          <a:p>
            <a:pPr lvl="1" eaLnBrk="1" hangingPunct="1"/>
            <a:r>
              <a:rPr lang="en-US" altLang="en-US" dirty="0" smtClean="0"/>
              <a:t>Mathematically related key pairs for encryption and decryption</a:t>
            </a:r>
            <a:endParaRPr lang="en-US" altLang="en-US" dirty="0" smtClean="0"/>
          </a:p>
          <a:p>
            <a:pPr lvl="1" eaLnBrk="1" hangingPunct="1"/>
            <a:r>
              <a:rPr lang="en-US" altLang="en-US" dirty="0" smtClean="0"/>
              <a:t>Public and private keys</a:t>
            </a:r>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pPr eaLnBrk="1" hangingPunct="1"/>
            <a:r>
              <a:rPr lang="en-US" altLang="en-US" smtClean="0"/>
              <a:t>Symmetric Cryptography: Examples.</a:t>
            </a:r>
            <a:endParaRPr lang="en-GB" altLang="en-US" smtClean="0"/>
          </a:p>
        </p:txBody>
      </p:sp>
      <p:sp>
        <p:nvSpPr>
          <p:cNvPr id="53251" name="Rectangle 3"/>
          <p:cNvSpPr>
            <a:spLocks noGrp="1" noChangeArrowheads="1"/>
          </p:cNvSpPr>
          <p:nvPr>
            <p:ph type="body" idx="1"/>
          </p:nvPr>
        </p:nvSpPr>
        <p:spPr>
          <a:xfrm>
            <a:off x="1014414" y="1690688"/>
            <a:ext cx="8358187" cy="4643437"/>
          </a:xfrm>
        </p:spPr>
        <p:txBody>
          <a:bodyPr/>
          <a:lstStyle/>
          <a:p>
            <a:pPr eaLnBrk="1" hangingPunct="1"/>
            <a:r>
              <a:rPr lang="en-US" altLang="en-US" dirty="0" smtClean="0"/>
              <a:t>Shift</a:t>
            </a:r>
            <a:endParaRPr lang="en-US" altLang="en-US" dirty="0" smtClean="0"/>
          </a:p>
          <a:p>
            <a:pPr eaLnBrk="1" hangingPunct="1"/>
            <a:r>
              <a:rPr lang="en-US" altLang="en-US" dirty="0" smtClean="0"/>
              <a:t>Data Encryption Standard (DES)</a:t>
            </a:r>
            <a:endParaRPr lang="en-US" altLang="en-US" dirty="0" smtClean="0"/>
          </a:p>
          <a:p>
            <a:pPr eaLnBrk="1" hangingPunct="1"/>
            <a:r>
              <a:rPr lang="en-US" altLang="en-US" dirty="0" smtClean="0"/>
              <a:t>Triple-DES (3DES)</a:t>
            </a:r>
            <a:endParaRPr lang="en-US" altLang="en-US" dirty="0" smtClean="0"/>
          </a:p>
          <a:p>
            <a:pPr eaLnBrk="1" hangingPunct="1"/>
            <a:r>
              <a:rPr lang="en-US" altLang="en-US" dirty="0" smtClean="0"/>
              <a:t>Blowfish</a:t>
            </a:r>
            <a:endParaRPr lang="en-US" altLang="en-US" dirty="0" smtClean="0"/>
          </a:p>
          <a:p>
            <a:pPr eaLnBrk="1" hangingPunct="1"/>
            <a:r>
              <a:rPr lang="en-US" altLang="en-US" dirty="0" smtClean="0"/>
              <a:t>IDEA</a:t>
            </a:r>
            <a:endParaRPr lang="en-US" altLang="en-US" dirty="0" smtClean="0"/>
          </a:p>
          <a:p>
            <a:pPr eaLnBrk="1" hangingPunct="1"/>
            <a:r>
              <a:rPr lang="en-US" altLang="en-US" dirty="0" smtClean="0"/>
              <a:t>RC4, RC5 and RC6</a:t>
            </a:r>
            <a:endParaRPr lang="en-US" altLang="en-US" dirty="0" smtClean="0"/>
          </a:p>
          <a:p>
            <a:pPr eaLnBrk="1" hangingPunct="1"/>
            <a:r>
              <a:rPr lang="en-US" altLang="en-US" dirty="0" smtClean="0"/>
              <a:t>Advanced Encryption Standard ( AES)</a:t>
            </a:r>
            <a:endParaRPr lang="en-US" altLang="en-US" dirty="0" smtClean="0"/>
          </a:p>
          <a:p>
            <a:pPr eaLnBrk="1" hangingPunct="1">
              <a:buFont typeface="Wingdings" panose="05000000000000000000" pitchFamily="2" charset="2"/>
              <a:buNone/>
            </a:pPr>
            <a:endParaRPr lang="en-US" altLang="en-US" dirty="0" smtClean="0"/>
          </a:p>
          <a:p>
            <a:pPr lvl="1"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pPr eaLnBrk="1" hangingPunct="1"/>
            <a:r>
              <a:rPr lang="en-GB" altLang="en-US" smtClean="0"/>
              <a:t>Examples:</a:t>
            </a:r>
            <a:endParaRPr lang="en-GB" altLang="en-US" smtClean="0"/>
          </a:p>
        </p:txBody>
      </p:sp>
      <p:sp>
        <p:nvSpPr>
          <p:cNvPr id="11267" name="Rectangle 3"/>
          <p:cNvSpPr>
            <a:spLocks noGrp="1" noChangeArrowheads="1"/>
          </p:cNvSpPr>
          <p:nvPr>
            <p:ph type="body" idx="1"/>
          </p:nvPr>
        </p:nvSpPr>
        <p:spPr>
          <a:xfrm>
            <a:off x="2309814" y="2214564"/>
            <a:ext cx="8358187" cy="4643437"/>
          </a:xfrm>
        </p:spPr>
        <p:txBody>
          <a:bodyPr/>
          <a:lstStyle/>
          <a:p>
            <a:pPr marL="0" indent="0">
              <a:buNone/>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defRPr/>
            </a:pPr>
            <a:r>
              <a:rPr lang="en-US" altLang="en-US" dirty="0" smtClean="0"/>
              <a:t>So </a:t>
            </a:r>
            <a:r>
              <a:rPr lang="en-US" altLang="en-US" b="1" i="1" dirty="0" smtClean="0"/>
              <a:t>“security”</a:t>
            </a:r>
            <a:r>
              <a:rPr lang="en-US" altLang="en-US" dirty="0" smtClean="0"/>
              <a:t> will be encrypted as </a:t>
            </a:r>
            <a:r>
              <a:rPr lang="en-US" altLang="en-US" b="1" i="1" dirty="0" smtClean="0"/>
              <a:t>“</a:t>
            </a:r>
            <a:r>
              <a:rPr lang="en-US" altLang="en-US" b="1" i="1" dirty="0" err="1" smtClean="0"/>
              <a:t>hvxfirgb</a:t>
            </a:r>
            <a:r>
              <a:rPr lang="en-US" altLang="en-US" b="1" i="1" dirty="0" smtClean="0"/>
              <a:t>”</a:t>
            </a:r>
            <a:endParaRPr lang="en-US" altLang="en-US" b="1" i="1" dirty="0" smtClean="0"/>
          </a:p>
          <a:p>
            <a:pPr eaLnBrk="1" hangingPunct="1">
              <a:defRPr/>
            </a:pPr>
            <a:r>
              <a:rPr lang="en-US" altLang="en-US" dirty="0" smtClean="0"/>
              <a:t>This is an example of a </a:t>
            </a:r>
            <a:r>
              <a:rPr lang="en-US" altLang="en-US" b="1" i="1" dirty="0" smtClean="0"/>
              <a:t>substitution cipher.</a:t>
            </a:r>
            <a:endParaRPr lang="en-US" altLang="en-US" b="1" i="1" dirty="0" smtClean="0"/>
          </a:p>
          <a:p>
            <a:pPr eaLnBrk="1" hangingPunct="1">
              <a:defRPr/>
            </a:pPr>
            <a:r>
              <a:rPr lang="en-US" altLang="en-US" dirty="0" smtClean="0"/>
              <a:t>Specifically it is a </a:t>
            </a:r>
            <a:r>
              <a:rPr lang="en-US" altLang="en-US" b="1" i="1" dirty="0" err="1" smtClean="0"/>
              <a:t>monoalphabetic</a:t>
            </a:r>
            <a:r>
              <a:rPr lang="en-US" altLang="en-US" b="1" i="1" dirty="0" smtClean="0"/>
              <a:t> substitution cipher. </a:t>
            </a:r>
            <a:r>
              <a:rPr lang="en-US" altLang="en-US" dirty="0" smtClean="0"/>
              <a:t>We also have </a:t>
            </a:r>
            <a:r>
              <a:rPr lang="en-US" altLang="en-US" b="1" i="1" dirty="0" smtClean="0"/>
              <a:t>polyalphabetic</a:t>
            </a:r>
            <a:endParaRPr lang="en-US" altLang="en-US" b="1" i="1" dirty="0" smtClean="0"/>
          </a:p>
          <a:p>
            <a:pPr marL="342900" lvl="1" indent="-342900">
              <a:buNone/>
              <a:defRPr/>
            </a:pPr>
            <a:r>
              <a:rPr lang="en-US" altLang="en-US" sz="2800" dirty="0"/>
              <a:t> </a:t>
            </a:r>
            <a:endParaRPr lang="en-US" altLang="en-US" sz="2800" dirty="0"/>
          </a:p>
          <a:p>
            <a:pPr marL="342900" lvl="1" indent="-342900">
              <a:buFont typeface="Wingdings" panose="05000000000000000000" pitchFamily="2" charset="2"/>
              <a:buChar char="l"/>
              <a:defRPr/>
            </a:pPr>
            <a:endParaRPr lang="en-GB" altLang="en-US" sz="2800" dirty="0"/>
          </a:p>
        </p:txBody>
      </p:sp>
      <p:pic>
        <p:nvPicPr>
          <p:cNvPr id="5734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8864" y="2636839"/>
            <a:ext cx="807243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2038350" y="121502"/>
            <a:ext cx="7772400" cy="83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3200" dirty="0">
                <a:solidFill>
                  <a:schemeClr val="tx2"/>
                </a:solidFill>
                <a:ea typeface="SimSun" panose="02010600030101010101" pitchFamily="2" charset="-122"/>
              </a:rPr>
              <a:t>Shift Cipher</a:t>
            </a:r>
            <a:endParaRPr lang="en-GB" altLang="zh-CN" sz="3200" dirty="0">
              <a:solidFill>
                <a:schemeClr val="tx2"/>
              </a:solidFill>
              <a:ea typeface="SimSun" panose="02010600030101010101" pitchFamily="2" charset="-122"/>
            </a:endParaRPr>
          </a:p>
        </p:txBody>
      </p:sp>
      <p:sp>
        <p:nvSpPr>
          <p:cNvPr id="37" name="TextBox 36"/>
          <p:cNvSpPr txBox="1"/>
          <p:nvPr/>
        </p:nvSpPr>
        <p:spPr>
          <a:xfrm>
            <a:off x="2024063" y="928688"/>
            <a:ext cx="7929562" cy="461962"/>
          </a:xfrm>
          <a:prstGeom prst="rect">
            <a:avLst/>
          </a:prstGeom>
          <a:noFill/>
        </p:spPr>
        <p:txBody>
          <a:bodyPr>
            <a:spAutoFit/>
          </a:bodyPr>
          <a:lstStyle/>
          <a:p>
            <a:pPr eaLnBrk="1" hangingPunct="1">
              <a:buFont typeface="Arial" panose="020B0604020202020204" pitchFamily="34" charset="0"/>
              <a:buChar char="•"/>
              <a:defRPr/>
            </a:pPr>
            <a:r>
              <a:rPr lang="zh-CN" altLang="en-US" sz="2400" dirty="0">
                <a:latin typeface="Arial" panose="020B0604020202020204" pitchFamily="34" charset="0"/>
                <a:ea typeface="SimSun" panose="02010600030101010101" pitchFamily="2" charset="-122"/>
              </a:rPr>
              <a:t>  </a:t>
            </a:r>
            <a:r>
              <a:rPr lang="en-US" altLang="zh-CN" sz="2400" dirty="0">
                <a:latin typeface="Curlz MT" panose="04040404050702020202"/>
                <a:ea typeface="SimSun" panose="02010600030101010101" pitchFamily="2" charset="-122"/>
              </a:rPr>
              <a:t>P=C=K=</a:t>
            </a:r>
            <a:r>
              <a:rPr lang="en-US" altLang="zh-CN" sz="2400" dirty="0">
                <a:latin typeface="Castellar" panose="020A0402060406010301" pitchFamily="18" charset="0"/>
                <a:ea typeface="SimSun" panose="02010600030101010101" pitchFamily="2" charset="-122"/>
              </a:rPr>
              <a:t>Z</a:t>
            </a:r>
            <a:r>
              <a:rPr lang="en-US" altLang="zh-CN" sz="2400" baseline="-25000" dirty="0">
                <a:latin typeface="+mj-ea"/>
                <a:ea typeface="+mj-ea"/>
              </a:rPr>
              <a:t>26</a:t>
            </a:r>
            <a:r>
              <a:rPr lang="en-US" altLang="zh-CN" sz="2400" dirty="0">
                <a:latin typeface="Arial" panose="020B0604020202020204" pitchFamily="34" charset="0"/>
                <a:ea typeface="SimSun" panose="02010600030101010101" pitchFamily="2" charset="-122"/>
              </a:rPr>
              <a:t>.</a:t>
            </a:r>
            <a:endParaRPr lang="en-US" altLang="zh-CN" sz="2400" dirty="0">
              <a:latin typeface="+mj-ea"/>
              <a:ea typeface="+mj-ea"/>
            </a:endParaRPr>
          </a:p>
        </p:txBody>
      </p:sp>
      <p:sp>
        <p:nvSpPr>
          <p:cNvPr id="59396" name="TextBox 37"/>
          <p:cNvSpPr txBox="1">
            <a:spLocks noChangeArrowheads="1"/>
          </p:cNvSpPr>
          <p:nvPr/>
        </p:nvSpPr>
        <p:spPr bwMode="auto">
          <a:xfrm>
            <a:off x="2024063" y="1366839"/>
            <a:ext cx="7929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Arial" panose="020B0604020202020204" pitchFamily="34" charset="0"/>
              <a:buChar char="•"/>
            </a:pPr>
            <a:r>
              <a:rPr lang="en-US" altLang="zh-CN" sz="2400" b="1" dirty="0">
                <a:latin typeface="SimSun" panose="02010600030101010101" pitchFamily="2" charset="-122"/>
                <a:ea typeface="SimSun" panose="02010600030101010101" pitchFamily="2" charset="-122"/>
              </a:rPr>
              <a:t> Encrypt</a:t>
            </a:r>
            <a:r>
              <a:rPr lang="zh-CN" altLang="en-US" sz="2400" b="1" dirty="0">
                <a:latin typeface="SimSun" panose="02010600030101010101" pitchFamily="2" charset="-122"/>
                <a:ea typeface="SimSun" panose="02010600030101010101" pitchFamily="2" charset="-122"/>
              </a:rPr>
              <a:t>：</a:t>
            </a:r>
            <a:r>
              <a:rPr lang="en-US" altLang="zh-CN" sz="2400" dirty="0" err="1">
                <a:latin typeface="SimSun" panose="02010600030101010101" pitchFamily="2" charset="-122"/>
                <a:ea typeface="SimSun" panose="02010600030101010101" pitchFamily="2" charset="-122"/>
              </a:rPr>
              <a:t>E</a:t>
            </a:r>
            <a:r>
              <a:rPr lang="en-US" altLang="zh-CN" sz="2400" i="1" baseline="-25000" dirty="0" err="1">
                <a:latin typeface="SimSun" panose="02010600030101010101" pitchFamily="2" charset="-122"/>
                <a:ea typeface="SimSun" panose="02010600030101010101" pitchFamily="2" charset="-122"/>
              </a:rPr>
              <a:t>k</a:t>
            </a:r>
            <a:r>
              <a:rPr lang="en-US" altLang="zh-CN" sz="2400" dirty="0">
                <a:latin typeface="SimSun" panose="02010600030101010101" pitchFamily="2" charset="-122"/>
                <a:ea typeface="SimSun" panose="02010600030101010101" pitchFamily="2" charset="-122"/>
              </a:rPr>
              <a:t>(</a:t>
            </a:r>
            <a:r>
              <a:rPr lang="en-US" altLang="zh-CN" sz="2400" i="1" dirty="0">
                <a:latin typeface="SimSun" panose="02010600030101010101" pitchFamily="2" charset="-122"/>
                <a:ea typeface="SimSun" panose="02010600030101010101" pitchFamily="2" charset="-122"/>
              </a:rPr>
              <a:t>x</a:t>
            </a:r>
            <a:r>
              <a:rPr lang="en-US" altLang="zh-CN" sz="2400" dirty="0">
                <a:latin typeface="SimSun" panose="02010600030101010101" pitchFamily="2" charset="-122"/>
                <a:ea typeface="SimSun" panose="02010600030101010101" pitchFamily="2" charset="-122"/>
              </a:rPr>
              <a:t>)=</a:t>
            </a:r>
            <a:r>
              <a:rPr lang="en-US" altLang="zh-CN" sz="2400" i="1" dirty="0" err="1">
                <a:latin typeface="SimSun" panose="02010600030101010101" pitchFamily="2" charset="-122"/>
                <a:ea typeface="SimSun" panose="02010600030101010101" pitchFamily="2" charset="-122"/>
              </a:rPr>
              <a:t>x</a:t>
            </a:r>
            <a:r>
              <a:rPr lang="en-US" altLang="zh-CN" sz="2400" dirty="0" err="1">
                <a:latin typeface="SimSun" panose="02010600030101010101" pitchFamily="2" charset="-122"/>
                <a:ea typeface="SimSun" panose="02010600030101010101" pitchFamily="2" charset="-122"/>
              </a:rPr>
              <a:t>+</a:t>
            </a:r>
            <a:r>
              <a:rPr lang="en-US" altLang="zh-CN" sz="2400" i="1" dirty="0" err="1">
                <a:latin typeface="SimSun" panose="02010600030101010101" pitchFamily="2" charset="-122"/>
                <a:ea typeface="SimSun" panose="02010600030101010101" pitchFamily="2" charset="-122"/>
              </a:rPr>
              <a:t>k</a:t>
            </a:r>
            <a:r>
              <a:rPr lang="en-US" altLang="zh-CN" sz="2400" dirty="0">
                <a:latin typeface="SimSun" panose="02010600030101010101" pitchFamily="2" charset="-122"/>
                <a:ea typeface="SimSun" panose="02010600030101010101" pitchFamily="2" charset="-122"/>
              </a:rPr>
              <a:t> mod 26</a:t>
            </a:r>
            <a:endParaRPr lang="en-US" altLang="zh-CN" sz="2400" b="1" dirty="0">
              <a:latin typeface="SimSun" panose="02010600030101010101" pitchFamily="2" charset="-122"/>
              <a:ea typeface="SimSun" panose="02010600030101010101" pitchFamily="2" charset="-122"/>
            </a:endParaRPr>
          </a:p>
          <a:p>
            <a:pPr eaLnBrk="1" hangingPunct="1">
              <a:spcBef>
                <a:spcPct val="0"/>
              </a:spcBef>
              <a:buClrTx/>
              <a:buSzTx/>
              <a:buFont typeface="Arial" panose="020B0604020202020204" pitchFamily="34" charset="0"/>
              <a:buChar char="•"/>
            </a:pPr>
            <a:r>
              <a:rPr lang="en-US" altLang="zh-CN" sz="2400" b="1" dirty="0">
                <a:latin typeface="SimSun" panose="02010600030101010101" pitchFamily="2" charset="-122"/>
                <a:ea typeface="SimSun" panose="02010600030101010101" pitchFamily="2" charset="-122"/>
              </a:rPr>
              <a:t> Decrypt</a:t>
            </a:r>
            <a:r>
              <a:rPr lang="zh-CN" altLang="en-US" sz="2400" b="1" dirty="0">
                <a:latin typeface="SimSun" panose="02010600030101010101" pitchFamily="2" charset="-122"/>
                <a:ea typeface="SimSun" panose="02010600030101010101" pitchFamily="2" charset="-122"/>
              </a:rPr>
              <a:t>：</a:t>
            </a:r>
            <a:r>
              <a:rPr lang="en-US" altLang="zh-CN" sz="2400" dirty="0" err="1">
                <a:latin typeface="SimSun" panose="02010600030101010101" pitchFamily="2" charset="-122"/>
                <a:ea typeface="SimSun" panose="02010600030101010101" pitchFamily="2" charset="-122"/>
              </a:rPr>
              <a:t>D</a:t>
            </a:r>
            <a:r>
              <a:rPr lang="en-US" altLang="zh-CN" sz="2400" i="1" baseline="-25000" dirty="0" err="1">
                <a:latin typeface="SimSun" panose="02010600030101010101" pitchFamily="2" charset="-122"/>
                <a:ea typeface="SimSun" panose="02010600030101010101" pitchFamily="2" charset="-122"/>
              </a:rPr>
              <a:t>k</a:t>
            </a:r>
            <a:r>
              <a:rPr lang="en-US" altLang="zh-CN" sz="2400" dirty="0">
                <a:latin typeface="SimSun" panose="02010600030101010101" pitchFamily="2" charset="-122"/>
                <a:ea typeface="SimSun" panose="02010600030101010101" pitchFamily="2" charset="-122"/>
              </a:rPr>
              <a:t>(</a:t>
            </a:r>
            <a:r>
              <a:rPr lang="en-US" altLang="zh-CN" sz="2400" i="1" dirty="0">
                <a:latin typeface="SimSun" panose="02010600030101010101" pitchFamily="2" charset="-122"/>
                <a:ea typeface="SimSun" panose="02010600030101010101" pitchFamily="2" charset="-122"/>
              </a:rPr>
              <a:t>c</a:t>
            </a:r>
            <a:r>
              <a:rPr lang="en-US" altLang="zh-CN" sz="2400" dirty="0">
                <a:latin typeface="SimSun" panose="02010600030101010101" pitchFamily="2" charset="-122"/>
                <a:ea typeface="SimSun" panose="02010600030101010101" pitchFamily="2" charset="-122"/>
              </a:rPr>
              <a:t>)=</a:t>
            </a:r>
            <a:r>
              <a:rPr lang="en-US" altLang="zh-CN" sz="2400" i="1" dirty="0">
                <a:latin typeface="SimSun" panose="02010600030101010101" pitchFamily="2" charset="-122"/>
                <a:ea typeface="SimSun" panose="02010600030101010101" pitchFamily="2" charset="-122"/>
              </a:rPr>
              <a:t>c</a:t>
            </a:r>
            <a:r>
              <a:rPr lang="en-US" altLang="zh-CN" sz="2400" dirty="0">
                <a:latin typeface="SimSun" panose="02010600030101010101" pitchFamily="2" charset="-122"/>
                <a:ea typeface="SimSun" panose="02010600030101010101" pitchFamily="2" charset="-122"/>
              </a:rPr>
              <a:t>-</a:t>
            </a:r>
            <a:r>
              <a:rPr lang="en-US" altLang="zh-CN" sz="2400" i="1" dirty="0">
                <a:latin typeface="SimSun" panose="02010600030101010101" pitchFamily="2" charset="-122"/>
                <a:ea typeface="SimSun" panose="02010600030101010101" pitchFamily="2" charset="-122"/>
              </a:rPr>
              <a:t>k</a:t>
            </a:r>
            <a:r>
              <a:rPr lang="en-US" altLang="zh-CN" sz="2400" dirty="0">
                <a:latin typeface="SimSun" panose="02010600030101010101" pitchFamily="2" charset="-122"/>
                <a:ea typeface="SimSun" panose="02010600030101010101" pitchFamily="2" charset="-122"/>
              </a:rPr>
              <a:t> mod 26</a:t>
            </a:r>
            <a:endParaRPr lang="en-US" altLang="zh-CN" sz="2400" dirty="0">
              <a:latin typeface="SimSun" panose="02010600030101010101" pitchFamily="2" charset="-122"/>
              <a:ea typeface="SimSun" panose="02010600030101010101" pitchFamily="2" charset="-122"/>
            </a:endParaRPr>
          </a:p>
        </p:txBody>
      </p:sp>
      <p:cxnSp>
        <p:nvCxnSpPr>
          <p:cNvPr id="6" name="直接连接符 5"/>
          <p:cNvCxnSpPr/>
          <p:nvPr/>
        </p:nvCxnSpPr>
        <p:spPr>
          <a:xfrm>
            <a:off x="2309814" y="4799014"/>
            <a:ext cx="6929437" cy="158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2024063" y="5370513"/>
            <a:ext cx="2143125"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9399" name="TextBox 9"/>
          <p:cNvSpPr txBox="1">
            <a:spLocks noChangeArrowheads="1"/>
          </p:cNvSpPr>
          <p:nvPr/>
        </p:nvSpPr>
        <p:spPr bwMode="auto">
          <a:xfrm>
            <a:off x="3167063" y="4286250"/>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3200">
                <a:ea typeface="SimSun" panose="02010600030101010101" pitchFamily="2" charset="-122"/>
              </a:rPr>
              <a:t>WEAREINCRYPTOCLASS.</a:t>
            </a:r>
            <a:endParaRPr lang="zh-CN" altLang="en-US" sz="3200">
              <a:ea typeface="SimSun" panose="02010600030101010101" pitchFamily="2" charset="-122"/>
            </a:endParaRPr>
          </a:p>
        </p:txBody>
      </p:sp>
      <p:cxnSp>
        <p:nvCxnSpPr>
          <p:cNvPr id="11" name="直接连接符 10"/>
          <p:cNvCxnSpPr/>
          <p:nvPr/>
        </p:nvCxnSpPr>
        <p:spPr>
          <a:xfrm>
            <a:off x="2309814" y="5583239"/>
            <a:ext cx="6929437" cy="158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9401" name="TextBox 11"/>
          <p:cNvSpPr txBox="1">
            <a:spLocks noChangeArrowheads="1"/>
          </p:cNvSpPr>
          <p:nvPr/>
        </p:nvSpPr>
        <p:spPr bwMode="auto">
          <a:xfrm>
            <a:off x="3167063" y="5072063"/>
            <a:ext cx="6215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3200">
                <a:ea typeface="SimSun" panose="02010600030101010101" pitchFamily="2" charset="-122"/>
              </a:rPr>
              <a:t>GOKBOSXMBIZDYMWCC</a:t>
            </a:r>
            <a:endParaRPr lang="zh-CN" altLang="en-US" sz="3200">
              <a:ea typeface="SimSun" panose="02010600030101010101" pitchFamily="2" charset="-122"/>
            </a:endParaRPr>
          </a:p>
        </p:txBody>
      </p:sp>
      <p:sp>
        <p:nvSpPr>
          <p:cNvPr id="59402" name="TextBox 12"/>
          <p:cNvSpPr txBox="1">
            <a:spLocks noChangeArrowheads="1"/>
          </p:cNvSpPr>
          <p:nvPr/>
        </p:nvSpPr>
        <p:spPr bwMode="auto">
          <a:xfrm>
            <a:off x="2381250" y="4786314"/>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SimSun" panose="02010600030101010101" pitchFamily="2" charset="-122"/>
              </a:rPr>
              <a:t>+10</a:t>
            </a:r>
            <a:endParaRPr lang="zh-CN" altLang="en-US" sz="1800">
              <a:ea typeface="SimSun" panose="02010600030101010101" pitchFamily="2" charset="-122"/>
            </a:endParaRPr>
          </a:p>
        </p:txBody>
      </p:sp>
      <p:sp>
        <p:nvSpPr>
          <p:cNvPr id="59403" name="TextBox 13"/>
          <p:cNvSpPr txBox="1">
            <a:spLocks noChangeArrowheads="1"/>
          </p:cNvSpPr>
          <p:nvPr/>
        </p:nvSpPr>
        <p:spPr bwMode="auto">
          <a:xfrm>
            <a:off x="1644651" y="5143501"/>
            <a:ext cx="1643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SimSun" panose="02010600030101010101" pitchFamily="2" charset="-122"/>
              </a:rPr>
              <a:t>=Ciphertext</a:t>
            </a:r>
            <a:endParaRPr lang="en-US" altLang="zh-CN" sz="1800">
              <a:ea typeface="SimSun" panose="02010600030101010101" pitchFamily="2" charset="-122"/>
            </a:endParaRPr>
          </a:p>
        </p:txBody>
      </p:sp>
      <p:sp>
        <p:nvSpPr>
          <p:cNvPr id="59404" name="TextBox 14"/>
          <p:cNvSpPr txBox="1">
            <a:spLocks noChangeArrowheads="1"/>
          </p:cNvSpPr>
          <p:nvPr/>
        </p:nvSpPr>
        <p:spPr bwMode="auto">
          <a:xfrm>
            <a:off x="2063751" y="4370388"/>
            <a:ext cx="1103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SimSun" panose="02010600030101010101" pitchFamily="2" charset="-122"/>
              </a:rPr>
              <a:t>Plaintext</a:t>
            </a:r>
            <a:endParaRPr lang="en-US" altLang="zh-CN" sz="1800">
              <a:ea typeface="SimSun" panose="02010600030101010101" pitchFamily="2" charset="-122"/>
            </a:endParaRPr>
          </a:p>
        </p:txBody>
      </p:sp>
      <p:sp>
        <p:nvSpPr>
          <p:cNvPr id="59405" name="TextBox 15"/>
          <p:cNvSpPr txBox="1">
            <a:spLocks noChangeArrowheads="1"/>
          </p:cNvSpPr>
          <p:nvPr/>
        </p:nvSpPr>
        <p:spPr bwMode="auto">
          <a:xfrm>
            <a:off x="2381250" y="5643564"/>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SimSun" panose="02010600030101010101" pitchFamily="2" charset="-122"/>
              </a:rPr>
              <a:t>-10</a:t>
            </a:r>
            <a:endParaRPr lang="zh-CN" altLang="en-US" sz="1800">
              <a:ea typeface="SimSun" panose="02010600030101010101" pitchFamily="2" charset="-122"/>
            </a:endParaRPr>
          </a:p>
        </p:txBody>
      </p:sp>
      <p:sp>
        <p:nvSpPr>
          <p:cNvPr id="59406" name="TextBox 16"/>
          <p:cNvSpPr txBox="1">
            <a:spLocks noChangeArrowheads="1"/>
          </p:cNvSpPr>
          <p:nvPr/>
        </p:nvSpPr>
        <p:spPr bwMode="auto">
          <a:xfrm>
            <a:off x="1847851" y="6000751"/>
            <a:ext cx="1319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SimSun" panose="02010600030101010101" pitchFamily="2" charset="-122"/>
              </a:rPr>
              <a:t>=Plaintext</a:t>
            </a:r>
            <a:endParaRPr lang="en-US" altLang="zh-CN" sz="1800">
              <a:ea typeface="SimSun" panose="02010600030101010101" pitchFamily="2" charset="-122"/>
            </a:endParaRPr>
          </a:p>
        </p:txBody>
      </p:sp>
      <p:sp>
        <p:nvSpPr>
          <p:cNvPr id="59407" name="TextBox 17"/>
          <p:cNvSpPr txBox="1">
            <a:spLocks noChangeArrowheads="1"/>
          </p:cNvSpPr>
          <p:nvPr/>
        </p:nvSpPr>
        <p:spPr bwMode="auto">
          <a:xfrm>
            <a:off x="3167063" y="5656263"/>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3200">
                <a:ea typeface="SimSun" panose="02010600030101010101" pitchFamily="2" charset="-122"/>
              </a:rPr>
              <a:t>WEAREINCRYPTOCLASS</a:t>
            </a:r>
            <a:endParaRPr lang="zh-CN" altLang="en-US" sz="3200">
              <a:ea typeface="SimSun" panose="02010600030101010101" pitchFamily="2" charset="-122"/>
            </a:endParaRPr>
          </a:p>
        </p:txBody>
      </p:sp>
      <p:pic>
        <p:nvPicPr>
          <p:cNvPr id="59408"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9814" y="2428876"/>
            <a:ext cx="664368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8324" y="1617726"/>
            <a:ext cx="9258300" cy="2229265"/>
          </a:xfrm>
          <a:prstGeom prst="rect">
            <a:avLst/>
          </a:prstGeom>
        </p:spPr>
        <p:txBody>
          <a:bodyPr wrap="square">
            <a:spAutoFit/>
          </a:bodyPr>
          <a:lstStyle/>
          <a:p>
            <a:pPr marL="66040" marR="0">
              <a:lnSpc>
                <a:spcPct val="107000"/>
              </a:lnSpc>
              <a:spcBef>
                <a:spcPts val="0"/>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ly</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26 p</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le</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keys</a:t>
            </a:r>
            <a:r>
              <a:rPr lang="en-US" sz="24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24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endParaRPr>
          </a:p>
          <a:p>
            <a:pPr marL="66040" marR="0">
              <a:lnSpc>
                <a:spcPct val="107000"/>
              </a:lnSpc>
              <a:spcBef>
                <a:spcPts val="0"/>
              </a:spcBef>
              <a:spcAft>
                <a:spcPts val="0"/>
              </a:spcAft>
            </a:pP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810260" marR="12700" indent="-286385">
              <a:lnSpc>
                <a:spcPct val="102000"/>
              </a:lnSpc>
              <a:spcBef>
                <a:spcPts val="0"/>
              </a:spcBef>
              <a:spcAft>
                <a:spcPts val="0"/>
              </a:spcAft>
              <a:tabLst>
                <a:tab pos="800100" algn="l"/>
              </a:tabLs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47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Given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 </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cipherte</a:t>
            </a:r>
            <a:r>
              <a:rPr lang="en-US" sz="2400" spc="-15"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x</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try</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decrypting with</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every</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ssible key</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550"/>
              </a:lnSpc>
              <a:spcBef>
                <a:spcPts val="30"/>
              </a:spcBef>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 </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ci</a:t>
            </a:r>
            <a:r>
              <a:rPr lang="en-US" sz="2400" spc="-1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hert</a:t>
            </a:r>
            <a:r>
              <a:rPr lang="en-US" sz="2400" spc="-1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xt</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 lo</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pl</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ext</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 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rmal</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810260" marR="0">
              <a:lnSpc>
                <a:spcPct val="107000"/>
              </a:lnSpc>
              <a:spcBef>
                <a:spcPts val="90"/>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lish</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ly</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 p</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ssibility</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will</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“make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sense</a:t>
            </a:r>
            <a:r>
              <a:rPr lang="en-US"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778324" y="427952"/>
            <a:ext cx="5117748" cy="593047"/>
          </a:xfrm>
          <a:prstGeom prst="rect">
            <a:avLst/>
          </a:prstGeom>
        </p:spPr>
        <p:txBody>
          <a:bodyPr wrap="none">
            <a:spAutoFit/>
          </a:bodyPr>
          <a:lstStyle/>
          <a:p>
            <a:pPr marL="294640" marR="0">
              <a:lnSpc>
                <a:spcPct val="107000"/>
              </a:lnSpc>
              <a:spcBef>
                <a:spcPts val="450"/>
              </a:spcBef>
              <a:spcAft>
                <a:spcPts val="0"/>
              </a:spcAft>
            </a:pP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Is t</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h</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a:t>
            </a:r>
            <a:r>
              <a:rPr lang="en-US" sz="3200" spc="-25"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s</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h</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i</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t</a:t>
            </a:r>
            <a:r>
              <a:rPr lang="en-US" sz="3200" spc="-20"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ciph</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e</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r</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se</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c</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u</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r</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1583" y="726053"/>
            <a:ext cx="1844736" cy="582532"/>
          </a:xfrm>
          <a:prstGeom prst="rect">
            <a:avLst/>
          </a:prstGeom>
        </p:spPr>
        <p:txBody>
          <a:bodyPr wrap="none">
            <a:spAutoFit/>
          </a:bodyPr>
          <a:lstStyle/>
          <a:p>
            <a:pPr marL="66040" marR="0">
              <a:lnSpc>
                <a:spcPts val="3995"/>
              </a:lnSpc>
              <a:spcBef>
                <a:spcPts val="0"/>
              </a:spcBef>
              <a:spcAft>
                <a:spcPts val="0"/>
              </a:spcAft>
            </a:pP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Example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30300" y="1780436"/>
            <a:ext cx="7162800" cy="3286092"/>
          </a:xfrm>
          <a:prstGeom prst="rect">
            <a:avLst/>
          </a:prstGeom>
        </p:spPr>
        <p:txBody>
          <a:bodyPr wrap="square">
            <a:spAutoFit/>
          </a:bodyPr>
          <a:lstStyle/>
          <a:p>
            <a:pPr marL="66040" marR="0">
              <a:lnSpc>
                <a:spcPct val="107000"/>
              </a:lnSpc>
              <a:spcBef>
                <a:spcPts val="0"/>
              </a:spcBef>
              <a:spcAft>
                <a:spcPts val="0"/>
              </a:spcAft>
            </a:pPr>
            <a:r>
              <a:rPr lang="en-US" sz="2800" spc="5"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8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iphe</a:t>
            </a:r>
            <a:r>
              <a:rPr lang="en-US" sz="2800" spc="5"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text</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uryybjbeyq</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600"/>
              </a:lnSpc>
              <a:spcBef>
                <a:spcPts val="40"/>
              </a:spcBef>
            </a:pPr>
            <a:r>
              <a:rPr lang="en-US" sz="2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Try</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every</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ssible</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10"/>
              </a:spcBef>
            </a:pPr>
            <a:r>
              <a:rPr lang="en-US" sz="28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tqxx</a:t>
            </a:r>
            <a:r>
              <a:rPr lang="en-US" sz="2800" spc="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a</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i</a:t>
            </a:r>
            <a:r>
              <a:rPr lang="en-US" sz="2800" spc="-1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ad</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xp</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35"/>
              </a:spcBef>
            </a:pPr>
            <a:r>
              <a:rPr lang="en-US" sz="2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spww</a:t>
            </a:r>
            <a:r>
              <a:rPr lang="en-US" sz="2800" spc="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z</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h</a:t>
            </a:r>
            <a:r>
              <a:rPr lang="en-US" sz="2800" spc="-1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zc</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wo</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pPr>
            <a:r>
              <a:rPr lang="en-US" sz="2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10"/>
              </a:spcBef>
            </a:pPr>
            <a:r>
              <a:rPr lang="en-US" sz="28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hel</a:t>
            </a:r>
            <a:r>
              <a:rPr lang="en-US" sz="2800" spc="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l</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owo</a:t>
            </a:r>
            <a:r>
              <a:rPr lang="en-US" sz="2800" spc="-1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r</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ld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324" y="472053"/>
            <a:ext cx="4201791" cy="582532"/>
          </a:xfrm>
          <a:prstGeom prst="rect">
            <a:avLst/>
          </a:prstGeom>
        </p:spPr>
        <p:txBody>
          <a:bodyPr wrap="none">
            <a:spAutoFit/>
          </a:bodyPr>
          <a:lstStyle/>
          <a:p>
            <a:pPr marL="66040" marR="0">
              <a:lnSpc>
                <a:spcPts val="3995"/>
              </a:lnSpc>
              <a:spcBef>
                <a:spcPts val="0"/>
              </a:spcBef>
              <a:spcAft>
                <a:spcPts val="0"/>
              </a:spcAft>
            </a:pPr>
            <a:r>
              <a:rPr lang="en-US" sz="320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Kerckh</a:t>
            </a:r>
            <a:r>
              <a:rPr lang="en-US" sz="3200" spc="1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o</a:t>
            </a:r>
            <a:r>
              <a:rPr lang="en-US" sz="320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spc="1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s’s</a:t>
            </a:r>
            <a:r>
              <a:rPr lang="en-US" sz="3200" spc="-40"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principle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711200" y="1508485"/>
            <a:ext cx="9194800" cy="4084901"/>
          </a:xfrm>
          <a:prstGeom prst="rect">
            <a:avLst/>
          </a:prstGeom>
        </p:spPr>
        <p:txBody>
          <a:bodyPr wrap="square">
            <a:spAutoFit/>
          </a:bodyPr>
          <a:lstStyle/>
          <a:p>
            <a:pPr marL="66040" marR="0">
              <a:lnSpc>
                <a:spcPct val="107000"/>
              </a:lnSpc>
              <a:spcBef>
                <a:spcPts val="0"/>
              </a:spcBef>
              <a:spcAft>
                <a:spcPts val="0"/>
              </a:spcAft>
            </a:pP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a:t>
            </a:r>
            <a:r>
              <a:rPr lang="en-US" sz="2400" i="1"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encryp</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ion</a:t>
            </a:r>
            <a:r>
              <a:rPr lang="en-US" sz="2400" i="1" spc="-7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sche</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i="1" spc="-7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 only</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he</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st</a:t>
            </a:r>
            <a:r>
              <a:rPr lang="en-US" sz="2400" spc="-5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be</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hos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spc="-7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ran</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om,</a:t>
            </a:r>
            <a:r>
              <a:rPr lang="en-US" sz="2400" spc="-6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25"/>
              </a:spcBef>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Some</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arg</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10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in</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vor</a:t>
            </a:r>
            <a:r>
              <a:rPr lang="en-US" sz="2400" spc="-5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of</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his</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pri</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iple</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2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Easier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 keep</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r>
              <a:rPr lang="en-US" sz="2400" spc="-4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r>
              <a:rPr lang="en-US" sz="24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han</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cr</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gorithm</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Easi</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spc="-6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ge</a:t>
            </a:r>
            <a:r>
              <a:rPr lang="en-US" sz="2400" spc="-10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r>
              <a:rPr lang="en-US" sz="24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han</a:t>
            </a:r>
            <a:r>
              <a:rPr lang="en-US" sz="2400" spc="-4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ge</a:t>
            </a:r>
            <a:r>
              <a:rPr lang="en-US" sz="2400" spc="-1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gorit</a:t>
            </a:r>
            <a:r>
              <a:rPr lang="en-US" sz="24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an</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ardi</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z</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ion</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980440" marR="0">
              <a:lnSpc>
                <a:spcPct val="107000"/>
              </a:lnSpc>
              <a:spcBef>
                <a:spcPts val="80"/>
              </a:spcBef>
              <a:spcAft>
                <a:spcPts val="0"/>
              </a:spcAft>
            </a:pP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t>
            </a:r>
            <a:r>
              <a:rPr lang="en-US" sz="2400" spc="22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E</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ase</a:t>
            </a:r>
            <a:r>
              <a:rPr lang="en-US" sz="2400" spc="-2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of</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de</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pl</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o</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y</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ment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980440" marR="0">
              <a:lnSpc>
                <a:spcPct val="107000"/>
              </a:lnSpc>
              <a:spcBef>
                <a:spcPts val="75"/>
              </a:spcBef>
              <a:spcAft>
                <a:spcPts val="0"/>
              </a:spcAft>
            </a:pP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t>
            </a:r>
            <a:r>
              <a:rPr lang="en-US" sz="2400" spc="22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P</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ubl</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i</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c</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vali</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d</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t</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ion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298" y="637153"/>
            <a:ext cx="5536131" cy="582532"/>
          </a:xfrm>
          <a:prstGeom prst="rect">
            <a:avLst/>
          </a:prstGeom>
        </p:spPr>
        <p:txBody>
          <a:bodyPr wrap="none">
            <a:spAutoFit/>
          </a:bodyPr>
          <a:lstStyle/>
          <a:p>
            <a:pPr marL="66040" marR="0">
              <a:lnSpc>
                <a:spcPts val="3995"/>
              </a:lnSpc>
              <a:spcBef>
                <a:spcPts val="0"/>
              </a:spcBef>
              <a:spcAft>
                <a:spcPts val="0"/>
              </a:spcAft>
            </a:pP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Su</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fic</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i</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ent key space principle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825298" y="1581459"/>
            <a:ext cx="10198302" cy="895502"/>
          </a:xfrm>
          <a:prstGeom prst="rect">
            <a:avLst/>
          </a:prstGeom>
        </p:spPr>
        <p:txBody>
          <a:bodyPr wrap="square">
            <a:spAutoFit/>
          </a:bodyPr>
          <a:lstStyle/>
          <a:p>
            <a:pPr marL="408940" marR="0" indent="-342900">
              <a:lnSpc>
                <a:spcPct val="107000"/>
              </a:lnSpc>
              <a:spcBef>
                <a:spcPts val="0"/>
              </a:spcBef>
              <a:spcAft>
                <a:spcPts val="0"/>
              </a:spcAft>
              <a:buFont typeface="Arial" panose="020B0604020202020204" pitchFamily="34" charset="0"/>
              <a:buChar char="•"/>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 </a:t>
            </a:r>
            <a:r>
              <a:rPr lang="en-US" sz="2400" b="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4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ey</a:t>
            </a:r>
            <a:r>
              <a:rPr lang="en-US" sz="2400" b="1"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b="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a:t>
            </a:r>
            <a:r>
              <a:rPr lang="en-US" sz="24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ce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should</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be</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enough</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pre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408940" marR="0">
              <a:lnSpc>
                <a:spcPct val="107000"/>
              </a:lnSpc>
              <a:spcBef>
                <a:spcPts val="95"/>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“brut</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force,”</a:t>
            </a:r>
            <a:r>
              <a:rPr lang="en-US" sz="2400" spc="6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exhaustiv</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ch</a:t>
            </a:r>
            <a:r>
              <a:rPr lang="en-US" sz="2400" spc="5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attacks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965200" y="2954832"/>
            <a:ext cx="10210800" cy="853182"/>
          </a:xfrm>
          <a:prstGeom prst="rect">
            <a:avLst/>
          </a:prstGeom>
        </p:spPr>
        <p:txBody>
          <a:bodyPr wrap="square">
            <a:spAutoFit/>
          </a:bodyPr>
          <a:lstStyle/>
          <a:p>
            <a:pPr marL="408940" marR="18415" indent="-342900">
              <a:lnSpc>
                <a:spcPct val="103000"/>
              </a:lnSpc>
              <a:spcBef>
                <a:spcPts val="0"/>
              </a:spcBef>
              <a:spcAft>
                <a:spcPts val="0"/>
              </a:spcAft>
              <a:buFont typeface="Arial" panose="020B0604020202020204" pitchFamily="34" charset="0"/>
              <a:buChar char="•"/>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If</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enc</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ypt</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on</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sch</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me</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has</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pace</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that</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too small,</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then</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it</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will</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be vulnerable</a:t>
            </a:r>
            <a:r>
              <a:rPr lang="en-US" sz="2400" spc="5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xhaustiv</a:t>
            </a:r>
            <a:r>
              <a:rPr lang="en-US" sz="2400" spc="-9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se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rch</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attacks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p:nvPr>
        </p:nvSpPr>
        <p:spPr/>
        <p:txBody>
          <a:bodyPr/>
          <a:lstStyle/>
          <a:p>
            <a:r>
              <a:rPr lang="en-GB" altLang="en-US" dirty="0" smtClean="0"/>
              <a:t>Caesar Cipher</a:t>
            </a:r>
            <a:endParaRPr lang="en-GB" altLang="en-US" dirty="0" smtClean="0"/>
          </a:p>
        </p:txBody>
      </p:sp>
      <p:sp>
        <p:nvSpPr>
          <p:cNvPr id="63491" name="Rectangle 3"/>
          <p:cNvSpPr>
            <a:spLocks noGrp="1" noChangeArrowheads="1"/>
          </p:cNvSpPr>
          <p:nvPr>
            <p:ph type="body" idx="1"/>
          </p:nvPr>
        </p:nvSpPr>
        <p:spPr>
          <a:xfrm>
            <a:off x="838200" y="1690688"/>
            <a:ext cx="10579100" cy="4033836"/>
          </a:xfrm>
        </p:spPr>
        <p:txBody>
          <a:bodyPr/>
          <a:lstStyle/>
          <a:p>
            <a:pPr eaLnBrk="1" hangingPunct="1"/>
            <a:r>
              <a:rPr lang="en-US" altLang="en-US" b="1" u="sng" dirty="0" smtClean="0"/>
              <a:t>Caesar</a:t>
            </a:r>
            <a:r>
              <a:rPr lang="en-US" altLang="en-US" dirty="0" smtClean="0"/>
              <a:t> – Shift all letters by a given number of letters in the alphabet</a:t>
            </a:r>
            <a:endParaRPr lang="en-US" altLang="en-US" dirty="0" smtClean="0"/>
          </a:p>
          <a:p>
            <a:pPr marL="342900" lvl="1" indent="-342900">
              <a:buNone/>
            </a:pPr>
            <a:r>
              <a:rPr lang="en-US" altLang="en-US" sz="2800" dirty="0"/>
              <a:t> </a:t>
            </a:r>
            <a:endParaRPr lang="en-US" altLang="en-US" sz="2800" dirty="0"/>
          </a:p>
          <a:p>
            <a:pPr marL="342900" lvl="1" indent="-342900">
              <a:buFont typeface="Wingdings" panose="05000000000000000000" pitchFamily="2" charset="2"/>
              <a:buChar char="l"/>
            </a:pPr>
            <a:endParaRPr lang="en-GB" altLang="en-US" sz="2800" dirty="0"/>
          </a:p>
        </p:txBody>
      </p:sp>
      <p:pic>
        <p:nvPicPr>
          <p:cNvPr id="6349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2926" y="2509836"/>
            <a:ext cx="7286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3900484"/>
            <a:ext cx="45720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p:nvPr>
        </p:nvSpPr>
        <p:spPr/>
        <p:txBody>
          <a:bodyPr/>
          <a:lstStyle/>
          <a:p>
            <a:r>
              <a:rPr lang="en-GB" altLang="en-US" dirty="0" smtClean="0"/>
              <a:t>The </a:t>
            </a:r>
            <a:r>
              <a:rPr lang="en-GB" altLang="en-US" dirty="0" err="1" smtClean="0"/>
              <a:t>Vigenère</a:t>
            </a:r>
            <a:r>
              <a:rPr lang="en-GB" altLang="en-US" dirty="0" smtClean="0"/>
              <a:t> cipher</a:t>
            </a:r>
            <a:endParaRPr lang="en-GB" altLang="en-US" dirty="0" smtClean="0"/>
          </a:p>
        </p:txBody>
      </p:sp>
      <p:sp>
        <p:nvSpPr>
          <p:cNvPr id="65539" name="Rectangle 3"/>
          <p:cNvSpPr>
            <a:spLocks noGrp="1" noChangeArrowheads="1"/>
          </p:cNvSpPr>
          <p:nvPr>
            <p:ph type="body" idx="1"/>
          </p:nvPr>
        </p:nvSpPr>
        <p:spPr>
          <a:xfrm>
            <a:off x="608014" y="1690688"/>
            <a:ext cx="10745786" cy="4252911"/>
          </a:xfrm>
        </p:spPr>
        <p:txBody>
          <a:bodyPr>
            <a:normAutofit/>
          </a:bodyPr>
          <a:lstStyle/>
          <a:p>
            <a:pPr eaLnBrk="1" hangingPunct="1"/>
            <a:r>
              <a:rPr lang="en-US" altLang="en-US" b="1" u="sng" dirty="0" err="1" smtClean="0"/>
              <a:t>Vigenère</a:t>
            </a:r>
            <a:r>
              <a:rPr lang="en-US" altLang="en-US" dirty="0" smtClean="0"/>
              <a:t> – Use of a key and multiple (polyalphabetic cipher) alphabets to hide repeated characters in an encrypted message</a:t>
            </a:r>
            <a:endParaRPr lang="en-US" altLang="en-US" dirty="0" smtClean="0"/>
          </a:p>
          <a:p>
            <a:r>
              <a:rPr lang="en-US" altLang="en-US" dirty="0" smtClean="0"/>
              <a:t>The key is now a </a:t>
            </a:r>
            <a:r>
              <a:rPr lang="en-US" altLang="en-US" i="1" dirty="0" smtClean="0"/>
              <a:t>string</a:t>
            </a:r>
            <a:r>
              <a:rPr lang="en-US" altLang="en-US" dirty="0" smtClean="0"/>
              <a:t>, not just a character. To encrypt, shift each character in the plaintext by the amount dictated by the next character of the key </a:t>
            </a:r>
            <a:endParaRPr lang="en-US" altLang="en-US" dirty="0" smtClean="0"/>
          </a:p>
          <a:p>
            <a:pPr eaLnBrk="1" hangingPunct="1"/>
            <a:r>
              <a:rPr lang="en-US" altLang="en-US" dirty="0" smtClean="0"/>
              <a:t>Wrap around in the key as needed </a:t>
            </a:r>
            <a:endParaRPr lang="en-US" altLang="en-US" dirty="0" smtClean="0"/>
          </a:p>
          <a:p>
            <a:pPr eaLnBrk="1" hangingPunct="1"/>
            <a:r>
              <a:rPr lang="en-US" altLang="en-US" dirty="0" smtClean="0"/>
              <a:t>Decryption </a:t>
            </a:r>
            <a:r>
              <a:rPr lang="en-US" altLang="en-US" dirty="0" smtClean="0"/>
              <a:t>just reverses the process </a:t>
            </a:r>
            <a:endParaRPr lang="en-US" altLang="en-US" dirty="0" smtClean="0"/>
          </a:p>
          <a:p>
            <a:pPr eaLnBrk="1" hangingPunct="1"/>
            <a:endParaRPr lang="en-US" altLang="en-US" dirty="0" smtClean="0"/>
          </a:p>
          <a:p>
            <a:pPr marL="342900" lvl="1" indent="-342900">
              <a:buNone/>
            </a:pPr>
            <a:r>
              <a:rPr lang="en-US" altLang="en-US" sz="2800" dirty="0"/>
              <a:t> </a:t>
            </a:r>
            <a:endParaRPr lang="en-US" altLang="en-US" sz="2800" dirty="0"/>
          </a:p>
          <a:p>
            <a:pPr marL="342900" lvl="1" indent="-342900">
              <a:buFont typeface="Wingdings" panose="05000000000000000000" pitchFamily="2" charset="2"/>
              <a:buChar char="l"/>
            </a:pPr>
            <a:endParaRPr lang="en-GB"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1400"/>
            <a:ext cx="10515600" cy="5135563"/>
          </a:xfrm>
        </p:spPr>
        <p:txBody>
          <a:bodyPr/>
          <a:lstStyle/>
          <a:p>
            <a:pPr marL="0" indent="0">
              <a:buNone/>
            </a:pPr>
            <a:r>
              <a:rPr lang="en-US" sz="4400" dirty="0"/>
              <a:t>Disclaimer</a:t>
            </a:r>
            <a:r>
              <a:rPr lang="en-US" sz="4400" dirty="0" smtClean="0"/>
              <a:t>!</a:t>
            </a:r>
            <a:endParaRPr lang="en-US" sz="4400" dirty="0" smtClean="0"/>
          </a:p>
          <a:p>
            <a:pPr marL="0" indent="0">
              <a:buNone/>
            </a:pPr>
            <a:endParaRPr lang="en-US" sz="4400" dirty="0"/>
          </a:p>
          <a:p>
            <a:pPr marL="0" indent="0">
              <a:buNone/>
            </a:pPr>
            <a:r>
              <a:rPr lang="en-US" sz="3200" dirty="0" smtClean="0"/>
              <a:t>The </a:t>
            </a:r>
            <a:r>
              <a:rPr lang="en-US" sz="3200" dirty="0"/>
              <a:t>lecture slides are partially collected from the Internet for </a:t>
            </a:r>
            <a:r>
              <a:rPr lang="en-US" sz="3200" dirty="0" smtClean="0"/>
              <a:t>educational </a:t>
            </a:r>
            <a:r>
              <a:rPr lang="en-US" sz="3200" dirty="0"/>
              <a:t>purpose only. The lecturer does not claim any credit for them and the copyrights belong to the original authors.</a:t>
            </a:r>
            <a:endParaRPr lang="en-US" sz="3200"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Example</a:t>
            </a:r>
            <a:endParaRPr lang="en-US" altLang="en-US" smtClean="0"/>
          </a:p>
        </p:txBody>
      </p:sp>
      <p:sp>
        <p:nvSpPr>
          <p:cNvPr id="3" name="Content Placeholder 2"/>
          <p:cNvSpPr>
            <a:spLocks noGrp="1"/>
          </p:cNvSpPr>
          <p:nvPr>
            <p:ph idx="1"/>
          </p:nvPr>
        </p:nvSpPr>
        <p:spPr>
          <a:xfrm>
            <a:off x="838200" y="1905000"/>
            <a:ext cx="9321799" cy="4306888"/>
          </a:xfrm>
        </p:spPr>
        <p:txBody>
          <a:bodyPr/>
          <a:lstStyle/>
          <a:p>
            <a:pPr marL="0" indent="0">
              <a:buNone/>
              <a:defRPr/>
            </a:pPr>
            <a:r>
              <a:rPr lang="en-US" dirty="0" smtClean="0"/>
              <a:t>	</a:t>
            </a:r>
            <a:r>
              <a:rPr lang="en-US" dirty="0" err="1" smtClean="0"/>
              <a:t>tellhimaboutme</a:t>
            </a:r>
            <a:r>
              <a:rPr lang="en-US" dirty="0" smtClean="0"/>
              <a:t> </a:t>
            </a:r>
            <a:endParaRPr lang="en-US" dirty="0"/>
          </a:p>
          <a:p>
            <a:pPr marL="0" indent="0">
              <a:buNone/>
              <a:defRPr/>
            </a:pPr>
            <a:r>
              <a:rPr lang="en-US" dirty="0" smtClean="0"/>
              <a:t>	</a:t>
            </a:r>
            <a:r>
              <a:rPr lang="en-US" dirty="0" err="1" smtClean="0"/>
              <a:t>cafecafecafeca</a:t>
            </a:r>
            <a:r>
              <a:rPr lang="en-US" dirty="0" smtClean="0"/>
              <a:t> </a:t>
            </a:r>
            <a:br>
              <a:rPr lang="en-US" dirty="0" smtClean="0"/>
            </a:br>
            <a:r>
              <a:rPr lang="en-US" dirty="0" smtClean="0"/>
              <a:t>	------------------------</a:t>
            </a:r>
            <a:br>
              <a:rPr lang="en-US" dirty="0" smtClean="0"/>
            </a:br>
            <a:r>
              <a:rPr lang="en-US" dirty="0" smtClean="0"/>
              <a:t>	</a:t>
            </a:r>
            <a:r>
              <a:rPr lang="en-US" dirty="0" err="1" smtClean="0"/>
              <a:t>veqpjiredozxoe</a:t>
            </a:r>
            <a:r>
              <a:rPr lang="en-US" dirty="0" smtClean="0"/>
              <a:t> </a:t>
            </a:r>
            <a:endParaRPr lang="en-US" altLang="en-US" dirty="0" smtClean="0"/>
          </a:p>
          <a:p>
            <a:pPr eaLnBrk="1" hangingPunct="1">
              <a:defRPr/>
            </a:pPr>
            <a:endParaRPr lang="en-US" altLang="en-US" dirty="0" smtClean="0"/>
          </a:p>
          <a:p>
            <a:pPr eaLnBrk="1" hangingPunct="1">
              <a:defRPr/>
            </a:pPr>
            <a:r>
              <a:rPr lang="en-US" altLang="en-US" dirty="0" smtClean="0"/>
              <a:t>While Caesar has one shift alphabet,  </a:t>
            </a:r>
            <a:r>
              <a:rPr lang="en-US" altLang="en-US" dirty="0" err="1" smtClean="0"/>
              <a:t>Vigenere</a:t>
            </a:r>
            <a:r>
              <a:rPr lang="en-US" altLang="en-US" dirty="0" smtClean="0"/>
              <a:t> uses 27 shift alphabets (</a:t>
            </a:r>
            <a:r>
              <a:rPr lang="en-US" altLang="en-US" dirty="0" err="1" smtClean="0"/>
              <a:t>Vigenere</a:t>
            </a:r>
            <a:r>
              <a:rPr lang="en-US" altLang="en-US" dirty="0" smtClean="0"/>
              <a:t> Table).</a:t>
            </a:r>
            <a:endParaRPr lang="en-US" altLang="en-US" dirty="0" smtClean="0"/>
          </a:p>
          <a:p>
            <a:pPr>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2309814" y="2214564"/>
            <a:ext cx="8358187" cy="4643437"/>
          </a:xfrm>
        </p:spPr>
        <p:txBody>
          <a:bodyPr/>
          <a:lstStyle/>
          <a:p>
            <a:pPr eaLnBrk="1" hangingPunct="1"/>
            <a:r>
              <a:rPr lang="en-US" altLang="en-US" b="1" u="sng" smtClean="0"/>
              <a:t>Vignère</a:t>
            </a:r>
            <a:r>
              <a:rPr lang="en-US" altLang="en-US" smtClean="0"/>
              <a:t> – Use of a key and multiple alphabets to hide repeated characters in an encrypted message</a:t>
            </a:r>
            <a:endParaRPr lang="en-US" altLang="en-US" smtClean="0"/>
          </a:p>
          <a:p>
            <a:pPr marL="342900" lvl="1" indent="-342900">
              <a:buNone/>
            </a:pPr>
            <a:r>
              <a:rPr lang="en-US" altLang="en-US" sz="2800"/>
              <a:t> </a:t>
            </a:r>
            <a:endParaRPr lang="en-US" altLang="en-US" sz="2800"/>
          </a:p>
          <a:p>
            <a:pPr marL="342900" lvl="1" indent="-342900">
              <a:buFont typeface="Wingdings" panose="05000000000000000000" pitchFamily="2" charset="2"/>
              <a:buChar char="l"/>
            </a:pPr>
            <a:endParaRPr lang="en-GB" altLang="en-US" sz="2800"/>
          </a:p>
        </p:txBody>
      </p:sp>
      <p:pic>
        <p:nvPicPr>
          <p:cNvPr id="686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p:nvPr>
        </p:nvSpPr>
        <p:spPr/>
        <p:txBody>
          <a:bodyPr/>
          <a:lstStyle/>
          <a:p>
            <a:pPr eaLnBrk="1" hangingPunct="1"/>
            <a:r>
              <a:rPr lang="en-US" altLang="en-US" smtClean="0"/>
              <a:t>One-Time Pad</a:t>
            </a:r>
            <a:endParaRPr lang="en-GB" altLang="en-US" smtClean="0"/>
          </a:p>
        </p:txBody>
      </p:sp>
      <p:sp>
        <p:nvSpPr>
          <p:cNvPr id="72707" name="Rectangle 3"/>
          <p:cNvSpPr>
            <a:spLocks noGrp="1" noChangeArrowheads="1"/>
          </p:cNvSpPr>
          <p:nvPr>
            <p:ph type="body" idx="1"/>
          </p:nvPr>
        </p:nvSpPr>
        <p:spPr>
          <a:xfrm>
            <a:off x="2309814" y="2214564"/>
            <a:ext cx="8358187" cy="4643437"/>
          </a:xfrm>
        </p:spPr>
        <p:txBody>
          <a:bodyPr/>
          <a:lstStyle/>
          <a:p>
            <a:pPr eaLnBrk="1" hangingPunct="1"/>
            <a:r>
              <a:rPr lang="en-US" altLang="en-US" smtClean="0"/>
              <a:t>A</a:t>
            </a:r>
            <a:r>
              <a:rPr lang="en-US" altLang="en-US" b="1" smtClean="0"/>
              <a:t> one-time pad </a:t>
            </a:r>
            <a:r>
              <a:rPr lang="en-US" altLang="en-US" smtClean="0"/>
              <a:t>is a perfect encryption scheme because it is considered unbreakable if implemented properly.</a:t>
            </a:r>
            <a:endParaRPr lang="en-US" altLang="en-US" smtClean="0"/>
          </a:p>
          <a:p>
            <a:pPr eaLnBrk="1" hangingPunct="1"/>
            <a:r>
              <a:rPr lang="en-US" altLang="en-US" smtClean="0"/>
              <a:t>It was invented by Gilbert Vernam in 1917, so sometimes it is refered to as Vernam Cipher.</a:t>
            </a:r>
            <a:endParaRPr lang="en-US" altLang="en-US" smtClean="0"/>
          </a:p>
          <a:p>
            <a:pPr eaLnBrk="1" hangingPunct="1"/>
            <a:r>
              <a:rPr lang="en-US" altLang="en-US" smtClean="0"/>
              <a:t>The encryption process uses binary mathematical function called the </a:t>
            </a:r>
            <a:r>
              <a:rPr lang="en-US" altLang="en-US" b="1" smtClean="0"/>
              <a:t>exclusive-OR, </a:t>
            </a:r>
            <a:r>
              <a:rPr lang="en-US" altLang="en-US" smtClean="0"/>
              <a:t>denoted as XOR.</a:t>
            </a:r>
            <a:endParaRPr lang="en-US" altLang="en-US" smtClean="0"/>
          </a:p>
          <a:p>
            <a:pPr eaLnBrk="1" hangingPunct="1">
              <a:buFont typeface="Wingdings" panose="05000000000000000000" pitchFamily="2" charset="2"/>
              <a:buNone/>
            </a:pPr>
            <a:endParaRPr lang="en-US" altLang="en-US" smtClean="0"/>
          </a:p>
          <a:p>
            <a:pPr eaLnBrk="1" hangingPunct="1"/>
            <a:endParaRPr lang="en-US" altLang="en-US" b="1"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marL="342900" lvl="1" indent="-342900">
              <a:buNone/>
            </a:pPr>
            <a:endParaRPr lang="en-GB" altLang="en-US" sz="2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p:txBody>
          <a:bodyPr/>
          <a:lstStyle/>
          <a:p>
            <a:pPr eaLnBrk="1" hangingPunct="1"/>
            <a:r>
              <a:rPr lang="en-US" altLang="en-US" smtClean="0"/>
              <a:t>One-Time Pad</a:t>
            </a:r>
            <a:endParaRPr lang="en-GB" altLang="en-US" smtClean="0"/>
          </a:p>
        </p:txBody>
      </p:sp>
      <p:sp>
        <p:nvSpPr>
          <p:cNvPr id="74755" name="Rectangle 3"/>
          <p:cNvSpPr>
            <a:spLocks noGrp="1" noChangeArrowheads="1"/>
          </p:cNvSpPr>
          <p:nvPr>
            <p:ph type="body" idx="1"/>
          </p:nvPr>
        </p:nvSpPr>
        <p:spPr>
          <a:xfrm>
            <a:off x="2309814" y="2214564"/>
            <a:ext cx="8358187" cy="4643437"/>
          </a:xfrm>
        </p:spPr>
        <p:txBody>
          <a:bodyPr/>
          <a:lstStyle/>
          <a:p>
            <a:pPr eaLnBrk="1" hangingPunct="1"/>
            <a:r>
              <a:rPr lang="en-US" altLang="en-US" smtClean="0"/>
              <a:t>When combining two bits, if both values are the same, the result is zero (1 XOR 1 = 0). If the bits are different from each other the result is 1 (1 XOR 0= 1)</a:t>
            </a:r>
            <a:endParaRPr lang="en-US" altLang="en-US" smtClean="0"/>
          </a:p>
          <a:p>
            <a:pPr eaLnBrk="1" hangingPunct="1">
              <a:buFont typeface="Wingdings" panose="05000000000000000000" pitchFamily="2" charset="2"/>
              <a:buNone/>
            </a:pPr>
            <a:endParaRPr lang="en-US" altLang="en-US" smtClean="0"/>
          </a:p>
          <a:p>
            <a:pPr eaLnBrk="1" hangingPunct="1"/>
            <a:endParaRPr lang="en-US" altLang="en-US" b="1"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marL="342900" lvl="1" indent="-342900">
              <a:buNone/>
            </a:pPr>
            <a:endParaRPr lang="en-GB" altLang="en-US" sz="2800"/>
          </a:p>
        </p:txBody>
      </p:sp>
      <p:pic>
        <p:nvPicPr>
          <p:cNvPr id="7475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4300" y="35941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p:txBody>
          <a:bodyPr/>
          <a:lstStyle/>
          <a:p>
            <a:pPr eaLnBrk="1" hangingPunct="1"/>
            <a:r>
              <a:rPr lang="en-US" altLang="en-US" smtClean="0"/>
              <a:t>One-Time Pad-Encryption</a:t>
            </a:r>
            <a:endParaRPr lang="en-GB" altLang="en-US" smtClean="0"/>
          </a:p>
        </p:txBody>
      </p:sp>
      <p:pic>
        <p:nvPicPr>
          <p:cNvPr id="7680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2400" y="1535114"/>
            <a:ext cx="9144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Grp="1" noChangeArrowheads="1"/>
          </p:cNvSpPr>
          <p:nvPr>
            <p:ph type="title"/>
          </p:nvPr>
        </p:nvSpPr>
        <p:spPr/>
        <p:txBody>
          <a:bodyPr/>
          <a:lstStyle/>
          <a:p>
            <a:pPr eaLnBrk="1" hangingPunct="1"/>
            <a:r>
              <a:rPr lang="en-US" altLang="en-US" smtClean="0"/>
              <a:t>One-Time Pad-Decryption</a:t>
            </a:r>
            <a:endParaRPr lang="en-GB" altLang="en-US" smtClean="0"/>
          </a:p>
        </p:txBody>
      </p:sp>
      <p:pic>
        <p:nvPicPr>
          <p:cNvPr id="7885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408114"/>
            <a:ext cx="91440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Grp="1" noChangeArrowheads="1"/>
          </p:cNvSpPr>
          <p:nvPr>
            <p:ph type="title"/>
          </p:nvPr>
        </p:nvSpPr>
        <p:spPr/>
        <p:txBody>
          <a:bodyPr/>
          <a:lstStyle/>
          <a:p>
            <a:pPr eaLnBrk="1" hangingPunct="1"/>
            <a:r>
              <a:rPr lang="en-US" altLang="en-US" smtClean="0"/>
              <a:t>One-Time Pad Requirments</a:t>
            </a:r>
            <a:endParaRPr lang="en-GB" altLang="en-US" smtClean="0"/>
          </a:p>
        </p:txBody>
      </p:sp>
      <p:sp>
        <p:nvSpPr>
          <p:cNvPr id="80899" name="Rectangle 3"/>
          <p:cNvSpPr>
            <a:spLocks noGrp="1" noChangeArrowheads="1"/>
          </p:cNvSpPr>
          <p:nvPr>
            <p:ph type="body" idx="1"/>
          </p:nvPr>
        </p:nvSpPr>
        <p:spPr>
          <a:xfrm>
            <a:off x="2309814" y="2214564"/>
            <a:ext cx="8358187" cy="4643437"/>
          </a:xfrm>
        </p:spPr>
        <p:txBody>
          <a:bodyPr/>
          <a:lstStyle/>
          <a:p>
            <a:pPr eaLnBrk="1" hangingPunct="1"/>
            <a:r>
              <a:rPr lang="en-US" altLang="en-US" smtClean="0"/>
              <a:t>The one-time pad encryption scheme is deem unbreakable if the following is true about the encryption process.</a:t>
            </a:r>
            <a:endParaRPr lang="en-US" altLang="en-US" smtClean="0"/>
          </a:p>
          <a:p>
            <a:pPr eaLnBrk="1" hangingPunct="1"/>
            <a:r>
              <a:rPr lang="en-US" altLang="en-US" b="1" smtClean="0"/>
              <a:t>The pad must be only one-time.</a:t>
            </a:r>
            <a:endParaRPr lang="en-US" altLang="en-US" b="1" smtClean="0"/>
          </a:p>
          <a:p>
            <a:pPr eaLnBrk="1" hangingPunct="1"/>
            <a:r>
              <a:rPr lang="en-US" altLang="en-US" b="1" smtClean="0"/>
              <a:t>The pad must be as long as the message.</a:t>
            </a:r>
            <a:endParaRPr lang="en-US" altLang="en-US" b="1" smtClean="0"/>
          </a:p>
          <a:p>
            <a:pPr eaLnBrk="1" hangingPunct="1"/>
            <a:r>
              <a:rPr lang="en-US" altLang="en-US" b="1" smtClean="0"/>
              <a:t>The pad must be securely distributed and protected at its destination.</a:t>
            </a:r>
            <a:endParaRPr lang="en-US" altLang="en-US" b="1" smtClean="0"/>
          </a:p>
          <a:p>
            <a:pPr eaLnBrk="1" hangingPunct="1"/>
            <a:r>
              <a:rPr lang="en-US" altLang="en-US" b="1" smtClean="0"/>
              <a:t>The pad must be made up of truly random values.</a:t>
            </a:r>
            <a:endParaRPr lang="en-US" altLang="en-US" b="1" smtClean="0"/>
          </a:p>
          <a:p>
            <a:pPr eaLnBrk="1" hangingPunct="1"/>
            <a:endParaRPr lang="en-US" altLang="en-US" b="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Box 2"/>
          <p:cNvSpPr txBox="1">
            <a:spLocks noChangeArrowheads="1"/>
          </p:cNvSpPr>
          <p:nvPr>
            <p:ph type="title"/>
          </p:nvPr>
        </p:nvSpPr>
        <p:spPr/>
        <p:txBody>
          <a:bodyPr/>
          <a:lstStyle/>
          <a:p>
            <a:pPr eaLnBrk="1" hangingPunct="1"/>
            <a:r>
              <a:rPr lang="en-US" altLang="zh-CN" smtClean="0"/>
              <a:t>Data Encryption Standard(DES)</a:t>
            </a:r>
            <a:endParaRPr lang="zh-CN" altLang="en-US" smtClean="0"/>
          </a:p>
        </p:txBody>
      </p:sp>
      <p:sp>
        <p:nvSpPr>
          <p:cNvPr id="56325" name="Rectangle 5"/>
          <p:cNvSpPr>
            <a:spLocks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spcBef>
                <a:spcPct val="0"/>
              </a:spcBef>
              <a:buClrTx/>
              <a:buSzTx/>
              <a:buFontTx/>
              <a:buNone/>
            </a:pPr>
            <a:r>
              <a:rPr lang="en-US" altLang="zh-CN" dirty="0" smtClean="0">
                <a:effectLst>
                  <a:outerShdw blurRad="38100" dist="38100" dir="2700000" algn="tl">
                    <a:srgbClr val="000000"/>
                  </a:outerShdw>
                </a:effectLst>
              </a:rPr>
              <a:t>   </a:t>
            </a:r>
            <a:r>
              <a:rPr lang="en-US" altLang="zh-CN" dirty="0" smtClean="0"/>
              <a:t>The Data Encryption Standard (DES) is a symmetric-key block cipher published by the National Institute of Standards and Technology (</a:t>
            </a:r>
            <a:r>
              <a:rPr lang="en-US" altLang="zh-CN" dirty="0" smtClean="0"/>
              <a:t>NIST).</a:t>
            </a:r>
            <a:endParaRPr lang="en-US" altLang="zh-CN" dirty="0" smtClean="0"/>
          </a:p>
          <a:p>
            <a:pPr algn="just" eaLnBrk="1" hangingPunct="1">
              <a:spcBef>
                <a:spcPct val="0"/>
              </a:spcBef>
              <a:buClrTx/>
              <a:buSzTx/>
              <a:buFontTx/>
              <a:buNone/>
            </a:pPr>
            <a:endParaRPr lang="en-US" altLang="zh-CN" dirty="0"/>
          </a:p>
          <a:p>
            <a:pPr algn="just">
              <a:spcBef>
                <a:spcPct val="0"/>
              </a:spcBef>
              <a:buNone/>
            </a:pPr>
            <a:r>
              <a:rPr lang="en-US" altLang="zh-CN" dirty="0" smtClean="0"/>
              <a:t>The encryption process is made of two permutations (P-boxes), which we call initial and final permutations, and sixteen </a:t>
            </a:r>
            <a:r>
              <a:rPr lang="en-US" altLang="zh-CN" dirty="0" err="1" smtClean="0"/>
              <a:t>Feistel</a:t>
            </a:r>
            <a:r>
              <a:rPr lang="en-US" altLang="zh-CN" dirty="0" smtClean="0"/>
              <a:t> rounds. </a:t>
            </a:r>
            <a:endParaRPr lang="en-US" altLang="zh-CN" dirty="0" smtClean="0"/>
          </a:p>
          <a:p>
            <a:pPr algn="just" eaLnBrk="1" hangingPunct="1">
              <a:spcBef>
                <a:spcPct val="0"/>
              </a:spcBef>
              <a:buClrTx/>
              <a:buSzTx/>
              <a:buFontTx/>
              <a:buNone/>
            </a:pPr>
            <a:endParaRPr lang="en-US" altLang="zh-CN"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ph type="body" idx="1"/>
          </p:nvPr>
        </p:nvSpPr>
        <p:spPr>
          <a:xfrm>
            <a:off x="652780" y="847725"/>
            <a:ext cx="10515600" cy="4351338"/>
          </a:xfrm>
          <a:solidFill>
            <a:schemeClr val="bg1"/>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SzTx/>
              <a:buFontTx/>
              <a:buNone/>
            </a:pPr>
            <a:r>
              <a:rPr lang="en-US" altLang="zh-CN" b="1" dirty="0" smtClean="0"/>
              <a:t>   DES is a block cipher, as shown in the following Figure</a:t>
            </a:r>
            <a:endParaRPr lang="en-US" altLang="zh-CN" b="1" dirty="0" smtClean="0"/>
          </a:p>
        </p:txBody>
      </p:sp>
      <p:pic>
        <p:nvPicPr>
          <p:cNvPr id="5837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4951" y="2611439"/>
            <a:ext cx="8391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ph type="title"/>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b="1" smtClean="0"/>
              <a:t>General structure of DES</a:t>
            </a:r>
            <a:endParaRPr lang="en-US" altLang="zh-CN" b="1" smtClean="0"/>
          </a:p>
        </p:txBody>
      </p:sp>
      <p:pic>
        <p:nvPicPr>
          <p:cNvPr id="60421" name="Picture 5"/>
          <p:cNvPicPr>
            <a:picLocks noChangeAspect="1" noChangeArrowheads="1"/>
          </p:cNvPicPr>
          <p:nvPr>
            <p:ph type="body" idx="1"/>
          </p:nvPr>
        </p:nvPicPr>
        <p:blipFill>
          <a:blip r:embed="rId1" cstate="print">
            <a:extLst>
              <a:ext uri="{28A0092B-C50C-407E-A947-70E740481C1C}">
                <a14:useLocalDpi xmlns:a14="http://schemas.microsoft.com/office/drawing/2010/main" val="0"/>
              </a:ext>
            </a:extLst>
          </a:blip>
          <a:srcRect/>
          <a:stretch>
            <a:fillRect/>
          </a:stretch>
        </p:blipFill>
        <p:spPr>
          <a:xfrm>
            <a:off x="3792538" y="1773239"/>
            <a:ext cx="4576762" cy="43195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0"/>
            <a:ext cx="10515600" cy="5287963"/>
          </a:xfrm>
        </p:spPr>
        <p:txBody>
          <a:bodyPr>
            <a:normAutofit/>
          </a:bodyPr>
          <a:lstStyle/>
          <a:p>
            <a:pPr marL="0" indent="0" algn="ctr">
              <a:buNone/>
            </a:pPr>
            <a:r>
              <a:rPr lang="en-US" sz="4400" dirty="0" smtClean="0"/>
              <a:t>Cryptography and Network Security</a:t>
            </a:r>
            <a:endParaRPr lang="en-US" sz="4400" dirty="0" smtClean="0"/>
          </a:p>
          <a:p>
            <a:pPr marL="0" indent="0" algn="ctr">
              <a:buNone/>
            </a:pPr>
            <a:endParaRPr lang="en-US" dirty="0"/>
          </a:p>
          <a:p>
            <a:pPr marL="0" indent="0" algn="ctr">
              <a:buNone/>
            </a:pPr>
            <a:r>
              <a:rPr lang="en-US" sz="3600" dirty="0"/>
              <a:t>Chapter </a:t>
            </a:r>
            <a:r>
              <a:rPr lang="en-US" sz="3600" dirty="0" smtClean="0"/>
              <a:t>2</a:t>
            </a:r>
            <a:endParaRPr lang="en-US" sz="3600"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3600" dirty="0" smtClean="0"/>
              <a:t>Foundations of Cryptography</a:t>
            </a: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Advanced Encryption Standard ( AES)</a:t>
            </a:r>
            <a:endParaRPr lang="en-AU" altLang="en-US" dirty="0" smtClean="0"/>
          </a:p>
        </p:txBody>
      </p:sp>
      <p:sp>
        <p:nvSpPr>
          <p:cNvPr id="16387" name="Rectangle 3"/>
          <p:cNvSpPr>
            <a:spLocks noGrp="1" noChangeArrowheads="1"/>
          </p:cNvSpPr>
          <p:nvPr>
            <p:ph sz="quarter" idx="1"/>
          </p:nvPr>
        </p:nvSpPr>
        <p:spPr>
          <a:xfrm>
            <a:off x="647700" y="1854201"/>
            <a:ext cx="8940800" cy="1346199"/>
          </a:xfrm>
        </p:spPr>
        <p:txBody>
          <a:bodyPr/>
          <a:lstStyle/>
          <a:p>
            <a:pPr eaLnBrk="1" hangingPunct="1"/>
            <a:r>
              <a:rPr lang="en-US" altLang="en-US" sz="3200" dirty="0">
                <a:solidFill>
                  <a:srgbClr val="595959"/>
                </a:solidFill>
              </a:rPr>
              <a:t>A</a:t>
            </a:r>
            <a:r>
              <a:rPr lang="en-AU" altLang="en-US" sz="3200" dirty="0">
                <a:solidFill>
                  <a:srgbClr val="595959"/>
                </a:solidFill>
              </a:rPr>
              <a:t> replacement for DES was needed</a:t>
            </a:r>
            <a:endParaRPr lang="en-AU" altLang="en-US" sz="3200" dirty="0">
              <a:solidFill>
                <a:srgbClr val="595959"/>
              </a:solidFill>
            </a:endParaRPr>
          </a:p>
          <a:p>
            <a:pPr lvl="1" eaLnBrk="1" hangingPunct="1"/>
            <a:r>
              <a:rPr lang="en-US" altLang="en-US" sz="3200" dirty="0">
                <a:solidFill>
                  <a:srgbClr val="595959"/>
                </a:solidFill>
              </a:rPr>
              <a:t>Key size is too small</a:t>
            </a:r>
            <a:endParaRPr lang="en-US" altLang="en-US" sz="3200" dirty="0">
              <a:solidFill>
                <a:srgbClr val="595959"/>
              </a:solidFill>
            </a:endParaRPr>
          </a:p>
          <a:p>
            <a:pPr eaLnBrk="1" hangingPunct="1"/>
            <a:endParaRPr lang="en-AU" altLang="en-US" sz="2400" dirty="0">
              <a:solidFill>
                <a:srgbClr val="595959"/>
              </a:solidFill>
            </a:endParaRPr>
          </a:p>
          <a:p>
            <a:pPr eaLnBrk="1" hangingPunct="1"/>
            <a:endParaRPr lang="en-AU" altLang="en-US" sz="2400" dirty="0">
              <a:solidFill>
                <a:srgbClr val="595959"/>
              </a:solidFill>
            </a:endParaRPr>
          </a:p>
        </p:txBody>
      </p:sp>
      <p:sp>
        <p:nvSpPr>
          <p:cNvPr id="2" name="Rectangle 1"/>
          <p:cNvSpPr/>
          <p:nvPr/>
        </p:nvSpPr>
        <p:spPr>
          <a:xfrm>
            <a:off x="647700" y="3200400"/>
            <a:ext cx="8763000" cy="1569660"/>
          </a:xfrm>
          <a:prstGeom prst="rect">
            <a:avLst/>
          </a:prstGeom>
        </p:spPr>
        <p:txBody>
          <a:bodyPr wrap="square">
            <a:spAutoFit/>
          </a:bodyPr>
          <a:lstStyle/>
          <a:p>
            <a:pPr marL="457200" indent="-457200">
              <a:buFont typeface="Arial" panose="020B0604020202020204" pitchFamily="34" charset="0"/>
              <a:buChar char="•"/>
            </a:pPr>
            <a:r>
              <a:rPr lang="en-US" sz="3200" dirty="0" smtClean="0"/>
              <a:t>Private key symmetric block cipher </a:t>
            </a:r>
            <a:endParaRPr lang="en-US" sz="3200" dirty="0" smtClean="0"/>
          </a:p>
          <a:p>
            <a:endParaRPr lang="en-US" sz="3200" dirty="0" smtClean="0"/>
          </a:p>
          <a:p>
            <a:pPr marL="457200" indent="-457200">
              <a:buFont typeface="Arial" panose="020B0604020202020204" pitchFamily="34" charset="0"/>
              <a:buChar char="•"/>
            </a:pPr>
            <a:r>
              <a:rPr lang="en-US" sz="3200" dirty="0" smtClean="0"/>
              <a:t>128-bit data, 128/192/256-bit keys </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AES Conceptual Scheme</a:t>
            </a:r>
            <a:endParaRPr lang="en-GB" altLang="en-US" smtClean="0"/>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29035A6-1204-4B58-B8F3-696416729C59}" type="slidenum">
              <a:rPr lang="en-GB" altLang="en-US" sz="1400">
                <a:solidFill>
                  <a:schemeClr val="tx2"/>
                </a:solidFill>
              </a:rPr>
            </a:fld>
            <a:endParaRPr lang="en-GB" altLang="en-US" sz="1400">
              <a:solidFill>
                <a:schemeClr val="tx2"/>
              </a:solidFill>
            </a:endParaRPr>
          </a:p>
        </p:txBody>
      </p:sp>
      <p:sp>
        <p:nvSpPr>
          <p:cNvPr id="25604" name="Rectangle 3"/>
          <p:cNvSpPr>
            <a:spLocks noChangeArrowheads="1"/>
          </p:cNvSpPr>
          <p:nvPr/>
        </p:nvSpPr>
        <p:spPr bwMode="auto">
          <a:xfrm>
            <a:off x="4495800" y="2895600"/>
            <a:ext cx="1447800" cy="1371600"/>
          </a:xfrm>
          <a:prstGeom prst="rect">
            <a:avLst/>
          </a:prstGeom>
          <a:solidFill>
            <a:srgbClr val="F7C120"/>
          </a:solidFill>
          <a:ln w="25400">
            <a:solidFill>
              <a:srgbClr val="7F7F7F"/>
            </a:solidFill>
            <a:miter lim="800000"/>
          </a:ln>
          <a:effectLst>
            <a:outerShdw blurRad="50800" dist="38100" dir="2700000" rotWithShape="0">
              <a:srgbClr val="808080">
                <a:alpha val="42999"/>
              </a:srgbClr>
            </a:outerShdw>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25605" name="Text Box 4"/>
          <p:cNvSpPr txBox="1">
            <a:spLocks noChangeArrowheads="1"/>
          </p:cNvSpPr>
          <p:nvPr/>
        </p:nvSpPr>
        <p:spPr bwMode="auto">
          <a:xfrm>
            <a:off x="4267200" y="1676401"/>
            <a:ext cx="2541588" cy="461963"/>
          </a:xfrm>
          <a:prstGeom prst="rect">
            <a:avLst/>
          </a:prstGeom>
          <a:noFill/>
          <a:ln w="9525">
            <a:noFill/>
            <a:miter lim="800000"/>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25606" name="Text Box 5"/>
          <p:cNvSpPr txBox="1">
            <a:spLocks noChangeArrowheads="1"/>
          </p:cNvSpPr>
          <p:nvPr/>
        </p:nvSpPr>
        <p:spPr bwMode="auto">
          <a:xfrm>
            <a:off x="4038600" y="5029201"/>
            <a:ext cx="2917530" cy="461665"/>
          </a:xfrm>
          <a:prstGeom prst="rect">
            <a:avLst/>
          </a:prstGeom>
          <a:noFill/>
          <a:ln w="9525">
            <a:noFill/>
            <a:miter lim="800000"/>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25607" name="Text Box 6"/>
          <p:cNvSpPr txBox="1">
            <a:spLocks noChangeArrowheads="1"/>
          </p:cNvSpPr>
          <p:nvPr/>
        </p:nvSpPr>
        <p:spPr bwMode="auto">
          <a:xfrm>
            <a:off x="6705601" y="3352801"/>
            <a:ext cx="2481263" cy="461963"/>
          </a:xfrm>
          <a:prstGeom prst="rect">
            <a:avLst/>
          </a:prstGeom>
          <a:noFill/>
          <a:ln w="9525">
            <a:noFill/>
            <a:miter lim="800000"/>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6" name="Down Arrow 15"/>
          <p:cNvSpPr/>
          <p:nvPr/>
        </p:nvSpPr>
        <p:spPr>
          <a:xfrm>
            <a:off x="5029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p:cNvSpPr/>
          <p:nvPr/>
        </p:nvSpPr>
        <p:spPr>
          <a:xfrm>
            <a:off x="5029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p:cNvSpPr/>
          <p:nvPr/>
        </p:nvSpPr>
        <p:spPr>
          <a:xfrm>
            <a:off x="6019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Multiple rounds</a:t>
            </a:r>
            <a:endParaRPr lang="en-GB" altLang="en-US"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B190B76-DCBF-47AC-BF07-649C6BCDA058}" type="slidenum">
              <a:rPr lang="en-GB" altLang="en-US" sz="1400">
                <a:solidFill>
                  <a:schemeClr val="tx2"/>
                </a:solidFill>
              </a:rPr>
            </a:fld>
            <a:endParaRPr lang="en-GB" altLang="en-US" sz="1400">
              <a:solidFill>
                <a:schemeClr val="tx2"/>
              </a:solidFill>
            </a:endParaRPr>
          </a:p>
        </p:txBody>
      </p:sp>
      <p:sp>
        <p:nvSpPr>
          <p:cNvPr id="28676" name="Rectangle 3"/>
          <p:cNvSpPr>
            <a:spLocks noGrp="1" noChangeArrowheads="1"/>
          </p:cNvSpPr>
          <p:nvPr>
            <p:ph sz="quarter" idx="1"/>
          </p:nvPr>
        </p:nvSpPr>
        <p:spPr>
          <a:xfrm>
            <a:off x="2133600" y="1295400"/>
            <a:ext cx="7696200" cy="990600"/>
          </a:xfrm>
        </p:spPr>
        <p:txBody>
          <a:bodyPr/>
          <a:lstStyle/>
          <a:p>
            <a:pPr eaLnBrk="1" hangingPunct="1"/>
            <a:r>
              <a:rPr lang="en-US" altLang="en-US" sz="2000">
                <a:solidFill>
                  <a:srgbClr val="595959"/>
                </a:solidFill>
              </a:rPr>
              <a:t>Rounds are (almost) identical</a:t>
            </a:r>
            <a:endParaRPr lang="en-US" altLang="en-US" sz="2000">
              <a:solidFill>
                <a:srgbClr val="595959"/>
              </a:solidFill>
            </a:endParaRPr>
          </a:p>
          <a:p>
            <a:pPr lvl="1" eaLnBrk="1" hangingPunct="1"/>
            <a:r>
              <a:rPr lang="en-AU" altLang="en-US" sz="1800">
                <a:solidFill>
                  <a:srgbClr val="595959"/>
                </a:solidFill>
              </a:rPr>
              <a:t>First and last round are a little different</a:t>
            </a:r>
            <a:endParaRPr lang="en-AU" altLang="en-US" sz="1800">
              <a:solidFill>
                <a:srgbClr val="595959"/>
              </a:solidFill>
            </a:endParaRPr>
          </a:p>
        </p:txBody>
      </p:sp>
      <p:pic>
        <p:nvPicPr>
          <p:cNvPr id="28677"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1"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altLang="en-US" smtClean="0"/>
              <a:t>AES Competition Requirements</a:t>
            </a:r>
            <a:endParaRPr lang="en-AU" altLang="en-US" smtClean="0"/>
          </a:p>
        </p:txBody>
      </p:sp>
      <p:sp>
        <p:nvSpPr>
          <p:cNvPr id="18435" name="Rectangle 3"/>
          <p:cNvSpPr>
            <a:spLocks noGrp="1" noChangeArrowheads="1"/>
          </p:cNvSpPr>
          <p:nvPr>
            <p:ph sz="quarter" idx="1"/>
          </p:nvPr>
        </p:nvSpPr>
        <p:spPr>
          <a:xfrm>
            <a:off x="584200" y="1498601"/>
            <a:ext cx="8229600" cy="4937125"/>
          </a:xfrm>
        </p:spPr>
        <p:txBody>
          <a:bodyPr/>
          <a:lstStyle/>
          <a:p>
            <a:pPr eaLnBrk="1" hangingPunct="1"/>
            <a:endParaRPr lang="en-AU" altLang="en-US" dirty="0" smtClean="0">
              <a:solidFill>
                <a:srgbClr val="595959"/>
              </a:solidFill>
            </a:endParaRPr>
          </a:p>
          <a:p>
            <a:pPr eaLnBrk="1" hangingPunct="1"/>
            <a:r>
              <a:rPr lang="en-AU" altLang="en-US" dirty="0" smtClean="0">
                <a:solidFill>
                  <a:srgbClr val="595959"/>
                </a:solidFill>
              </a:rPr>
              <a:t>Stronger &amp; faster than Triple-DES   </a:t>
            </a:r>
            <a:endParaRPr lang="en-AU" altLang="en-US" dirty="0" smtClean="0">
              <a:solidFill>
                <a:srgbClr val="595959"/>
              </a:solidFill>
            </a:endParaRPr>
          </a:p>
          <a:p>
            <a:pPr eaLnBrk="1" hangingPunct="1"/>
            <a:endParaRPr lang="en-AU" altLang="en-US" dirty="0" smtClean="0">
              <a:solidFill>
                <a:srgbClr val="595959"/>
              </a:solidFill>
            </a:endParaRPr>
          </a:p>
          <a:p>
            <a:pPr eaLnBrk="1" hangingPunct="1"/>
            <a:r>
              <a:rPr lang="en-AU" altLang="en-US" dirty="0" smtClean="0">
                <a:solidFill>
                  <a:srgbClr val="595959"/>
                </a:solidFill>
              </a:rPr>
              <a:t>Provide full specification &amp; design details </a:t>
            </a:r>
            <a:endParaRPr lang="en-AU" altLang="en-US" dirty="0" smtClean="0">
              <a:solidFill>
                <a:srgbClr val="595959"/>
              </a:solidFill>
            </a:endParaRPr>
          </a:p>
          <a:p>
            <a:pPr eaLnBrk="1" hangingPunct="1"/>
            <a:endParaRPr lang="en-AU" altLang="en-US" dirty="0" smtClean="0">
              <a:solidFill>
                <a:srgbClr val="595959"/>
              </a:solidFill>
            </a:endParaRPr>
          </a:p>
          <a:p>
            <a:pPr eaLnBrk="1" hangingPunct="1"/>
            <a:r>
              <a:rPr lang="en-AU" altLang="en-US" dirty="0" smtClean="0">
                <a:solidFill>
                  <a:srgbClr val="595959"/>
                </a:solidFill>
              </a:rPr>
              <a:t>Both C &amp; Java implementations</a:t>
            </a:r>
            <a:endParaRPr lang="en-AU" altLang="en-US" dirty="0" smtClean="0">
              <a:solidFill>
                <a:srgbClr val="595959"/>
              </a:solidFill>
            </a:endParaRPr>
          </a:p>
          <a:p>
            <a:pPr eaLnBrk="1" hangingPunct="1"/>
            <a:endParaRPr lang="en-AU" altLang="en-US" dirty="0" smtClean="0">
              <a:solidFill>
                <a:srgbClr val="59595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p:cNvSpPr>
            <a:spLocks noGrp="1" noChangeArrowheads="1"/>
          </p:cNvSpPr>
          <p:nvPr>
            <p:ph type="title"/>
          </p:nvPr>
        </p:nvSpPr>
        <p:spPr/>
        <p:txBody>
          <a:bodyPr/>
          <a:lstStyle/>
          <a:p>
            <a:pPr eaLnBrk="1" hangingPunct="1"/>
            <a:r>
              <a:rPr lang="en-US" altLang="en-US" smtClean="0"/>
              <a:t>Types of Cipher</a:t>
            </a:r>
            <a:endParaRPr lang="en-GB" altLang="en-US" smtClean="0"/>
          </a:p>
        </p:txBody>
      </p:sp>
      <p:sp>
        <p:nvSpPr>
          <p:cNvPr id="82947" name="Rectangle 3"/>
          <p:cNvSpPr>
            <a:spLocks noGrp="1" noChangeArrowheads="1"/>
          </p:cNvSpPr>
          <p:nvPr>
            <p:ph type="body" idx="1"/>
          </p:nvPr>
        </p:nvSpPr>
        <p:spPr>
          <a:xfrm>
            <a:off x="1009649" y="1804989"/>
            <a:ext cx="10172701" cy="3287712"/>
          </a:xfrm>
        </p:spPr>
        <p:txBody>
          <a:bodyPr/>
          <a:lstStyle/>
          <a:p>
            <a:pPr eaLnBrk="1" hangingPunct="1"/>
            <a:r>
              <a:rPr lang="en-US" altLang="en-US" b="1" dirty="0" smtClean="0"/>
              <a:t>Substitution Cipher  </a:t>
            </a:r>
            <a:r>
              <a:rPr lang="en-US" altLang="en-US" dirty="0" smtClean="0"/>
              <a:t>replaces bits, characters and blocks with different bits characters or blocks.</a:t>
            </a:r>
            <a:endParaRPr lang="en-US" altLang="en-US" dirty="0" smtClean="0"/>
          </a:p>
          <a:p>
            <a:pPr eaLnBrk="1" hangingPunct="1"/>
            <a:r>
              <a:rPr lang="en-US" altLang="en-US" dirty="0" smtClean="0"/>
              <a:t>It uses key to dictate how the substitution should be carried out. In Caesar cipher, each letter is replaced with the letter three places beyond it in the alphabet. So the key is the instruction ‘Shift up three letters’.</a:t>
            </a:r>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2"/>
          <p:cNvSpPr>
            <a:spLocks noGrp="1" noChangeArrowheads="1"/>
          </p:cNvSpPr>
          <p:nvPr>
            <p:ph type="title"/>
          </p:nvPr>
        </p:nvSpPr>
        <p:spPr/>
        <p:txBody>
          <a:bodyPr/>
          <a:lstStyle/>
          <a:p>
            <a:pPr eaLnBrk="1" hangingPunct="1"/>
            <a:r>
              <a:rPr lang="en-US" altLang="en-US" smtClean="0"/>
              <a:t>Types of Cipher</a:t>
            </a:r>
            <a:endParaRPr lang="en-GB" altLang="en-US" smtClean="0"/>
          </a:p>
        </p:txBody>
      </p:sp>
      <p:sp>
        <p:nvSpPr>
          <p:cNvPr id="84995" name="Rectangle 3"/>
          <p:cNvSpPr>
            <a:spLocks noGrp="1" noChangeArrowheads="1"/>
          </p:cNvSpPr>
          <p:nvPr>
            <p:ph type="body" idx="1"/>
          </p:nvPr>
        </p:nvSpPr>
        <p:spPr>
          <a:xfrm>
            <a:off x="850899" y="1690688"/>
            <a:ext cx="10502901" cy="3249612"/>
          </a:xfrm>
        </p:spPr>
        <p:txBody>
          <a:bodyPr/>
          <a:lstStyle/>
          <a:p>
            <a:pPr eaLnBrk="1" hangingPunct="1"/>
            <a:r>
              <a:rPr lang="en-US" altLang="en-US" b="1" dirty="0" smtClean="0"/>
              <a:t>Transposition Cipher </a:t>
            </a:r>
            <a:r>
              <a:rPr lang="en-US" altLang="en-US" dirty="0" smtClean="0"/>
              <a:t>: In transposition cipher, the values are scrambled, or put in different order.</a:t>
            </a:r>
            <a:endParaRPr lang="en-US" altLang="en-US" dirty="0" smtClean="0"/>
          </a:p>
          <a:p>
            <a:pPr eaLnBrk="1" hangingPunct="1"/>
            <a:r>
              <a:rPr lang="en-US" altLang="en-US" dirty="0" smtClean="0"/>
              <a:t>The key determines the positions the values are moved to.</a:t>
            </a:r>
            <a:endParaRPr lang="en-US" altLang="en-US" dirty="0" smtClean="0"/>
          </a:p>
          <a:p>
            <a:pPr eaLnBrk="1" hangingPunct="1"/>
            <a:r>
              <a:rPr lang="en-US" altLang="en-US" dirty="0" smtClean="0"/>
              <a:t>When implemented with complex mathematical functions, transposition can become quite sophisticated and difficult to break.</a:t>
            </a:r>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AutoShape 2"/>
          <p:cNvSpPr>
            <a:spLocks noGrp="1" noChangeArrowheads="1"/>
          </p:cNvSpPr>
          <p:nvPr>
            <p:ph type="title"/>
          </p:nvPr>
        </p:nvSpPr>
        <p:spPr>
          <a:xfrm>
            <a:off x="2135188" y="476251"/>
            <a:ext cx="7924800" cy="923925"/>
          </a:xfrm>
        </p:spPr>
        <p:txBody>
          <a:bodyPr/>
          <a:lstStyle/>
          <a:p>
            <a:pPr eaLnBrk="1" hangingPunct="1"/>
            <a:r>
              <a:rPr lang="en-US" altLang="en-US" smtClean="0"/>
              <a:t>Substitution and Transposition</a:t>
            </a:r>
            <a:endParaRPr lang="en-GB" altLang="en-US" smtClean="0"/>
          </a:p>
        </p:txBody>
      </p:sp>
      <p:sp>
        <p:nvSpPr>
          <p:cNvPr id="89091" name="Rectangle 3"/>
          <p:cNvSpPr>
            <a:spLocks noGrp="1" noChangeArrowheads="1"/>
          </p:cNvSpPr>
          <p:nvPr>
            <p:ph type="body" idx="1"/>
          </p:nvPr>
        </p:nvSpPr>
        <p:spPr>
          <a:xfrm>
            <a:off x="1919289" y="1700214"/>
            <a:ext cx="8358187" cy="4643437"/>
          </a:xfrm>
        </p:spPr>
        <p:txBody>
          <a:bodyPr/>
          <a:lstStyle/>
          <a:p>
            <a:pPr eaLnBrk="1" hangingPunct="1"/>
            <a:r>
              <a:rPr lang="en-US" altLang="en-US" smtClean="0"/>
              <a:t>Symmetric algorithm employed today use both long sequence of complicated substitutions and transpositions on messages</a:t>
            </a:r>
            <a:endParaRPr lang="en-US" altLang="en-US" smtClean="0"/>
          </a:p>
          <a:p>
            <a:pPr eaLnBrk="1" hangingPunct="1"/>
            <a:r>
              <a:rPr lang="en-US" altLang="en-US" smtClean="0"/>
              <a:t>The algorithm contains the possible ways that substitution and transposition processes can take place (represented in mathematical formulas).</a:t>
            </a:r>
            <a:endParaRPr lang="en-US" altLang="en-US" smtClean="0"/>
          </a:p>
          <a:p>
            <a:pPr eaLnBrk="1" hangingPunct="1"/>
            <a:r>
              <a:rPr lang="en-US" altLang="en-US" smtClean="0"/>
              <a:t>The key is used as instruction for the algorithm, dictating exactly how these processes will happen and in what order.</a:t>
            </a:r>
            <a:endParaRPr lang="en-US" altLang="en-US" smtClean="0"/>
          </a:p>
          <a:p>
            <a:pPr eaLnBrk="1" hangingPunct="1">
              <a:buFont typeface="Wingdings" panose="05000000000000000000" pitchFamily="2" charset="2"/>
              <a:buNone/>
            </a:pPr>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t>Can we </a:t>
            </a:r>
            <a:r>
              <a:rPr lang="en-US" sz="3200" i="1" dirty="0"/>
              <a:t>prove </a:t>
            </a:r>
            <a:r>
              <a:rPr lang="en-US" sz="3200" dirty="0"/>
              <a:t>that some encryption </a:t>
            </a:r>
            <a:r>
              <a:rPr lang="en-US" sz="3200" dirty="0" smtClean="0"/>
              <a:t>scheme is </a:t>
            </a:r>
            <a:r>
              <a:rPr lang="en-US" sz="3200" dirty="0"/>
              <a:t>secure</a:t>
            </a:r>
            <a:r>
              <a:rPr lang="en-US" sz="3200" dirty="0" smtClean="0"/>
              <a:t>?</a:t>
            </a:r>
            <a:endParaRPr lang="en-US" sz="3200" dirty="0" smtClean="0"/>
          </a:p>
          <a:p>
            <a:pPr marL="0" indent="0">
              <a:buNone/>
            </a:pPr>
            <a:endParaRPr lang="en-US" sz="3200" dirty="0"/>
          </a:p>
          <a:p>
            <a:r>
              <a:rPr lang="en-US" sz="3200" dirty="0" smtClean="0"/>
              <a:t>First </a:t>
            </a:r>
            <a:r>
              <a:rPr lang="en-US" sz="3200" dirty="0"/>
              <a:t>need to </a:t>
            </a:r>
            <a:r>
              <a:rPr lang="en-US" sz="3200" i="1" dirty="0"/>
              <a:t>define </a:t>
            </a:r>
            <a:r>
              <a:rPr lang="en-US" sz="3200" dirty="0"/>
              <a:t>what we mean by “secure” in the </a:t>
            </a:r>
            <a:r>
              <a:rPr lang="en-US" sz="3200" dirty="0" smtClean="0"/>
              <a:t>first place</a:t>
            </a:r>
            <a:r>
              <a:rPr lang="en-US" sz="3200" dirty="0"/>
              <a:t>…</a:t>
            </a:r>
            <a:endParaRPr lang="en-US" sz="3200" dirty="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a:xfrm>
            <a:off x="838200" y="1457325"/>
            <a:ext cx="10515600" cy="4351338"/>
          </a:xfrm>
        </p:spPr>
        <p:txBody>
          <a:bodyPr>
            <a:normAutofit lnSpcReduction="10000"/>
          </a:bodyPr>
          <a:lstStyle/>
          <a:p>
            <a:endParaRPr lang="en-US" dirty="0" smtClean="0"/>
          </a:p>
          <a:p>
            <a:pPr marL="0" indent="0">
              <a:buNone/>
            </a:pPr>
            <a:r>
              <a:rPr lang="en-US" dirty="0"/>
              <a:t>C</a:t>
            </a:r>
            <a:r>
              <a:rPr lang="en-US" dirty="0" smtClean="0"/>
              <a:t>haracterize cryptographic system by:</a:t>
            </a:r>
            <a:endParaRPr lang="en-US" dirty="0" smtClean="0"/>
          </a:p>
          <a:p>
            <a:r>
              <a:rPr lang="en-US" dirty="0" smtClean="0"/>
              <a:t>type of encryption operations used </a:t>
            </a:r>
            <a:endParaRPr lang="en-US" dirty="0" smtClean="0"/>
          </a:p>
          <a:p>
            <a:pPr marL="0" indent="0">
              <a:buNone/>
            </a:pPr>
            <a:r>
              <a:rPr lang="en-US" dirty="0"/>
              <a:t> </a:t>
            </a:r>
            <a:r>
              <a:rPr lang="en-US" dirty="0" smtClean="0"/>
              <a:t>        - substitution / transposition / product</a:t>
            </a:r>
            <a:endParaRPr lang="en-US" dirty="0" smtClean="0"/>
          </a:p>
          <a:p>
            <a:r>
              <a:rPr lang="en-US" dirty="0" smtClean="0"/>
              <a:t>number of keys used</a:t>
            </a:r>
            <a:endParaRPr lang="en-US" dirty="0" smtClean="0"/>
          </a:p>
          <a:p>
            <a:pPr marL="0" indent="0">
              <a:buNone/>
            </a:pPr>
            <a:r>
              <a:rPr lang="en-US" dirty="0"/>
              <a:t> </a:t>
            </a:r>
            <a:r>
              <a:rPr lang="en-US" dirty="0" smtClean="0"/>
              <a:t>         - single-key or private / two-key or public</a:t>
            </a:r>
            <a:endParaRPr lang="en-US" dirty="0" smtClean="0"/>
          </a:p>
          <a:p>
            <a:r>
              <a:rPr lang="en-US" dirty="0" smtClean="0"/>
              <a:t>way in which plaintext is processed</a:t>
            </a:r>
            <a:endParaRPr lang="en-US" dirty="0" smtClean="0"/>
          </a:p>
          <a:p>
            <a:pPr marL="0" indent="0">
              <a:buNone/>
            </a:pPr>
            <a:r>
              <a:rPr lang="en-US" dirty="0"/>
              <a:t> </a:t>
            </a:r>
            <a:r>
              <a:rPr lang="en-US" dirty="0" smtClean="0"/>
              <a:t>         - block cipher, in/out is one block of elements</a:t>
            </a:r>
            <a:endParaRPr lang="en-US" dirty="0" smtClean="0"/>
          </a:p>
          <a:p>
            <a:pPr marL="0" indent="0">
              <a:buNone/>
            </a:pPr>
            <a:r>
              <a:rPr lang="en-US" dirty="0" smtClean="0"/>
              <a:t>          - stream cipher, in/out is one continuous element</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45" name="Picture 56" descr="C:\Documents and Settings\jiang\My Documents\My Pictures\Microsoft 剪辑管理器\j0438792.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78325" y="4929189"/>
            <a:ext cx="431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ChangeArrowheads="1"/>
          </p:cNvSpPr>
          <p:nvPr/>
        </p:nvSpPr>
        <p:spPr bwMode="auto">
          <a:xfrm>
            <a:off x="1992313" y="44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4400">
                <a:solidFill>
                  <a:schemeClr val="tx2"/>
                </a:solidFill>
                <a:ea typeface="SimSun" panose="02010600030101010101" pitchFamily="2" charset="-122"/>
              </a:rPr>
              <a:t>Secure Communication Model</a:t>
            </a:r>
            <a:endParaRPr lang="en-GB" altLang="zh-CN" sz="4400">
              <a:solidFill>
                <a:schemeClr val="tx2"/>
              </a:solidFill>
              <a:ea typeface="SimSun" panose="02010600030101010101" pitchFamily="2" charset="-122"/>
            </a:endParaRPr>
          </a:p>
        </p:txBody>
      </p:sp>
      <p:sp>
        <p:nvSpPr>
          <p:cNvPr id="20484" name="Oval 5"/>
          <p:cNvSpPr>
            <a:spLocks noChangeArrowheads="1"/>
          </p:cNvSpPr>
          <p:nvPr/>
        </p:nvSpPr>
        <p:spPr bwMode="auto">
          <a:xfrm>
            <a:off x="2492375" y="2714626"/>
            <a:ext cx="431800" cy="360363"/>
          </a:xfrm>
          <a:prstGeom prst="ellipse">
            <a:avLst/>
          </a:prstGeom>
          <a:solidFill>
            <a:schemeClr val="accent1"/>
          </a:solidFill>
          <a:ln w="9525">
            <a:solidFill>
              <a:schemeClr val="tx1"/>
            </a:solidFill>
            <a:rou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en-US" sz="1800">
              <a:ea typeface="SimSun" panose="02010600030101010101" pitchFamily="2" charset="-122"/>
            </a:endParaRPr>
          </a:p>
        </p:txBody>
      </p:sp>
      <p:sp>
        <p:nvSpPr>
          <p:cNvPr id="20485" name="Line 6"/>
          <p:cNvSpPr>
            <a:spLocks noChangeShapeType="1"/>
          </p:cNvSpPr>
          <p:nvPr/>
        </p:nvSpPr>
        <p:spPr bwMode="auto">
          <a:xfrm>
            <a:off x="2708275" y="3146426"/>
            <a:ext cx="0"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86" name="Line 7"/>
          <p:cNvSpPr>
            <a:spLocks noChangeShapeType="1"/>
          </p:cNvSpPr>
          <p:nvPr/>
        </p:nvSpPr>
        <p:spPr bwMode="auto">
          <a:xfrm flipH="1">
            <a:off x="2349501" y="3794126"/>
            <a:ext cx="358775" cy="1444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87" name="Line 8"/>
          <p:cNvSpPr>
            <a:spLocks noChangeShapeType="1"/>
          </p:cNvSpPr>
          <p:nvPr/>
        </p:nvSpPr>
        <p:spPr bwMode="auto">
          <a:xfrm>
            <a:off x="2708275" y="3794126"/>
            <a:ext cx="431800"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88" name="Line 9"/>
          <p:cNvSpPr>
            <a:spLocks noChangeShapeType="1"/>
          </p:cNvSpPr>
          <p:nvPr/>
        </p:nvSpPr>
        <p:spPr bwMode="auto">
          <a:xfrm flipV="1">
            <a:off x="2492376" y="3219450"/>
            <a:ext cx="360363"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89" name="Line 10"/>
          <p:cNvSpPr>
            <a:spLocks noChangeShapeType="1"/>
          </p:cNvSpPr>
          <p:nvPr/>
        </p:nvSpPr>
        <p:spPr bwMode="auto">
          <a:xfrm flipH="1">
            <a:off x="2276476" y="2714625"/>
            <a:ext cx="360363"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0" name="Line 11"/>
          <p:cNvSpPr>
            <a:spLocks noChangeShapeType="1"/>
          </p:cNvSpPr>
          <p:nvPr/>
        </p:nvSpPr>
        <p:spPr bwMode="auto">
          <a:xfrm>
            <a:off x="2781300" y="2714625"/>
            <a:ext cx="287338"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1" name="Line 12"/>
          <p:cNvSpPr>
            <a:spLocks noChangeShapeType="1"/>
          </p:cNvSpPr>
          <p:nvPr/>
        </p:nvSpPr>
        <p:spPr bwMode="auto">
          <a:xfrm>
            <a:off x="2708276" y="2714625"/>
            <a:ext cx="288925"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2" name="Line 13"/>
          <p:cNvSpPr>
            <a:spLocks noChangeShapeType="1"/>
          </p:cNvSpPr>
          <p:nvPr/>
        </p:nvSpPr>
        <p:spPr bwMode="auto">
          <a:xfrm flipH="1">
            <a:off x="2349501" y="2714626"/>
            <a:ext cx="358775"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3" name="Line 14"/>
          <p:cNvSpPr>
            <a:spLocks noChangeShapeType="1"/>
          </p:cNvSpPr>
          <p:nvPr/>
        </p:nvSpPr>
        <p:spPr bwMode="auto">
          <a:xfrm>
            <a:off x="2708276" y="2643188"/>
            <a:ext cx="360363" cy="2159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4" name="Line 15"/>
          <p:cNvSpPr>
            <a:spLocks noChangeShapeType="1"/>
          </p:cNvSpPr>
          <p:nvPr/>
        </p:nvSpPr>
        <p:spPr bwMode="auto">
          <a:xfrm flipH="1">
            <a:off x="2347913" y="2643189"/>
            <a:ext cx="360362"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5" name="Line 16"/>
          <p:cNvSpPr>
            <a:spLocks noChangeShapeType="1"/>
          </p:cNvSpPr>
          <p:nvPr/>
        </p:nvSpPr>
        <p:spPr bwMode="auto">
          <a:xfrm>
            <a:off x="2684464" y="2849563"/>
            <a:ext cx="714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6" name="Line 17"/>
          <p:cNvSpPr>
            <a:spLocks noChangeShapeType="1"/>
          </p:cNvSpPr>
          <p:nvPr/>
        </p:nvSpPr>
        <p:spPr bwMode="auto">
          <a:xfrm>
            <a:off x="9045575" y="3289301"/>
            <a:ext cx="0"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7" name="Line 18"/>
          <p:cNvSpPr>
            <a:spLocks noChangeShapeType="1"/>
          </p:cNvSpPr>
          <p:nvPr/>
        </p:nvSpPr>
        <p:spPr bwMode="auto">
          <a:xfrm flipH="1">
            <a:off x="8686801" y="3937001"/>
            <a:ext cx="358775" cy="1444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8" name="Line 19"/>
          <p:cNvSpPr>
            <a:spLocks noChangeShapeType="1"/>
          </p:cNvSpPr>
          <p:nvPr/>
        </p:nvSpPr>
        <p:spPr bwMode="auto">
          <a:xfrm>
            <a:off x="9045575" y="3937001"/>
            <a:ext cx="431800"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499" name="Line 20"/>
          <p:cNvSpPr>
            <a:spLocks noChangeShapeType="1"/>
          </p:cNvSpPr>
          <p:nvPr/>
        </p:nvSpPr>
        <p:spPr bwMode="auto">
          <a:xfrm>
            <a:off x="8901114" y="3435350"/>
            <a:ext cx="288925" cy="71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500" name="Oval 21"/>
          <p:cNvSpPr>
            <a:spLocks noChangeArrowheads="1"/>
          </p:cNvSpPr>
          <p:nvPr/>
        </p:nvSpPr>
        <p:spPr bwMode="auto">
          <a:xfrm>
            <a:off x="8829676" y="2930526"/>
            <a:ext cx="360363" cy="360363"/>
          </a:xfrm>
          <a:prstGeom prst="ellipse">
            <a:avLst/>
          </a:prstGeom>
          <a:solidFill>
            <a:schemeClr val="accent1"/>
          </a:solidFill>
          <a:ln w="9525">
            <a:solidFill>
              <a:schemeClr val="tx1"/>
            </a:solidFill>
            <a:rou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en-US" sz="1800">
              <a:ea typeface="SimSun" panose="02010600030101010101" pitchFamily="2" charset="-122"/>
            </a:endParaRPr>
          </a:p>
        </p:txBody>
      </p:sp>
      <p:sp>
        <p:nvSpPr>
          <p:cNvPr id="20501" name="Line 22"/>
          <p:cNvSpPr>
            <a:spLocks noChangeShapeType="1"/>
          </p:cNvSpPr>
          <p:nvPr/>
        </p:nvSpPr>
        <p:spPr bwMode="auto">
          <a:xfrm flipH="1">
            <a:off x="2781300" y="2930525"/>
            <a:ext cx="7143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502" name="Line 23"/>
          <p:cNvSpPr>
            <a:spLocks noChangeShapeType="1"/>
          </p:cNvSpPr>
          <p:nvPr/>
        </p:nvSpPr>
        <p:spPr bwMode="auto">
          <a:xfrm>
            <a:off x="8829676" y="3074988"/>
            <a:ext cx="1444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0503" name="Line 24"/>
          <p:cNvSpPr>
            <a:spLocks noChangeShapeType="1"/>
          </p:cNvSpPr>
          <p:nvPr/>
        </p:nvSpPr>
        <p:spPr bwMode="auto">
          <a:xfrm>
            <a:off x="8863013" y="3219450"/>
            <a:ext cx="1444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pic>
        <p:nvPicPr>
          <p:cNvPr id="4146" name="Picture 56" descr="C:\Documents and Settings\jiang\My Documents\My Pictures\Microsoft 剪辑管理器\j0438792.jpg"/>
          <p:cNvPicPr>
            <a:picLocks noChangeAspect="1" noChangeArrowheads="1"/>
          </p:cNvPicPr>
          <p:nvPr/>
        </p:nvPicPr>
        <p:blipFill>
          <a:blip r:embed="rId1"/>
          <a:srcRect/>
          <a:stretch>
            <a:fillRect/>
          </a:stretch>
        </p:blipFill>
        <p:spPr bwMode="auto">
          <a:xfrm rot="10800000">
            <a:off x="7727990" y="4357694"/>
            <a:ext cx="511175" cy="844550"/>
          </a:xfrm>
          <a:prstGeom prst="rect">
            <a:avLst/>
          </a:prstGeom>
          <a:noFill/>
          <a:ln w="9525">
            <a:gradFill>
              <a:gsLst>
                <a:gs pos="0">
                  <a:schemeClr val="accent2"/>
                </a:gs>
                <a:gs pos="50000">
                  <a:schemeClr val="accent1">
                    <a:shade val="67500"/>
                    <a:satMod val="115000"/>
                  </a:schemeClr>
                </a:gs>
                <a:gs pos="100000">
                  <a:schemeClr val="accent1">
                    <a:shade val="100000"/>
                    <a:satMod val="115000"/>
                  </a:schemeClr>
                </a:gs>
              </a:gsLst>
              <a:lin ang="5400000" scaled="0"/>
            </a:gradFill>
            <a:miter lim="800000"/>
            <a:headEnd/>
            <a:tailEnd/>
          </a:ln>
        </p:spPr>
      </p:pic>
      <p:pic>
        <p:nvPicPr>
          <p:cNvPr id="20505" name="Picture 57" descr="C:\Documents and Settings\jiang\My Documents\My Pictures\Microsoft 剪辑管理器\so01675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1" y="1763713"/>
            <a:ext cx="78581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6" name="Text Box 39"/>
          <p:cNvSpPr txBox="1">
            <a:spLocks noChangeArrowheads="1"/>
          </p:cNvSpPr>
          <p:nvPr/>
        </p:nvSpPr>
        <p:spPr bwMode="auto">
          <a:xfrm>
            <a:off x="1881188" y="1976439"/>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a:ea typeface="SimSun" panose="02010600030101010101" pitchFamily="2" charset="-122"/>
              </a:rPr>
              <a:t>Alice </a:t>
            </a:r>
            <a:endParaRPr lang="en-US" altLang="zh-CN">
              <a:ea typeface="SimSun" panose="02010600030101010101" pitchFamily="2" charset="-122"/>
            </a:endParaRPr>
          </a:p>
        </p:txBody>
      </p:sp>
      <p:sp>
        <p:nvSpPr>
          <p:cNvPr id="20507" name="Text Box 39"/>
          <p:cNvSpPr txBox="1">
            <a:spLocks noChangeArrowheads="1"/>
          </p:cNvSpPr>
          <p:nvPr/>
        </p:nvSpPr>
        <p:spPr bwMode="auto">
          <a:xfrm>
            <a:off x="8096251" y="2166939"/>
            <a:ext cx="1643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a:ea typeface="SimSun" panose="02010600030101010101" pitchFamily="2" charset="-122"/>
              </a:rPr>
              <a:t>Bob</a:t>
            </a:r>
            <a:endParaRPr lang="en-US" altLang="zh-CN">
              <a:ea typeface="SimSun" panose="02010600030101010101" pitchFamily="2" charset="-122"/>
            </a:endParaRPr>
          </a:p>
        </p:txBody>
      </p:sp>
      <p:sp>
        <p:nvSpPr>
          <p:cNvPr id="20508" name="Text Box 39"/>
          <p:cNvSpPr txBox="1">
            <a:spLocks noChangeArrowheads="1"/>
          </p:cNvSpPr>
          <p:nvPr/>
        </p:nvSpPr>
        <p:spPr bwMode="auto">
          <a:xfrm>
            <a:off x="5667376" y="1376364"/>
            <a:ext cx="1357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Oscar</a:t>
            </a:r>
            <a:endParaRPr lang="en-US" altLang="zh-CN">
              <a:ea typeface="SimSun" panose="02010600030101010101" pitchFamily="2" charset="-122"/>
            </a:endParaRPr>
          </a:p>
        </p:txBody>
      </p:sp>
      <p:cxnSp>
        <p:nvCxnSpPr>
          <p:cNvPr id="58" name="直接箭头连接符 57"/>
          <p:cNvCxnSpPr/>
          <p:nvPr/>
        </p:nvCxnSpPr>
        <p:spPr>
          <a:xfrm>
            <a:off x="3024188" y="3355975"/>
            <a:ext cx="857250" cy="1588"/>
          </a:xfrm>
          <a:prstGeom prst="straightConnector1">
            <a:avLst/>
          </a:prstGeom>
          <a:ln w="28575">
            <a:solidFill>
              <a:srgbClr val="000000"/>
            </a:solidFill>
            <a:tailEnd type="arrow"/>
          </a:ln>
        </p:spPr>
        <p:style>
          <a:lnRef idx="1">
            <a:schemeClr val="dk1"/>
          </a:lnRef>
          <a:fillRef idx="0">
            <a:schemeClr val="dk1"/>
          </a:fillRef>
          <a:effectRef idx="0">
            <a:schemeClr val="dk1"/>
          </a:effectRef>
          <a:fontRef idx="minor">
            <a:schemeClr val="tx1"/>
          </a:fontRef>
        </p:style>
      </p:cxnSp>
      <p:sp>
        <p:nvSpPr>
          <p:cNvPr id="20510" name="TextBox 58"/>
          <p:cNvSpPr txBox="1">
            <a:spLocks noChangeArrowheads="1"/>
          </p:cNvSpPr>
          <p:nvPr/>
        </p:nvSpPr>
        <p:spPr bwMode="auto">
          <a:xfrm>
            <a:off x="3952875" y="3071813"/>
            <a:ext cx="1500188" cy="538162"/>
          </a:xfrm>
          <a:prstGeom prst="rect">
            <a:avLst/>
          </a:prstGeom>
          <a:solidFill>
            <a:srgbClr val="FFFF00"/>
          </a:solidFill>
          <a:ln w="19050">
            <a:solidFill>
              <a:schemeClr val="tx1"/>
            </a:solidFill>
            <a:miter lim="800000"/>
          </a:ln>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a:ea typeface="SimSun" panose="02010600030101010101" pitchFamily="2" charset="-122"/>
              </a:rPr>
              <a:t>Encrypt</a:t>
            </a:r>
            <a:endParaRPr lang="en-US" altLang="zh-CN">
              <a:ea typeface="SimSun" panose="02010600030101010101" pitchFamily="2" charset="-122"/>
            </a:endParaRPr>
          </a:p>
        </p:txBody>
      </p:sp>
      <p:sp>
        <p:nvSpPr>
          <p:cNvPr id="20511" name="TextBox 59"/>
          <p:cNvSpPr txBox="1">
            <a:spLocks noChangeArrowheads="1"/>
          </p:cNvSpPr>
          <p:nvPr/>
        </p:nvSpPr>
        <p:spPr bwMode="auto">
          <a:xfrm>
            <a:off x="3952875" y="4405313"/>
            <a:ext cx="1500188" cy="369332"/>
          </a:xfrm>
          <a:prstGeom prst="rect">
            <a:avLst/>
          </a:prstGeom>
          <a:solidFill>
            <a:srgbClr val="FFFF00"/>
          </a:solidFill>
          <a:ln w="19050">
            <a:solidFill>
              <a:schemeClr val="tx1"/>
            </a:solidFill>
            <a:miter lim="800000"/>
          </a:ln>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SimSun" panose="02010600030101010101" pitchFamily="2" charset="-122"/>
              </a:rPr>
              <a:t>Secret Key</a:t>
            </a:r>
            <a:endParaRPr lang="en-US" altLang="zh-CN" sz="1800">
              <a:ea typeface="SimSun" panose="02010600030101010101" pitchFamily="2" charset="-122"/>
            </a:endParaRPr>
          </a:p>
        </p:txBody>
      </p:sp>
      <p:sp>
        <p:nvSpPr>
          <p:cNvPr id="20512" name="TextBox 60"/>
          <p:cNvSpPr txBox="1">
            <a:spLocks noChangeArrowheads="1"/>
          </p:cNvSpPr>
          <p:nvPr/>
        </p:nvSpPr>
        <p:spPr bwMode="auto">
          <a:xfrm>
            <a:off x="3309938" y="2987675"/>
            <a:ext cx="500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SimSun" panose="02010600030101010101" pitchFamily="2" charset="-122"/>
              </a:rPr>
              <a:t>x</a:t>
            </a:r>
            <a:endParaRPr lang="zh-CN" altLang="en-US" sz="1800">
              <a:ea typeface="SimSun" panose="02010600030101010101" pitchFamily="2" charset="-122"/>
            </a:endParaRPr>
          </a:p>
        </p:txBody>
      </p:sp>
      <p:cxnSp>
        <p:nvCxnSpPr>
          <p:cNvPr id="20513" name="直接箭头连接符 62"/>
          <p:cNvCxnSpPr>
            <a:cxnSpLocks noChangeShapeType="1"/>
            <a:stCxn id="20511" idx="0"/>
            <a:endCxn id="20510" idx="2"/>
          </p:cNvCxnSpPr>
          <p:nvPr/>
        </p:nvCxnSpPr>
        <p:spPr bwMode="auto">
          <a:xfrm flipV="1">
            <a:off x="4703763" y="3619500"/>
            <a:ext cx="0" cy="776288"/>
          </a:xfrm>
          <a:prstGeom prst="straightConnector1">
            <a:avLst/>
          </a:prstGeom>
          <a:noFill/>
          <a:ln w="28575" algn="ctr">
            <a:solidFill>
              <a:srgbClr val="000000"/>
            </a:solidFill>
            <a:round/>
            <a:tailEnd type="arrow" w="med" len="med"/>
          </a:ln>
          <a:extLst>
            <a:ext uri="{909E8E84-426E-40DD-AFC4-6F175D3DCCD1}">
              <a14:hiddenFill xmlns:a14="http://schemas.microsoft.com/office/drawing/2010/main">
                <a:noFill/>
              </a14:hiddenFill>
            </a:ext>
          </a:extLst>
        </p:spPr>
      </p:cxnSp>
      <p:cxnSp>
        <p:nvCxnSpPr>
          <p:cNvPr id="64" name="直接箭头连接符 63"/>
          <p:cNvCxnSpPr/>
          <p:nvPr/>
        </p:nvCxnSpPr>
        <p:spPr>
          <a:xfrm flipV="1">
            <a:off x="5524501" y="3357563"/>
            <a:ext cx="1571625" cy="11112"/>
          </a:xfrm>
          <a:prstGeom prst="straightConnector1">
            <a:avLst/>
          </a:prstGeom>
          <a:ln w="28575">
            <a:solidFill>
              <a:srgbClr val="000000"/>
            </a:solidFill>
            <a:tailEnd type="arrow"/>
          </a:ln>
        </p:spPr>
        <p:style>
          <a:lnRef idx="1">
            <a:schemeClr val="dk1"/>
          </a:lnRef>
          <a:fillRef idx="0">
            <a:schemeClr val="dk1"/>
          </a:fillRef>
          <a:effectRef idx="0">
            <a:schemeClr val="dk1"/>
          </a:effectRef>
          <a:fontRef idx="minor">
            <a:schemeClr val="tx1"/>
          </a:fontRef>
        </p:style>
      </p:cxnSp>
      <p:sp>
        <p:nvSpPr>
          <p:cNvPr id="20515" name="TextBox 64"/>
          <p:cNvSpPr txBox="1">
            <a:spLocks noChangeArrowheads="1"/>
          </p:cNvSpPr>
          <p:nvPr/>
        </p:nvSpPr>
        <p:spPr bwMode="auto">
          <a:xfrm>
            <a:off x="5667376" y="2928939"/>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SimSun" panose="02010600030101010101" pitchFamily="2" charset="-122"/>
              </a:rPr>
              <a:t>y</a:t>
            </a:r>
            <a:endParaRPr lang="zh-CN" altLang="en-US" sz="1800">
              <a:ea typeface="SimSun" panose="02010600030101010101" pitchFamily="2" charset="-122"/>
            </a:endParaRPr>
          </a:p>
        </p:txBody>
      </p:sp>
      <p:sp>
        <p:nvSpPr>
          <p:cNvPr id="20516" name="TextBox 66"/>
          <p:cNvSpPr txBox="1">
            <a:spLocks noChangeArrowheads="1"/>
          </p:cNvSpPr>
          <p:nvPr/>
        </p:nvSpPr>
        <p:spPr bwMode="auto">
          <a:xfrm>
            <a:off x="7096125" y="3071813"/>
            <a:ext cx="1500188" cy="538162"/>
          </a:xfrm>
          <a:prstGeom prst="rect">
            <a:avLst/>
          </a:prstGeom>
          <a:solidFill>
            <a:srgbClr val="FFFF00"/>
          </a:solidFill>
          <a:ln w="19050">
            <a:solidFill>
              <a:schemeClr val="tx1"/>
            </a:solidFill>
            <a:miter lim="800000"/>
          </a:ln>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a:ea typeface="SimSun" panose="02010600030101010101" pitchFamily="2" charset="-122"/>
              </a:rPr>
              <a:t>Decrypt</a:t>
            </a:r>
            <a:endParaRPr lang="en-US" altLang="zh-CN">
              <a:ea typeface="SimSun" panose="02010600030101010101" pitchFamily="2" charset="-122"/>
            </a:endParaRPr>
          </a:p>
        </p:txBody>
      </p:sp>
      <p:cxnSp>
        <p:nvCxnSpPr>
          <p:cNvPr id="68" name="直接箭头连接符 67"/>
          <p:cNvCxnSpPr/>
          <p:nvPr/>
        </p:nvCxnSpPr>
        <p:spPr>
          <a:xfrm rot="16200000" flipV="1">
            <a:off x="5455444" y="2575719"/>
            <a:ext cx="1530350" cy="33338"/>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0518" name="TextBox 69"/>
          <p:cNvSpPr txBox="1">
            <a:spLocks noChangeArrowheads="1"/>
          </p:cNvSpPr>
          <p:nvPr/>
        </p:nvSpPr>
        <p:spPr bwMode="auto">
          <a:xfrm>
            <a:off x="4310063" y="3844925"/>
            <a:ext cx="500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SimSun" panose="02010600030101010101" pitchFamily="2" charset="-122"/>
              </a:rPr>
              <a:t>K</a:t>
            </a:r>
            <a:endParaRPr lang="zh-CN" altLang="en-US" sz="1800">
              <a:ea typeface="SimSun" panose="02010600030101010101" pitchFamily="2" charset="-122"/>
            </a:endParaRPr>
          </a:p>
        </p:txBody>
      </p:sp>
      <p:sp>
        <p:nvSpPr>
          <p:cNvPr id="20519" name="TextBox 70"/>
          <p:cNvSpPr txBox="1">
            <a:spLocks noChangeArrowheads="1"/>
          </p:cNvSpPr>
          <p:nvPr/>
        </p:nvSpPr>
        <p:spPr bwMode="auto">
          <a:xfrm>
            <a:off x="7596188" y="3857625"/>
            <a:ext cx="500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SimSun" panose="02010600030101010101" pitchFamily="2" charset="-122"/>
              </a:rPr>
              <a:t>K</a:t>
            </a:r>
            <a:endParaRPr lang="zh-CN" altLang="en-US" sz="1800">
              <a:ea typeface="SimSun" panose="02010600030101010101" pitchFamily="2" charset="-122"/>
            </a:endParaRPr>
          </a:p>
        </p:txBody>
      </p:sp>
      <p:cxnSp>
        <p:nvCxnSpPr>
          <p:cNvPr id="72" name="直接箭头连接符 71"/>
          <p:cNvCxnSpPr/>
          <p:nvPr/>
        </p:nvCxnSpPr>
        <p:spPr>
          <a:xfrm rot="5400000" flipH="1" flipV="1">
            <a:off x="7546976" y="3976689"/>
            <a:ext cx="811213" cy="1587"/>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5595939" y="4714876"/>
            <a:ext cx="2143125" cy="11113"/>
          </a:xfrm>
          <a:prstGeom prst="straightConnector1">
            <a:avLst/>
          </a:prstGeom>
          <a:ln w="28575">
            <a:solidFill>
              <a:srgbClr val="000000"/>
            </a:solidFill>
            <a:prstDash val="dashDot"/>
            <a:tailEnd type="arrow"/>
          </a:ln>
        </p:spPr>
        <p:style>
          <a:lnRef idx="1">
            <a:schemeClr val="dk1"/>
          </a:lnRef>
          <a:fillRef idx="0">
            <a:schemeClr val="dk1"/>
          </a:fillRef>
          <a:effectRef idx="0">
            <a:schemeClr val="dk1"/>
          </a:effectRef>
          <a:fontRef idx="minor">
            <a:schemeClr val="tx1"/>
          </a:fontRef>
        </p:style>
      </p:cxnSp>
      <p:sp>
        <p:nvSpPr>
          <p:cNvPr id="20522" name="TextBox 74"/>
          <p:cNvSpPr txBox="1">
            <a:spLocks noChangeArrowheads="1"/>
          </p:cNvSpPr>
          <p:nvPr/>
        </p:nvSpPr>
        <p:spPr bwMode="auto">
          <a:xfrm>
            <a:off x="5375276" y="4365626"/>
            <a:ext cx="2449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SimSun" panose="02010600030101010101" pitchFamily="2" charset="-122"/>
              </a:rPr>
              <a:t>Secret Channel</a:t>
            </a:r>
            <a:endParaRPr lang="en-US" altLang="zh-CN" sz="1800">
              <a:ea typeface="SimSun" panose="02010600030101010101" pitchFamily="2" charset="-122"/>
            </a:endParaRPr>
          </a:p>
        </p:txBody>
      </p:sp>
      <p:sp>
        <p:nvSpPr>
          <p:cNvPr id="20523" name="TextBox 75"/>
          <p:cNvSpPr txBox="1">
            <a:spLocks noChangeArrowheads="1"/>
          </p:cNvSpPr>
          <p:nvPr/>
        </p:nvSpPr>
        <p:spPr bwMode="auto">
          <a:xfrm>
            <a:off x="6381751" y="4786314"/>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SimSun" panose="02010600030101010101" pitchFamily="2" charset="-122"/>
              </a:rPr>
              <a:t>K</a:t>
            </a:r>
            <a:endParaRPr lang="zh-CN" altLang="en-US" sz="1800">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45"/>
                                        </p:tgtEl>
                                        <p:attrNameLst>
                                          <p:attrName>style.visibility</p:attrName>
                                        </p:attrNameLst>
                                      </p:cBhvr>
                                      <p:to>
                                        <p:strVal val="visible"/>
                                      </p:to>
                                    </p:set>
                                    <p:anim calcmode="lin" valueType="num">
                                      <p:cBhvr additive="base">
                                        <p:cTn id="7" dur="500" fill="hold"/>
                                        <p:tgtEl>
                                          <p:spTgt spid="4145"/>
                                        </p:tgtEl>
                                        <p:attrNameLst>
                                          <p:attrName>ppt_x</p:attrName>
                                        </p:attrNameLst>
                                      </p:cBhvr>
                                      <p:tavLst>
                                        <p:tav tm="0">
                                          <p:val>
                                            <p:strVal val="#ppt_x"/>
                                          </p:val>
                                        </p:tav>
                                        <p:tav tm="100000">
                                          <p:val>
                                            <p:strVal val="#ppt_x"/>
                                          </p:val>
                                        </p:tav>
                                      </p:tavLst>
                                    </p:anim>
                                    <p:anim calcmode="lin" valueType="num">
                                      <p:cBhvr additive="base">
                                        <p:cTn id="8" dur="500" fill="hold"/>
                                        <p:tgtEl>
                                          <p:spTgt spid="41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46"/>
                                        </p:tgtEl>
                                        <p:attrNameLst>
                                          <p:attrName>style.visibility</p:attrName>
                                        </p:attrNameLst>
                                      </p:cBhvr>
                                      <p:to>
                                        <p:strVal val="visible"/>
                                      </p:to>
                                    </p:set>
                                    <p:anim calcmode="lin" valueType="num">
                                      <p:cBhvr additive="base">
                                        <p:cTn id="11" dur="500" fill="hold"/>
                                        <p:tgtEl>
                                          <p:spTgt spid="4146"/>
                                        </p:tgtEl>
                                        <p:attrNameLst>
                                          <p:attrName>ppt_x</p:attrName>
                                        </p:attrNameLst>
                                      </p:cBhvr>
                                      <p:tavLst>
                                        <p:tav tm="0">
                                          <p:val>
                                            <p:strVal val="#ppt_x"/>
                                          </p:val>
                                        </p:tav>
                                        <p:tav tm="100000">
                                          <p:val>
                                            <p:strVal val="#ppt_x"/>
                                          </p:val>
                                        </p:tav>
                                      </p:tavLst>
                                    </p:anim>
                                    <p:anim calcmode="lin" valueType="num">
                                      <p:cBhvr additive="base">
                                        <p:cTn id="12" dur="500" fill="hold"/>
                                        <p:tgtEl>
                                          <p:spTgt spid="4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1575"/>
          </a:xfrm>
        </p:spPr>
        <p:txBody>
          <a:bodyPr/>
          <a:lstStyle/>
          <a:p>
            <a:r>
              <a:rPr lang="en-US" dirty="0" smtClean="0"/>
              <a:t>Cryptanalysis</a:t>
            </a:r>
            <a:endParaRPr lang="en-US" dirty="0"/>
          </a:p>
        </p:txBody>
      </p:sp>
      <p:sp>
        <p:nvSpPr>
          <p:cNvPr id="3" name="Content Placeholder 2"/>
          <p:cNvSpPr>
            <a:spLocks noGrp="1"/>
          </p:cNvSpPr>
          <p:nvPr>
            <p:ph idx="1"/>
          </p:nvPr>
        </p:nvSpPr>
        <p:spPr>
          <a:xfrm>
            <a:off x="838200" y="1536700"/>
            <a:ext cx="10515600" cy="4640263"/>
          </a:xfrm>
        </p:spPr>
        <p:txBody>
          <a:bodyPr>
            <a:normAutofit/>
          </a:bodyPr>
          <a:lstStyle/>
          <a:p>
            <a:pPr marL="0" indent="0">
              <a:buNone/>
            </a:pPr>
            <a:r>
              <a:rPr lang="en-US" dirty="0" smtClean="0"/>
              <a:t>Objective </a:t>
            </a:r>
            <a:r>
              <a:rPr lang="en-US" dirty="0"/>
              <a:t>is to recover key not just message</a:t>
            </a:r>
            <a:endParaRPr lang="en-US" dirty="0"/>
          </a:p>
          <a:p>
            <a:pPr marL="0" indent="0">
              <a:buNone/>
            </a:pPr>
            <a:r>
              <a:rPr lang="en-US" dirty="0"/>
              <a:t>G</a:t>
            </a:r>
            <a:r>
              <a:rPr lang="en-US" dirty="0" smtClean="0"/>
              <a:t>eneral </a:t>
            </a:r>
            <a:r>
              <a:rPr lang="en-US" dirty="0"/>
              <a:t>approaches:</a:t>
            </a:r>
            <a:endParaRPr lang="en-US" dirty="0"/>
          </a:p>
          <a:p>
            <a:r>
              <a:rPr lang="en-US" dirty="0"/>
              <a:t>C</a:t>
            </a:r>
            <a:r>
              <a:rPr lang="en-US" dirty="0" smtClean="0"/>
              <a:t>ryptanalytic </a:t>
            </a:r>
            <a:r>
              <a:rPr lang="en-US" dirty="0"/>
              <a:t>attack</a:t>
            </a:r>
            <a:endParaRPr lang="en-US" dirty="0"/>
          </a:p>
          <a:p>
            <a:pPr marL="0" indent="0">
              <a:buNone/>
            </a:pPr>
            <a:r>
              <a:rPr lang="en-US" dirty="0" smtClean="0"/>
              <a:t>         - rely </a:t>
            </a:r>
            <a:r>
              <a:rPr lang="en-US" dirty="0"/>
              <a:t>on the nature of the </a:t>
            </a:r>
            <a:r>
              <a:rPr lang="en-US" dirty="0" smtClean="0"/>
              <a:t>algorithm</a:t>
            </a:r>
            <a:endParaRPr lang="en-US" dirty="0"/>
          </a:p>
          <a:p>
            <a:pPr marL="0" indent="0">
              <a:buNone/>
            </a:pPr>
            <a:r>
              <a:rPr lang="en-US" dirty="0" smtClean="0"/>
              <a:t>         - </a:t>
            </a:r>
            <a:r>
              <a:rPr lang="en-US" dirty="0"/>
              <a:t>plus general characteristics of the plaintext</a:t>
            </a:r>
            <a:endParaRPr lang="en-US" dirty="0"/>
          </a:p>
          <a:p>
            <a:pPr marL="0" indent="0">
              <a:buNone/>
            </a:pPr>
            <a:r>
              <a:rPr lang="en-US" dirty="0" smtClean="0"/>
              <a:t>         - or </a:t>
            </a:r>
            <a:r>
              <a:rPr lang="en-US" dirty="0"/>
              <a:t>some sample pairs of plaintext-</a:t>
            </a:r>
            <a:r>
              <a:rPr lang="en-US" dirty="0" err="1"/>
              <a:t>ciphertext</a:t>
            </a:r>
            <a:r>
              <a:rPr lang="en-US" dirty="0"/>
              <a:t>.</a:t>
            </a:r>
            <a:endParaRPr lang="en-US" dirty="0"/>
          </a:p>
          <a:p>
            <a:r>
              <a:rPr lang="en-US" dirty="0" smtClean="0"/>
              <a:t>brute-force attack</a:t>
            </a:r>
            <a:endParaRPr lang="en-US" dirty="0" smtClean="0"/>
          </a:p>
          <a:p>
            <a:pPr marL="0" indent="0">
              <a:buNone/>
            </a:pPr>
            <a:r>
              <a:rPr lang="en-US" dirty="0"/>
              <a:t> </a:t>
            </a:r>
            <a:r>
              <a:rPr lang="en-US" dirty="0" smtClean="0"/>
              <a:t>         -  </a:t>
            </a:r>
            <a:r>
              <a:rPr lang="en-US" dirty="0"/>
              <a:t>try every possible key</a:t>
            </a:r>
            <a:endParaRPr lang="en-US" dirty="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xfrm>
            <a:off x="8077201" y="6096000"/>
            <a:ext cx="22891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4C424C90-F727-4399-A50C-1DBBEAF0B1E3}" type="slidenum">
              <a:rPr lang="zh-CN" altLang="en-US"/>
            </a:fld>
            <a:endParaRPr lang="en-US" altLang="zh-CN"/>
          </a:p>
        </p:txBody>
      </p:sp>
      <p:sp>
        <p:nvSpPr>
          <p:cNvPr id="16387" name="Text Box 2"/>
          <p:cNvSpPr txBox="1">
            <a:spLocks noChangeArrowheads="1"/>
          </p:cNvSpPr>
          <p:nvPr/>
        </p:nvSpPr>
        <p:spPr bwMode="auto">
          <a:xfrm>
            <a:off x="1150938" y="325945"/>
            <a:ext cx="5688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50000"/>
              </a:spcBef>
            </a:pPr>
            <a:r>
              <a:rPr lang="en-US" altLang="zh-CN" sz="2800" b="1">
                <a:solidFill>
                  <a:schemeClr val="tx2"/>
                </a:solidFill>
                <a:latin typeface="Times New Roman" panose="02020603050405020304" pitchFamily="18" charset="0"/>
              </a:rPr>
              <a:t>Cryptanalysis</a:t>
            </a:r>
            <a:r>
              <a:rPr lang="zh-CN" altLang="en-US"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rPr>
              <a:t>Attacks</a:t>
            </a:r>
            <a:endParaRPr lang="en-CA" altLang="zh-CN" sz="2800" b="1">
              <a:solidFill>
                <a:schemeClr val="tx2"/>
              </a:solidFill>
              <a:latin typeface="Times New Roman" panose="02020603050405020304" pitchFamily="18" charset="0"/>
            </a:endParaRPr>
          </a:p>
        </p:txBody>
      </p:sp>
      <p:sp>
        <p:nvSpPr>
          <p:cNvPr id="16388" name="Text Box 22"/>
          <p:cNvSpPr txBox="1">
            <a:spLocks noChangeArrowheads="1"/>
          </p:cNvSpPr>
          <p:nvPr/>
        </p:nvSpPr>
        <p:spPr bwMode="auto">
          <a:xfrm>
            <a:off x="666750" y="935890"/>
            <a:ext cx="714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buFont typeface="Arial" panose="020B0604020202020204" pitchFamily="34" charset="0"/>
              <a:buChar char="•"/>
            </a:pPr>
            <a:r>
              <a:rPr lang="en-US" altLang="zh-CN" sz="2400" dirty="0">
                <a:latin typeface="Times New Roman" panose="02020603050405020304" pitchFamily="18" charset="0"/>
              </a:rPr>
              <a:t> </a:t>
            </a:r>
            <a:r>
              <a:rPr lang="en-US" altLang="zh-CN" sz="2400" b="1" dirty="0">
                <a:latin typeface="Times New Roman" panose="02020603050405020304" pitchFamily="18" charset="0"/>
              </a:rPr>
              <a:t> Goal</a:t>
            </a:r>
            <a:r>
              <a:rPr lang="zh-CN" altLang="en-US" sz="2400" b="1" dirty="0">
                <a:latin typeface="Times New Roman" panose="02020603050405020304" pitchFamily="18" charset="0"/>
              </a:rPr>
              <a:t>：　</a:t>
            </a:r>
            <a:r>
              <a:rPr lang="en-US" altLang="zh-CN" sz="2400" i="1" dirty="0">
                <a:latin typeface="Times New Roman" panose="02020603050405020304" pitchFamily="18" charset="0"/>
              </a:rPr>
              <a:t>Compute the secret key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 </a:t>
            </a:r>
            <a:endParaRPr lang="en-US" altLang="zh-CN" sz="2400" dirty="0">
              <a:latin typeface="Times New Roman" panose="02020603050405020304" pitchFamily="18" charset="0"/>
            </a:endParaRPr>
          </a:p>
        </p:txBody>
      </p:sp>
      <p:sp>
        <p:nvSpPr>
          <p:cNvPr id="16389" name="Text Box 22"/>
          <p:cNvSpPr txBox="1">
            <a:spLocks noChangeArrowheads="1"/>
          </p:cNvSpPr>
          <p:nvPr/>
        </p:nvSpPr>
        <p:spPr bwMode="auto">
          <a:xfrm>
            <a:off x="666750" y="1528189"/>
            <a:ext cx="10026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Ciphertext</a:t>
            </a:r>
            <a:r>
              <a:rPr lang="en-US" altLang="zh-CN" sz="2400" b="1" dirty="0">
                <a:latin typeface="Times New Roman" panose="02020603050405020304" pitchFamily="18" charset="0"/>
              </a:rPr>
              <a:t> only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Given </a:t>
            </a:r>
            <a:r>
              <a:rPr lang="en-US" altLang="zh-CN" sz="2400" dirty="0" err="1">
                <a:latin typeface="Times New Roman" panose="02020603050405020304" pitchFamily="18" charset="0"/>
              </a:rPr>
              <a:t>ciphertext</a:t>
            </a:r>
            <a:r>
              <a:rPr lang="en-US" altLang="zh-CN" sz="2400" b="1" dirty="0">
                <a:latin typeface="Times New Roman" panose="02020603050405020304" pitchFamily="18" charset="0"/>
              </a:rPr>
              <a:t> C, </a:t>
            </a:r>
            <a:r>
              <a:rPr lang="en-US" altLang="zh-CN" sz="2400" dirty="0">
                <a:latin typeface="Times New Roman" panose="02020603050405020304" pitchFamily="18" charset="0"/>
              </a:rPr>
              <a:t>find the secret key </a:t>
            </a:r>
            <a:r>
              <a:rPr lang="en-US" altLang="zh-CN" sz="2400" b="1" i="1" dirty="0">
                <a:latin typeface="Times New Roman" panose="02020603050405020304" pitchFamily="18" charset="0"/>
              </a:rPr>
              <a:t>k</a:t>
            </a:r>
            <a:r>
              <a:rPr lang="en-US" altLang="zh-CN" sz="2400" dirty="0">
                <a:latin typeface="Times New Roman" panose="02020603050405020304" pitchFamily="18" charset="0"/>
              </a:rPr>
              <a:t>, so that</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=M </a:t>
            </a:r>
            <a:r>
              <a:rPr lang="en-US" altLang="zh-CN" sz="2400" dirty="0">
                <a:latin typeface="Times New Roman" panose="02020603050405020304" pitchFamily="18" charset="0"/>
              </a:rPr>
              <a:t>is the correct plaintext</a:t>
            </a:r>
            <a:r>
              <a:rPr lang="en-US" altLang="zh-CN" sz="2400" b="1"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16390" name="Text Box 22"/>
          <p:cNvSpPr txBox="1">
            <a:spLocks noChangeArrowheads="1"/>
          </p:cNvSpPr>
          <p:nvPr/>
        </p:nvSpPr>
        <p:spPr bwMode="auto">
          <a:xfrm>
            <a:off x="666750" y="2540853"/>
            <a:ext cx="10242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Known plaintext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Given </a:t>
            </a:r>
            <a:r>
              <a:rPr lang="en-US" altLang="zh-CN" sz="2400" b="1" i="1" dirty="0">
                <a:latin typeface="Times New Roman" panose="02020603050405020304" pitchFamily="18" charset="0"/>
              </a:rPr>
              <a:t>C</a:t>
            </a:r>
            <a:r>
              <a:rPr lang="en-US" altLang="zh-CN" sz="2400" dirty="0">
                <a:latin typeface="Times New Roman" panose="02020603050405020304" pitchFamily="18" charset="0"/>
              </a:rPr>
              <a:t> and its plaintext </a:t>
            </a:r>
            <a:r>
              <a:rPr lang="en-US" altLang="zh-CN" sz="2400" b="1" dirty="0">
                <a:latin typeface="Times New Roman" panose="02020603050405020304" pitchFamily="18" charset="0"/>
              </a:rPr>
              <a:t>M</a:t>
            </a:r>
            <a:r>
              <a:rPr lang="en-US" altLang="zh-CN" sz="2400" dirty="0">
                <a:latin typeface="Times New Roman" panose="02020603050405020304" pitchFamily="18" charset="0"/>
              </a:rPr>
              <a:t>, find the secret key </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a:t>
            </a:r>
            <a:r>
              <a:rPr lang="en-US" altLang="zh-CN" sz="2400" dirty="0">
                <a:latin typeface="Times New Roman" panose="02020603050405020304" pitchFamily="18" charset="0"/>
              </a:rPr>
              <a:t> so that</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16391" name="Text Box 22"/>
          <p:cNvSpPr txBox="1">
            <a:spLocks noChangeArrowheads="1"/>
          </p:cNvSpPr>
          <p:nvPr/>
        </p:nvSpPr>
        <p:spPr bwMode="auto">
          <a:xfrm>
            <a:off x="666750" y="3553517"/>
            <a:ext cx="10839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Chosen plaintext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Attacker can choose any plaintext </a:t>
            </a:r>
            <a:r>
              <a:rPr lang="en-US" altLang="zh-CN" sz="2400" b="1" dirty="0">
                <a:latin typeface="Times New Roman" panose="02020603050405020304" pitchFamily="18" charset="0"/>
              </a:rPr>
              <a:t>M</a:t>
            </a:r>
            <a:r>
              <a:rPr lang="zh-CN" altLang="en-US" sz="2400" dirty="0">
                <a:latin typeface="Times New Roman" panose="02020603050405020304" pitchFamily="18" charset="0"/>
              </a:rPr>
              <a:t>，</a:t>
            </a:r>
            <a:r>
              <a:rPr lang="en-US" altLang="zh-CN" sz="2400" dirty="0">
                <a:latin typeface="Times New Roman" panose="02020603050405020304" pitchFamily="18" charset="0"/>
              </a:rPr>
              <a:t>for which she can obtain the corresponding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a:t>
            </a:r>
            <a:r>
              <a:rPr lang="en-US" altLang="zh-CN" sz="2400" b="1"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Then</a:t>
            </a:r>
            <a:r>
              <a:rPr lang="zh-CN" altLang="en-US" sz="2400" dirty="0">
                <a:latin typeface="Times New Roman" panose="02020603050405020304" pitchFamily="18" charset="0"/>
              </a:rPr>
              <a:t>，</a:t>
            </a:r>
            <a:r>
              <a:rPr lang="en-US" altLang="zh-CN" sz="2400" dirty="0">
                <a:latin typeface="Times New Roman" panose="02020603050405020304" pitchFamily="18" charset="0"/>
              </a:rPr>
              <a:t>the attacker needs to find the secret key </a:t>
            </a:r>
            <a:r>
              <a:rPr lang="en-US" altLang="zh-CN" sz="2400" b="1" i="1" dirty="0">
                <a:latin typeface="Times New Roman" panose="02020603050405020304" pitchFamily="18" charset="0"/>
              </a:rPr>
              <a:t>k</a:t>
            </a:r>
            <a:r>
              <a:rPr lang="en-US" altLang="zh-CN" sz="2400" dirty="0">
                <a:latin typeface="Times New Roman" panose="02020603050405020304" pitchFamily="18" charset="0"/>
              </a:rPr>
              <a:t>, so that </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dirty="0">
                <a:latin typeface="Times New Roman" panose="02020603050405020304" pitchFamily="18" charset="0"/>
              </a:rPr>
              <a:t>  Here the attacker may request many plaintext/</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pairs.  Notice that in the known plaintext attack, the attacker has no right to choose the plaintext of his choices. Here she might choose the plaintext so that the provided the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allow her to easily derive the secret key. </a:t>
            </a:r>
            <a:endParaRPr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xfrm>
            <a:off x="8077201" y="6096000"/>
            <a:ext cx="22891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7772227E-B98C-42AB-B85C-D7ED3A8FCCDA}" type="slidenum">
              <a:rPr lang="zh-CN" altLang="en-US"/>
            </a:fld>
            <a:endParaRPr lang="en-US" altLang="zh-CN"/>
          </a:p>
        </p:txBody>
      </p:sp>
      <p:sp>
        <p:nvSpPr>
          <p:cNvPr id="17412" name="Text Box 22"/>
          <p:cNvSpPr txBox="1">
            <a:spLocks noChangeArrowheads="1"/>
          </p:cNvSpPr>
          <p:nvPr/>
        </p:nvSpPr>
        <p:spPr bwMode="auto">
          <a:xfrm>
            <a:off x="776288" y="1619250"/>
            <a:ext cx="10539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Chosen </a:t>
            </a:r>
            <a:r>
              <a:rPr lang="en-US" altLang="zh-CN" sz="2400" b="1" dirty="0" err="1">
                <a:latin typeface="Times New Roman" panose="02020603050405020304" pitchFamily="18" charset="0"/>
              </a:rPr>
              <a:t>ciphertext</a:t>
            </a:r>
            <a:r>
              <a:rPr lang="en-US" altLang="zh-CN" sz="2400" b="1" dirty="0">
                <a:latin typeface="Times New Roman" panose="02020603050405020304" pitchFamily="18" charset="0"/>
              </a:rPr>
              <a:t>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The attacker can choose any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a:t>
            </a:r>
            <a:r>
              <a:rPr lang="en-US" altLang="zh-CN" sz="2400" dirty="0">
                <a:latin typeface="Times New Roman" panose="02020603050405020304" pitchFamily="18" charset="0"/>
              </a:rPr>
              <a:t>then she can ask to get the corresponding plaintext </a:t>
            </a:r>
            <a:r>
              <a:rPr lang="en-US" altLang="zh-CN" sz="2400" b="1" dirty="0">
                <a:latin typeface="Times New Roman" panose="02020603050405020304" pitchFamily="18" charset="0"/>
              </a:rPr>
              <a:t>M</a:t>
            </a:r>
            <a:r>
              <a:rPr lang="zh-CN" altLang="en-US" sz="2400" b="1" dirty="0">
                <a:latin typeface="Times New Roman" panose="02020603050405020304" pitchFamily="18" charset="0"/>
              </a:rPr>
              <a:t>。</a:t>
            </a:r>
            <a:r>
              <a:rPr lang="en-US" altLang="zh-CN" sz="2400" dirty="0">
                <a:latin typeface="Times New Roman" panose="02020603050405020304" pitchFamily="18" charset="0"/>
              </a:rPr>
              <a:t>Then, she is required to find the secret key </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 </a:t>
            </a:r>
            <a:r>
              <a:rPr lang="en-US" altLang="zh-CN" sz="2400" dirty="0">
                <a:latin typeface="Times New Roman" panose="02020603050405020304" pitchFamily="18" charset="0"/>
              </a:rPr>
              <a:t>so that</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dirty="0">
                <a:latin typeface="Times New Roman" panose="02020603050405020304" pitchFamily="18" charset="0"/>
              </a:rPr>
              <a:t> Here the attacker may ask many pairs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/plaintext. </a:t>
            </a:r>
            <a:endParaRPr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US" dirty="0"/>
              <a:t>More </a:t>
            </a:r>
            <a:r>
              <a:rPr lang="en-US" dirty="0" smtClean="0"/>
              <a:t>Definitions</a:t>
            </a:r>
            <a:endParaRPr lang="en-US" dirty="0"/>
          </a:p>
        </p:txBody>
      </p:sp>
      <p:sp>
        <p:nvSpPr>
          <p:cNvPr id="3" name="Content Placeholder 2"/>
          <p:cNvSpPr>
            <a:spLocks noGrp="1"/>
          </p:cNvSpPr>
          <p:nvPr>
            <p:ph idx="1"/>
          </p:nvPr>
        </p:nvSpPr>
        <p:spPr/>
        <p:txBody>
          <a:bodyPr>
            <a:normAutofit/>
          </a:bodyPr>
          <a:lstStyle/>
          <a:p>
            <a:pPr marL="0" indent="0">
              <a:buNone/>
            </a:pPr>
            <a:r>
              <a:rPr lang="en-US" b="1" dirty="0"/>
              <a:t>unconditional security</a:t>
            </a:r>
            <a:endParaRPr lang="en-US" dirty="0"/>
          </a:p>
          <a:p>
            <a:r>
              <a:rPr lang="en-US" dirty="0" smtClean="0"/>
              <a:t>no </a:t>
            </a:r>
            <a:r>
              <a:rPr lang="en-US" dirty="0"/>
              <a:t>matter how much computer power or time is available, the cipher cannot be broken since the </a:t>
            </a:r>
            <a:r>
              <a:rPr lang="en-US" dirty="0" err="1"/>
              <a:t>ciphertext</a:t>
            </a:r>
            <a:r>
              <a:rPr lang="en-US" dirty="0"/>
              <a:t> provides insufficient information to uniquely determine the corresponding </a:t>
            </a:r>
            <a:r>
              <a:rPr lang="en-US" dirty="0" smtClean="0"/>
              <a:t>plaintext</a:t>
            </a:r>
            <a:endParaRPr lang="en-US" dirty="0" smtClean="0"/>
          </a:p>
          <a:p>
            <a:endParaRPr lang="en-US" dirty="0"/>
          </a:p>
          <a:p>
            <a:pPr marL="0" indent="0">
              <a:buNone/>
            </a:pPr>
            <a:r>
              <a:rPr lang="en-US" b="1" dirty="0" smtClean="0"/>
              <a:t>computational </a:t>
            </a:r>
            <a:r>
              <a:rPr lang="en-US" b="1" dirty="0"/>
              <a:t>security</a:t>
            </a:r>
            <a:endParaRPr lang="en-US" dirty="0"/>
          </a:p>
          <a:p>
            <a:r>
              <a:rPr lang="en-US" dirty="0" smtClean="0"/>
              <a:t>given </a:t>
            </a:r>
            <a:r>
              <a:rPr lang="en-US" dirty="0"/>
              <a:t>limited computing resources (</a:t>
            </a:r>
            <a:r>
              <a:rPr lang="en-US" dirty="0" err="1"/>
              <a:t>eg</a:t>
            </a:r>
            <a:r>
              <a:rPr lang="en-US" dirty="0"/>
              <a:t> time needed for calculations is greater than age of universe), the cipher cannot be broken</a:t>
            </a:r>
            <a:endParaRPr lang="en-US" dirty="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Search</a:t>
            </a:r>
            <a:endParaRPr lang="en-US" dirty="0"/>
          </a:p>
        </p:txBody>
      </p:sp>
      <p:sp>
        <p:nvSpPr>
          <p:cNvPr id="3" name="Content Placeholder 2"/>
          <p:cNvSpPr>
            <a:spLocks noGrp="1"/>
          </p:cNvSpPr>
          <p:nvPr>
            <p:ph idx="1"/>
          </p:nvPr>
        </p:nvSpPr>
        <p:spPr>
          <a:xfrm>
            <a:off x="635000" y="1812925"/>
            <a:ext cx="10515600" cy="4351338"/>
          </a:xfrm>
        </p:spPr>
        <p:txBody>
          <a:bodyPr/>
          <a:lstStyle/>
          <a:p>
            <a:pPr marL="0" indent="0">
              <a:buNone/>
            </a:pPr>
            <a:r>
              <a:rPr lang="en-US" dirty="0" smtClean="0"/>
              <a:t>- always </a:t>
            </a:r>
            <a:r>
              <a:rPr lang="en-US" dirty="0"/>
              <a:t>possible to simply try every key </a:t>
            </a:r>
            <a:endParaRPr lang="en-US" dirty="0" smtClean="0"/>
          </a:p>
          <a:p>
            <a:pPr marL="0" indent="0">
              <a:buNone/>
            </a:pPr>
            <a:r>
              <a:rPr lang="en-US" dirty="0" smtClean="0"/>
              <a:t>- most </a:t>
            </a:r>
            <a:r>
              <a:rPr lang="en-US" dirty="0"/>
              <a:t>basic attack, proportional to key size </a:t>
            </a:r>
            <a:endParaRPr lang="en-US" dirty="0" smtClean="0"/>
          </a:p>
          <a:p>
            <a:pPr marL="0" indent="0">
              <a:buNone/>
            </a:pPr>
            <a:r>
              <a:rPr lang="en-US" dirty="0" smtClean="0"/>
              <a:t>- assume </a:t>
            </a:r>
            <a:r>
              <a:rPr lang="en-US" dirty="0"/>
              <a:t>either know / </a:t>
            </a:r>
            <a:r>
              <a:rPr lang="en-US" dirty="0" err="1"/>
              <a:t>recognise</a:t>
            </a:r>
            <a:r>
              <a:rPr lang="en-US" dirty="0"/>
              <a:t> plaintext</a:t>
            </a:r>
            <a:endParaRPr lang="en-US" dirty="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Private-key cryptography</a:t>
            </a:r>
            <a:endParaRPr lang="en-US" dirty="0"/>
          </a:p>
        </p:txBody>
      </p:sp>
      <p:sp>
        <p:nvSpPr>
          <p:cNvPr id="3" name="Content Placeholder 2"/>
          <p:cNvSpPr>
            <a:spLocks noGrp="1"/>
          </p:cNvSpPr>
          <p:nvPr>
            <p:ph idx="1"/>
          </p:nvPr>
        </p:nvSpPr>
        <p:spPr/>
        <p:txBody>
          <a:bodyPr/>
          <a:lstStyle/>
          <a:p>
            <a:r>
              <a:rPr lang="en-US" dirty="0" smtClean="0"/>
              <a:t>Private-key cryptography allows two users who share a secret key to establish a “secure channel”</a:t>
            </a:r>
            <a:endParaRPr lang="en-US" dirty="0" smtClean="0"/>
          </a:p>
          <a:p>
            <a:r>
              <a:rPr lang="en-US" dirty="0" smtClean="0"/>
              <a:t>The need to share a secret key incurs several</a:t>
            </a:r>
            <a:endParaRPr lang="en-US" dirty="0" smtClean="0"/>
          </a:p>
          <a:p>
            <a:r>
              <a:rPr lang="en-US" dirty="0" smtClean="0"/>
              <a:t>drawbacks…</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2063750" y="333376"/>
            <a:ext cx="7924800" cy="923925"/>
          </a:xfrm>
        </p:spPr>
        <p:txBody>
          <a:bodyPr/>
          <a:lstStyle/>
          <a:p>
            <a:pPr eaLnBrk="1" hangingPunct="1"/>
            <a:r>
              <a:rPr lang="en-US" altLang="en-US" smtClean="0"/>
              <a:t>The Strength of the Cryptosystem</a:t>
            </a:r>
            <a:endParaRPr lang="en-GB" altLang="en-US" smtClean="0"/>
          </a:p>
        </p:txBody>
      </p:sp>
      <p:sp>
        <p:nvSpPr>
          <p:cNvPr id="24579" name="Rectangle 3"/>
          <p:cNvSpPr>
            <a:spLocks noGrp="1" noChangeArrowheads="1"/>
          </p:cNvSpPr>
          <p:nvPr>
            <p:ph type="body" idx="1"/>
          </p:nvPr>
        </p:nvSpPr>
        <p:spPr>
          <a:xfrm>
            <a:off x="1846264" y="1557339"/>
            <a:ext cx="8358187" cy="4643437"/>
          </a:xfrm>
        </p:spPr>
        <p:txBody>
          <a:bodyPr/>
          <a:lstStyle/>
          <a:p>
            <a:pPr marL="342900" lvl="1" indent="-342900">
              <a:buFont typeface="Wingdings" panose="05000000000000000000" pitchFamily="2" charset="2"/>
              <a:buChar char="l"/>
            </a:pPr>
            <a:r>
              <a:rPr lang="en-GB" altLang="en-US" sz="2800"/>
              <a:t>The </a:t>
            </a:r>
            <a:r>
              <a:rPr lang="en-GB" altLang="en-US" sz="2800" b="1" i="1"/>
              <a:t>strength</a:t>
            </a:r>
            <a:r>
              <a:rPr lang="en-GB" altLang="en-US" sz="2800"/>
              <a:t> of an encryption method comes from the </a:t>
            </a:r>
            <a:r>
              <a:rPr lang="en-GB" altLang="en-US" sz="2800" b="1"/>
              <a:t>algorithm</a:t>
            </a:r>
            <a:r>
              <a:rPr lang="en-GB" altLang="en-US" sz="2800"/>
              <a:t>, </a:t>
            </a:r>
            <a:r>
              <a:rPr lang="en-GB" altLang="en-US" sz="2800" b="1"/>
              <a:t>the secrecy of the key</a:t>
            </a:r>
            <a:r>
              <a:rPr lang="en-GB" altLang="en-US" sz="2800"/>
              <a:t>, </a:t>
            </a:r>
            <a:r>
              <a:rPr lang="en-GB" altLang="en-US" sz="2800" b="1"/>
              <a:t>the length of the key</a:t>
            </a:r>
            <a:r>
              <a:rPr lang="en-GB" altLang="en-US" sz="2800"/>
              <a:t>, </a:t>
            </a:r>
            <a:r>
              <a:rPr lang="en-GB" altLang="en-US" sz="2800" b="1"/>
              <a:t>the initialization vectors </a:t>
            </a:r>
            <a:r>
              <a:rPr lang="en-GB" altLang="en-US" sz="2800"/>
              <a:t>and </a:t>
            </a:r>
            <a:r>
              <a:rPr lang="en-GB" altLang="en-US" sz="2800" b="1"/>
              <a:t>how they all work together in the cryptosystem.</a:t>
            </a:r>
            <a:endParaRPr lang="en-GB" altLang="en-US" sz="2800" b="1"/>
          </a:p>
          <a:p>
            <a:pPr marL="342900" lvl="1" indent="-342900">
              <a:buFont typeface="Wingdings" panose="05000000000000000000" pitchFamily="2" charset="2"/>
              <a:buChar char="l"/>
            </a:pPr>
            <a:r>
              <a:rPr lang="en-GB" altLang="en-US" sz="2800"/>
              <a:t>If a key can be broken by a Pentium IV processor in 3 hours, then the cipher is not strong at all. If they however be broken by multiprocessor system over 1.2 million years, then its pretty darn strong.</a:t>
            </a:r>
            <a:endParaRPr lang="en-GB" altLang="en-US" sz="2800"/>
          </a:p>
          <a:p>
            <a:pPr marL="342900" lvl="1" indent="-342900">
              <a:buNone/>
            </a:pPr>
            <a:endParaRPr lang="en-GB" alt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2278063" y="260350"/>
            <a:ext cx="7924800" cy="996950"/>
          </a:xfrm>
        </p:spPr>
        <p:txBody>
          <a:bodyPr/>
          <a:lstStyle/>
          <a:p>
            <a:pPr eaLnBrk="1" hangingPunct="1"/>
            <a:r>
              <a:rPr lang="en-US" altLang="en-US" smtClean="0"/>
              <a:t>Cyptosystem Services</a:t>
            </a:r>
            <a:endParaRPr lang="en-GB" altLang="en-US" smtClean="0"/>
          </a:p>
        </p:txBody>
      </p:sp>
      <p:sp>
        <p:nvSpPr>
          <p:cNvPr id="26627" name="Rectangle 3"/>
          <p:cNvSpPr>
            <a:spLocks noGrp="1" noChangeArrowheads="1"/>
          </p:cNvSpPr>
          <p:nvPr>
            <p:ph type="body" idx="1"/>
          </p:nvPr>
        </p:nvSpPr>
        <p:spPr>
          <a:xfrm>
            <a:off x="1844675" y="1484314"/>
            <a:ext cx="8358188" cy="4643437"/>
          </a:xfrm>
        </p:spPr>
        <p:txBody>
          <a:bodyPr/>
          <a:lstStyle/>
          <a:p>
            <a:pPr eaLnBrk="1" hangingPunct="1"/>
            <a:r>
              <a:rPr lang="en-US" altLang="en-US" b="1" u="sng" smtClean="0"/>
              <a:t>Confidentiality </a:t>
            </a:r>
            <a:r>
              <a:rPr lang="en-US" altLang="en-US" smtClean="0"/>
              <a:t>– Only authorized entities are allowed to view</a:t>
            </a:r>
            <a:endParaRPr lang="en-US" altLang="en-US" smtClean="0"/>
          </a:p>
          <a:p>
            <a:pPr eaLnBrk="1" hangingPunct="1"/>
            <a:endParaRPr lang="en-US" altLang="en-US" smtClean="0"/>
          </a:p>
          <a:p>
            <a:pPr eaLnBrk="1" hangingPunct="1"/>
            <a:r>
              <a:rPr lang="en-US" altLang="en-US" b="1" u="sng" smtClean="0"/>
              <a:t>Integrity</a:t>
            </a:r>
            <a:r>
              <a:rPr lang="en-US" altLang="en-US" smtClean="0"/>
              <a:t> – Ensures the message was not altered by unauthorized individuals</a:t>
            </a:r>
            <a:endParaRPr lang="en-US" altLang="en-US" smtClean="0"/>
          </a:p>
          <a:p>
            <a:pPr eaLnBrk="1" hangingPunct="1"/>
            <a:endParaRPr lang="en-US" altLang="en-US" smtClean="0"/>
          </a:p>
          <a:p>
            <a:pPr eaLnBrk="1" hangingPunct="1"/>
            <a:r>
              <a:rPr lang="en-US" altLang="en-US" b="1" u="sng" smtClean="0"/>
              <a:t>Authenticity </a:t>
            </a:r>
            <a:r>
              <a:rPr lang="en-US" altLang="en-US" smtClean="0"/>
              <a:t>– Validates the source of a message, to ensure the sender is properly identified</a:t>
            </a:r>
            <a:endParaRPr lang="en-US" altLang="en-US" smtClean="0"/>
          </a:p>
          <a:p>
            <a:pPr eaLnBrk="1" hangingPunct="1">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hangingPunct="1"/>
            <a:r>
              <a:rPr lang="en-US" altLang="en-US" smtClean="0"/>
              <a:t>Cyptosystem Services</a:t>
            </a:r>
            <a:endParaRPr lang="en-GB" altLang="en-US" smtClean="0"/>
          </a:p>
        </p:txBody>
      </p:sp>
      <p:sp>
        <p:nvSpPr>
          <p:cNvPr id="28675" name="Rectangle 3"/>
          <p:cNvSpPr>
            <a:spLocks noGrp="1" noChangeArrowheads="1"/>
          </p:cNvSpPr>
          <p:nvPr>
            <p:ph type="body" idx="1"/>
          </p:nvPr>
        </p:nvSpPr>
        <p:spPr>
          <a:xfrm>
            <a:off x="2309814" y="2214564"/>
            <a:ext cx="8358187" cy="4643437"/>
          </a:xfrm>
        </p:spPr>
        <p:txBody>
          <a:bodyPr/>
          <a:lstStyle/>
          <a:p>
            <a:pPr eaLnBrk="1" hangingPunct="1"/>
            <a:r>
              <a:rPr lang="en-US" altLang="en-US" b="1" u="sng" smtClean="0"/>
              <a:t>Nonrepudiation </a:t>
            </a:r>
            <a:r>
              <a:rPr lang="en-US" altLang="en-US" smtClean="0"/>
              <a:t>– Establishes sender identity so that the entity cannot deny having sent the message</a:t>
            </a:r>
            <a:endParaRPr lang="en-US" altLang="en-US" smtClean="0"/>
          </a:p>
          <a:p>
            <a:pPr eaLnBrk="1" hangingPunct="1"/>
            <a:endParaRPr lang="en-US" altLang="en-US" smtClean="0"/>
          </a:p>
          <a:p>
            <a:pPr eaLnBrk="1" hangingPunct="1"/>
            <a:r>
              <a:rPr lang="en-US" altLang="en-US" b="1" u="sng" smtClean="0"/>
              <a:t>Access Control </a:t>
            </a:r>
            <a:r>
              <a:rPr lang="en-US" altLang="en-US" smtClean="0"/>
              <a:t>– Access to an object requires access to the associated crypto keys in many systems (e.g. login)</a:t>
            </a:r>
            <a:endParaRPr lang="en-US" altLang="en-US" smtClean="0"/>
          </a:p>
          <a:p>
            <a:pPr marL="342900" lvl="1" indent="-342900">
              <a:buNone/>
            </a:pPr>
            <a:endParaRPr lang="en-GB" alt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pPr eaLnBrk="1" hangingPunct="1"/>
            <a:r>
              <a:rPr lang="en-US" altLang="en-US" smtClean="0"/>
              <a:t>Cyptosystem Services</a:t>
            </a:r>
            <a:endParaRPr lang="en-GB" altLang="en-US" smtClean="0"/>
          </a:p>
        </p:txBody>
      </p:sp>
      <p:sp>
        <p:nvSpPr>
          <p:cNvPr id="30723" name="Rectangle 3"/>
          <p:cNvSpPr>
            <a:spLocks noGrp="1" noChangeArrowheads="1"/>
          </p:cNvSpPr>
          <p:nvPr>
            <p:ph type="body" idx="1"/>
          </p:nvPr>
        </p:nvSpPr>
        <p:spPr>
          <a:xfrm>
            <a:off x="2309814" y="2214564"/>
            <a:ext cx="8358187" cy="4643437"/>
          </a:xfrm>
        </p:spPr>
        <p:txBody>
          <a:bodyPr/>
          <a:lstStyle/>
          <a:p>
            <a:pPr eaLnBrk="1" hangingPunct="1"/>
            <a:r>
              <a:rPr lang="en-US" altLang="en-US" smtClean="0"/>
              <a:t>Suppose your boss sends you a message telling you will be receiving a raise that doubles your salary.</a:t>
            </a:r>
            <a:endParaRPr lang="en-US" altLang="en-US" smtClean="0"/>
          </a:p>
          <a:p>
            <a:pPr eaLnBrk="1" hangingPunct="1"/>
            <a:r>
              <a:rPr lang="en-US" altLang="en-US" smtClean="0"/>
              <a:t>The message is encrypted , so you will be sure it really came from your boss(</a:t>
            </a:r>
            <a:r>
              <a:rPr lang="en-US" altLang="en-US" b="1" smtClean="0"/>
              <a:t>authenticity</a:t>
            </a:r>
            <a:r>
              <a:rPr lang="en-US" altLang="en-US" smtClean="0"/>
              <a:t>).</a:t>
            </a:r>
            <a:endParaRPr lang="en-US" altLang="en-US" smtClean="0"/>
          </a:p>
          <a:p>
            <a:pPr eaLnBrk="1" hangingPunct="1"/>
            <a:r>
              <a:rPr lang="en-US" altLang="en-US" smtClean="0"/>
              <a:t>So you will be sure that someone did not alter it before it arrived at your computer (</a:t>
            </a:r>
            <a:r>
              <a:rPr lang="en-US" altLang="en-US" b="1" smtClean="0"/>
              <a:t>integrity</a:t>
            </a:r>
            <a:r>
              <a:rPr lang="en-US" altLang="en-US" smtClean="0"/>
              <a:t>).</a:t>
            </a:r>
            <a:endParaRPr lang="en-US" altLang="en-US" smtClean="0"/>
          </a:p>
          <a:p>
            <a:pPr eaLnBrk="1" hangingPunct="1"/>
            <a:r>
              <a:rPr lang="en-US" altLang="en-US" smtClean="0"/>
              <a:t>So you will be sure that no one read it as it travelled over the network (</a:t>
            </a:r>
            <a:r>
              <a:rPr lang="en-US" altLang="en-US" b="1" smtClean="0"/>
              <a:t>confidentiality</a:t>
            </a:r>
            <a:r>
              <a:rPr lang="en-US" altLang="en-US" smtClean="0"/>
              <a:t>).</a:t>
            </a:r>
            <a:endParaRPr lang="en-US" altLang="en-US" smtClean="0"/>
          </a:p>
          <a:p>
            <a:pPr eaLnBrk="1" hangingPunct="1"/>
            <a:endParaRPr lang="en-US" altLang="en-US" smtClean="0"/>
          </a:p>
          <a:p>
            <a:pPr eaLnBrk="1" hangingPunct="1"/>
            <a:endParaRPr lang="en-US" altLang="en-US" smtClean="0"/>
          </a:p>
          <a:p>
            <a:pPr marL="342900" lvl="1" indent="-342900">
              <a:buNone/>
            </a:pPr>
            <a:endParaRPr lang="en-GB" altLang="en-US"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altLang="en-US" smtClean="0"/>
              <a:t>Cyptosystem Services</a:t>
            </a:r>
            <a:endParaRPr lang="en-GB" altLang="en-US" smtClean="0"/>
          </a:p>
        </p:txBody>
      </p:sp>
      <p:sp>
        <p:nvSpPr>
          <p:cNvPr id="32771" name="Rectangle 3"/>
          <p:cNvSpPr>
            <a:spLocks noGrp="1" noChangeArrowheads="1"/>
          </p:cNvSpPr>
          <p:nvPr>
            <p:ph type="body" idx="1"/>
          </p:nvPr>
        </p:nvSpPr>
        <p:spPr>
          <a:xfrm>
            <a:off x="2309814" y="2214564"/>
            <a:ext cx="8358187" cy="4643437"/>
          </a:xfrm>
        </p:spPr>
        <p:txBody>
          <a:bodyPr/>
          <a:lstStyle/>
          <a:p>
            <a:pPr eaLnBrk="1" hangingPunct="1"/>
            <a:r>
              <a:rPr lang="en-US" altLang="en-US" smtClean="0"/>
              <a:t>So that your boss cannot deny that he sent it when he comes to his senses (</a:t>
            </a:r>
            <a:r>
              <a:rPr lang="en-US" altLang="en-US" b="1" smtClean="0"/>
              <a:t>nonrepudiation</a:t>
            </a:r>
            <a:r>
              <a:rPr lang="en-US" altLang="en-US" smtClean="0"/>
              <a:t>).</a:t>
            </a:r>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marL="342900" lvl="1" indent="-342900">
              <a:buNone/>
            </a:pPr>
            <a:endParaRPr lang="en-GB" altLang="en-US" sz="2800"/>
          </a:p>
        </p:txBody>
      </p:sp>
      <p:pic>
        <p:nvPicPr>
          <p:cNvPr id="327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4286250"/>
            <a:ext cx="9144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9484</Words>
  <Application>WPS Presentation</Application>
  <PresentationFormat>Widescreen</PresentationFormat>
  <Paragraphs>402</Paragraphs>
  <Slides>45</Slides>
  <Notes>25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45</vt:i4>
      </vt:variant>
    </vt:vector>
  </HeadingPairs>
  <TitlesOfParts>
    <vt:vector size="65" baseType="lpstr">
      <vt:lpstr>Arial</vt:lpstr>
      <vt:lpstr>SimSun</vt:lpstr>
      <vt:lpstr>Wingdings</vt:lpstr>
      <vt:lpstr>Calibri</vt:lpstr>
      <vt:lpstr>Calibri Light</vt:lpstr>
      <vt:lpstr>Microsoft YaHei</vt:lpstr>
      <vt:lpstr>Arial Unicode MS</vt:lpstr>
      <vt:lpstr>Curlz MT</vt:lpstr>
      <vt:lpstr>Castellar</vt:lpstr>
      <vt:lpstr>Trebuchet MS</vt:lpstr>
      <vt:lpstr>Times New Roman</vt:lpstr>
      <vt:lpstr>Georgia</vt:lpstr>
      <vt:lpstr>Courier New</vt:lpstr>
      <vt:lpstr>MS PGothic</vt:lpstr>
      <vt:lpstr>Times-Roman</vt:lpstr>
      <vt:lpstr>Gill Sans MT</vt:lpstr>
      <vt:lpstr>Helvetica</vt:lpstr>
      <vt:lpstr>Tahoma</vt:lpstr>
      <vt:lpstr>等线 Light</vt:lpstr>
      <vt:lpstr>Office Theme</vt:lpstr>
      <vt:lpstr>        Cryptography &amp; Network Security </vt:lpstr>
      <vt:lpstr>PowerPoint 演示文稿</vt:lpstr>
      <vt:lpstr>PowerPoint 演示文稿</vt:lpstr>
      <vt:lpstr>PowerPoint 演示文稿</vt:lpstr>
      <vt:lpstr>The Strength of the Cryptosystem</vt:lpstr>
      <vt:lpstr>Cyptosystem Services</vt:lpstr>
      <vt:lpstr>Cyptosystem Services</vt:lpstr>
      <vt:lpstr>Cyptosystem Services</vt:lpstr>
      <vt:lpstr>Cyptosystem Services</vt:lpstr>
      <vt:lpstr>Methods of Encryption</vt:lpstr>
      <vt:lpstr>Symmetric Cryptography: Examples.</vt:lpstr>
      <vt:lpstr>Examples:</vt:lpstr>
      <vt:lpstr>PowerPoint 演示文稿</vt:lpstr>
      <vt:lpstr>PowerPoint 演示文稿</vt:lpstr>
      <vt:lpstr>PowerPoint 演示文稿</vt:lpstr>
      <vt:lpstr>PowerPoint 演示文稿</vt:lpstr>
      <vt:lpstr>PowerPoint 演示文稿</vt:lpstr>
      <vt:lpstr>Caesar Cipher</vt:lpstr>
      <vt:lpstr>The Vigenère cipher</vt:lpstr>
      <vt:lpstr>Example</vt:lpstr>
      <vt:lpstr>PowerPoint 演示文稿</vt:lpstr>
      <vt:lpstr>One-Time Pad</vt:lpstr>
      <vt:lpstr>One-Time Pad</vt:lpstr>
      <vt:lpstr>One-Time Pad-Encryption</vt:lpstr>
      <vt:lpstr>One-Time Pad-Decryption</vt:lpstr>
      <vt:lpstr>One-Time Pad Requirments</vt:lpstr>
      <vt:lpstr>Data Encryption Standard(DES)</vt:lpstr>
      <vt:lpstr>PowerPoint 演示文稿</vt:lpstr>
      <vt:lpstr>General structure of DES</vt:lpstr>
      <vt:lpstr>Advanced Encryption Standard ( AES)</vt:lpstr>
      <vt:lpstr>AES Conceptual Scheme</vt:lpstr>
      <vt:lpstr>Multiple rounds</vt:lpstr>
      <vt:lpstr>AES Competition Requirements</vt:lpstr>
      <vt:lpstr>Types of Cipher</vt:lpstr>
      <vt:lpstr>Types of Cipher</vt:lpstr>
      <vt:lpstr>PowerPoint 演示文稿</vt:lpstr>
      <vt:lpstr>Substitution and Transposition</vt:lpstr>
      <vt:lpstr>PowerPoint 演示文稿</vt:lpstr>
      <vt:lpstr>Cryptography</vt:lpstr>
      <vt:lpstr>Cryptanalysis</vt:lpstr>
      <vt:lpstr>PowerPoint 演示文稿</vt:lpstr>
      <vt:lpstr>PowerPoint 演示文稿</vt:lpstr>
      <vt:lpstr>More Definitions</vt:lpstr>
      <vt:lpstr>Brute Force Search</vt:lpstr>
      <vt:lpstr>Private-key cryptography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Network Security</dc:title>
  <dc:creator>Reggie</dc:creator>
  <cp:lastModifiedBy>User</cp:lastModifiedBy>
  <cp:revision>16</cp:revision>
  <dcterms:created xsi:type="dcterms:W3CDTF">2021-07-17T20:00:00Z</dcterms:created>
  <dcterms:modified xsi:type="dcterms:W3CDTF">2023-07-17T15:30:07Z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573641298E914DD4B6A023043B7F033A</vt:lpwstr>
  </property>
  <property fmtid="{D5CDD505-2E9C-101B-9397-08002B2CF9AE}" pid="3" name="KSOProductBuildVer">
    <vt:lpwstr>1033-11.2.0.11219</vt:lpwstr>
  </property>
</Properties>
</file>