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9A793-5498-4123-819B-2A5B3C51C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4792-BEE8-47CA-8546-B91881815A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Cryptography &amp; Network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5575299"/>
            <a:ext cx="9144000" cy="7572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Department of Computer  Science and Information Technology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University of Cape Coast</a:t>
            </a:r>
            <a:endParaRPr lang="en-US" dirty="0"/>
          </a:p>
        </p:txBody>
      </p:sp>
      <p:sp>
        <p:nvSpPr>
          <p:cNvPr id="6" name="Subtitle 2"/>
          <p:cNvSpPr txBox="1"/>
          <p:nvPr/>
        </p:nvSpPr>
        <p:spPr>
          <a:xfrm>
            <a:off x="1524000" y="35433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3200" dirty="0" smtClean="0"/>
              <a:t>Ms. Regina </a:t>
            </a:r>
            <a:r>
              <a:rPr lang="en-US" sz="3200" dirty="0" err="1" smtClean="0"/>
              <a:t>Esi</a:t>
            </a:r>
            <a:r>
              <a:rPr lang="en-US" sz="3200" dirty="0" smtClean="0"/>
              <a:t> </a:t>
            </a:r>
            <a:r>
              <a:rPr lang="en-US" sz="3200" dirty="0" err="1" smtClean="0"/>
              <a:t>Turkson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Mrs</a:t>
            </a:r>
            <a:r>
              <a:rPr lang="en-US" sz="3200" dirty="0" smtClean="0"/>
              <a:t> Regina </a:t>
            </a:r>
            <a:r>
              <a:rPr lang="en-US" sz="3200" dirty="0" err="1" smtClean="0"/>
              <a:t>Esi</a:t>
            </a:r>
            <a:r>
              <a:rPr lang="en-US" sz="3200" dirty="0" smtClean="0"/>
              <a:t> </a:t>
            </a:r>
            <a:r>
              <a:rPr lang="en-US" sz="3200" dirty="0" err="1" smtClean="0"/>
              <a:t>Segbefia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r>
              <a:rPr lang="en-US" dirty="0" smtClean="0"/>
              <a:t>A private-key encryption scheme is defined by a message space M and algorithms (Gen, </a:t>
            </a:r>
            <a:r>
              <a:rPr lang="en-US" dirty="0" err="1" smtClean="0"/>
              <a:t>Enc</a:t>
            </a:r>
            <a:r>
              <a:rPr lang="en-US" dirty="0" smtClean="0"/>
              <a:t>, Dec):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Gen (key-generation algorithm): generates 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Enc</a:t>
            </a:r>
            <a:r>
              <a:rPr lang="en-US" dirty="0" smtClean="0"/>
              <a:t> (encryption algorithm): takes key k and message m </a:t>
            </a:r>
            <a:r>
              <a:rPr lang="en-US" dirty="0"/>
              <a:t>∈</a:t>
            </a:r>
            <a:r>
              <a:rPr lang="en-US" dirty="0" smtClean="0"/>
              <a:t> M as 	input; outputs </a:t>
            </a:r>
            <a:r>
              <a:rPr lang="en-US" dirty="0" err="1" smtClean="0"/>
              <a:t>ciphertext</a:t>
            </a:r>
            <a:r>
              <a:rPr lang="en-US" dirty="0" smtClean="0"/>
              <a:t> 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Dec (decryption algorithm): takes key k and </a:t>
            </a:r>
            <a:r>
              <a:rPr lang="en-US" dirty="0" err="1" smtClean="0"/>
              <a:t>ciphertext</a:t>
            </a:r>
            <a:r>
              <a:rPr lang="en-US" dirty="0" smtClean="0"/>
              <a:t> c ∈</a:t>
            </a:r>
            <a:r>
              <a:rPr lang="en-US" dirty="0"/>
              <a:t> </a:t>
            </a:r>
            <a:r>
              <a:rPr lang="en-US" dirty="0" smtClean="0"/>
              <a:t>C as 	input; output m or “error”.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all </a:t>
            </a:r>
            <a:r>
              <a:rPr lang="en-US" b="1" dirty="0" smtClean="0"/>
              <a:t>m ∈</a:t>
            </a:r>
            <a:r>
              <a:rPr lang="en-US" b="1" dirty="0"/>
              <a:t> </a:t>
            </a:r>
            <a:r>
              <a:rPr lang="en-US" b="1" dirty="0" smtClean="0"/>
              <a:t>M </a:t>
            </a:r>
            <a:r>
              <a:rPr lang="en-US" dirty="0" smtClean="0"/>
              <a:t>and </a:t>
            </a:r>
            <a:r>
              <a:rPr lang="en-US" b="1" dirty="0" smtClean="0"/>
              <a:t>k</a:t>
            </a:r>
            <a:r>
              <a:rPr lang="en-US" dirty="0" smtClean="0"/>
              <a:t> output by Gen, </a:t>
            </a:r>
            <a:r>
              <a:rPr lang="en-US" b="1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Dec</a:t>
            </a:r>
            <a:r>
              <a:rPr lang="en-US" b="1" baseline="-250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k</a:t>
            </a:r>
            <a:r>
              <a:rPr lang="en-US" b="1" dirty="0" smtClean="0"/>
              <a:t> (</a:t>
            </a:r>
            <a:r>
              <a:rPr lang="en-US" b="1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En</a:t>
            </a:r>
            <a:r>
              <a:rPr lang="en-US" b="1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</a:t>
            </a:r>
            <a:r>
              <a:rPr lang="en-US" b="1" baseline="-250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k</a:t>
            </a:r>
            <a:r>
              <a:rPr lang="en-US" b="1" dirty="0" smtClean="0"/>
              <a:t> (m)) = m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Cipher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309" y="2083014"/>
            <a:ext cx="7752381" cy="34285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CONTINUE FROM SLIDE 2 (PDF)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Disclaimer</a:t>
            </a:r>
            <a:r>
              <a:rPr lang="en-US" sz="4400" dirty="0" smtClean="0"/>
              <a:t>!</a:t>
            </a: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lecture slides are partially collected from the Internet for </a:t>
            </a:r>
            <a:r>
              <a:rPr lang="en-US" sz="3200" dirty="0" smtClean="0"/>
              <a:t>educational </a:t>
            </a:r>
            <a:r>
              <a:rPr lang="en-US" sz="3200" dirty="0"/>
              <a:t>purpose only. The lecturer does not claim any credit for them and the copyrights belong to the original authors.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000"/>
            <a:ext cx="10515600" cy="528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Cryptography and Network Security</a:t>
            </a:r>
            <a:endParaRPr lang="en-US" sz="44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Chapter </a:t>
            </a:r>
            <a:r>
              <a:rPr lang="en-US" sz="3600" dirty="0" smtClean="0"/>
              <a:t>2</a:t>
            </a: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Foundations of Cryptography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Symmetric</a:t>
            </a:r>
            <a:r>
              <a:rPr lang="fr-FR" sz="4000" dirty="0" smtClean="0"/>
              <a:t> </a:t>
            </a:r>
            <a:r>
              <a:rPr lang="fr-FR" sz="4000" dirty="0" err="1" smtClean="0"/>
              <a:t>Encryption</a:t>
            </a:r>
            <a:r>
              <a:rPr lang="fr-FR" sz="4000" dirty="0" smtClean="0"/>
              <a:t> </a:t>
            </a:r>
            <a:endParaRPr lang="fr-FR" sz="4000" dirty="0" smtClean="0"/>
          </a:p>
          <a:p>
            <a:r>
              <a:rPr lang="fr-FR" sz="4000" dirty="0" smtClean="0"/>
              <a:t>Public </a:t>
            </a:r>
            <a:r>
              <a:rPr lang="fr-FR" sz="4000" dirty="0" err="1" smtClean="0"/>
              <a:t>Encryption</a:t>
            </a:r>
            <a:r>
              <a:rPr lang="fr-FR" sz="4000" dirty="0" smtClean="0"/>
              <a:t> </a:t>
            </a:r>
            <a:endParaRPr lang="fr-FR" sz="4000" dirty="0" smtClean="0"/>
          </a:p>
          <a:p>
            <a:r>
              <a:rPr lang="fr-FR" sz="4000" dirty="0" smtClean="0"/>
              <a:t>Digital Signature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dirty="0" smtClean="0"/>
              <a:t>Some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laintext - original message 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iphertext</a:t>
            </a:r>
            <a:r>
              <a:rPr lang="en-US" dirty="0" smtClean="0"/>
              <a:t> - coded message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ipher - algorithm for transforming plaintext to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ey - info used in cipher known only to sender/receiver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ncipher (encrypt) - converting plaintext to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ecipher (decrypt) - recovering </a:t>
            </a:r>
            <a:r>
              <a:rPr lang="en-US" dirty="0" err="1" smtClean="0"/>
              <a:t>ciphertext</a:t>
            </a:r>
            <a:r>
              <a:rPr lang="en-US" dirty="0" smtClean="0"/>
              <a:t> from plaintext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ryptography - study of encryption principles/methods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ryptanalysis (codebreaking) - study of principles/ methods of deciphering </a:t>
            </a:r>
            <a:r>
              <a:rPr lang="en-US" dirty="0" err="1" smtClean="0"/>
              <a:t>ciphertext</a:t>
            </a:r>
            <a:r>
              <a:rPr lang="en-US" dirty="0" smtClean="0"/>
              <a:t> without knowing key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ryptology - field of both cryptography and </a:t>
            </a:r>
            <a:r>
              <a:rPr lang="en-US" dirty="0" smtClean="0"/>
              <a:t>cryptanalysis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the 1970s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exclusively concerned with ensuring secrecy of communication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relied exclusively on secret information (a key) shared between 	the communicating parties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Private-key cryptography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secret-key / shared-key / symmetric-key cryptography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213" y="2246014"/>
            <a:ext cx="7837365" cy="183269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582595" y="2880379"/>
            <a:ext cx="36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55961" y="186483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59272" y="1864836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ey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7" idx="1"/>
          </p:cNvCxnSpPr>
          <p:nvPr/>
        </p:nvCxnSpPr>
        <p:spPr>
          <a:xfrm>
            <a:off x="1454731" y="2246014"/>
            <a:ext cx="577482" cy="91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16181" y="3403599"/>
            <a:ext cx="4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</a:t>
            </a:r>
            <a:endParaRPr lang="en-US" sz="2800" b="1" dirty="0"/>
          </a:p>
        </p:txBody>
      </p:sp>
      <p:cxnSp>
        <p:nvCxnSpPr>
          <p:cNvPr id="55" name="Straight Arrow Connector 54"/>
          <p:cNvCxnSpPr>
            <a:endCxn id="53" idx="0"/>
          </p:cNvCxnSpPr>
          <p:nvPr/>
        </p:nvCxnSpPr>
        <p:spPr>
          <a:xfrm flipH="1">
            <a:off x="9525731" y="2603500"/>
            <a:ext cx="431070" cy="80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75638" y="2234168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9400" y="3989921"/>
            <a:ext cx="36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</a:t>
            </a:r>
            <a:endParaRPr lang="en-US" sz="28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298684" y="4263328"/>
            <a:ext cx="921484" cy="19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4220168" y="42746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essage / plaintext</a:t>
            </a:r>
            <a:endParaRPr lang="en-US" dirty="0"/>
          </a:p>
        </p:txBody>
      </p:sp>
      <p:sp>
        <p:nvSpPr>
          <p:cNvPr id="2055" name="Rectangle 2054"/>
          <p:cNvSpPr/>
          <p:nvPr/>
        </p:nvSpPr>
        <p:spPr>
          <a:xfrm>
            <a:off x="584750" y="4874320"/>
            <a:ext cx="3996634" cy="574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marR="258445" indent="-286385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 := </a:t>
            </a:r>
            <a:r>
              <a:rPr lang="en-US" sz="3200" b="1" dirty="0" err="1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Enc</a:t>
            </a:r>
            <a:r>
              <a:rPr lang="en-US" sz="3200" b="1" baseline="-25000" dirty="0" err="1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k</a:t>
            </a:r>
            <a:r>
              <a:rPr lang="en-US" sz="3200" b="1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(m</a:t>
            </a:r>
            <a:r>
              <a:rPr lang="en-US" sz="32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)</a:t>
            </a:r>
            <a:endParaRPr lang="en-US" sz="32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72534" y="4709235"/>
            <a:ext cx="3996634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marR="258445" indent="-286385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m </a:t>
            </a:r>
            <a:r>
              <a:rPr lang="en-US" sz="3200" b="1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:= </a:t>
            </a:r>
            <a:r>
              <a:rPr lang="en-US" sz="32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Dec</a:t>
            </a:r>
            <a:r>
              <a:rPr lang="en-US" sz="3200" b="1" baseline="-25000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k</a:t>
            </a:r>
            <a:r>
              <a:rPr lang="en-US" sz="32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(c)</a:t>
            </a:r>
            <a:endParaRPr lang="en-US" sz="32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7" name="Straight Arrow Connector 2056"/>
          <p:cNvCxnSpPr/>
          <p:nvPr/>
        </p:nvCxnSpPr>
        <p:spPr>
          <a:xfrm flipH="1" flipV="1">
            <a:off x="2583067" y="5477471"/>
            <a:ext cx="893970" cy="4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8841310" y="5283688"/>
            <a:ext cx="893970" cy="4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0" name="TextBox 2059"/>
          <p:cNvSpPr txBox="1"/>
          <p:nvPr/>
        </p:nvSpPr>
        <p:spPr>
          <a:xfrm>
            <a:off x="3007686" y="5836677"/>
            <a:ext cx="1649343" cy="37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132129" y="5683444"/>
            <a:ext cx="1649343" cy="37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73970"/>
            <a:ext cx="10515600" cy="945507"/>
          </a:xfrm>
        </p:spPr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263540"/>
            <a:ext cx="1495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4513141"/>
            <a:ext cx="1495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7537" y="2692290"/>
            <a:ext cx="36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1719" y="1846004"/>
            <a:ext cx="36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47700" y="3214295"/>
            <a:ext cx="3996634" cy="51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marR="258445" indent="-286385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 := </a:t>
            </a:r>
            <a:r>
              <a:rPr lang="en-US" sz="2800" b="1" dirty="0" err="1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Enc</a:t>
            </a:r>
            <a:r>
              <a:rPr lang="en-US" sz="2800" b="1" baseline="-25000" dirty="0" err="1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k</a:t>
            </a:r>
            <a:r>
              <a:rPr lang="en-US" sz="2800" b="1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(m</a:t>
            </a:r>
            <a:r>
              <a:rPr lang="en-US" sz="28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)</a:t>
            </a:r>
            <a:endParaRPr lang="en-US" sz="28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350" y="5041889"/>
            <a:ext cx="36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5941588"/>
            <a:ext cx="3996634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marR="258445" indent="-286385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m </a:t>
            </a:r>
            <a:r>
              <a:rPr lang="en-US" sz="2800" b="1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:= </a:t>
            </a:r>
            <a:r>
              <a:rPr lang="en-US" sz="28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Dec</a:t>
            </a:r>
            <a:r>
              <a:rPr lang="en-US" sz="2800" b="1" baseline="-25000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k</a:t>
            </a:r>
            <a:r>
              <a:rPr lang="en-US" sz="2800" b="1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(c)</a:t>
            </a:r>
            <a:endParaRPr lang="en-US" sz="2800" b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805" y="1977915"/>
            <a:ext cx="1676190" cy="16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999" y="3622841"/>
            <a:ext cx="1419048" cy="1419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82200" y="388633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9353" y="2248010"/>
            <a:ext cx="4758612" cy="56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53744" y="3788750"/>
            <a:ext cx="4859365" cy="16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99150" y="200651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03950" y="402871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Traditionally referred to as </a:t>
            </a:r>
            <a:r>
              <a:rPr lang="en-US" b="1" dirty="0" smtClean="0"/>
              <a:t>private/secret/single key</a:t>
            </a:r>
            <a:r>
              <a:rPr lang="en-US" dirty="0" smtClean="0"/>
              <a:t> cryptography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b="1" dirty="0" smtClean="0"/>
              <a:t>one</a:t>
            </a:r>
            <a:r>
              <a:rPr lang="en-US" dirty="0" smtClean="0"/>
              <a:t> key</a:t>
            </a:r>
            <a:endParaRPr lang="en-US" dirty="0" smtClean="0"/>
          </a:p>
          <a:p>
            <a:r>
              <a:rPr lang="en-US" dirty="0" smtClean="0"/>
              <a:t>shared by both sender and receiver</a:t>
            </a:r>
            <a:endParaRPr lang="en-US" dirty="0" smtClean="0"/>
          </a:p>
          <a:p>
            <a:r>
              <a:rPr lang="en-US" dirty="0" smtClean="0"/>
              <a:t>if this key is disclosed communications are compromised</a:t>
            </a:r>
            <a:endParaRPr lang="en-US" dirty="0" smtClean="0"/>
          </a:p>
          <a:p>
            <a:r>
              <a:rPr lang="en-US" dirty="0" smtClean="0"/>
              <a:t>also is </a:t>
            </a:r>
            <a:r>
              <a:rPr lang="en-US" b="1" dirty="0" smtClean="0"/>
              <a:t>symmetric</a:t>
            </a:r>
            <a:r>
              <a:rPr lang="en-US" dirty="0" smtClean="0"/>
              <a:t>, parties are equal</a:t>
            </a:r>
            <a:endParaRPr lang="en-US" dirty="0" smtClean="0"/>
          </a:p>
          <a:p>
            <a:r>
              <a:rPr lang="en-US" dirty="0" smtClean="0"/>
              <a:t>hence does not protect sender from receiver forging a message &amp; claiming is sent by sender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2263</Words>
  <Application>WPS Presentation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Calibri</vt:lpstr>
      <vt:lpstr>Calibri Light</vt:lpstr>
      <vt:lpstr>Microsoft YaHei</vt:lpstr>
      <vt:lpstr>Arial Unicode MS</vt:lpstr>
      <vt:lpstr>Office Theme</vt:lpstr>
      <vt:lpstr>        Cryptography &amp; Network Security </vt:lpstr>
      <vt:lpstr>PowerPoint 演示文稿</vt:lpstr>
      <vt:lpstr>PowerPoint 演示文稿</vt:lpstr>
      <vt:lpstr>Summary of Cryptography</vt:lpstr>
      <vt:lpstr>Some Basic Terminology</vt:lpstr>
      <vt:lpstr>Classical Cryptography</vt:lpstr>
      <vt:lpstr>Private-key encryption</vt:lpstr>
      <vt:lpstr>Private-key encryption</vt:lpstr>
      <vt:lpstr>Private-key encryption</vt:lpstr>
      <vt:lpstr>Private-key encryption</vt:lpstr>
      <vt:lpstr>Symmetric Cipher Model</vt:lpstr>
      <vt:lpstr>The shift cipher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Cryptography &amp; Network Security </dc:title>
  <dc:creator>Reggie</dc:creator>
  <cp:lastModifiedBy>User</cp:lastModifiedBy>
  <cp:revision>18</cp:revision>
  <dcterms:created xsi:type="dcterms:W3CDTF">2021-07-10T16:20:00Z</dcterms:created>
  <dcterms:modified xsi:type="dcterms:W3CDTF">2023-07-17T15:29:55Z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B1FFABBD45E04196A3F80383B181C603</vt:lpwstr>
  </property>
  <property fmtid="{D5CDD505-2E9C-101B-9397-08002B2CF9AE}" pid="3" name="KSOProductBuildVer">
    <vt:lpwstr>1033-11.2.0.11219</vt:lpwstr>
  </property>
</Properties>
</file>