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91" r:id="rId3"/>
    <p:sldId id="292" r:id="rId4"/>
    <p:sldId id="293" r:id="rId5"/>
    <p:sldId id="283" r:id="rId6"/>
    <p:sldId id="294" r:id="rId7"/>
    <p:sldId id="263" r:id="rId8"/>
    <p:sldId id="312" r:id="rId9"/>
    <p:sldId id="264" r:id="rId10"/>
    <p:sldId id="311" r:id="rId11"/>
    <p:sldId id="301" r:id="rId12"/>
    <p:sldId id="313" r:id="rId13"/>
    <p:sldId id="266" r:id="rId14"/>
    <p:sldId id="282" r:id="rId15"/>
    <p:sldId id="277" r:id="rId16"/>
    <p:sldId id="280" r:id="rId17"/>
    <p:sldId id="258" r:id="rId18"/>
    <p:sldId id="259" r:id="rId19"/>
    <p:sldId id="260" r:id="rId20"/>
    <p:sldId id="285" r:id="rId21"/>
    <p:sldId id="286" r:id="rId22"/>
    <p:sldId id="295" r:id="rId23"/>
    <p:sldId id="297" r:id="rId24"/>
    <p:sldId id="298" r:id="rId25"/>
    <p:sldId id="299" r:id="rId26"/>
    <p:sldId id="300" r:id="rId27"/>
    <p:sldId id="296" r:id="rId28"/>
    <p:sldId id="287" r:id="rId29"/>
    <p:sldId id="288" r:id="rId30"/>
    <p:sldId id="289" r:id="rId31"/>
    <p:sldId id="290" r:id="rId32"/>
    <p:sldId id="284" r:id="rId33"/>
    <p:sldId id="310" r:id="rId34"/>
    <p:sldId id="315" r:id="rId35"/>
    <p:sldId id="302" r:id="rId36"/>
    <p:sldId id="303" r:id="rId37"/>
    <p:sldId id="304" r:id="rId38"/>
    <p:sldId id="305" r:id="rId39"/>
    <p:sldId id="306" r:id="rId40"/>
    <p:sldId id="307" r:id="rId41"/>
    <p:sldId id="308" r:id="rId42"/>
    <p:sldId id="309" r:id="rId43"/>
    <p:sldId id="3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5A2F6-EF9C-49E0-A650-3938D2B66CA9}" type="datetimeFigureOut">
              <a:rPr lang="en-US" smtClean="0"/>
              <a:t>03-Feb-20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B7724-DE39-4543-88D2-C5701BA56575}" type="slidenum">
              <a:rPr lang="en-US" smtClean="0"/>
              <a:t>‹#›</a:t>
            </a:fld>
            <a:endParaRPr lang="en-US"/>
          </a:p>
        </p:txBody>
      </p:sp>
    </p:spTree>
    <p:extLst>
      <p:ext uri="{BB962C8B-B14F-4D97-AF65-F5344CB8AC3E}">
        <p14:creationId xmlns:p14="http://schemas.microsoft.com/office/powerpoint/2010/main" val="349603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51DD6B0-EEC6-4BC2-8B1D-A3F8B171F740}" type="slidenum">
              <a:rPr lang="en-US" altLang="en-US"/>
              <a:pPr/>
              <a:t>5</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35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131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t>There are a large number of distributions in </a:t>
            </a:r>
            <a:r>
              <a:rPr lang="en-US" altLang="en-US" dirty="0" err="1"/>
              <a:t>existance</a:t>
            </a:r>
            <a:r>
              <a:rPr lang="en-US" altLang="en-US" dirty="0"/>
              <a:t>. Linux.org reports over 100 English based distributions alone. The distributions that are listed on this slide are the most common distributions in existence. </a:t>
            </a:r>
          </a:p>
        </p:txBody>
      </p:sp>
    </p:spTree>
    <p:extLst>
      <p:ext uri="{BB962C8B-B14F-4D97-AF65-F5344CB8AC3E}">
        <p14:creationId xmlns:p14="http://schemas.microsoft.com/office/powerpoint/2010/main" val="132140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Root access means you are unstoppable. </a:t>
            </a:r>
            <a:endParaRPr lang="en-GB" dirty="0"/>
          </a:p>
        </p:txBody>
      </p:sp>
      <p:sp>
        <p:nvSpPr>
          <p:cNvPr id="4" name="Slide Number Placeholder 3"/>
          <p:cNvSpPr>
            <a:spLocks noGrp="1"/>
          </p:cNvSpPr>
          <p:nvPr>
            <p:ph type="sldNum" sz="quarter" idx="10"/>
          </p:nvPr>
        </p:nvSpPr>
        <p:spPr/>
        <p:txBody>
          <a:bodyPr/>
          <a:lstStyle/>
          <a:p>
            <a:fld id="{C5DB7724-DE39-4543-88D2-C5701BA56575}" type="slidenum">
              <a:rPr lang="en-US" smtClean="0"/>
              <a:t>20</a:t>
            </a:fld>
            <a:endParaRPr lang="en-US"/>
          </a:p>
        </p:txBody>
      </p:sp>
    </p:spTree>
    <p:extLst>
      <p:ext uri="{BB962C8B-B14F-4D97-AF65-F5344CB8AC3E}">
        <p14:creationId xmlns:p14="http://schemas.microsoft.com/office/powerpoint/2010/main" val="1151972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Bow down before me for I am root, The root user, also known as the </a:t>
            </a:r>
            <a:r>
              <a:rPr lang="en-US" sz="1200" b="0" i="0" u="none" strike="noStrike" kern="1200" baseline="0" dirty="0" err="1" smtClean="0">
                <a:solidFill>
                  <a:schemeClr val="tx1"/>
                </a:solidFill>
                <a:latin typeface="+mn-lt"/>
                <a:ea typeface="+mn-ea"/>
                <a:cs typeface="+mn-cs"/>
              </a:rPr>
              <a:t>superuser</a:t>
            </a:r>
            <a:r>
              <a:rPr lang="en-US" sz="1200" b="0" i="0" u="none" strike="noStrike" kern="1200" baseline="0" dirty="0" smtClean="0">
                <a:solidFill>
                  <a:schemeClr val="tx1"/>
                </a:solidFill>
                <a:latin typeface="+mn-lt"/>
                <a:ea typeface="+mn-ea"/>
                <a:cs typeface="+mn-cs"/>
              </a:rPr>
              <a:t>, has</a:t>
            </a:r>
          </a:p>
          <a:p>
            <a:r>
              <a:rPr lang="en-US" sz="1200" b="0" i="0" u="none" strike="noStrike" kern="1200" baseline="0" dirty="0" smtClean="0">
                <a:solidFill>
                  <a:schemeClr val="tx1"/>
                </a:solidFill>
                <a:latin typeface="+mn-lt"/>
                <a:ea typeface="+mn-ea"/>
                <a:cs typeface="+mn-cs"/>
              </a:rPr>
              <a:t>the authority to do anything, anywhere on the entire system. This power may include any computers that are networked to that machine as well.</a:t>
            </a:r>
            <a:endParaRPr lang="en-GB" dirty="0"/>
          </a:p>
        </p:txBody>
      </p:sp>
      <p:sp>
        <p:nvSpPr>
          <p:cNvPr id="4" name="Slide Number Placeholder 3"/>
          <p:cNvSpPr>
            <a:spLocks noGrp="1"/>
          </p:cNvSpPr>
          <p:nvPr>
            <p:ph type="sldNum" sz="quarter" idx="10"/>
          </p:nvPr>
        </p:nvSpPr>
        <p:spPr/>
        <p:txBody>
          <a:bodyPr/>
          <a:lstStyle/>
          <a:p>
            <a:fld id="{C5DB7724-DE39-4543-88D2-C5701BA56575}" type="slidenum">
              <a:rPr lang="en-US" smtClean="0"/>
              <a:t>21</a:t>
            </a:fld>
            <a:endParaRPr lang="en-US"/>
          </a:p>
        </p:txBody>
      </p:sp>
    </p:spTree>
    <p:extLst>
      <p:ext uri="{BB962C8B-B14F-4D97-AF65-F5344CB8AC3E}">
        <p14:creationId xmlns:p14="http://schemas.microsoft.com/office/powerpoint/2010/main" val="1583749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Train yourself and the other users who are allowed access to the root password to be very</a:t>
            </a:r>
          </a:p>
          <a:p>
            <a:r>
              <a:rPr lang="en-US" sz="1200" b="0" i="0" u="none" strike="noStrike" kern="1200" baseline="0" dirty="0" smtClean="0">
                <a:solidFill>
                  <a:schemeClr val="tx1"/>
                </a:solidFill>
                <a:latin typeface="+mn-lt"/>
                <a:ea typeface="+mn-ea"/>
                <a:cs typeface="+mn-cs"/>
              </a:rPr>
              <a:t>deliberate when logged in as root and not to abuse the power it gives. A mistake you make while logged in as root could delete files that are required for the system to run properly</a:t>
            </a:r>
            <a:endParaRPr lang="en-GB" dirty="0"/>
          </a:p>
        </p:txBody>
      </p:sp>
      <p:sp>
        <p:nvSpPr>
          <p:cNvPr id="4" name="Slide Number Placeholder 3"/>
          <p:cNvSpPr>
            <a:spLocks noGrp="1"/>
          </p:cNvSpPr>
          <p:nvPr>
            <p:ph type="sldNum" sz="quarter" idx="10"/>
          </p:nvPr>
        </p:nvSpPr>
        <p:spPr/>
        <p:txBody>
          <a:bodyPr/>
          <a:lstStyle/>
          <a:p>
            <a:fld id="{C5DB7724-DE39-4543-88D2-C5701BA56575}" type="slidenum">
              <a:rPr lang="en-US" smtClean="0"/>
              <a:t>28</a:t>
            </a:fld>
            <a:endParaRPr lang="en-US"/>
          </a:p>
        </p:txBody>
      </p:sp>
    </p:spTree>
    <p:extLst>
      <p:ext uri="{BB962C8B-B14F-4D97-AF65-F5344CB8AC3E}">
        <p14:creationId xmlns:p14="http://schemas.microsoft.com/office/powerpoint/2010/main" val="172860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2B97EC9-C8C2-4F46-BD1A-6196DC7976C4}" type="slidenum">
              <a:rPr lang="en-US" altLang="en-US"/>
              <a:pPr/>
              <a:t>32</a:t>
            </a:fld>
            <a:endParaRPr lang="en-US" altLang="en-US"/>
          </a:p>
        </p:txBody>
      </p:sp>
      <p:sp>
        <p:nvSpPr>
          <p:cNvPr id="8397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20078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simple terms, the system administrator is the person responsible for maintaining a computer system at peak efficiency. </a:t>
            </a:r>
            <a:endParaRPr lang="en-GB" dirty="0"/>
          </a:p>
        </p:txBody>
      </p:sp>
      <p:sp>
        <p:nvSpPr>
          <p:cNvPr id="4" name="Slide Number Placeholder 3"/>
          <p:cNvSpPr>
            <a:spLocks noGrp="1"/>
          </p:cNvSpPr>
          <p:nvPr>
            <p:ph type="sldNum" sz="quarter" idx="10"/>
          </p:nvPr>
        </p:nvSpPr>
        <p:spPr/>
        <p:txBody>
          <a:bodyPr/>
          <a:lstStyle/>
          <a:p>
            <a:fld id="{C5DB7724-DE39-4543-88D2-C5701BA56575}" type="slidenum">
              <a:rPr lang="en-US" smtClean="0"/>
              <a:t>6</a:t>
            </a:fld>
            <a:endParaRPr lang="en-US"/>
          </a:p>
        </p:txBody>
      </p:sp>
    </p:spTree>
    <p:extLst>
      <p:ext uri="{BB962C8B-B14F-4D97-AF65-F5344CB8AC3E}">
        <p14:creationId xmlns:p14="http://schemas.microsoft.com/office/powerpoint/2010/main" val="419485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panose="02020603050405020304" pitchFamily="18" charset="0"/>
              </a:defRPr>
            </a:lvl1pPr>
            <a:lvl2pPr marL="742950" indent="-285750">
              <a:defRPr sz="2600">
                <a:solidFill>
                  <a:schemeClr val="tx1"/>
                </a:solidFill>
                <a:latin typeface="Times" panose="02020603050405020304" pitchFamily="18" charset="0"/>
              </a:defRPr>
            </a:lvl2pPr>
            <a:lvl3pPr marL="1143000" indent="-228600">
              <a:defRPr sz="2600">
                <a:solidFill>
                  <a:schemeClr val="tx1"/>
                </a:solidFill>
                <a:latin typeface="Times" panose="02020603050405020304" pitchFamily="18" charset="0"/>
              </a:defRPr>
            </a:lvl3pPr>
            <a:lvl4pPr marL="1600200" indent="-228600">
              <a:defRPr sz="2600">
                <a:solidFill>
                  <a:schemeClr val="tx1"/>
                </a:solidFill>
                <a:latin typeface="Times" panose="02020603050405020304" pitchFamily="18" charset="0"/>
              </a:defRPr>
            </a:lvl4pPr>
            <a:lvl5pPr marL="2057400" indent="-228600">
              <a:defRPr sz="2600">
                <a:solidFill>
                  <a:schemeClr val="tx1"/>
                </a:solidFill>
                <a:latin typeface="Times" panose="02020603050405020304" pitchFamily="18" charset="0"/>
              </a:defRPr>
            </a:lvl5pPr>
            <a:lvl6pPr marL="2514600" indent="-228600" eaLnBrk="0" fontAlgn="base" hangingPunct="0">
              <a:spcBef>
                <a:spcPct val="0"/>
              </a:spcBef>
              <a:spcAft>
                <a:spcPct val="0"/>
              </a:spcAft>
              <a:defRPr sz="2600">
                <a:solidFill>
                  <a:schemeClr val="tx1"/>
                </a:solidFill>
                <a:latin typeface="Times" panose="02020603050405020304" pitchFamily="18" charset="0"/>
              </a:defRPr>
            </a:lvl6pPr>
            <a:lvl7pPr marL="2971800" indent="-228600" eaLnBrk="0" fontAlgn="base" hangingPunct="0">
              <a:spcBef>
                <a:spcPct val="0"/>
              </a:spcBef>
              <a:spcAft>
                <a:spcPct val="0"/>
              </a:spcAft>
              <a:defRPr sz="2600">
                <a:solidFill>
                  <a:schemeClr val="tx1"/>
                </a:solidFill>
                <a:latin typeface="Times" panose="02020603050405020304" pitchFamily="18" charset="0"/>
              </a:defRPr>
            </a:lvl7pPr>
            <a:lvl8pPr marL="3429000" indent="-228600" eaLnBrk="0" fontAlgn="base" hangingPunct="0">
              <a:spcBef>
                <a:spcPct val="0"/>
              </a:spcBef>
              <a:spcAft>
                <a:spcPct val="0"/>
              </a:spcAft>
              <a:defRPr sz="2600">
                <a:solidFill>
                  <a:schemeClr val="tx1"/>
                </a:solidFill>
                <a:latin typeface="Times" panose="02020603050405020304" pitchFamily="18" charset="0"/>
              </a:defRPr>
            </a:lvl8pPr>
            <a:lvl9pPr marL="3886200" indent="-228600" eaLnBrk="0" fontAlgn="base" hangingPunct="0">
              <a:spcBef>
                <a:spcPct val="0"/>
              </a:spcBef>
              <a:spcAft>
                <a:spcPct val="0"/>
              </a:spcAft>
              <a:defRPr sz="2600">
                <a:solidFill>
                  <a:schemeClr val="tx1"/>
                </a:solidFill>
                <a:latin typeface="Times" panose="02020603050405020304" pitchFamily="18" charset="0"/>
              </a:defRPr>
            </a:lvl9pPr>
          </a:lstStyle>
          <a:p>
            <a:fld id="{5C279600-3946-4DEC-A5D5-0C667519B9C3}" type="slidenum">
              <a:rPr lang="en-US" altLang="en-US" sz="1200"/>
              <a:pPr/>
              <a:t>7</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panose="02020603050405020304" pitchFamily="18" charset="0"/>
            </a:endParaRPr>
          </a:p>
        </p:txBody>
      </p:sp>
    </p:spTree>
    <p:extLst>
      <p:ext uri="{BB962C8B-B14F-4D97-AF65-F5344CB8AC3E}">
        <p14:creationId xmlns:p14="http://schemas.microsoft.com/office/powerpoint/2010/main" val="284794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Administrator must attempt to balance these two conflicting aims</a:t>
            </a:r>
            <a:endParaRPr lang="en-US" dirty="0"/>
          </a:p>
        </p:txBody>
      </p:sp>
      <p:sp>
        <p:nvSpPr>
          <p:cNvPr id="4" name="Slide Number Placeholder 3"/>
          <p:cNvSpPr>
            <a:spLocks noGrp="1"/>
          </p:cNvSpPr>
          <p:nvPr>
            <p:ph type="sldNum" sz="quarter" idx="10"/>
          </p:nvPr>
        </p:nvSpPr>
        <p:spPr/>
        <p:txBody>
          <a:bodyPr/>
          <a:lstStyle/>
          <a:p>
            <a:fld id="{C5DB7724-DE39-4543-88D2-C5701BA56575}" type="slidenum">
              <a:rPr lang="en-US" smtClean="0"/>
              <a:t>9</a:t>
            </a:fld>
            <a:endParaRPr lang="en-US"/>
          </a:p>
        </p:txBody>
      </p:sp>
    </p:spTree>
    <p:extLst>
      <p:ext uri="{BB962C8B-B14F-4D97-AF65-F5344CB8AC3E}">
        <p14:creationId xmlns:p14="http://schemas.microsoft.com/office/powerpoint/2010/main" val="202438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users are scientists doing research on ground breaking network technology you will be performing completely different tasks than if your users are all doing word processing and spreadsheets. </a:t>
            </a:r>
            <a:r>
              <a:rPr lang="en-US" sz="1200" b="0" i="0" u="none" strike="noStrike" kern="1200" baseline="0" dirty="0" smtClean="0">
                <a:solidFill>
                  <a:schemeClr val="tx1"/>
                </a:solidFill>
                <a:latin typeface="+mn-lt"/>
                <a:ea typeface="+mn-ea"/>
                <a:cs typeface="+mn-cs"/>
              </a:rPr>
              <a:t>A system administrator aims to be as transparent to the user as possible. How much the users need to contact you is a good indicator of how well you are doing your job</a:t>
            </a:r>
            <a:endParaRPr lang="en-US" dirty="0" smtClean="0"/>
          </a:p>
          <a:p>
            <a:endParaRPr lang="en-US" dirty="0"/>
          </a:p>
        </p:txBody>
      </p:sp>
      <p:sp>
        <p:nvSpPr>
          <p:cNvPr id="4" name="Slide Number Placeholder 3"/>
          <p:cNvSpPr>
            <a:spLocks noGrp="1"/>
          </p:cNvSpPr>
          <p:nvPr>
            <p:ph type="sldNum" sz="quarter" idx="10"/>
          </p:nvPr>
        </p:nvSpPr>
        <p:spPr/>
        <p:txBody>
          <a:bodyPr/>
          <a:lstStyle/>
          <a:p>
            <a:fld id="{7034E99C-38B0-4210-931F-8B4E218FC563}" type="slidenum">
              <a:rPr lang="en-US" smtClean="0"/>
              <a:t>14</a:t>
            </a:fld>
            <a:endParaRPr lang="en-US"/>
          </a:p>
        </p:txBody>
      </p:sp>
    </p:spTree>
    <p:extLst>
      <p:ext uri="{BB962C8B-B14F-4D97-AF65-F5344CB8AC3E}">
        <p14:creationId xmlns:p14="http://schemas.microsoft.com/office/powerpoint/2010/main" val="8470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smtClean="0">
                <a:latin typeface="Times" panose="02020603050405020304" pitchFamily="18" charset="0"/>
              </a:rPr>
              <a:t>The discovery process may include research, trial and error, or begging.  The abilities to learn and problem solve may well be the two most important for a Systems Administrator.</a:t>
            </a:r>
            <a:endParaRPr lang="en-GB" altLang="en-US" dirty="0" smtClean="0">
              <a:latin typeface="Times" panose="02020603050405020304" pitchFamily="18"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panose="02020603050405020304" pitchFamily="18" charset="0"/>
              </a:defRPr>
            </a:lvl1pPr>
            <a:lvl2pPr marL="742950" indent="-285750">
              <a:defRPr sz="2600">
                <a:solidFill>
                  <a:schemeClr val="tx1"/>
                </a:solidFill>
                <a:latin typeface="Times" panose="02020603050405020304" pitchFamily="18" charset="0"/>
              </a:defRPr>
            </a:lvl2pPr>
            <a:lvl3pPr marL="1143000" indent="-228600">
              <a:defRPr sz="2600">
                <a:solidFill>
                  <a:schemeClr val="tx1"/>
                </a:solidFill>
                <a:latin typeface="Times" panose="02020603050405020304" pitchFamily="18" charset="0"/>
              </a:defRPr>
            </a:lvl3pPr>
            <a:lvl4pPr marL="1600200" indent="-228600">
              <a:defRPr sz="2600">
                <a:solidFill>
                  <a:schemeClr val="tx1"/>
                </a:solidFill>
                <a:latin typeface="Times" panose="02020603050405020304" pitchFamily="18" charset="0"/>
              </a:defRPr>
            </a:lvl4pPr>
            <a:lvl5pPr marL="2057400" indent="-228600">
              <a:defRPr sz="2600">
                <a:solidFill>
                  <a:schemeClr val="tx1"/>
                </a:solidFill>
                <a:latin typeface="Times" panose="02020603050405020304" pitchFamily="18" charset="0"/>
              </a:defRPr>
            </a:lvl5pPr>
            <a:lvl6pPr marL="2514600" indent="-228600" eaLnBrk="0" fontAlgn="base" hangingPunct="0">
              <a:spcBef>
                <a:spcPct val="0"/>
              </a:spcBef>
              <a:spcAft>
                <a:spcPct val="0"/>
              </a:spcAft>
              <a:defRPr sz="2600">
                <a:solidFill>
                  <a:schemeClr val="tx1"/>
                </a:solidFill>
                <a:latin typeface="Times" panose="02020603050405020304" pitchFamily="18" charset="0"/>
              </a:defRPr>
            </a:lvl6pPr>
            <a:lvl7pPr marL="2971800" indent="-228600" eaLnBrk="0" fontAlgn="base" hangingPunct="0">
              <a:spcBef>
                <a:spcPct val="0"/>
              </a:spcBef>
              <a:spcAft>
                <a:spcPct val="0"/>
              </a:spcAft>
              <a:defRPr sz="2600">
                <a:solidFill>
                  <a:schemeClr val="tx1"/>
                </a:solidFill>
                <a:latin typeface="Times" panose="02020603050405020304" pitchFamily="18" charset="0"/>
              </a:defRPr>
            </a:lvl7pPr>
            <a:lvl8pPr marL="3429000" indent="-228600" eaLnBrk="0" fontAlgn="base" hangingPunct="0">
              <a:spcBef>
                <a:spcPct val="0"/>
              </a:spcBef>
              <a:spcAft>
                <a:spcPct val="0"/>
              </a:spcAft>
              <a:defRPr sz="2600">
                <a:solidFill>
                  <a:schemeClr val="tx1"/>
                </a:solidFill>
                <a:latin typeface="Times" panose="02020603050405020304" pitchFamily="18" charset="0"/>
              </a:defRPr>
            </a:lvl8pPr>
            <a:lvl9pPr marL="3886200" indent="-228600" eaLnBrk="0" fontAlgn="base" hangingPunct="0">
              <a:spcBef>
                <a:spcPct val="0"/>
              </a:spcBef>
              <a:spcAft>
                <a:spcPct val="0"/>
              </a:spcAft>
              <a:defRPr sz="2600">
                <a:solidFill>
                  <a:schemeClr val="tx1"/>
                </a:solidFill>
                <a:latin typeface="Times" panose="02020603050405020304" pitchFamily="18" charset="0"/>
              </a:defRPr>
            </a:lvl9pPr>
          </a:lstStyle>
          <a:p>
            <a:fld id="{0F4F103D-1863-42AC-907D-8CC7873BE59F}" type="slidenum">
              <a:rPr lang="en-US" altLang="en-US" sz="1200"/>
              <a:pPr/>
              <a:t>15</a:t>
            </a:fld>
            <a:endParaRPr lang="en-US" altLang="en-US" sz="1200"/>
          </a:p>
        </p:txBody>
      </p:sp>
    </p:spTree>
    <p:extLst>
      <p:ext uri="{BB962C8B-B14F-4D97-AF65-F5344CB8AC3E}">
        <p14:creationId xmlns:p14="http://schemas.microsoft.com/office/powerpoint/2010/main" val="2019051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Whichever method of communication is appropriate to your purpose, communication is a critical factor in maintaining a good working relationship with the users who rely on you.</a:t>
            </a:r>
            <a:endParaRPr lang="en-GB" altLang="en-US" dirty="0" smtClean="0">
              <a:latin typeface="Times" panose="02020603050405020304" pitchFamily="18"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panose="02020603050405020304" pitchFamily="18" charset="0"/>
              </a:defRPr>
            </a:lvl1pPr>
            <a:lvl2pPr marL="742950" indent="-285750">
              <a:defRPr sz="2600">
                <a:solidFill>
                  <a:schemeClr val="tx1"/>
                </a:solidFill>
                <a:latin typeface="Times" panose="02020603050405020304" pitchFamily="18" charset="0"/>
              </a:defRPr>
            </a:lvl2pPr>
            <a:lvl3pPr marL="1143000" indent="-228600">
              <a:defRPr sz="2600">
                <a:solidFill>
                  <a:schemeClr val="tx1"/>
                </a:solidFill>
                <a:latin typeface="Times" panose="02020603050405020304" pitchFamily="18" charset="0"/>
              </a:defRPr>
            </a:lvl3pPr>
            <a:lvl4pPr marL="1600200" indent="-228600">
              <a:defRPr sz="2600">
                <a:solidFill>
                  <a:schemeClr val="tx1"/>
                </a:solidFill>
                <a:latin typeface="Times" panose="02020603050405020304" pitchFamily="18" charset="0"/>
              </a:defRPr>
            </a:lvl4pPr>
            <a:lvl5pPr marL="2057400" indent="-228600">
              <a:defRPr sz="2600">
                <a:solidFill>
                  <a:schemeClr val="tx1"/>
                </a:solidFill>
                <a:latin typeface="Times" panose="02020603050405020304" pitchFamily="18" charset="0"/>
              </a:defRPr>
            </a:lvl5pPr>
            <a:lvl6pPr marL="2514600" indent="-228600" eaLnBrk="0" fontAlgn="base" hangingPunct="0">
              <a:spcBef>
                <a:spcPct val="0"/>
              </a:spcBef>
              <a:spcAft>
                <a:spcPct val="0"/>
              </a:spcAft>
              <a:defRPr sz="2600">
                <a:solidFill>
                  <a:schemeClr val="tx1"/>
                </a:solidFill>
                <a:latin typeface="Times" panose="02020603050405020304" pitchFamily="18" charset="0"/>
              </a:defRPr>
            </a:lvl6pPr>
            <a:lvl7pPr marL="2971800" indent="-228600" eaLnBrk="0" fontAlgn="base" hangingPunct="0">
              <a:spcBef>
                <a:spcPct val="0"/>
              </a:spcBef>
              <a:spcAft>
                <a:spcPct val="0"/>
              </a:spcAft>
              <a:defRPr sz="2600">
                <a:solidFill>
                  <a:schemeClr val="tx1"/>
                </a:solidFill>
                <a:latin typeface="Times" panose="02020603050405020304" pitchFamily="18" charset="0"/>
              </a:defRPr>
            </a:lvl7pPr>
            <a:lvl8pPr marL="3429000" indent="-228600" eaLnBrk="0" fontAlgn="base" hangingPunct="0">
              <a:spcBef>
                <a:spcPct val="0"/>
              </a:spcBef>
              <a:spcAft>
                <a:spcPct val="0"/>
              </a:spcAft>
              <a:defRPr sz="2600">
                <a:solidFill>
                  <a:schemeClr val="tx1"/>
                </a:solidFill>
                <a:latin typeface="Times" panose="02020603050405020304" pitchFamily="18" charset="0"/>
              </a:defRPr>
            </a:lvl8pPr>
            <a:lvl9pPr marL="3886200" indent="-228600" eaLnBrk="0" fontAlgn="base" hangingPunct="0">
              <a:spcBef>
                <a:spcPct val="0"/>
              </a:spcBef>
              <a:spcAft>
                <a:spcPct val="0"/>
              </a:spcAft>
              <a:defRPr sz="2600">
                <a:solidFill>
                  <a:schemeClr val="tx1"/>
                </a:solidFill>
                <a:latin typeface="Times" panose="02020603050405020304" pitchFamily="18" charset="0"/>
              </a:defRPr>
            </a:lvl9pPr>
          </a:lstStyle>
          <a:p>
            <a:fld id="{221EA169-E7FD-437D-9D54-1B93C29B69E8}" type="slidenum">
              <a:rPr lang="en-US" altLang="en-US" sz="1200"/>
              <a:pPr/>
              <a:t>16</a:t>
            </a:fld>
            <a:endParaRPr lang="en-US" altLang="en-US" sz="1200"/>
          </a:p>
        </p:txBody>
      </p:sp>
    </p:spTree>
    <p:extLst>
      <p:ext uri="{BB962C8B-B14F-4D97-AF65-F5344CB8AC3E}">
        <p14:creationId xmlns:p14="http://schemas.microsoft.com/office/powerpoint/2010/main" val="365510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926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t>Linux itself is actually only the kernel, which we can refer to as the core of the operating system. The kernels duty is to manage the interface to the hardware, including memory, CPU, storage and other peripherals. </a:t>
            </a:r>
          </a:p>
          <a:p>
            <a:endParaRPr lang="en-US" altLang="en-US" dirty="0"/>
          </a:p>
          <a:p>
            <a:r>
              <a:rPr lang="en-US" altLang="en-US" dirty="0"/>
              <a:t>The kernel is also responsible for maintaining user processes, and to schedule their access to the resources they require.</a:t>
            </a:r>
          </a:p>
        </p:txBody>
      </p:sp>
    </p:spTree>
    <p:extLst>
      <p:ext uri="{BB962C8B-B14F-4D97-AF65-F5344CB8AC3E}">
        <p14:creationId xmlns:p14="http://schemas.microsoft.com/office/powerpoint/2010/main" val="295994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Whilst the kernel is important, it is by no means everything necessary to run a unix computer. Additional applications are necessary to provide actual purpose to the system.</a:t>
            </a:r>
          </a:p>
          <a:p>
            <a:endParaRPr lang="en-US" altLang="en-US"/>
          </a:p>
          <a:p>
            <a:r>
              <a:rPr lang="en-US" altLang="en-US"/>
              <a:t>A linux installation is made up of 3 main items; installation and configuration files, software packages and the linux kernel itself. A “Distribution” is simply a collection of these items into a single operating system.  </a:t>
            </a:r>
          </a:p>
        </p:txBody>
      </p:sp>
    </p:spTree>
    <p:extLst>
      <p:ext uri="{BB962C8B-B14F-4D97-AF65-F5344CB8AC3E}">
        <p14:creationId xmlns:p14="http://schemas.microsoft.com/office/powerpoint/2010/main" val="31088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D5915A-4359-4C72-A7F3-8870884786A3}" type="datetime1">
              <a:rPr lang="en-US" smtClean="0"/>
              <a:t>03-Feb-20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364563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9BCE8-9543-4F69-8841-6DFD819BED38}" type="datetime1">
              <a:rPr lang="en-US" smtClean="0"/>
              <a:t>03-Feb-20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353296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F4258-8520-4229-BA3D-5BAF82685490}" type="datetime1">
              <a:rPr lang="en-US" smtClean="0"/>
              <a:t>03-Feb-20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53251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A962B9-BA48-442E-87A4-954CDBBB2EB9}" type="datetime1">
              <a:rPr lang="en-US" smtClean="0"/>
              <a:t>03-Feb-20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380448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7AFE89-02C8-42F9-A612-E910A52BDF1C}" type="datetime1">
              <a:rPr lang="en-US" smtClean="0"/>
              <a:t>03-Feb-20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66084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007E0C-8C2D-4BDE-BC0F-95C38E3BA4AC}" type="datetime1">
              <a:rPr lang="en-US" smtClean="0"/>
              <a:t>03-Feb-20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353055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13144E-F60A-4AFE-B81C-47A2956BB67E}" type="datetime1">
              <a:rPr lang="en-US" smtClean="0"/>
              <a:t>03-Feb-20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240747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7F071B-DC50-4C0B-A19C-4BD75723F9C3}" type="datetime1">
              <a:rPr lang="en-US" smtClean="0"/>
              <a:t>03-Feb-20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218267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8DE87-4D80-431F-A315-3E7BFC1C2D15}" type="datetime1">
              <a:rPr lang="en-US" smtClean="0"/>
              <a:t>03-Feb-20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379863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AE8A2F-FE09-46B8-96DB-3F1327FB74D0}" type="datetime1">
              <a:rPr lang="en-US" smtClean="0"/>
              <a:t>03-Feb-20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101434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0FEED-02C5-4543-A531-89A7F742DB7E}" type="datetime1">
              <a:rPr lang="en-US" smtClean="0"/>
              <a:t>03-Feb-20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DAF7D-A1DF-4A5F-B8BA-FBE6091B66BF}" type="slidenum">
              <a:rPr lang="en-US" smtClean="0"/>
              <a:t>‹#›</a:t>
            </a:fld>
            <a:endParaRPr lang="en-US"/>
          </a:p>
        </p:txBody>
      </p:sp>
    </p:spTree>
    <p:extLst>
      <p:ext uri="{BB962C8B-B14F-4D97-AF65-F5344CB8AC3E}">
        <p14:creationId xmlns:p14="http://schemas.microsoft.com/office/powerpoint/2010/main" val="6972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01DF5-C64D-4589-9EC0-572A4F3B5ED3}" type="datetime1">
              <a:rPr lang="en-US" smtClean="0"/>
              <a:t>03-Feb-20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AF7D-A1DF-4A5F-B8BA-FBE6091B66BF}" type="slidenum">
              <a:rPr lang="en-US" smtClean="0"/>
              <a:t>‹#›</a:t>
            </a:fld>
            <a:endParaRPr lang="en-US"/>
          </a:p>
        </p:txBody>
      </p:sp>
    </p:spTree>
    <p:extLst>
      <p:ext uri="{BB962C8B-B14F-4D97-AF65-F5344CB8AC3E}">
        <p14:creationId xmlns:p14="http://schemas.microsoft.com/office/powerpoint/2010/main" val="154426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dirty="0" smtClean="0"/>
              <a:t>System Administration</a:t>
            </a:r>
            <a:endParaRPr lang="en-US" dirty="0"/>
          </a:p>
        </p:txBody>
      </p:sp>
      <p:sp>
        <p:nvSpPr>
          <p:cNvPr id="3" name="Subtitle 2"/>
          <p:cNvSpPr>
            <a:spLocks noGrp="1"/>
          </p:cNvSpPr>
          <p:nvPr>
            <p:ph type="subTitle" idx="1"/>
          </p:nvPr>
        </p:nvSpPr>
        <p:spPr>
          <a:xfrm>
            <a:off x="318655" y="3602037"/>
            <a:ext cx="10349345" cy="2868035"/>
          </a:xfrm>
        </p:spPr>
        <p:txBody>
          <a:bodyPr>
            <a:noAutofit/>
          </a:bodyPr>
          <a:lstStyle/>
          <a:p>
            <a:r>
              <a:rPr lang="en-US" sz="3200" dirty="0" smtClean="0"/>
              <a:t>Abdul-Lateef </a:t>
            </a:r>
            <a:r>
              <a:rPr lang="en-US" sz="3200" dirty="0" err="1" smtClean="0"/>
              <a:t>Yussiff</a:t>
            </a:r>
            <a:endParaRPr lang="en-US" sz="3200" dirty="0" smtClean="0"/>
          </a:p>
          <a:p>
            <a:r>
              <a:rPr lang="en-US" sz="3200" dirty="0" smtClean="0"/>
              <a:t>Department of Computer Science </a:t>
            </a:r>
            <a:r>
              <a:rPr lang="en-US" sz="3200" dirty="0"/>
              <a:t>&amp;</a:t>
            </a:r>
            <a:r>
              <a:rPr lang="en-US" sz="3200" dirty="0" smtClean="0"/>
              <a:t> Information Technology</a:t>
            </a:r>
          </a:p>
          <a:p>
            <a:r>
              <a:rPr lang="en-US" sz="3200" dirty="0" smtClean="0"/>
              <a:t>University of Cape Coast</a:t>
            </a:r>
          </a:p>
          <a:p>
            <a:r>
              <a:rPr lang="en-US" sz="3200" dirty="0" smtClean="0"/>
              <a:t>Week 1 : Essential Task of System Administration</a:t>
            </a:r>
            <a:endParaRPr lang="en-US" sz="3200" dirty="0"/>
          </a:p>
        </p:txBody>
      </p:sp>
      <p:pic>
        <p:nvPicPr>
          <p:cNvPr id="4" name="Picture 4" descr="officialpengu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218" y="698500"/>
            <a:ext cx="16160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524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1161"/>
            <a:ext cx="10515600" cy="1048761"/>
          </a:xfrm>
          <a:solidFill>
            <a:schemeClr val="bg2">
              <a:lumMod val="90000"/>
            </a:schemeClr>
          </a:solidFill>
        </p:spPr>
        <p:txBody>
          <a:bodyPr>
            <a:normAutofit/>
          </a:bodyPr>
          <a:lstStyle/>
          <a:p>
            <a:pPr algn="ctr"/>
            <a:r>
              <a:rPr lang="en-US" sz="6000" dirty="0" smtClean="0"/>
              <a:t>Why Linux?</a:t>
            </a:r>
            <a:endParaRPr lang="en-GB" sz="6000" dirty="0"/>
          </a:p>
        </p:txBody>
      </p:sp>
      <p:sp>
        <p:nvSpPr>
          <p:cNvPr id="3" name="Content Placeholder 2"/>
          <p:cNvSpPr>
            <a:spLocks noGrp="1"/>
          </p:cNvSpPr>
          <p:nvPr>
            <p:ph idx="1"/>
          </p:nvPr>
        </p:nvSpPr>
        <p:spPr>
          <a:xfrm>
            <a:off x="838199" y="1399309"/>
            <a:ext cx="10965874" cy="4777654"/>
          </a:xfrm>
        </p:spPr>
        <p:txBody>
          <a:bodyPr>
            <a:normAutofit/>
          </a:bodyPr>
          <a:lstStyle/>
          <a:p>
            <a:r>
              <a:rPr lang="en-US" sz="3200" dirty="0"/>
              <a:t>A</a:t>
            </a:r>
            <a:r>
              <a:rPr lang="en-US" sz="3200" dirty="0" smtClean="0"/>
              <a:t>n </a:t>
            </a:r>
            <a:r>
              <a:rPr lang="en-US" sz="3200" dirty="0"/>
              <a:t>excellent server platform, a good desktop, and </a:t>
            </a:r>
            <a:r>
              <a:rPr lang="en-US" sz="3200" dirty="0" smtClean="0"/>
              <a:t>the center </a:t>
            </a:r>
            <a:r>
              <a:rPr lang="en-US" sz="3200" dirty="0"/>
              <a:t>of much </a:t>
            </a:r>
            <a:r>
              <a:rPr lang="en-US" sz="3200" dirty="0" smtClean="0"/>
              <a:t>innovation </a:t>
            </a:r>
            <a:r>
              <a:rPr lang="en-US" sz="3200" dirty="0"/>
              <a:t>in the current computing </a:t>
            </a:r>
            <a:r>
              <a:rPr lang="en-US" sz="3200" dirty="0" smtClean="0"/>
              <a:t>world.</a:t>
            </a:r>
          </a:p>
          <a:p>
            <a:r>
              <a:rPr lang="en-US" sz="3200" dirty="0"/>
              <a:t>Linux probably has the broadest reach of any operating system, from tiny </a:t>
            </a:r>
            <a:r>
              <a:rPr lang="en-US" sz="3200" dirty="0" smtClean="0"/>
              <a:t>systems the </a:t>
            </a:r>
            <a:r>
              <a:rPr lang="en-US" sz="3200" dirty="0"/>
              <a:t>size of phone jacks, to cell phones, to supercomputer clusters bigger than </a:t>
            </a:r>
            <a:r>
              <a:rPr lang="en-US" sz="3200" dirty="0" smtClean="0"/>
              <a:t>your high </a:t>
            </a:r>
            <a:r>
              <a:rPr lang="en-US" sz="3200" dirty="0"/>
              <a:t>school. It has infiltrated the fields of telecommunications, embedded systems</a:t>
            </a:r>
            <a:r>
              <a:rPr lang="en-US" sz="3200" dirty="0" smtClean="0"/>
              <a:t>, satellites</a:t>
            </a:r>
            <a:r>
              <a:rPr lang="en-US" sz="3200" dirty="0"/>
              <a:t>, medical </a:t>
            </a:r>
            <a:r>
              <a:rPr lang="en-US" sz="3200" dirty="0" smtClean="0"/>
              <a:t>equipment</a:t>
            </a:r>
            <a:r>
              <a:rPr lang="en-US" sz="3200" dirty="0"/>
              <a:t>, military systems, computer graphics, and—last </a:t>
            </a:r>
            <a:r>
              <a:rPr lang="en-US" sz="3200" dirty="0" smtClean="0"/>
              <a:t>but </a:t>
            </a:r>
            <a:r>
              <a:rPr lang="en-GB" sz="3200" dirty="0" smtClean="0"/>
              <a:t>not </a:t>
            </a:r>
            <a:r>
              <a:rPr lang="en-GB" sz="3200" dirty="0"/>
              <a:t>least—desktop computing.</a:t>
            </a:r>
          </a:p>
        </p:txBody>
      </p:sp>
      <p:sp>
        <p:nvSpPr>
          <p:cNvPr id="4" name="Slide Number Placeholder 3"/>
          <p:cNvSpPr>
            <a:spLocks noGrp="1"/>
          </p:cNvSpPr>
          <p:nvPr>
            <p:ph type="sldNum" sz="quarter" idx="12"/>
          </p:nvPr>
        </p:nvSpPr>
        <p:spPr/>
        <p:txBody>
          <a:bodyPr/>
          <a:lstStyle/>
          <a:p>
            <a:fld id="{756DAF7D-A1DF-4A5F-B8BA-FBE6091B66BF}" type="slidenum">
              <a:rPr lang="en-US" smtClean="0"/>
              <a:t>10</a:t>
            </a:fld>
            <a:endParaRPr lang="en-US"/>
          </a:p>
        </p:txBody>
      </p:sp>
    </p:spTree>
    <p:extLst>
      <p:ext uri="{BB962C8B-B14F-4D97-AF65-F5344CB8AC3E}">
        <p14:creationId xmlns:p14="http://schemas.microsoft.com/office/powerpoint/2010/main" val="2325572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4"/>
            <a:ext cx="10515600" cy="1034184"/>
          </a:xfrm>
        </p:spPr>
        <p:txBody>
          <a:bodyPr/>
          <a:lstStyle/>
          <a:p>
            <a:r>
              <a:rPr lang="en-GB" dirty="0"/>
              <a:t>The Benefits of Linux</a:t>
            </a:r>
          </a:p>
        </p:txBody>
      </p:sp>
      <p:sp>
        <p:nvSpPr>
          <p:cNvPr id="3" name="Content Placeholder 2"/>
          <p:cNvSpPr>
            <a:spLocks noGrp="1"/>
          </p:cNvSpPr>
          <p:nvPr>
            <p:ph idx="1"/>
          </p:nvPr>
        </p:nvSpPr>
        <p:spPr>
          <a:xfrm>
            <a:off x="498764" y="1316182"/>
            <a:ext cx="10855036" cy="5405293"/>
          </a:xfrm>
        </p:spPr>
        <p:txBody>
          <a:bodyPr>
            <a:normAutofit lnSpcReduction="10000"/>
          </a:bodyPr>
          <a:lstStyle/>
          <a:p>
            <a:r>
              <a:rPr lang="en-GB" dirty="0"/>
              <a:t>Open source </a:t>
            </a:r>
            <a:r>
              <a:rPr lang="en-GB" dirty="0" smtClean="0"/>
              <a:t>code</a:t>
            </a:r>
          </a:p>
          <a:p>
            <a:pPr lvl="1"/>
            <a:r>
              <a:rPr lang="en-US" dirty="0"/>
              <a:t>The </a:t>
            </a:r>
            <a:r>
              <a:rPr lang="en-US" dirty="0" smtClean="0"/>
              <a:t>entire operating </a:t>
            </a:r>
            <a:r>
              <a:rPr lang="en-US" dirty="0"/>
              <a:t>system is available in source code that can be read by in−house </a:t>
            </a:r>
            <a:r>
              <a:rPr lang="en-US" dirty="0" smtClean="0"/>
              <a:t>support staff </a:t>
            </a:r>
            <a:r>
              <a:rPr lang="en-US" dirty="0"/>
              <a:t>or third−party support personnel. Having the source code means that </a:t>
            </a:r>
            <a:r>
              <a:rPr lang="en-US" dirty="0" smtClean="0"/>
              <a:t>support staff </a:t>
            </a:r>
            <a:r>
              <a:rPr lang="en-US" dirty="0"/>
              <a:t>can really know how the system works</a:t>
            </a:r>
            <a:r>
              <a:rPr lang="en-US" dirty="0" smtClean="0"/>
              <a:t>.</a:t>
            </a:r>
          </a:p>
          <a:p>
            <a:r>
              <a:rPr lang="en-US" dirty="0"/>
              <a:t>Reliability </a:t>
            </a:r>
            <a:endParaRPr lang="en-US" dirty="0" smtClean="0"/>
          </a:p>
          <a:p>
            <a:pPr lvl="1"/>
            <a:r>
              <a:rPr lang="en-US" dirty="0" smtClean="0"/>
              <a:t>Linux </a:t>
            </a:r>
            <a:r>
              <a:rPr lang="en-US" dirty="0"/>
              <a:t>is extremely reliable. It simply does not crash. The Linux kernel </a:t>
            </a:r>
            <a:r>
              <a:rPr lang="en-US" dirty="0" smtClean="0"/>
              <a:t>is protected </a:t>
            </a:r>
            <a:r>
              <a:rPr lang="en-US" dirty="0"/>
              <a:t>from misbehaving applications and the kernel itself is very stable</a:t>
            </a:r>
            <a:r>
              <a:rPr lang="en-US" dirty="0" smtClean="0"/>
              <a:t>.</a:t>
            </a:r>
          </a:p>
          <a:p>
            <a:r>
              <a:rPr lang="en-US" dirty="0"/>
              <a:t>Availability </a:t>
            </a:r>
            <a:endParaRPr lang="en-US" dirty="0" smtClean="0"/>
          </a:p>
          <a:p>
            <a:pPr lvl="1"/>
            <a:r>
              <a:rPr lang="en-US" dirty="0" smtClean="0"/>
              <a:t>Routine </a:t>
            </a:r>
            <a:r>
              <a:rPr lang="en-US" dirty="0"/>
              <a:t>maintenance does not require taking the system offline</a:t>
            </a:r>
            <a:r>
              <a:rPr lang="en-US" dirty="0" smtClean="0"/>
              <a:t>. Software </a:t>
            </a:r>
            <a:r>
              <a:rPr lang="en-US" dirty="0"/>
              <a:t>can be installed, configured, started, stopped, and removed </a:t>
            </a:r>
            <a:r>
              <a:rPr lang="en-US" dirty="0" smtClean="0"/>
              <a:t>without rebooting </a:t>
            </a:r>
            <a:r>
              <a:rPr lang="en-US" dirty="0"/>
              <a:t>the system</a:t>
            </a:r>
            <a:r>
              <a:rPr lang="en-US" dirty="0" smtClean="0"/>
              <a:t>.</a:t>
            </a:r>
          </a:p>
          <a:p>
            <a:r>
              <a:rPr lang="en-US" dirty="0"/>
              <a:t>Proven tools </a:t>
            </a:r>
            <a:endParaRPr lang="en-US" dirty="0" smtClean="0"/>
          </a:p>
          <a:p>
            <a:pPr lvl="1"/>
            <a:r>
              <a:rPr lang="en-US" dirty="0" smtClean="0"/>
              <a:t>the </a:t>
            </a:r>
            <a:r>
              <a:rPr lang="en-US" dirty="0"/>
              <a:t>software tools that run on a Linux system are well−proven. Many of </a:t>
            </a:r>
            <a:r>
              <a:rPr lang="en-US" dirty="0" smtClean="0"/>
              <a:t>the tools </a:t>
            </a:r>
            <a:r>
              <a:rPr lang="en-US" dirty="0"/>
              <a:t>come from Unix, which has a </a:t>
            </a:r>
            <a:r>
              <a:rPr lang="en-US" dirty="0" smtClean="0"/>
              <a:t>40</a:t>
            </a:r>
            <a:r>
              <a:rPr lang="en-US" dirty="0"/>
              <a:t>−year history</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11</a:t>
            </a:fld>
            <a:endParaRPr lang="en-US"/>
          </a:p>
        </p:txBody>
      </p:sp>
    </p:spTree>
    <p:extLst>
      <p:ext uri="{BB962C8B-B14F-4D97-AF65-F5344CB8AC3E}">
        <p14:creationId xmlns:p14="http://schemas.microsoft.com/office/powerpoint/2010/main" val="1141337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needs Linux administrators?</a:t>
            </a:r>
            <a:endParaRPr lang="en-GB" dirty="0"/>
          </a:p>
        </p:txBody>
      </p:sp>
      <p:sp>
        <p:nvSpPr>
          <p:cNvPr id="3" name="Content Placeholder 2"/>
          <p:cNvSpPr>
            <a:spLocks noGrp="1"/>
          </p:cNvSpPr>
          <p:nvPr>
            <p:ph idx="1"/>
          </p:nvPr>
        </p:nvSpPr>
        <p:spPr>
          <a:xfrm>
            <a:off x="838199" y="1825625"/>
            <a:ext cx="10716491" cy="4351338"/>
          </a:xfrm>
        </p:spPr>
        <p:txBody>
          <a:bodyPr>
            <a:normAutofit/>
          </a:bodyPr>
          <a:lstStyle/>
          <a:p>
            <a:r>
              <a:rPr lang="en-US" dirty="0" smtClean="0"/>
              <a:t>The </a:t>
            </a:r>
            <a:r>
              <a:rPr lang="en-US" dirty="0"/>
              <a:t>NASA Center for Computational </a:t>
            </a:r>
            <a:r>
              <a:rPr lang="en-US" dirty="0" smtClean="0"/>
              <a:t>Sciences (</a:t>
            </a:r>
            <a:r>
              <a:rPr lang="en-US" dirty="0"/>
              <a:t>NCCS) at the Goddard Space Flight Center does. Its Linux-based </a:t>
            </a:r>
            <a:r>
              <a:rPr lang="en-US" dirty="0" smtClean="0"/>
              <a:t>high-performance computing </a:t>
            </a:r>
            <a:r>
              <a:rPr lang="en-US" dirty="0"/>
              <a:t>(HPC) clusters are designed to dramatically increase throughput for </a:t>
            </a:r>
            <a:r>
              <a:rPr lang="en-US" dirty="0" smtClean="0"/>
              <a:t>applications ranging </a:t>
            </a:r>
            <a:r>
              <a:rPr lang="en-US" dirty="0"/>
              <a:t>from studying weather and climate variability to simulating </a:t>
            </a:r>
            <a:r>
              <a:rPr lang="en-US" dirty="0" smtClean="0"/>
              <a:t>astrophysical phenomena</a:t>
            </a:r>
            <a:r>
              <a:rPr lang="en-US" dirty="0"/>
              <a:t>. Linux supplements NCCS architecture designed to scale to as many </a:t>
            </a:r>
            <a:r>
              <a:rPr lang="en-US" dirty="0" smtClean="0"/>
              <a:t>as 40 </a:t>
            </a:r>
            <a:r>
              <a:rPr lang="en-US" dirty="0"/>
              <a:t>trillion floating-point operations per second (TFLOPS) in its full configuration</a:t>
            </a:r>
            <a:r>
              <a:rPr lang="en-US" dirty="0" smtClean="0"/>
              <a:t>. </a:t>
            </a:r>
          </a:p>
          <a:p>
            <a:r>
              <a:rPr lang="en-US" dirty="0"/>
              <a:t>Linux runs more of the world’s top supercomputers than any other operating system</a:t>
            </a:r>
            <a:r>
              <a:rPr lang="en-US" dirty="0" smtClean="0"/>
              <a:t>. In </a:t>
            </a:r>
            <a:r>
              <a:rPr lang="en-US" dirty="0"/>
              <a:t>fact, as of this writing Linux runs an astonishing 75 percent of the top </a:t>
            </a:r>
            <a:r>
              <a:rPr lang="en-US" dirty="0" smtClean="0"/>
              <a:t>500 supercomputers </a:t>
            </a:r>
            <a:r>
              <a:rPr lang="en-US" dirty="0"/>
              <a:t>on the planet</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12</a:t>
            </a:fld>
            <a:endParaRPr lang="en-US"/>
          </a:p>
        </p:txBody>
      </p:sp>
    </p:spTree>
    <p:extLst>
      <p:ext uri="{BB962C8B-B14F-4D97-AF65-F5344CB8AC3E}">
        <p14:creationId xmlns:p14="http://schemas.microsoft.com/office/powerpoint/2010/main" val="416052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545909" y="1600200"/>
            <a:ext cx="10467833" cy="4281985"/>
          </a:xfrm>
        </p:spPr>
        <p:txBody>
          <a:bodyPr>
            <a:normAutofit/>
          </a:bodyPr>
          <a:lstStyle/>
          <a:p>
            <a:r>
              <a:rPr lang="en-GB" altLang="en-US" sz="3600" dirty="0" smtClean="0"/>
              <a:t>System administrators are not </a:t>
            </a:r>
          </a:p>
          <a:p>
            <a:pPr lvl="1"/>
            <a:r>
              <a:rPr lang="en-GB" altLang="en-US" sz="3200" dirty="0"/>
              <a:t>S</a:t>
            </a:r>
            <a:r>
              <a:rPr lang="en-GB" altLang="en-US" sz="3200" dirty="0" smtClean="0"/>
              <a:t>oftware engineers </a:t>
            </a:r>
          </a:p>
          <a:p>
            <a:pPr lvl="1"/>
            <a:r>
              <a:rPr lang="en-GB" altLang="en-US" sz="3200" dirty="0"/>
              <a:t>S</a:t>
            </a:r>
            <a:r>
              <a:rPr lang="en-GB" altLang="en-US" sz="3200" dirty="0" smtClean="0"/>
              <a:t>oftware developers. </a:t>
            </a:r>
          </a:p>
          <a:p>
            <a:pPr lvl="2">
              <a:buFont typeface="Wingdings" panose="05000000000000000000" pitchFamily="2" charset="2"/>
              <a:buChar char="§"/>
            </a:pPr>
            <a:r>
              <a:rPr lang="en-GB" altLang="en-US" sz="2800" dirty="0" smtClean="0"/>
              <a:t>It is not usually within their duties to design or write new applications software. </a:t>
            </a:r>
          </a:p>
          <a:p>
            <a:pPr lvl="2">
              <a:buFont typeface="Wingdings" panose="05000000000000000000" pitchFamily="2" charset="2"/>
              <a:buChar char="§"/>
            </a:pPr>
            <a:r>
              <a:rPr lang="en-GB" altLang="en-US" sz="2800" dirty="0" smtClean="0"/>
              <a:t>However, </a:t>
            </a:r>
            <a:r>
              <a:rPr lang="en-GB" altLang="en-US" sz="2800" dirty="0" err="1" smtClean="0"/>
              <a:t>sysadmins</a:t>
            </a:r>
            <a:r>
              <a:rPr lang="en-GB" altLang="en-US" sz="2800" dirty="0" smtClean="0"/>
              <a:t> must understand the </a:t>
            </a:r>
            <a:r>
              <a:rPr lang="en-GB" altLang="en-US" sz="2800" dirty="0" err="1" smtClean="0"/>
              <a:t>behavior</a:t>
            </a:r>
            <a:r>
              <a:rPr lang="en-GB" altLang="en-US" sz="2800" dirty="0" smtClean="0"/>
              <a:t> of software in order to deploy it and to troubleshoot problems, and generally know several programming languages used for scripting or automation of routine tasks.</a:t>
            </a:r>
          </a:p>
        </p:txBody>
      </p:sp>
      <p:sp>
        <p:nvSpPr>
          <p:cNvPr id="4" name="Title 1"/>
          <p:cNvSpPr txBox="1">
            <a:spLocks/>
          </p:cNvSpPr>
          <p:nvPr/>
        </p:nvSpPr>
        <p:spPr>
          <a:xfrm>
            <a:off x="545909" y="0"/>
            <a:ext cx="11008782" cy="1413164"/>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What a System Administrator is not </a:t>
            </a:r>
            <a:endParaRPr lang="en-US" dirty="0"/>
          </a:p>
        </p:txBody>
      </p:sp>
      <p:sp>
        <p:nvSpPr>
          <p:cNvPr id="2" name="Slide Number Placeholder 1"/>
          <p:cNvSpPr>
            <a:spLocks noGrp="1"/>
          </p:cNvSpPr>
          <p:nvPr>
            <p:ph type="sldNum" sz="quarter" idx="12"/>
          </p:nvPr>
        </p:nvSpPr>
        <p:spPr/>
        <p:txBody>
          <a:bodyPr/>
          <a:lstStyle/>
          <a:p>
            <a:fld id="{756DAF7D-A1DF-4A5F-B8BA-FBE6091B66BF}" type="slidenum">
              <a:rPr lang="en-US" smtClean="0"/>
              <a:t>13</a:t>
            </a:fld>
            <a:endParaRPr lang="en-US"/>
          </a:p>
        </p:txBody>
      </p:sp>
    </p:spTree>
    <p:extLst>
      <p:ext uri="{BB962C8B-B14F-4D97-AF65-F5344CB8AC3E}">
        <p14:creationId xmlns:p14="http://schemas.microsoft.com/office/powerpoint/2010/main" val="230760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48" y="0"/>
            <a:ext cx="11974952" cy="1143000"/>
          </a:xfrm>
          <a:solidFill>
            <a:schemeClr val="bg1">
              <a:lumMod val="85000"/>
            </a:schemeClr>
          </a:solidFill>
        </p:spPr>
        <p:txBody>
          <a:bodyPr>
            <a:noAutofit/>
          </a:bodyPr>
          <a:lstStyle/>
          <a:p>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What </a:t>
            </a: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are the factors that affect what a Systems Administrator needs to </a:t>
            </a: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do? </a:t>
            </a:r>
            <a:endParaRPr lang="en-US" dirty="0"/>
          </a:p>
        </p:txBody>
      </p:sp>
      <p:sp>
        <p:nvSpPr>
          <p:cNvPr id="5" name="Freeform 4"/>
          <p:cNvSpPr/>
          <p:nvPr/>
        </p:nvSpPr>
        <p:spPr>
          <a:xfrm>
            <a:off x="217048" y="1187084"/>
            <a:ext cx="2416523" cy="2294718"/>
          </a:xfrm>
          <a:custGeom>
            <a:avLst/>
            <a:gdLst>
              <a:gd name="connsiteX0" fmla="*/ 1487395 w 2095500"/>
              <a:gd name="connsiteY0" fmla="*/ 334103 h 2095500"/>
              <a:gd name="connsiteX1" fmla="*/ 1650392 w 2095500"/>
              <a:gd name="connsiteY1" fmla="*/ 197326 h 2095500"/>
              <a:gd name="connsiteX2" fmla="*/ 1780607 w 2095500"/>
              <a:gd name="connsiteY2" fmla="*/ 306589 h 2095500"/>
              <a:gd name="connsiteX3" fmla="*/ 1674211 w 2095500"/>
              <a:gd name="connsiteY3" fmla="*/ 490861 h 2095500"/>
              <a:gd name="connsiteX4" fmla="*/ 1843261 w 2095500"/>
              <a:gd name="connsiteY4" fmla="*/ 783663 h 2095500"/>
              <a:gd name="connsiteX5" fmla="*/ 2056042 w 2095500"/>
              <a:gd name="connsiteY5" fmla="*/ 783658 h 2095500"/>
              <a:gd name="connsiteX6" fmla="*/ 2085560 w 2095500"/>
              <a:gd name="connsiteY6" fmla="*/ 951059 h 2095500"/>
              <a:gd name="connsiteX7" fmla="*/ 1885609 w 2095500"/>
              <a:gd name="connsiteY7" fmla="*/ 1023830 h 2095500"/>
              <a:gd name="connsiteX8" fmla="*/ 1826899 w 2095500"/>
              <a:gd name="connsiteY8" fmla="*/ 1356792 h 2095500"/>
              <a:gd name="connsiteX9" fmla="*/ 1989902 w 2095500"/>
              <a:gd name="connsiteY9" fmla="*/ 1493561 h 2095500"/>
              <a:gd name="connsiteX10" fmla="*/ 1904910 w 2095500"/>
              <a:gd name="connsiteY10" fmla="*/ 1640772 h 2095500"/>
              <a:gd name="connsiteX11" fmla="*/ 1704963 w 2095500"/>
              <a:gd name="connsiteY11" fmla="*/ 1567991 h 2095500"/>
              <a:gd name="connsiteX12" fmla="*/ 1445964 w 2095500"/>
              <a:gd name="connsiteY12" fmla="*/ 1785317 h 2095500"/>
              <a:gd name="connsiteX13" fmla="*/ 1482918 w 2095500"/>
              <a:gd name="connsiteY13" fmla="*/ 1994865 h 2095500"/>
              <a:gd name="connsiteX14" fmla="*/ 1323186 w 2095500"/>
              <a:gd name="connsiteY14" fmla="*/ 2053003 h 2095500"/>
              <a:gd name="connsiteX15" fmla="*/ 1216799 w 2095500"/>
              <a:gd name="connsiteY15" fmla="*/ 1868726 h 2095500"/>
              <a:gd name="connsiteX16" fmla="*/ 878700 w 2095500"/>
              <a:gd name="connsiteY16" fmla="*/ 1868726 h 2095500"/>
              <a:gd name="connsiteX17" fmla="*/ 772314 w 2095500"/>
              <a:gd name="connsiteY17" fmla="*/ 2053003 h 2095500"/>
              <a:gd name="connsiteX18" fmla="*/ 612582 w 2095500"/>
              <a:gd name="connsiteY18" fmla="*/ 1994865 h 2095500"/>
              <a:gd name="connsiteX19" fmla="*/ 649536 w 2095500"/>
              <a:gd name="connsiteY19" fmla="*/ 1785317 h 2095500"/>
              <a:gd name="connsiteX20" fmla="*/ 390537 w 2095500"/>
              <a:gd name="connsiteY20" fmla="*/ 1567991 h 2095500"/>
              <a:gd name="connsiteX21" fmla="*/ 190590 w 2095500"/>
              <a:gd name="connsiteY21" fmla="*/ 1640772 h 2095500"/>
              <a:gd name="connsiteX22" fmla="*/ 105598 w 2095500"/>
              <a:gd name="connsiteY22" fmla="*/ 1493561 h 2095500"/>
              <a:gd name="connsiteX23" fmla="*/ 268602 w 2095500"/>
              <a:gd name="connsiteY23" fmla="*/ 1356792 h 2095500"/>
              <a:gd name="connsiteX24" fmla="*/ 209892 w 2095500"/>
              <a:gd name="connsiteY24" fmla="*/ 1023830 h 2095500"/>
              <a:gd name="connsiteX25" fmla="*/ 9940 w 2095500"/>
              <a:gd name="connsiteY25" fmla="*/ 951059 h 2095500"/>
              <a:gd name="connsiteX26" fmla="*/ 39458 w 2095500"/>
              <a:gd name="connsiteY26" fmla="*/ 783658 h 2095500"/>
              <a:gd name="connsiteX27" fmla="*/ 252239 w 2095500"/>
              <a:gd name="connsiteY27" fmla="*/ 783663 h 2095500"/>
              <a:gd name="connsiteX28" fmla="*/ 421288 w 2095500"/>
              <a:gd name="connsiteY28" fmla="*/ 490861 h 2095500"/>
              <a:gd name="connsiteX29" fmla="*/ 314893 w 2095500"/>
              <a:gd name="connsiteY29" fmla="*/ 306589 h 2095500"/>
              <a:gd name="connsiteX30" fmla="*/ 445108 w 2095500"/>
              <a:gd name="connsiteY30" fmla="*/ 197326 h 2095500"/>
              <a:gd name="connsiteX31" fmla="*/ 608105 w 2095500"/>
              <a:gd name="connsiteY31" fmla="*/ 334103 h 2095500"/>
              <a:gd name="connsiteX32" fmla="*/ 925814 w 2095500"/>
              <a:gd name="connsiteY32" fmla="*/ 218466 h 2095500"/>
              <a:gd name="connsiteX33" fmla="*/ 962758 w 2095500"/>
              <a:gd name="connsiteY33" fmla="*/ 8917 h 2095500"/>
              <a:gd name="connsiteX34" fmla="*/ 1132742 w 2095500"/>
              <a:gd name="connsiteY34" fmla="*/ 8917 h 2095500"/>
              <a:gd name="connsiteX35" fmla="*/ 1169686 w 2095500"/>
              <a:gd name="connsiteY35" fmla="*/ 218467 h 2095500"/>
              <a:gd name="connsiteX36" fmla="*/ 1487395 w 2095500"/>
              <a:gd name="connsiteY36" fmla="*/ 334104 h 2095500"/>
              <a:gd name="connsiteX37" fmla="*/ 1487395 w 2095500"/>
              <a:gd name="connsiteY37" fmla="*/ 334103 h 20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0" h="2095500">
                <a:moveTo>
                  <a:pt x="1487395" y="334103"/>
                </a:moveTo>
                <a:lnTo>
                  <a:pt x="1650392" y="197326"/>
                </a:lnTo>
                <a:lnTo>
                  <a:pt x="1780607" y="306589"/>
                </a:lnTo>
                <a:lnTo>
                  <a:pt x="1674211" y="490861"/>
                </a:lnTo>
                <a:cubicBezTo>
                  <a:pt x="1749864" y="575966"/>
                  <a:pt x="1807384" y="675593"/>
                  <a:pt x="1843261" y="783663"/>
                </a:cubicBezTo>
                <a:lnTo>
                  <a:pt x="2056042" y="783658"/>
                </a:lnTo>
                <a:lnTo>
                  <a:pt x="2085560" y="951059"/>
                </a:lnTo>
                <a:lnTo>
                  <a:pt x="1885609" y="1023830"/>
                </a:lnTo>
                <a:cubicBezTo>
                  <a:pt x="1888859" y="1137653"/>
                  <a:pt x="1868882" y="1250945"/>
                  <a:pt x="1826899" y="1356792"/>
                </a:cubicBezTo>
                <a:lnTo>
                  <a:pt x="1989902" y="1493561"/>
                </a:lnTo>
                <a:lnTo>
                  <a:pt x="1904910" y="1640772"/>
                </a:lnTo>
                <a:lnTo>
                  <a:pt x="1704963" y="1567991"/>
                </a:lnTo>
                <a:cubicBezTo>
                  <a:pt x="1634288" y="1657273"/>
                  <a:pt x="1546163" y="1731219"/>
                  <a:pt x="1445964" y="1785317"/>
                </a:cubicBezTo>
                <a:lnTo>
                  <a:pt x="1482918" y="1994865"/>
                </a:lnTo>
                <a:lnTo>
                  <a:pt x="1323186" y="2053003"/>
                </a:lnTo>
                <a:lnTo>
                  <a:pt x="1216799" y="1868726"/>
                </a:lnTo>
                <a:cubicBezTo>
                  <a:pt x="1105269" y="1891691"/>
                  <a:pt x="990230" y="1891691"/>
                  <a:pt x="878700" y="1868726"/>
                </a:cubicBezTo>
                <a:lnTo>
                  <a:pt x="772314" y="2053003"/>
                </a:lnTo>
                <a:lnTo>
                  <a:pt x="612582" y="1994865"/>
                </a:lnTo>
                <a:lnTo>
                  <a:pt x="649536" y="1785317"/>
                </a:lnTo>
                <a:cubicBezTo>
                  <a:pt x="549337" y="1731220"/>
                  <a:pt x="461212" y="1657274"/>
                  <a:pt x="390537" y="1567991"/>
                </a:cubicBezTo>
                <a:lnTo>
                  <a:pt x="190590" y="1640772"/>
                </a:lnTo>
                <a:lnTo>
                  <a:pt x="105598" y="1493561"/>
                </a:lnTo>
                <a:lnTo>
                  <a:pt x="268602" y="1356792"/>
                </a:lnTo>
                <a:cubicBezTo>
                  <a:pt x="226619" y="1250945"/>
                  <a:pt x="206642" y="1137653"/>
                  <a:pt x="209892" y="1023830"/>
                </a:cubicBezTo>
                <a:lnTo>
                  <a:pt x="9940" y="951059"/>
                </a:lnTo>
                <a:lnTo>
                  <a:pt x="39458" y="783658"/>
                </a:lnTo>
                <a:lnTo>
                  <a:pt x="252239" y="783663"/>
                </a:lnTo>
                <a:cubicBezTo>
                  <a:pt x="288115" y="675593"/>
                  <a:pt x="345635" y="575966"/>
                  <a:pt x="421288" y="490861"/>
                </a:cubicBezTo>
                <a:lnTo>
                  <a:pt x="314893" y="306589"/>
                </a:lnTo>
                <a:lnTo>
                  <a:pt x="445108" y="197326"/>
                </a:lnTo>
                <a:lnTo>
                  <a:pt x="608105" y="334103"/>
                </a:lnTo>
                <a:cubicBezTo>
                  <a:pt x="705054" y="274377"/>
                  <a:pt x="813156" y="235031"/>
                  <a:pt x="925814" y="218466"/>
                </a:cubicBezTo>
                <a:lnTo>
                  <a:pt x="962758" y="8917"/>
                </a:lnTo>
                <a:lnTo>
                  <a:pt x="1132742" y="8917"/>
                </a:lnTo>
                <a:lnTo>
                  <a:pt x="1169686" y="218467"/>
                </a:lnTo>
                <a:cubicBezTo>
                  <a:pt x="1282344" y="235032"/>
                  <a:pt x="1390446" y="274378"/>
                  <a:pt x="1487395" y="334104"/>
                </a:cubicBezTo>
                <a:lnTo>
                  <a:pt x="1487395" y="334103"/>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1769" tIns="521341" rIns="451769" bIns="557989" numCol="1" spcCol="1270" anchor="ctr" anchorCtr="0">
            <a:noAutofit/>
          </a:bodyPr>
          <a:lstStyle/>
          <a:p>
            <a:pPr algn="ctr" defTabSz="1066800">
              <a:lnSpc>
                <a:spcPct val="90000"/>
              </a:lnSpc>
              <a:spcBef>
                <a:spcPct val="0"/>
              </a:spcBef>
              <a:spcAft>
                <a:spcPct val="35000"/>
              </a:spcAft>
            </a:pPr>
            <a:r>
              <a:rPr lang="en-US" sz="2800" dirty="0" smtClean="0">
                <a:solidFill>
                  <a:schemeClr val="tx1"/>
                </a:solidFill>
              </a:rPr>
              <a:t>Hardware</a:t>
            </a:r>
            <a:r>
              <a:rPr lang="en-US" sz="2400" dirty="0" smtClean="0">
                <a:solidFill>
                  <a:schemeClr val="tx1"/>
                </a:solidFill>
              </a:rPr>
              <a:t> / Software</a:t>
            </a:r>
            <a:endParaRPr lang="en-US" sz="2400" dirty="0">
              <a:solidFill>
                <a:schemeClr val="tx1"/>
              </a:solidFill>
            </a:endParaRPr>
          </a:p>
        </p:txBody>
      </p:sp>
      <p:sp>
        <p:nvSpPr>
          <p:cNvPr id="4" name="Slide Number Placeholder 3"/>
          <p:cNvSpPr>
            <a:spLocks noGrp="1"/>
          </p:cNvSpPr>
          <p:nvPr>
            <p:ph type="sldNum" sz="quarter" idx="12"/>
          </p:nvPr>
        </p:nvSpPr>
        <p:spPr>
          <a:xfrm>
            <a:off x="10077450" y="6457951"/>
            <a:ext cx="2133600" cy="365125"/>
          </a:xfrm>
        </p:spPr>
        <p:txBody>
          <a:bodyPr/>
          <a:lstStyle/>
          <a:p>
            <a:fld id="{971FEDD0-65E7-4B4B-8A92-96E21B1005E3}" type="slidenum">
              <a:rPr lang="en-MY" smtClean="0">
                <a:solidFill>
                  <a:prstClr val="black">
                    <a:tint val="75000"/>
                  </a:prstClr>
                </a:solidFill>
              </a:rPr>
              <a:pPr/>
              <a:t>14</a:t>
            </a:fld>
            <a:endParaRPr lang="en-MY" dirty="0">
              <a:solidFill>
                <a:prstClr val="black">
                  <a:tint val="75000"/>
                </a:prstClr>
              </a:solidFill>
            </a:endParaRPr>
          </a:p>
        </p:txBody>
      </p:sp>
      <p:sp>
        <p:nvSpPr>
          <p:cNvPr id="12" name="Freeform 11"/>
          <p:cNvSpPr/>
          <p:nvPr/>
        </p:nvSpPr>
        <p:spPr>
          <a:xfrm>
            <a:off x="2101802" y="2178145"/>
            <a:ext cx="2095500" cy="2095500"/>
          </a:xfrm>
          <a:custGeom>
            <a:avLst/>
            <a:gdLst>
              <a:gd name="connsiteX0" fmla="*/ 1487395 w 2095500"/>
              <a:gd name="connsiteY0" fmla="*/ 334103 h 2095500"/>
              <a:gd name="connsiteX1" fmla="*/ 1650392 w 2095500"/>
              <a:gd name="connsiteY1" fmla="*/ 197326 h 2095500"/>
              <a:gd name="connsiteX2" fmla="*/ 1780607 w 2095500"/>
              <a:gd name="connsiteY2" fmla="*/ 306589 h 2095500"/>
              <a:gd name="connsiteX3" fmla="*/ 1674211 w 2095500"/>
              <a:gd name="connsiteY3" fmla="*/ 490861 h 2095500"/>
              <a:gd name="connsiteX4" fmla="*/ 1843261 w 2095500"/>
              <a:gd name="connsiteY4" fmla="*/ 783663 h 2095500"/>
              <a:gd name="connsiteX5" fmla="*/ 2056042 w 2095500"/>
              <a:gd name="connsiteY5" fmla="*/ 783658 h 2095500"/>
              <a:gd name="connsiteX6" fmla="*/ 2085560 w 2095500"/>
              <a:gd name="connsiteY6" fmla="*/ 951059 h 2095500"/>
              <a:gd name="connsiteX7" fmla="*/ 1885609 w 2095500"/>
              <a:gd name="connsiteY7" fmla="*/ 1023830 h 2095500"/>
              <a:gd name="connsiteX8" fmla="*/ 1826899 w 2095500"/>
              <a:gd name="connsiteY8" fmla="*/ 1356792 h 2095500"/>
              <a:gd name="connsiteX9" fmla="*/ 1989902 w 2095500"/>
              <a:gd name="connsiteY9" fmla="*/ 1493561 h 2095500"/>
              <a:gd name="connsiteX10" fmla="*/ 1904910 w 2095500"/>
              <a:gd name="connsiteY10" fmla="*/ 1640772 h 2095500"/>
              <a:gd name="connsiteX11" fmla="*/ 1704963 w 2095500"/>
              <a:gd name="connsiteY11" fmla="*/ 1567991 h 2095500"/>
              <a:gd name="connsiteX12" fmla="*/ 1445964 w 2095500"/>
              <a:gd name="connsiteY12" fmla="*/ 1785317 h 2095500"/>
              <a:gd name="connsiteX13" fmla="*/ 1482918 w 2095500"/>
              <a:gd name="connsiteY13" fmla="*/ 1994865 h 2095500"/>
              <a:gd name="connsiteX14" fmla="*/ 1323186 w 2095500"/>
              <a:gd name="connsiteY14" fmla="*/ 2053003 h 2095500"/>
              <a:gd name="connsiteX15" fmla="*/ 1216799 w 2095500"/>
              <a:gd name="connsiteY15" fmla="*/ 1868726 h 2095500"/>
              <a:gd name="connsiteX16" fmla="*/ 878700 w 2095500"/>
              <a:gd name="connsiteY16" fmla="*/ 1868726 h 2095500"/>
              <a:gd name="connsiteX17" fmla="*/ 772314 w 2095500"/>
              <a:gd name="connsiteY17" fmla="*/ 2053003 h 2095500"/>
              <a:gd name="connsiteX18" fmla="*/ 612582 w 2095500"/>
              <a:gd name="connsiteY18" fmla="*/ 1994865 h 2095500"/>
              <a:gd name="connsiteX19" fmla="*/ 649536 w 2095500"/>
              <a:gd name="connsiteY19" fmla="*/ 1785317 h 2095500"/>
              <a:gd name="connsiteX20" fmla="*/ 390537 w 2095500"/>
              <a:gd name="connsiteY20" fmla="*/ 1567991 h 2095500"/>
              <a:gd name="connsiteX21" fmla="*/ 190590 w 2095500"/>
              <a:gd name="connsiteY21" fmla="*/ 1640772 h 2095500"/>
              <a:gd name="connsiteX22" fmla="*/ 105598 w 2095500"/>
              <a:gd name="connsiteY22" fmla="*/ 1493561 h 2095500"/>
              <a:gd name="connsiteX23" fmla="*/ 268602 w 2095500"/>
              <a:gd name="connsiteY23" fmla="*/ 1356792 h 2095500"/>
              <a:gd name="connsiteX24" fmla="*/ 209892 w 2095500"/>
              <a:gd name="connsiteY24" fmla="*/ 1023830 h 2095500"/>
              <a:gd name="connsiteX25" fmla="*/ 9940 w 2095500"/>
              <a:gd name="connsiteY25" fmla="*/ 951059 h 2095500"/>
              <a:gd name="connsiteX26" fmla="*/ 39458 w 2095500"/>
              <a:gd name="connsiteY26" fmla="*/ 783658 h 2095500"/>
              <a:gd name="connsiteX27" fmla="*/ 252239 w 2095500"/>
              <a:gd name="connsiteY27" fmla="*/ 783663 h 2095500"/>
              <a:gd name="connsiteX28" fmla="*/ 421288 w 2095500"/>
              <a:gd name="connsiteY28" fmla="*/ 490861 h 2095500"/>
              <a:gd name="connsiteX29" fmla="*/ 314893 w 2095500"/>
              <a:gd name="connsiteY29" fmla="*/ 306589 h 2095500"/>
              <a:gd name="connsiteX30" fmla="*/ 445108 w 2095500"/>
              <a:gd name="connsiteY30" fmla="*/ 197326 h 2095500"/>
              <a:gd name="connsiteX31" fmla="*/ 608105 w 2095500"/>
              <a:gd name="connsiteY31" fmla="*/ 334103 h 2095500"/>
              <a:gd name="connsiteX32" fmla="*/ 925814 w 2095500"/>
              <a:gd name="connsiteY32" fmla="*/ 218466 h 2095500"/>
              <a:gd name="connsiteX33" fmla="*/ 962758 w 2095500"/>
              <a:gd name="connsiteY33" fmla="*/ 8917 h 2095500"/>
              <a:gd name="connsiteX34" fmla="*/ 1132742 w 2095500"/>
              <a:gd name="connsiteY34" fmla="*/ 8917 h 2095500"/>
              <a:gd name="connsiteX35" fmla="*/ 1169686 w 2095500"/>
              <a:gd name="connsiteY35" fmla="*/ 218467 h 2095500"/>
              <a:gd name="connsiteX36" fmla="*/ 1487395 w 2095500"/>
              <a:gd name="connsiteY36" fmla="*/ 334104 h 2095500"/>
              <a:gd name="connsiteX37" fmla="*/ 1487395 w 2095500"/>
              <a:gd name="connsiteY37" fmla="*/ 334103 h 20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0" h="2095500">
                <a:moveTo>
                  <a:pt x="1487395" y="334103"/>
                </a:moveTo>
                <a:lnTo>
                  <a:pt x="1650392" y="197326"/>
                </a:lnTo>
                <a:lnTo>
                  <a:pt x="1780607" y="306589"/>
                </a:lnTo>
                <a:lnTo>
                  <a:pt x="1674211" y="490861"/>
                </a:lnTo>
                <a:cubicBezTo>
                  <a:pt x="1749864" y="575966"/>
                  <a:pt x="1807384" y="675593"/>
                  <a:pt x="1843261" y="783663"/>
                </a:cubicBezTo>
                <a:lnTo>
                  <a:pt x="2056042" y="783658"/>
                </a:lnTo>
                <a:lnTo>
                  <a:pt x="2085560" y="951059"/>
                </a:lnTo>
                <a:lnTo>
                  <a:pt x="1885609" y="1023830"/>
                </a:lnTo>
                <a:cubicBezTo>
                  <a:pt x="1888859" y="1137653"/>
                  <a:pt x="1868882" y="1250945"/>
                  <a:pt x="1826899" y="1356792"/>
                </a:cubicBezTo>
                <a:lnTo>
                  <a:pt x="1989902" y="1493561"/>
                </a:lnTo>
                <a:lnTo>
                  <a:pt x="1904910" y="1640772"/>
                </a:lnTo>
                <a:lnTo>
                  <a:pt x="1704963" y="1567991"/>
                </a:lnTo>
                <a:cubicBezTo>
                  <a:pt x="1634288" y="1657273"/>
                  <a:pt x="1546163" y="1731219"/>
                  <a:pt x="1445964" y="1785317"/>
                </a:cubicBezTo>
                <a:lnTo>
                  <a:pt x="1482918" y="1994865"/>
                </a:lnTo>
                <a:lnTo>
                  <a:pt x="1323186" y="2053003"/>
                </a:lnTo>
                <a:lnTo>
                  <a:pt x="1216799" y="1868726"/>
                </a:lnTo>
                <a:cubicBezTo>
                  <a:pt x="1105269" y="1891691"/>
                  <a:pt x="990230" y="1891691"/>
                  <a:pt x="878700" y="1868726"/>
                </a:cubicBezTo>
                <a:lnTo>
                  <a:pt x="772314" y="2053003"/>
                </a:lnTo>
                <a:lnTo>
                  <a:pt x="612582" y="1994865"/>
                </a:lnTo>
                <a:lnTo>
                  <a:pt x="649536" y="1785317"/>
                </a:lnTo>
                <a:cubicBezTo>
                  <a:pt x="549337" y="1731220"/>
                  <a:pt x="461212" y="1657274"/>
                  <a:pt x="390537" y="1567991"/>
                </a:cubicBezTo>
                <a:lnTo>
                  <a:pt x="190590" y="1640772"/>
                </a:lnTo>
                <a:lnTo>
                  <a:pt x="105598" y="1493561"/>
                </a:lnTo>
                <a:lnTo>
                  <a:pt x="268602" y="1356792"/>
                </a:lnTo>
                <a:cubicBezTo>
                  <a:pt x="226619" y="1250945"/>
                  <a:pt x="206642" y="1137653"/>
                  <a:pt x="209892" y="1023830"/>
                </a:cubicBezTo>
                <a:lnTo>
                  <a:pt x="9940" y="951059"/>
                </a:lnTo>
                <a:lnTo>
                  <a:pt x="39458" y="783658"/>
                </a:lnTo>
                <a:lnTo>
                  <a:pt x="252239" y="783663"/>
                </a:lnTo>
                <a:cubicBezTo>
                  <a:pt x="288115" y="675593"/>
                  <a:pt x="345635" y="575966"/>
                  <a:pt x="421288" y="490861"/>
                </a:cubicBezTo>
                <a:lnTo>
                  <a:pt x="314893" y="306589"/>
                </a:lnTo>
                <a:lnTo>
                  <a:pt x="445108" y="197326"/>
                </a:lnTo>
                <a:lnTo>
                  <a:pt x="608105" y="334103"/>
                </a:lnTo>
                <a:cubicBezTo>
                  <a:pt x="705054" y="274377"/>
                  <a:pt x="813156" y="235031"/>
                  <a:pt x="925814" y="218466"/>
                </a:cubicBezTo>
                <a:lnTo>
                  <a:pt x="962758" y="8917"/>
                </a:lnTo>
                <a:lnTo>
                  <a:pt x="1132742" y="8917"/>
                </a:lnTo>
                <a:lnTo>
                  <a:pt x="1169686" y="218467"/>
                </a:lnTo>
                <a:cubicBezTo>
                  <a:pt x="1282344" y="235032"/>
                  <a:pt x="1390446" y="274378"/>
                  <a:pt x="1487395" y="334104"/>
                </a:cubicBezTo>
                <a:lnTo>
                  <a:pt x="1487395" y="334103"/>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1769" tIns="521341" rIns="451769" bIns="557989" numCol="1" spcCol="1270" anchor="ctr" anchorCtr="0">
            <a:noAutofit/>
          </a:bodyPr>
          <a:lstStyle/>
          <a:p>
            <a:pPr algn="ctr" defTabSz="1066800">
              <a:lnSpc>
                <a:spcPct val="90000"/>
              </a:lnSpc>
              <a:spcBef>
                <a:spcPct val="0"/>
              </a:spcBef>
              <a:spcAft>
                <a:spcPct val="35000"/>
              </a:spcAft>
            </a:pPr>
            <a:r>
              <a:rPr lang="en-US" sz="2400" dirty="0" smtClean="0">
                <a:solidFill>
                  <a:schemeClr val="tx1"/>
                </a:solidFill>
              </a:rPr>
              <a:t>Users</a:t>
            </a:r>
            <a:endParaRPr lang="en-US" sz="2400" dirty="0">
              <a:solidFill>
                <a:schemeClr val="tx1"/>
              </a:solidFill>
            </a:endParaRPr>
          </a:p>
        </p:txBody>
      </p:sp>
      <p:sp>
        <p:nvSpPr>
          <p:cNvPr id="13" name="Freeform 12"/>
          <p:cNvSpPr/>
          <p:nvPr/>
        </p:nvSpPr>
        <p:spPr>
          <a:xfrm>
            <a:off x="609459" y="3215303"/>
            <a:ext cx="1962150" cy="1890097"/>
          </a:xfrm>
          <a:custGeom>
            <a:avLst/>
            <a:gdLst>
              <a:gd name="connsiteX0" fmla="*/ 1487395 w 2095500"/>
              <a:gd name="connsiteY0" fmla="*/ 334103 h 2095500"/>
              <a:gd name="connsiteX1" fmla="*/ 1650392 w 2095500"/>
              <a:gd name="connsiteY1" fmla="*/ 197326 h 2095500"/>
              <a:gd name="connsiteX2" fmla="*/ 1780607 w 2095500"/>
              <a:gd name="connsiteY2" fmla="*/ 306589 h 2095500"/>
              <a:gd name="connsiteX3" fmla="*/ 1674211 w 2095500"/>
              <a:gd name="connsiteY3" fmla="*/ 490861 h 2095500"/>
              <a:gd name="connsiteX4" fmla="*/ 1843261 w 2095500"/>
              <a:gd name="connsiteY4" fmla="*/ 783663 h 2095500"/>
              <a:gd name="connsiteX5" fmla="*/ 2056042 w 2095500"/>
              <a:gd name="connsiteY5" fmla="*/ 783658 h 2095500"/>
              <a:gd name="connsiteX6" fmla="*/ 2085560 w 2095500"/>
              <a:gd name="connsiteY6" fmla="*/ 951059 h 2095500"/>
              <a:gd name="connsiteX7" fmla="*/ 1885609 w 2095500"/>
              <a:gd name="connsiteY7" fmla="*/ 1023830 h 2095500"/>
              <a:gd name="connsiteX8" fmla="*/ 1826899 w 2095500"/>
              <a:gd name="connsiteY8" fmla="*/ 1356792 h 2095500"/>
              <a:gd name="connsiteX9" fmla="*/ 1989902 w 2095500"/>
              <a:gd name="connsiteY9" fmla="*/ 1493561 h 2095500"/>
              <a:gd name="connsiteX10" fmla="*/ 1904910 w 2095500"/>
              <a:gd name="connsiteY10" fmla="*/ 1640772 h 2095500"/>
              <a:gd name="connsiteX11" fmla="*/ 1704963 w 2095500"/>
              <a:gd name="connsiteY11" fmla="*/ 1567991 h 2095500"/>
              <a:gd name="connsiteX12" fmla="*/ 1445964 w 2095500"/>
              <a:gd name="connsiteY12" fmla="*/ 1785317 h 2095500"/>
              <a:gd name="connsiteX13" fmla="*/ 1482918 w 2095500"/>
              <a:gd name="connsiteY13" fmla="*/ 1994865 h 2095500"/>
              <a:gd name="connsiteX14" fmla="*/ 1323186 w 2095500"/>
              <a:gd name="connsiteY14" fmla="*/ 2053003 h 2095500"/>
              <a:gd name="connsiteX15" fmla="*/ 1216799 w 2095500"/>
              <a:gd name="connsiteY15" fmla="*/ 1868726 h 2095500"/>
              <a:gd name="connsiteX16" fmla="*/ 878700 w 2095500"/>
              <a:gd name="connsiteY16" fmla="*/ 1868726 h 2095500"/>
              <a:gd name="connsiteX17" fmla="*/ 772314 w 2095500"/>
              <a:gd name="connsiteY17" fmla="*/ 2053003 h 2095500"/>
              <a:gd name="connsiteX18" fmla="*/ 612582 w 2095500"/>
              <a:gd name="connsiteY18" fmla="*/ 1994865 h 2095500"/>
              <a:gd name="connsiteX19" fmla="*/ 649536 w 2095500"/>
              <a:gd name="connsiteY19" fmla="*/ 1785317 h 2095500"/>
              <a:gd name="connsiteX20" fmla="*/ 390537 w 2095500"/>
              <a:gd name="connsiteY20" fmla="*/ 1567991 h 2095500"/>
              <a:gd name="connsiteX21" fmla="*/ 190590 w 2095500"/>
              <a:gd name="connsiteY21" fmla="*/ 1640772 h 2095500"/>
              <a:gd name="connsiteX22" fmla="*/ 105598 w 2095500"/>
              <a:gd name="connsiteY22" fmla="*/ 1493561 h 2095500"/>
              <a:gd name="connsiteX23" fmla="*/ 268602 w 2095500"/>
              <a:gd name="connsiteY23" fmla="*/ 1356792 h 2095500"/>
              <a:gd name="connsiteX24" fmla="*/ 209892 w 2095500"/>
              <a:gd name="connsiteY24" fmla="*/ 1023830 h 2095500"/>
              <a:gd name="connsiteX25" fmla="*/ 9940 w 2095500"/>
              <a:gd name="connsiteY25" fmla="*/ 951059 h 2095500"/>
              <a:gd name="connsiteX26" fmla="*/ 39458 w 2095500"/>
              <a:gd name="connsiteY26" fmla="*/ 783658 h 2095500"/>
              <a:gd name="connsiteX27" fmla="*/ 252239 w 2095500"/>
              <a:gd name="connsiteY27" fmla="*/ 783663 h 2095500"/>
              <a:gd name="connsiteX28" fmla="*/ 421288 w 2095500"/>
              <a:gd name="connsiteY28" fmla="*/ 490861 h 2095500"/>
              <a:gd name="connsiteX29" fmla="*/ 314893 w 2095500"/>
              <a:gd name="connsiteY29" fmla="*/ 306589 h 2095500"/>
              <a:gd name="connsiteX30" fmla="*/ 445108 w 2095500"/>
              <a:gd name="connsiteY30" fmla="*/ 197326 h 2095500"/>
              <a:gd name="connsiteX31" fmla="*/ 608105 w 2095500"/>
              <a:gd name="connsiteY31" fmla="*/ 334103 h 2095500"/>
              <a:gd name="connsiteX32" fmla="*/ 925814 w 2095500"/>
              <a:gd name="connsiteY32" fmla="*/ 218466 h 2095500"/>
              <a:gd name="connsiteX33" fmla="*/ 962758 w 2095500"/>
              <a:gd name="connsiteY33" fmla="*/ 8917 h 2095500"/>
              <a:gd name="connsiteX34" fmla="*/ 1132742 w 2095500"/>
              <a:gd name="connsiteY34" fmla="*/ 8917 h 2095500"/>
              <a:gd name="connsiteX35" fmla="*/ 1169686 w 2095500"/>
              <a:gd name="connsiteY35" fmla="*/ 218467 h 2095500"/>
              <a:gd name="connsiteX36" fmla="*/ 1487395 w 2095500"/>
              <a:gd name="connsiteY36" fmla="*/ 334104 h 2095500"/>
              <a:gd name="connsiteX37" fmla="*/ 1487395 w 2095500"/>
              <a:gd name="connsiteY37" fmla="*/ 334103 h 20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95500" h="2095500">
                <a:moveTo>
                  <a:pt x="1487395" y="334103"/>
                </a:moveTo>
                <a:lnTo>
                  <a:pt x="1650392" y="197326"/>
                </a:lnTo>
                <a:lnTo>
                  <a:pt x="1780607" y="306589"/>
                </a:lnTo>
                <a:lnTo>
                  <a:pt x="1674211" y="490861"/>
                </a:lnTo>
                <a:cubicBezTo>
                  <a:pt x="1749864" y="575966"/>
                  <a:pt x="1807384" y="675593"/>
                  <a:pt x="1843261" y="783663"/>
                </a:cubicBezTo>
                <a:lnTo>
                  <a:pt x="2056042" y="783658"/>
                </a:lnTo>
                <a:lnTo>
                  <a:pt x="2085560" y="951059"/>
                </a:lnTo>
                <a:lnTo>
                  <a:pt x="1885609" y="1023830"/>
                </a:lnTo>
                <a:cubicBezTo>
                  <a:pt x="1888859" y="1137653"/>
                  <a:pt x="1868882" y="1250945"/>
                  <a:pt x="1826899" y="1356792"/>
                </a:cubicBezTo>
                <a:lnTo>
                  <a:pt x="1989902" y="1493561"/>
                </a:lnTo>
                <a:lnTo>
                  <a:pt x="1904910" y="1640772"/>
                </a:lnTo>
                <a:lnTo>
                  <a:pt x="1704963" y="1567991"/>
                </a:lnTo>
                <a:cubicBezTo>
                  <a:pt x="1634288" y="1657273"/>
                  <a:pt x="1546163" y="1731219"/>
                  <a:pt x="1445964" y="1785317"/>
                </a:cubicBezTo>
                <a:lnTo>
                  <a:pt x="1482918" y="1994865"/>
                </a:lnTo>
                <a:lnTo>
                  <a:pt x="1323186" y="2053003"/>
                </a:lnTo>
                <a:lnTo>
                  <a:pt x="1216799" y="1868726"/>
                </a:lnTo>
                <a:cubicBezTo>
                  <a:pt x="1105269" y="1891691"/>
                  <a:pt x="990230" y="1891691"/>
                  <a:pt x="878700" y="1868726"/>
                </a:cubicBezTo>
                <a:lnTo>
                  <a:pt x="772314" y="2053003"/>
                </a:lnTo>
                <a:lnTo>
                  <a:pt x="612582" y="1994865"/>
                </a:lnTo>
                <a:lnTo>
                  <a:pt x="649536" y="1785317"/>
                </a:lnTo>
                <a:cubicBezTo>
                  <a:pt x="549337" y="1731220"/>
                  <a:pt x="461212" y="1657274"/>
                  <a:pt x="390537" y="1567991"/>
                </a:cubicBezTo>
                <a:lnTo>
                  <a:pt x="190590" y="1640772"/>
                </a:lnTo>
                <a:lnTo>
                  <a:pt x="105598" y="1493561"/>
                </a:lnTo>
                <a:lnTo>
                  <a:pt x="268602" y="1356792"/>
                </a:lnTo>
                <a:cubicBezTo>
                  <a:pt x="226619" y="1250945"/>
                  <a:pt x="206642" y="1137653"/>
                  <a:pt x="209892" y="1023830"/>
                </a:cubicBezTo>
                <a:lnTo>
                  <a:pt x="9940" y="951059"/>
                </a:lnTo>
                <a:lnTo>
                  <a:pt x="39458" y="783658"/>
                </a:lnTo>
                <a:lnTo>
                  <a:pt x="252239" y="783663"/>
                </a:lnTo>
                <a:cubicBezTo>
                  <a:pt x="288115" y="675593"/>
                  <a:pt x="345635" y="575966"/>
                  <a:pt x="421288" y="490861"/>
                </a:cubicBezTo>
                <a:lnTo>
                  <a:pt x="314893" y="306589"/>
                </a:lnTo>
                <a:lnTo>
                  <a:pt x="445108" y="197326"/>
                </a:lnTo>
                <a:lnTo>
                  <a:pt x="608105" y="334103"/>
                </a:lnTo>
                <a:cubicBezTo>
                  <a:pt x="705054" y="274377"/>
                  <a:pt x="813156" y="235031"/>
                  <a:pt x="925814" y="218466"/>
                </a:cubicBezTo>
                <a:lnTo>
                  <a:pt x="962758" y="8917"/>
                </a:lnTo>
                <a:lnTo>
                  <a:pt x="1132742" y="8917"/>
                </a:lnTo>
                <a:lnTo>
                  <a:pt x="1169686" y="218467"/>
                </a:lnTo>
                <a:cubicBezTo>
                  <a:pt x="1282344" y="235032"/>
                  <a:pt x="1390446" y="274378"/>
                  <a:pt x="1487395" y="334104"/>
                </a:cubicBezTo>
                <a:lnTo>
                  <a:pt x="1487395" y="334103"/>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1769" tIns="521341" rIns="451769" bIns="557989" numCol="1" spcCol="1270" anchor="ctr" anchorCtr="0">
            <a:noAutofit/>
          </a:bodyPr>
          <a:lstStyle/>
          <a:p>
            <a:pPr algn="ctr" defTabSz="1066800">
              <a:lnSpc>
                <a:spcPct val="90000"/>
              </a:lnSpc>
              <a:spcBef>
                <a:spcPct val="0"/>
              </a:spcBef>
              <a:spcAft>
                <a:spcPct val="35000"/>
              </a:spcAft>
            </a:pPr>
            <a:r>
              <a:rPr lang="en-US" sz="2400" dirty="0" smtClean="0">
                <a:solidFill>
                  <a:schemeClr val="tx1"/>
                </a:solidFill>
              </a:rPr>
              <a:t>Support</a:t>
            </a:r>
            <a:endParaRPr lang="en-US" sz="2400" dirty="0">
              <a:solidFill>
                <a:schemeClr val="tx1"/>
              </a:solidFill>
            </a:endParaRPr>
          </a:p>
        </p:txBody>
      </p:sp>
      <p:sp>
        <p:nvSpPr>
          <p:cNvPr id="21" name="Rectangular Callout 20"/>
          <p:cNvSpPr/>
          <p:nvPr/>
        </p:nvSpPr>
        <p:spPr>
          <a:xfrm>
            <a:off x="5038724" y="1228733"/>
            <a:ext cx="6924676" cy="4010018"/>
          </a:xfrm>
          <a:prstGeom prst="wedgeRectCallout">
            <a:avLst>
              <a:gd name="adj1" fmla="val -71634"/>
              <a:gd name="adj2" fmla="val -89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spcBef>
                <a:spcPct val="20000"/>
              </a:spcBef>
              <a:buFont typeface="+mj-lt"/>
              <a:buAutoNum type="arabicPeriod"/>
            </a:pPr>
            <a:r>
              <a:rPr lang="en-US" sz="2200" dirty="0" smtClean="0">
                <a:solidFill>
                  <a:schemeClr val="tx1"/>
                </a:solidFill>
              </a:rPr>
              <a:t>What are the user trying to do?</a:t>
            </a:r>
          </a:p>
          <a:p>
            <a:pPr marL="342900" indent="-342900">
              <a:spcBef>
                <a:spcPct val="20000"/>
              </a:spcBef>
              <a:buFont typeface="+mj-lt"/>
              <a:buAutoNum type="arabicPeriod"/>
            </a:pPr>
            <a:r>
              <a:rPr lang="en-US" sz="2200" dirty="0" smtClean="0">
                <a:solidFill>
                  <a:schemeClr val="tx1"/>
                </a:solidFill>
              </a:rPr>
              <a:t>Are they responsible or irresponsible?</a:t>
            </a:r>
          </a:p>
          <a:p>
            <a:pPr marL="914400" lvl="1" indent="-457200">
              <a:spcBef>
                <a:spcPct val="20000"/>
              </a:spcBef>
              <a:buFont typeface="Wingdings" panose="05000000000000000000" pitchFamily="2" charset="2"/>
              <a:buChar char="v"/>
            </a:pPr>
            <a:r>
              <a:rPr lang="en-US" sz="2200" dirty="0">
                <a:solidFill>
                  <a:schemeClr val="tx1"/>
                </a:solidFill>
              </a:rPr>
              <a:t>Do the users follow the rules or do they make their own?  Do the users like to play with the machines?</a:t>
            </a:r>
          </a:p>
          <a:p>
            <a:pPr marL="342900" lvl="0" indent="-342900">
              <a:spcBef>
                <a:spcPct val="20000"/>
              </a:spcBef>
              <a:buFont typeface="+mj-lt"/>
              <a:buAutoNum type="arabicPeriod"/>
            </a:pPr>
            <a:r>
              <a:rPr lang="en-US" sz="2200" dirty="0" smtClean="0">
                <a:solidFill>
                  <a:schemeClr val="tx1"/>
                </a:solidFill>
              </a:rPr>
              <a:t>Who do the user know?</a:t>
            </a:r>
          </a:p>
          <a:p>
            <a:pPr marL="800100" lvl="1" indent="-342900">
              <a:spcBef>
                <a:spcPct val="20000"/>
              </a:spcBef>
              <a:buFont typeface="Wingdings" panose="05000000000000000000" pitchFamily="2" charset="2"/>
              <a:buChar char="v"/>
            </a:pPr>
            <a:r>
              <a:rPr lang="en-US" sz="2200" dirty="0">
                <a:solidFill>
                  <a:schemeClr val="tx1"/>
                </a:solidFill>
              </a:rPr>
              <a:t>A user, who has a 15-year-old, computer nerd son can often be the cause of problems since the son will tell the parent all sorts of things about computers and what </a:t>
            </a:r>
            <a:r>
              <a:rPr lang="en-US" sz="2400" dirty="0">
                <a:solidFill>
                  <a:schemeClr val="tx1"/>
                </a:solidFill>
              </a:rPr>
              <a:t>can be done</a:t>
            </a:r>
            <a:endParaRPr lang="en-US" sz="2400" dirty="0" smtClean="0">
              <a:solidFill>
                <a:schemeClr val="tx1"/>
              </a:solidFill>
            </a:endParaRPr>
          </a:p>
          <a:p>
            <a:pPr marL="342900" lvl="0" indent="-342900">
              <a:spcBef>
                <a:spcPct val="20000"/>
              </a:spcBef>
              <a:buFont typeface="+mj-lt"/>
              <a:buAutoNum type="arabicPeriod"/>
            </a:pPr>
            <a:endParaRPr lang="en-US" sz="2000" dirty="0">
              <a:solidFill>
                <a:schemeClr val="tx1"/>
              </a:solidFill>
            </a:endParaRPr>
          </a:p>
        </p:txBody>
      </p:sp>
      <p:sp>
        <p:nvSpPr>
          <p:cNvPr id="17" name="Rectangular Callout 16"/>
          <p:cNvSpPr/>
          <p:nvPr/>
        </p:nvSpPr>
        <p:spPr>
          <a:xfrm>
            <a:off x="4814838" y="1988186"/>
            <a:ext cx="6993743" cy="3918317"/>
          </a:xfrm>
          <a:prstGeom prst="wedgeRectCallout">
            <a:avLst>
              <a:gd name="adj1" fmla="val -89803"/>
              <a:gd name="adj2" fmla="val -4185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sz="2400" dirty="0">
                <a:solidFill>
                  <a:prstClr val="black"/>
                </a:solidFill>
              </a:rPr>
              <a:t>The computers, software, networks, printers and other peripherals that are at a site also contribute to the type and amount of work a Systems Administrator must perform. </a:t>
            </a:r>
          </a:p>
          <a:p>
            <a:pPr marL="457200" lvl="0" indent="-457200">
              <a:spcBef>
                <a:spcPct val="20000"/>
              </a:spcBef>
              <a:buFont typeface="+mj-lt"/>
              <a:buAutoNum type="arabicPeriod"/>
            </a:pPr>
            <a:r>
              <a:rPr lang="en-US" sz="2400" dirty="0">
                <a:solidFill>
                  <a:prstClr val="black"/>
                </a:solidFill>
              </a:rPr>
              <a:t>How many, how big and how complex?</a:t>
            </a:r>
          </a:p>
          <a:p>
            <a:pPr marL="457200" lvl="0" indent="-457200">
              <a:spcBef>
                <a:spcPct val="20000"/>
              </a:spcBef>
              <a:buFont typeface="+mj-lt"/>
              <a:buAutoNum type="arabicPeriod"/>
            </a:pPr>
            <a:r>
              <a:rPr lang="en-US" sz="2400" dirty="0">
                <a:solidFill>
                  <a:prstClr val="black"/>
                </a:solidFill>
              </a:rPr>
              <a:t>Is there a network?</a:t>
            </a:r>
          </a:p>
          <a:p>
            <a:pPr marL="457200" lvl="0" indent="-457200">
              <a:spcBef>
                <a:spcPct val="20000"/>
              </a:spcBef>
              <a:buFont typeface="+mj-lt"/>
              <a:buAutoNum type="arabicPeriod"/>
            </a:pPr>
            <a:r>
              <a:rPr lang="en-US" sz="2400" dirty="0">
                <a:solidFill>
                  <a:prstClr val="black"/>
                </a:solidFill>
              </a:rPr>
              <a:t>Are the computers heterogeneous or homogenous?</a:t>
            </a:r>
          </a:p>
        </p:txBody>
      </p:sp>
      <p:sp>
        <p:nvSpPr>
          <p:cNvPr id="8" name="Rounded Rectangular Callout 7"/>
          <p:cNvSpPr/>
          <p:nvPr/>
        </p:nvSpPr>
        <p:spPr>
          <a:xfrm>
            <a:off x="4814838" y="1143000"/>
            <a:ext cx="7298542" cy="5218173"/>
          </a:xfrm>
          <a:prstGeom prst="wedgeRoundRectCallout">
            <a:avLst>
              <a:gd name="adj1" fmla="val -86247"/>
              <a:gd name="adj2" fmla="val 10409"/>
              <a:gd name="adj3" fmla="val 1666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tx1"/>
                </a:solidFill>
              </a:rPr>
              <a:t>One other area, which makes a difference to the difficulty of a job as a Systems Administrator, is the level of support in the form of </a:t>
            </a:r>
            <a:r>
              <a:rPr lang="en-US" sz="2000" dirty="0">
                <a:solidFill>
                  <a:srgbClr val="FF0000"/>
                </a:solidFill>
              </a:rPr>
              <a:t>other people</a:t>
            </a:r>
            <a:r>
              <a:rPr lang="en-US" sz="2000" dirty="0">
                <a:solidFill>
                  <a:schemeClr val="tx1"/>
                </a:solidFill>
              </a:rPr>
              <a:t>, </a:t>
            </a:r>
            <a:r>
              <a:rPr lang="en-US" sz="2000" dirty="0">
                <a:solidFill>
                  <a:srgbClr val="FF0000"/>
                </a:solidFill>
              </a:rPr>
              <a:t>time</a:t>
            </a:r>
            <a:r>
              <a:rPr lang="en-US" sz="2000" dirty="0">
                <a:solidFill>
                  <a:schemeClr val="tx1"/>
                </a:solidFill>
              </a:rPr>
              <a:t> and </a:t>
            </a:r>
            <a:r>
              <a:rPr lang="en-US" sz="2000" dirty="0">
                <a:solidFill>
                  <a:srgbClr val="FF0000"/>
                </a:solidFill>
              </a:rPr>
              <a:t>resources</a:t>
            </a:r>
            <a:r>
              <a:rPr lang="en-US" sz="2000" dirty="0" smtClean="0">
                <a:solidFill>
                  <a:schemeClr val="tx1"/>
                </a:solidFill>
              </a:rPr>
              <a:t>.</a:t>
            </a:r>
          </a:p>
          <a:p>
            <a:pPr marL="685800" lvl="1" indent="-228600">
              <a:lnSpc>
                <a:spcPct val="90000"/>
              </a:lnSpc>
              <a:spcBef>
                <a:spcPts val="500"/>
              </a:spcBef>
              <a:buFont typeface="Arial" panose="020B0604020202020204" pitchFamily="34" charset="0"/>
              <a:buChar char="•"/>
            </a:pPr>
            <a:r>
              <a:rPr lang="en-AU" altLang="en-US" sz="2000" dirty="0">
                <a:solidFill>
                  <a:prstClr val="black"/>
                </a:solidFill>
              </a:rPr>
              <a:t>Are you alone?</a:t>
            </a:r>
          </a:p>
          <a:p>
            <a:pPr marL="685800" lvl="1" indent="-228600">
              <a:lnSpc>
                <a:spcPct val="90000"/>
              </a:lnSpc>
              <a:spcBef>
                <a:spcPts val="500"/>
              </a:spcBef>
              <a:buFont typeface="Arial" panose="020B0604020202020204" pitchFamily="34" charset="0"/>
              <a:buChar char="•"/>
            </a:pPr>
            <a:r>
              <a:rPr lang="en-AU" altLang="en-US" sz="2000" dirty="0">
                <a:solidFill>
                  <a:prstClr val="black"/>
                </a:solidFill>
              </a:rPr>
              <a:t>Are you a full time administrator?</a:t>
            </a:r>
          </a:p>
          <a:p>
            <a:pPr marL="1143000" lvl="2" indent="-228600">
              <a:lnSpc>
                <a:spcPct val="90000"/>
              </a:lnSpc>
              <a:spcBef>
                <a:spcPts val="500"/>
              </a:spcBef>
              <a:buFont typeface="Arial" panose="020B0604020202020204" pitchFamily="34" charset="0"/>
              <a:buChar char="•"/>
            </a:pPr>
            <a:r>
              <a:rPr lang="en-AU" altLang="en-US" sz="2000" dirty="0">
                <a:solidFill>
                  <a:prstClr val="black"/>
                </a:solidFill>
              </a:rPr>
              <a:t>In some cases the administrator looks after the machines in addition to performing their "real job". </a:t>
            </a:r>
          </a:p>
          <a:p>
            <a:pPr marL="685800" lvl="1" indent="-228600">
              <a:lnSpc>
                <a:spcPct val="90000"/>
              </a:lnSpc>
              <a:spcBef>
                <a:spcPts val="500"/>
              </a:spcBef>
              <a:buFont typeface="Arial" panose="020B0604020202020204" pitchFamily="34" charset="0"/>
              <a:buChar char="•"/>
            </a:pPr>
            <a:r>
              <a:rPr lang="en-AU" altLang="en-US" sz="2000" dirty="0">
                <a:solidFill>
                  <a:prstClr val="black"/>
                </a:solidFill>
              </a:rPr>
              <a:t>What are the feelings of staff and management towards the Systems Administrators?</a:t>
            </a:r>
          </a:p>
          <a:p>
            <a:pPr marL="1143000" lvl="2" indent="-228600">
              <a:lnSpc>
                <a:spcPct val="90000"/>
              </a:lnSpc>
              <a:spcBef>
                <a:spcPts val="500"/>
              </a:spcBef>
              <a:buFont typeface="Arial" panose="020B0604020202020204" pitchFamily="34" charset="0"/>
              <a:buChar char="•"/>
            </a:pPr>
            <a:r>
              <a:rPr lang="en-AU" altLang="en-US" dirty="0">
                <a:solidFill>
                  <a:prstClr val="black"/>
                </a:solidFill>
              </a:rPr>
              <a:t>In many companies the management and staff see Systems Administrators or other computer support people as overhead.</a:t>
            </a:r>
          </a:p>
          <a:p>
            <a:pPr marL="1143000" lvl="2" indent="-228600">
              <a:lnSpc>
                <a:spcPct val="90000"/>
              </a:lnSpc>
              <a:spcBef>
                <a:spcPts val="500"/>
              </a:spcBef>
              <a:buFont typeface="Arial" panose="020B0604020202020204" pitchFamily="34" charset="0"/>
              <a:buChar char="•"/>
            </a:pPr>
            <a:r>
              <a:rPr lang="en-AU" altLang="en-US" dirty="0">
                <a:solidFill>
                  <a:prstClr val="black"/>
                </a:solidFill>
              </a:rPr>
              <a:t>Similar feelings can occur if previous Systems Administrators have been unprofessional or unable to perform their jobs</a:t>
            </a:r>
            <a:endParaRPr lang="en-US" sz="2000" dirty="0">
              <a:solidFill>
                <a:schemeClr val="tx1"/>
              </a:solidFill>
            </a:endParaRPr>
          </a:p>
        </p:txBody>
      </p:sp>
    </p:spTree>
    <p:extLst>
      <p:ext uri="{BB962C8B-B14F-4D97-AF65-F5344CB8AC3E}">
        <p14:creationId xmlns:p14="http://schemas.microsoft.com/office/powerpoint/2010/main" val="27639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par>
                                <p:cTn id="7" presetID="1" presetClass="emph" presetSubtype="2" fill="hold" nodeType="withEffect">
                                  <p:stCondLst>
                                    <p:cond delay="0"/>
                                  </p:stCondLst>
                                  <p:childTnLst>
                                    <p:animClr clrSpc="rgb" dir="cw">
                                      <p:cBhvr>
                                        <p:cTn id="8" dur="2000" fill="hold"/>
                                        <p:tgtEl>
                                          <p:spTgt spid="12"/>
                                        </p:tgtEl>
                                        <p:attrNameLst>
                                          <p:attrName>fillcolor</p:attrName>
                                        </p:attrNameLst>
                                      </p:cBhvr>
                                      <p:to>
                                        <a:srgbClr val="4F81BD"/>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5"/>
                                        </p:tgtEl>
                                        <p:attrNameLst>
                                          <p:attrName>fillcolor</p:attrName>
                                        </p:attrNameLst>
                                      </p:cBhvr>
                                      <p:to>
                                        <a:srgbClr val="4F81BD"/>
                                      </p:to>
                                    </p:animClr>
                                    <p:set>
                                      <p:cBhvr>
                                        <p:cTn id="17" dur="2000" fill="hold"/>
                                        <p:tgtEl>
                                          <p:spTgt spid="5"/>
                                        </p:tgtEl>
                                        <p:attrNameLst>
                                          <p:attrName>fill.type</p:attrName>
                                        </p:attrNameLst>
                                      </p:cBhvr>
                                      <p:to>
                                        <p:strVal val="solid"/>
                                      </p:to>
                                    </p:set>
                                    <p:set>
                                      <p:cBhvr>
                                        <p:cTn id="18" dur="2000" fill="hold"/>
                                        <p:tgtEl>
                                          <p:spTgt spid="5"/>
                                        </p:tgtEl>
                                        <p:attrNameLst>
                                          <p:attrName>fill.on</p:attrName>
                                        </p:attrNameLst>
                                      </p:cBhvr>
                                      <p:to>
                                        <p:strVal val="true"/>
                                      </p:to>
                                    </p:set>
                                  </p:childTnLst>
                                </p:cTn>
                              </p:par>
                              <p:par>
                                <p:cTn id="19" presetID="8" presetClass="emph" presetSubtype="0" fill="hold" grpId="0" nodeType="withEffect">
                                  <p:stCondLst>
                                    <p:cond delay="0"/>
                                  </p:stCondLst>
                                  <p:childTnLst>
                                    <p:animRot by="21600000">
                                      <p:cBhvr>
                                        <p:cTn id="20" dur="2000" fill="hold"/>
                                        <p:tgtEl>
                                          <p:spTgt spid="5"/>
                                        </p:tgtEl>
                                        <p:attrNameLst>
                                          <p:attrName>r</p:attrName>
                                        </p:attrNameLst>
                                      </p:cBhvr>
                                    </p:animRot>
                                  </p:childTnLst>
                                </p:cTn>
                              </p:par>
                              <p:par>
                                <p:cTn id="21" presetID="1" presetClass="emph" presetSubtype="2" fill="hold" nodeType="withEffect">
                                  <p:stCondLst>
                                    <p:cond delay="0"/>
                                  </p:stCondLst>
                                  <p:childTnLst>
                                    <p:animClr clrSpc="rgb" dir="cw">
                                      <p:cBhvr>
                                        <p:cTn id="22" dur="2000" fill="hold"/>
                                        <p:tgtEl>
                                          <p:spTgt spid="12"/>
                                        </p:tgtEl>
                                        <p:attrNameLst>
                                          <p:attrName>fillcolor</p:attrName>
                                        </p:attrNameLst>
                                      </p:cBhvr>
                                      <p:to>
                                        <a:srgbClr val="C6D9F0"/>
                                      </p:to>
                                    </p:animClr>
                                    <p:set>
                                      <p:cBhvr>
                                        <p:cTn id="23" dur="2000" fill="hold"/>
                                        <p:tgtEl>
                                          <p:spTgt spid="12"/>
                                        </p:tgtEl>
                                        <p:attrNameLst>
                                          <p:attrName>fill.type</p:attrName>
                                        </p:attrNameLst>
                                      </p:cBhvr>
                                      <p:to>
                                        <p:strVal val="solid"/>
                                      </p:to>
                                    </p:set>
                                    <p:set>
                                      <p:cBhvr>
                                        <p:cTn id="24" dur="2000" fill="hold"/>
                                        <p:tgtEl>
                                          <p:spTgt spid="12"/>
                                        </p:tgtEl>
                                        <p:attrNameLst>
                                          <p:attrName>fill.on</p:attrName>
                                        </p:attrNameLst>
                                      </p:cBhvr>
                                      <p:to>
                                        <p:strVal val="tru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5"/>
                                        </p:tgtEl>
                                        <p:attrNameLst>
                                          <p:attrName>fillcolor</p:attrName>
                                        </p:attrNameLst>
                                      </p:cBhvr>
                                      <p:to>
                                        <a:srgbClr val="C6D9F0"/>
                                      </p:to>
                                    </p:animClr>
                                    <p:set>
                                      <p:cBhvr>
                                        <p:cTn id="33" dur="2000" fill="hold"/>
                                        <p:tgtEl>
                                          <p:spTgt spid="5"/>
                                        </p:tgtEl>
                                        <p:attrNameLst>
                                          <p:attrName>fill.type</p:attrName>
                                        </p:attrNameLst>
                                      </p:cBhvr>
                                      <p:to>
                                        <p:strVal val="solid"/>
                                      </p:to>
                                    </p:set>
                                    <p:set>
                                      <p:cBhvr>
                                        <p:cTn id="34" dur="2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13"/>
                                        </p:tgtEl>
                                        <p:attrNameLst>
                                          <p:attrName>fillcolor</p:attrName>
                                        </p:attrNameLst>
                                      </p:cBhvr>
                                      <p:to>
                                        <a:srgbClr val="4F81BD"/>
                                      </p:to>
                                    </p:animClr>
                                    <p:set>
                                      <p:cBhvr>
                                        <p:cTn id="37" dur="2000" fill="hold"/>
                                        <p:tgtEl>
                                          <p:spTgt spid="13"/>
                                        </p:tgtEl>
                                        <p:attrNameLst>
                                          <p:attrName>fill.type</p:attrName>
                                        </p:attrNameLst>
                                      </p:cBhvr>
                                      <p:to>
                                        <p:strVal val="solid"/>
                                      </p:to>
                                    </p:set>
                                    <p:set>
                                      <p:cBhvr>
                                        <p:cTn id="38" dur="2000" fill="hold"/>
                                        <p:tgtEl>
                                          <p:spTgt spid="13"/>
                                        </p:tgtEl>
                                        <p:attrNameLst>
                                          <p:attrName>fill.on</p:attrName>
                                        </p:attrNameLst>
                                      </p:cBhvr>
                                      <p:to>
                                        <p:strVal val="true"/>
                                      </p:to>
                                    </p:set>
                                  </p:childTnLst>
                                </p:cTn>
                              </p:par>
                              <p:par>
                                <p:cTn id="39" presetID="8" presetClass="emph" presetSubtype="0" fill="hold" grpId="0" nodeType="withEffect">
                                  <p:stCondLst>
                                    <p:cond delay="0"/>
                                  </p:stCondLst>
                                  <p:childTnLst>
                                    <p:animRot by="21600000">
                                      <p:cBhvr>
                                        <p:cTn id="40" dur="2000" fill="hold"/>
                                        <p:tgtEl>
                                          <p:spTgt spid="13"/>
                                        </p:tgtEl>
                                        <p:attrNameLst>
                                          <p:attrName>r</p:attrName>
                                        </p:attrNameLst>
                                      </p:cBhvr>
                                    </p:animRo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21" grpId="0" animBg="1"/>
      <p:bldP spid="21" grpId="1" animBg="1"/>
      <p:bldP spid="17" grpId="0" animBg="1"/>
      <p:bldP spid="17" grpId="1"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6" y="1323108"/>
            <a:ext cx="11637818" cy="5327073"/>
          </a:xfrm>
        </p:spPr>
        <p:txBody>
          <a:bodyPr>
            <a:normAutofit fontScale="77500" lnSpcReduction="20000"/>
          </a:bodyPr>
          <a:lstStyle/>
          <a:p>
            <a:pPr>
              <a:defRPr/>
            </a:pPr>
            <a:r>
              <a:rPr lang="en-AU" sz="3600" dirty="0" smtClean="0"/>
              <a:t>The short and sweet answer is that to be a really good Systems Administrator you need to know everything about the entire computer system including:</a:t>
            </a:r>
          </a:p>
          <a:p>
            <a:pPr marL="0" indent="0">
              <a:buNone/>
              <a:defRPr/>
            </a:pPr>
            <a:r>
              <a:rPr lang="en-AU" sz="3600" dirty="0" smtClean="0"/>
              <a:t> </a:t>
            </a:r>
          </a:p>
          <a:p>
            <a:pPr lvl="1">
              <a:defRPr/>
            </a:pPr>
            <a:r>
              <a:rPr lang="en-AU" sz="3200" dirty="0" smtClean="0"/>
              <a:t>the operating system, </a:t>
            </a:r>
          </a:p>
          <a:p>
            <a:pPr lvl="1">
              <a:defRPr/>
            </a:pPr>
            <a:r>
              <a:rPr lang="en-AU" sz="3200" dirty="0" smtClean="0"/>
              <a:t>hardware, software, </a:t>
            </a:r>
          </a:p>
          <a:p>
            <a:pPr lvl="1">
              <a:defRPr/>
            </a:pPr>
            <a:r>
              <a:rPr lang="en-AU" sz="3200" dirty="0" smtClean="0"/>
              <a:t>users, management, </a:t>
            </a:r>
          </a:p>
          <a:p>
            <a:pPr lvl="1">
              <a:defRPr/>
            </a:pPr>
            <a:r>
              <a:rPr lang="en-AU" sz="3200" dirty="0" smtClean="0"/>
              <a:t>network and anything else you can think of that might affect the system in any way.</a:t>
            </a:r>
          </a:p>
          <a:p>
            <a:pPr>
              <a:defRPr/>
            </a:pPr>
            <a:endParaRPr lang="en-US" sz="3600" dirty="0" smtClean="0"/>
          </a:p>
          <a:p>
            <a:pPr>
              <a:defRPr/>
            </a:pPr>
            <a:r>
              <a:rPr lang="en-US" sz="3600" dirty="0"/>
              <a:t>T</a:t>
            </a:r>
            <a:r>
              <a:rPr lang="en-US" sz="3600" dirty="0" smtClean="0"/>
              <a:t>he </a:t>
            </a:r>
            <a:r>
              <a:rPr lang="en-US" sz="3600" dirty="0"/>
              <a:t>most important skill to a system administrator is </a:t>
            </a:r>
            <a:r>
              <a:rPr lang="en-US" sz="3600" dirty="0">
                <a:solidFill>
                  <a:srgbClr val="FF0000"/>
                </a:solidFill>
              </a:rPr>
              <a:t>problem solving</a:t>
            </a:r>
            <a:r>
              <a:rPr lang="en-US" sz="3600" dirty="0"/>
              <a:t>  </a:t>
            </a:r>
            <a:r>
              <a:rPr lang="en-US" sz="3600" dirty="0" smtClean="0"/>
              <a:t> frequently </a:t>
            </a:r>
            <a:r>
              <a:rPr lang="en-US" sz="3600" dirty="0"/>
              <a:t>under various sorts of constraints and stress. </a:t>
            </a:r>
          </a:p>
          <a:p>
            <a:pPr>
              <a:defRPr/>
            </a:pPr>
            <a:r>
              <a:rPr lang="en-US" sz="3600" dirty="0"/>
              <a:t>The </a:t>
            </a:r>
            <a:r>
              <a:rPr lang="en-US" sz="3600" dirty="0" err="1"/>
              <a:t>Sysadmin</a:t>
            </a:r>
            <a:r>
              <a:rPr lang="en-US" sz="3600" dirty="0"/>
              <a:t> is on call when a computer system goes down or malfunctions, and must be able to quickly and correctly diagnose what is wrong and how best to fix it</a:t>
            </a:r>
            <a:r>
              <a:rPr lang="en-US" sz="3600" dirty="0" smtClean="0"/>
              <a:t>.</a:t>
            </a:r>
            <a:endParaRPr lang="en-US" sz="3600" dirty="0"/>
          </a:p>
        </p:txBody>
      </p:sp>
      <p:sp>
        <p:nvSpPr>
          <p:cNvPr id="4" name="Title 1"/>
          <p:cNvSpPr txBox="1">
            <a:spLocks/>
          </p:cNvSpPr>
          <p:nvPr/>
        </p:nvSpPr>
        <p:spPr>
          <a:xfrm>
            <a:off x="0" y="0"/>
            <a:ext cx="12192000"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What are the skills System Administrators need to know? </a:t>
            </a:r>
            <a:endParaRPr lang="en-US" dirty="0"/>
          </a:p>
        </p:txBody>
      </p:sp>
      <p:sp>
        <p:nvSpPr>
          <p:cNvPr id="2" name="Slide Number Placeholder 1"/>
          <p:cNvSpPr>
            <a:spLocks noGrp="1"/>
          </p:cNvSpPr>
          <p:nvPr>
            <p:ph type="sldNum" sz="quarter" idx="12"/>
          </p:nvPr>
        </p:nvSpPr>
        <p:spPr/>
        <p:txBody>
          <a:bodyPr/>
          <a:lstStyle/>
          <a:p>
            <a:fld id="{756DAF7D-A1DF-4A5F-B8BA-FBE6091B66BF}" type="slidenum">
              <a:rPr lang="en-US" smtClean="0"/>
              <a:t>15</a:t>
            </a:fld>
            <a:endParaRPr lang="en-US"/>
          </a:p>
        </p:txBody>
      </p:sp>
    </p:spTree>
    <p:extLst>
      <p:ext uri="{BB962C8B-B14F-4D97-AF65-F5344CB8AC3E}">
        <p14:creationId xmlns:p14="http://schemas.microsoft.com/office/powerpoint/2010/main" val="2428353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553791" y="1154381"/>
            <a:ext cx="11278818" cy="5482986"/>
          </a:xfrm>
        </p:spPr>
        <p:txBody>
          <a:bodyPr>
            <a:normAutofit fontScale="92500" lnSpcReduction="20000"/>
          </a:bodyPr>
          <a:lstStyle/>
          <a:p>
            <a:pPr>
              <a:defRPr/>
            </a:pPr>
            <a:r>
              <a:rPr lang="en-AU" dirty="0"/>
              <a:t>Programming</a:t>
            </a:r>
          </a:p>
          <a:p>
            <a:pPr lvl="1">
              <a:defRPr/>
            </a:pPr>
            <a:r>
              <a:rPr lang="en-AU" dirty="0" smtClean="0"/>
              <a:t>Systems Administrators have to be able to program.  They might have to write scripts that automate regular tasks.</a:t>
            </a:r>
          </a:p>
          <a:p>
            <a:pPr>
              <a:defRPr/>
            </a:pPr>
            <a:r>
              <a:rPr lang="en-AU" dirty="0" smtClean="0"/>
              <a:t>Hardware maintenance and installation</a:t>
            </a:r>
          </a:p>
          <a:p>
            <a:pPr lvl="1">
              <a:defRPr/>
            </a:pPr>
            <a:r>
              <a:rPr lang="en-AU" dirty="0" smtClean="0"/>
              <a:t>This </a:t>
            </a:r>
            <a:r>
              <a:rPr lang="en-AU" dirty="0"/>
              <a:t>may range from installing new hardware to cleaning old hardware so that it continues to work.</a:t>
            </a:r>
            <a:endParaRPr lang="en-GB" altLang="en-US" dirty="0"/>
          </a:p>
          <a:p>
            <a:r>
              <a:rPr lang="en-AU" altLang="en-US" dirty="0" smtClean="0"/>
              <a:t>Documentation and testing,</a:t>
            </a:r>
            <a:endParaRPr lang="en-GB" altLang="en-US" dirty="0" smtClean="0"/>
          </a:p>
          <a:p>
            <a:r>
              <a:rPr lang="en-AU" altLang="en-US" dirty="0" smtClean="0"/>
              <a:t>Human Computer Interface,</a:t>
            </a:r>
            <a:endParaRPr lang="en-GB" altLang="en-US" dirty="0" smtClean="0"/>
          </a:p>
          <a:p>
            <a:r>
              <a:rPr lang="en-AU" altLang="en-US" dirty="0"/>
              <a:t>N</a:t>
            </a:r>
            <a:r>
              <a:rPr lang="en-AU" altLang="en-US" dirty="0" smtClean="0"/>
              <a:t>etworks and computer communication,</a:t>
            </a:r>
            <a:endParaRPr lang="en-GB" altLang="en-US" dirty="0" smtClean="0"/>
          </a:p>
          <a:p>
            <a:r>
              <a:rPr lang="en-AU" altLang="en-US" dirty="0"/>
              <a:t>U</a:t>
            </a:r>
            <a:r>
              <a:rPr lang="en-AU" altLang="en-US" dirty="0" smtClean="0"/>
              <a:t>ser education and </a:t>
            </a:r>
            <a:r>
              <a:rPr lang="en-US" altLang="en-US" dirty="0" smtClean="0"/>
              <a:t>desire to learn</a:t>
            </a:r>
            <a:endParaRPr lang="en-GB" altLang="en-US" dirty="0" smtClean="0"/>
          </a:p>
          <a:p>
            <a:r>
              <a:rPr lang="en-AU" altLang="en-US" dirty="0" smtClean="0"/>
              <a:t>Diplomacy and </a:t>
            </a:r>
            <a:r>
              <a:rPr lang="en-US" altLang="en-US" dirty="0" smtClean="0"/>
              <a:t>Customer Service Attitude</a:t>
            </a:r>
            <a:endParaRPr lang="en-GB" altLang="en-US" dirty="0" smtClean="0"/>
          </a:p>
          <a:p>
            <a:r>
              <a:rPr lang="en-AU" altLang="en-US" dirty="0" smtClean="0"/>
              <a:t>Legal issues, ethics and contracts,</a:t>
            </a:r>
            <a:endParaRPr lang="en-GB" altLang="en-US" dirty="0" smtClean="0"/>
          </a:p>
          <a:p>
            <a:r>
              <a:rPr lang="en-AU" altLang="en-US" dirty="0"/>
              <a:t>D</a:t>
            </a:r>
            <a:r>
              <a:rPr lang="en-AU" altLang="en-US" dirty="0" smtClean="0"/>
              <a:t>etective work,</a:t>
            </a:r>
            <a:endParaRPr lang="en-GB" altLang="en-US" dirty="0" smtClean="0"/>
          </a:p>
          <a:p>
            <a:r>
              <a:rPr lang="en-AU" altLang="en-US" dirty="0"/>
              <a:t>M</a:t>
            </a:r>
            <a:r>
              <a:rPr lang="en-AU" altLang="en-US" dirty="0" smtClean="0"/>
              <a:t>anagement and policy setting, and</a:t>
            </a:r>
            <a:endParaRPr lang="en-GB" altLang="en-US" dirty="0" smtClean="0"/>
          </a:p>
          <a:p>
            <a:r>
              <a:rPr lang="en-AU" altLang="en-US" dirty="0"/>
              <a:t>P</a:t>
            </a:r>
            <a:r>
              <a:rPr lang="en-AU" altLang="en-US" dirty="0" smtClean="0"/>
              <a:t>ublic relations.</a:t>
            </a:r>
            <a:endParaRPr lang="en-GB" altLang="en-US" dirty="0" smtClean="0"/>
          </a:p>
        </p:txBody>
      </p:sp>
      <p:sp>
        <p:nvSpPr>
          <p:cNvPr id="4" name="Title 1"/>
          <p:cNvSpPr txBox="1">
            <a:spLocks/>
          </p:cNvSpPr>
          <p:nvPr/>
        </p:nvSpPr>
        <p:spPr>
          <a:xfrm>
            <a:off x="0" y="0"/>
            <a:ext cx="12192000"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Some skills System Administrators need to know </a:t>
            </a:r>
            <a:endParaRPr lang="en-US" dirty="0"/>
          </a:p>
        </p:txBody>
      </p:sp>
      <p:sp>
        <p:nvSpPr>
          <p:cNvPr id="2" name="Slide Number Placeholder 1"/>
          <p:cNvSpPr>
            <a:spLocks noGrp="1"/>
          </p:cNvSpPr>
          <p:nvPr>
            <p:ph type="sldNum" sz="quarter" idx="12"/>
          </p:nvPr>
        </p:nvSpPr>
        <p:spPr/>
        <p:txBody>
          <a:bodyPr/>
          <a:lstStyle/>
          <a:p>
            <a:fld id="{756DAF7D-A1DF-4A5F-B8BA-FBE6091B66BF}" type="slidenum">
              <a:rPr lang="en-US" smtClean="0"/>
              <a:t>16</a:t>
            </a:fld>
            <a:endParaRPr lang="en-US"/>
          </a:p>
        </p:txBody>
      </p:sp>
    </p:spTree>
    <p:extLst>
      <p:ext uri="{BB962C8B-B14F-4D97-AF65-F5344CB8AC3E}">
        <p14:creationId xmlns:p14="http://schemas.microsoft.com/office/powerpoint/2010/main" val="256456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9201150" y="6356350"/>
            <a:ext cx="2743200" cy="365125"/>
          </a:xfrm>
        </p:spPr>
        <p:txBody>
          <a:bodyPr/>
          <a:lstStyle/>
          <a:p>
            <a:fld id="{0074D5FD-B4C5-4637-915A-7F16C7D0003F}" type="slidenum">
              <a:rPr lang="en-US" altLang="en-US"/>
              <a:pPr/>
              <a:t>17</a:t>
            </a:fld>
            <a:endParaRPr lang="en-US" altLang="en-US" dirty="0"/>
          </a:p>
        </p:txBody>
      </p:sp>
      <p:sp>
        <p:nvSpPr>
          <p:cNvPr id="53251" name="Rectangle 3"/>
          <p:cNvSpPr>
            <a:spLocks noGrp="1" noChangeArrowheads="1"/>
          </p:cNvSpPr>
          <p:nvPr>
            <p:ph type="body" idx="1"/>
          </p:nvPr>
        </p:nvSpPr>
        <p:spPr>
          <a:xfrm>
            <a:off x="838200" y="900752"/>
            <a:ext cx="10515600" cy="5595582"/>
          </a:xfrm>
        </p:spPr>
        <p:txBody>
          <a:bodyPr>
            <a:noAutofit/>
          </a:bodyPr>
          <a:lstStyle/>
          <a:p>
            <a:r>
              <a:rPr lang="en-AU" altLang="en-US" sz="3200" dirty="0"/>
              <a:t>Adding and Removing users </a:t>
            </a:r>
          </a:p>
          <a:p>
            <a:pPr lvl="1"/>
            <a:r>
              <a:rPr lang="en-AU" altLang="en-US" sz="2800" dirty="0"/>
              <a:t>Adds account</a:t>
            </a:r>
          </a:p>
          <a:p>
            <a:pPr lvl="1"/>
            <a:r>
              <a:rPr lang="en-AU" altLang="en-US" sz="2800" dirty="0"/>
              <a:t>Remove accounts that are no longer active</a:t>
            </a:r>
          </a:p>
          <a:p>
            <a:pPr lvl="1"/>
            <a:r>
              <a:rPr lang="en-AU" altLang="en-US" sz="2800" dirty="0"/>
              <a:t>Can automate process</a:t>
            </a:r>
          </a:p>
          <a:p>
            <a:pPr lvl="1"/>
            <a:r>
              <a:rPr lang="en-AU" altLang="en-US" sz="2800" dirty="0"/>
              <a:t>Makes administrative decisions </a:t>
            </a:r>
          </a:p>
          <a:p>
            <a:r>
              <a:rPr lang="en-AU" altLang="en-US" sz="3200" dirty="0"/>
              <a:t>Adding and Removing Hardware</a:t>
            </a:r>
          </a:p>
          <a:p>
            <a:pPr lvl="1"/>
            <a:r>
              <a:rPr lang="en-AU" altLang="en-US" sz="2800" dirty="0"/>
              <a:t>Add and configure new hardware (</a:t>
            </a:r>
            <a:r>
              <a:rPr lang="en-AU" altLang="en-US" sz="2800" dirty="0" err="1"/>
              <a:t>eg</a:t>
            </a:r>
            <a:r>
              <a:rPr lang="en-AU" altLang="en-US" sz="2800" dirty="0"/>
              <a:t> printer or hard drive)</a:t>
            </a:r>
          </a:p>
          <a:p>
            <a:pPr lvl="1"/>
            <a:r>
              <a:rPr lang="en-AU" altLang="en-US" sz="2800" dirty="0"/>
              <a:t>Remove hardware </a:t>
            </a:r>
            <a:r>
              <a:rPr lang="en-AU" altLang="en-US" sz="2800" dirty="0" smtClean="0"/>
              <a:t>devices</a:t>
            </a:r>
          </a:p>
          <a:p>
            <a:r>
              <a:rPr lang="en-AU" altLang="en-US" dirty="0"/>
              <a:t>Performing Backups</a:t>
            </a:r>
          </a:p>
          <a:p>
            <a:pPr lvl="1"/>
            <a:r>
              <a:rPr lang="en-AU" altLang="en-US" sz="2800" dirty="0"/>
              <a:t>Make sure backups are properly executed and on schedule</a:t>
            </a:r>
          </a:p>
          <a:p>
            <a:pPr lvl="1"/>
            <a:r>
              <a:rPr lang="en-AU" altLang="en-US" sz="2800" dirty="0"/>
              <a:t>Manual or </a:t>
            </a:r>
            <a:r>
              <a:rPr lang="en-AU" altLang="en-US" sz="2800" dirty="0" smtClean="0"/>
              <a:t>automate</a:t>
            </a:r>
            <a:endParaRPr lang="en-AU" altLang="en-US" sz="2800" dirty="0"/>
          </a:p>
        </p:txBody>
      </p:sp>
      <p:sp>
        <p:nvSpPr>
          <p:cNvPr id="6" name="Title 1"/>
          <p:cNvSpPr txBox="1">
            <a:spLocks/>
          </p:cNvSpPr>
          <p:nvPr/>
        </p:nvSpPr>
        <p:spPr>
          <a:xfrm>
            <a:off x="734290" y="0"/>
            <a:ext cx="10252365" cy="900752"/>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System Administrators Task </a:t>
            </a:r>
            <a:endParaRPr lang="en-US" dirty="0"/>
          </a:p>
        </p:txBody>
      </p:sp>
    </p:spTree>
    <p:extLst>
      <p:ext uri="{BB962C8B-B14F-4D97-AF65-F5344CB8AC3E}">
        <p14:creationId xmlns:p14="http://schemas.microsoft.com/office/powerpoint/2010/main" val="534952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1EC3B2D-4148-487F-9FCC-22CCDA98BF35}" type="slidenum">
              <a:rPr lang="en-US" altLang="en-US"/>
              <a:pPr/>
              <a:t>18</a:t>
            </a:fld>
            <a:endParaRPr lang="en-US" altLang="en-US"/>
          </a:p>
        </p:txBody>
      </p:sp>
      <p:sp>
        <p:nvSpPr>
          <p:cNvPr id="54275" name="Rectangle 3"/>
          <p:cNvSpPr>
            <a:spLocks noGrp="1" noChangeArrowheads="1"/>
          </p:cNvSpPr>
          <p:nvPr>
            <p:ph type="body" idx="1"/>
          </p:nvPr>
        </p:nvSpPr>
        <p:spPr>
          <a:xfrm>
            <a:off x="609600" y="1078174"/>
            <a:ext cx="10744200" cy="5502735"/>
          </a:xfrm>
        </p:spPr>
        <p:txBody>
          <a:bodyPr>
            <a:noAutofit/>
          </a:bodyPr>
          <a:lstStyle/>
          <a:p>
            <a:r>
              <a:rPr lang="en-AU" altLang="en-US" dirty="0" smtClean="0"/>
              <a:t>Installing </a:t>
            </a:r>
            <a:r>
              <a:rPr lang="en-AU" altLang="en-US" dirty="0"/>
              <a:t>New Software</a:t>
            </a:r>
          </a:p>
          <a:p>
            <a:pPr lvl="1"/>
            <a:r>
              <a:rPr lang="en-AU" altLang="en-US" dirty="0"/>
              <a:t>Install and test new software</a:t>
            </a:r>
          </a:p>
          <a:p>
            <a:pPr lvl="1"/>
            <a:r>
              <a:rPr lang="en-AU" altLang="en-US" dirty="0"/>
              <a:t>Inform users of availability of software</a:t>
            </a:r>
          </a:p>
          <a:p>
            <a:pPr lvl="1"/>
            <a:r>
              <a:rPr lang="en-AU" altLang="en-US" dirty="0" smtClean="0"/>
              <a:t>Upgrade </a:t>
            </a:r>
            <a:r>
              <a:rPr lang="en-AU" altLang="en-US" dirty="0"/>
              <a:t>software ( Application and OS</a:t>
            </a:r>
            <a:r>
              <a:rPr lang="en-AU" altLang="en-US" dirty="0" smtClean="0"/>
              <a:t>)</a:t>
            </a:r>
          </a:p>
          <a:p>
            <a:pPr>
              <a:lnSpc>
                <a:spcPct val="80000"/>
              </a:lnSpc>
            </a:pPr>
            <a:r>
              <a:rPr lang="en-AU" altLang="en-US" dirty="0"/>
              <a:t>Monitoring the Systems</a:t>
            </a:r>
          </a:p>
          <a:p>
            <a:pPr lvl="1">
              <a:lnSpc>
                <a:spcPct val="80000"/>
              </a:lnSpc>
            </a:pPr>
            <a:r>
              <a:rPr lang="en-AU" altLang="en-US" dirty="0"/>
              <a:t>Large installation requires vigilant supervision</a:t>
            </a:r>
          </a:p>
          <a:p>
            <a:pPr lvl="1">
              <a:lnSpc>
                <a:spcPct val="80000"/>
              </a:lnSpc>
            </a:pPr>
            <a:r>
              <a:rPr lang="en-AU" altLang="en-US" dirty="0"/>
              <a:t>Watch log files</a:t>
            </a:r>
          </a:p>
          <a:p>
            <a:pPr lvl="1">
              <a:lnSpc>
                <a:spcPct val="80000"/>
              </a:lnSpc>
            </a:pPr>
            <a:r>
              <a:rPr lang="en-AU" altLang="en-US" dirty="0"/>
              <a:t>Availability of system resources</a:t>
            </a:r>
          </a:p>
          <a:p>
            <a:pPr lvl="1">
              <a:lnSpc>
                <a:spcPct val="80000"/>
              </a:lnSpc>
            </a:pPr>
            <a:r>
              <a:rPr lang="en-AU" altLang="en-US" dirty="0"/>
              <a:t>Availability of services </a:t>
            </a:r>
            <a:r>
              <a:rPr lang="en-AU" altLang="en-US" dirty="0" err="1" smtClean="0"/>
              <a:t>eg</a:t>
            </a:r>
            <a:r>
              <a:rPr lang="en-AU" altLang="en-US" dirty="0" smtClean="0"/>
              <a:t>. </a:t>
            </a:r>
            <a:r>
              <a:rPr lang="en-AU" altLang="en-US" dirty="0"/>
              <a:t>mail, web , DNS </a:t>
            </a:r>
            <a:r>
              <a:rPr lang="en-AU" altLang="en-US" dirty="0" smtClean="0"/>
              <a:t>etc.</a:t>
            </a:r>
          </a:p>
          <a:p>
            <a:pPr>
              <a:lnSpc>
                <a:spcPct val="80000"/>
              </a:lnSpc>
            </a:pPr>
            <a:r>
              <a:rPr lang="en-AU" altLang="en-US" dirty="0" smtClean="0"/>
              <a:t>Troubleshooting</a:t>
            </a:r>
            <a:endParaRPr lang="en-AU" altLang="en-US" dirty="0"/>
          </a:p>
          <a:p>
            <a:pPr lvl="1">
              <a:lnSpc>
                <a:spcPct val="80000"/>
              </a:lnSpc>
            </a:pPr>
            <a:r>
              <a:rPr lang="en-AU" altLang="en-US" dirty="0"/>
              <a:t>Machine breakdown occasionally</a:t>
            </a:r>
          </a:p>
          <a:p>
            <a:pPr lvl="1">
              <a:lnSpc>
                <a:spcPct val="80000"/>
              </a:lnSpc>
            </a:pPr>
            <a:r>
              <a:rPr lang="en-AU" altLang="en-US" dirty="0"/>
              <a:t>Play mechanic by diagnosing problems</a:t>
            </a:r>
          </a:p>
          <a:p>
            <a:pPr lvl="1">
              <a:lnSpc>
                <a:spcPct val="80000"/>
              </a:lnSpc>
            </a:pPr>
            <a:r>
              <a:rPr lang="en-AU" altLang="en-US" dirty="0"/>
              <a:t>Call expert if needed</a:t>
            </a:r>
          </a:p>
          <a:p>
            <a:pPr lvl="1">
              <a:lnSpc>
                <a:spcPct val="80000"/>
              </a:lnSpc>
            </a:pPr>
            <a:r>
              <a:rPr lang="en-AU" altLang="en-US" dirty="0"/>
              <a:t>Finding problem is harder than </a:t>
            </a:r>
            <a:r>
              <a:rPr lang="en-AU" altLang="en-US" dirty="0" smtClean="0"/>
              <a:t>fixing</a:t>
            </a:r>
            <a:endParaRPr lang="en-AU" altLang="en-US" dirty="0"/>
          </a:p>
        </p:txBody>
      </p:sp>
      <p:sp>
        <p:nvSpPr>
          <p:cNvPr id="6" name="Title 1"/>
          <p:cNvSpPr txBox="1">
            <a:spLocks/>
          </p:cNvSpPr>
          <p:nvPr/>
        </p:nvSpPr>
        <p:spPr>
          <a:xfrm>
            <a:off x="734290" y="0"/>
            <a:ext cx="10252365" cy="900752"/>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System Administrators Task Continues … </a:t>
            </a:r>
            <a:endParaRPr lang="en-US" dirty="0"/>
          </a:p>
        </p:txBody>
      </p:sp>
    </p:spTree>
    <p:extLst>
      <p:ext uri="{BB962C8B-B14F-4D97-AF65-F5344CB8AC3E}">
        <p14:creationId xmlns:p14="http://schemas.microsoft.com/office/powerpoint/2010/main" val="1804914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797018-0BA4-4DF8-94D8-C42B84CAE69D}" type="slidenum">
              <a:rPr lang="en-US" altLang="en-US"/>
              <a:pPr/>
              <a:t>19</a:t>
            </a:fld>
            <a:endParaRPr lang="en-US" altLang="en-US"/>
          </a:p>
        </p:txBody>
      </p:sp>
      <p:sp>
        <p:nvSpPr>
          <p:cNvPr id="55299" name="Rectangle 3"/>
          <p:cNvSpPr>
            <a:spLocks noGrp="1" noChangeArrowheads="1"/>
          </p:cNvSpPr>
          <p:nvPr>
            <p:ph type="body" idx="1"/>
          </p:nvPr>
        </p:nvSpPr>
        <p:spPr>
          <a:xfrm>
            <a:off x="838200" y="1260764"/>
            <a:ext cx="10515600" cy="5152117"/>
          </a:xfrm>
        </p:spPr>
        <p:txBody>
          <a:bodyPr>
            <a:noAutofit/>
          </a:bodyPr>
          <a:lstStyle/>
          <a:p>
            <a:r>
              <a:rPr lang="en-AU" altLang="en-US" sz="3200" dirty="0" smtClean="0"/>
              <a:t>Maintaining </a:t>
            </a:r>
            <a:r>
              <a:rPr lang="en-AU" altLang="en-US" sz="3200" dirty="0"/>
              <a:t>Documentation</a:t>
            </a:r>
          </a:p>
          <a:p>
            <a:pPr lvl="1"/>
            <a:r>
              <a:rPr lang="en-AU" altLang="en-US" sz="2800" dirty="0"/>
              <a:t>Document software that are installed</a:t>
            </a:r>
          </a:p>
          <a:p>
            <a:pPr lvl="1"/>
            <a:r>
              <a:rPr lang="en-AU" altLang="en-US" sz="2800" dirty="0"/>
              <a:t>Document cable connections</a:t>
            </a:r>
          </a:p>
          <a:p>
            <a:pPr lvl="1"/>
            <a:r>
              <a:rPr lang="en-AU" altLang="en-US" sz="2800" dirty="0"/>
              <a:t>Record of backup’s and all hardware</a:t>
            </a:r>
          </a:p>
          <a:p>
            <a:pPr lvl="1"/>
            <a:r>
              <a:rPr lang="en-AU" altLang="en-US" sz="2800" dirty="0"/>
              <a:t>Procedures and policies</a:t>
            </a:r>
          </a:p>
          <a:p>
            <a:r>
              <a:rPr lang="en-AU" altLang="en-US" sz="3200" dirty="0"/>
              <a:t>Auditing Security</a:t>
            </a:r>
          </a:p>
          <a:p>
            <a:pPr lvl="1"/>
            <a:r>
              <a:rPr lang="en-AU" altLang="en-US" sz="2800" dirty="0"/>
              <a:t>Implement security policies</a:t>
            </a:r>
          </a:p>
          <a:p>
            <a:pPr lvl="1"/>
            <a:r>
              <a:rPr lang="en-AU" altLang="en-US" sz="2800" dirty="0"/>
              <a:t>Check to make sure security is not </a:t>
            </a:r>
            <a:r>
              <a:rPr lang="en-AU" altLang="en-US" sz="2800" dirty="0" smtClean="0"/>
              <a:t>breached</a:t>
            </a:r>
          </a:p>
          <a:p>
            <a:r>
              <a:rPr lang="en-AU" altLang="en-US" sz="3200" dirty="0"/>
              <a:t>Helping Users</a:t>
            </a:r>
          </a:p>
          <a:p>
            <a:pPr lvl="1"/>
            <a:r>
              <a:rPr lang="en-AU" altLang="en-US" sz="2800" dirty="0"/>
              <a:t>Time consuming ( be smart)</a:t>
            </a:r>
          </a:p>
          <a:p>
            <a:pPr lvl="1"/>
            <a:r>
              <a:rPr lang="en-AU" altLang="en-US" sz="2800" dirty="0"/>
              <a:t>Range of problems to be </a:t>
            </a:r>
            <a:r>
              <a:rPr lang="en-AU" altLang="en-US" sz="2800" dirty="0" smtClean="0"/>
              <a:t>solved</a:t>
            </a:r>
            <a:endParaRPr lang="en-AU" altLang="en-US" sz="2800" dirty="0"/>
          </a:p>
        </p:txBody>
      </p:sp>
      <p:sp>
        <p:nvSpPr>
          <p:cNvPr id="6" name="Title 1"/>
          <p:cNvSpPr txBox="1">
            <a:spLocks/>
          </p:cNvSpPr>
          <p:nvPr/>
        </p:nvSpPr>
        <p:spPr>
          <a:xfrm>
            <a:off x="734290" y="0"/>
            <a:ext cx="10252365" cy="1260764"/>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System Administrators Task Continues … </a:t>
            </a:r>
            <a:endParaRPr lang="en-US" dirty="0"/>
          </a:p>
        </p:txBody>
      </p:sp>
    </p:spTree>
    <p:extLst>
      <p:ext uri="{BB962C8B-B14F-4D97-AF65-F5344CB8AC3E}">
        <p14:creationId xmlns:p14="http://schemas.microsoft.com/office/powerpoint/2010/main" val="350162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Course Outline</a:t>
            </a:r>
            <a:endParaRPr lang="en-US" dirty="0"/>
          </a:p>
        </p:txBody>
      </p:sp>
      <p:sp>
        <p:nvSpPr>
          <p:cNvPr id="3" name="Content Placeholder 2"/>
          <p:cNvSpPr>
            <a:spLocks noGrp="1"/>
          </p:cNvSpPr>
          <p:nvPr>
            <p:ph idx="1"/>
          </p:nvPr>
        </p:nvSpPr>
        <p:spPr>
          <a:xfrm>
            <a:off x="304799" y="1524000"/>
            <a:ext cx="11499273" cy="4652963"/>
          </a:xfrm>
        </p:spPr>
        <p:txBody>
          <a:bodyPr>
            <a:normAutofit/>
          </a:bodyPr>
          <a:lstStyle/>
          <a:p>
            <a:r>
              <a:rPr lang="en-US" sz="3200" b="1" u="sng" dirty="0"/>
              <a:t>Course description:</a:t>
            </a:r>
            <a:endParaRPr lang="en-US" sz="3200" b="1" dirty="0"/>
          </a:p>
          <a:p>
            <a:pPr lvl="1"/>
            <a:r>
              <a:rPr lang="en-US" sz="2800" dirty="0"/>
              <a:t>This course explores the practical elements of computer based system administration. Topics include: file management system, user management, connectivity, security, </a:t>
            </a:r>
            <a:r>
              <a:rPr lang="en-US" sz="2800" dirty="0" smtClean="0"/>
              <a:t>troubleshooting, </a:t>
            </a:r>
            <a:r>
              <a:rPr lang="en-US" sz="2800" dirty="0"/>
              <a:t>backing up, directory services, remote administration, access control lists, etc.</a:t>
            </a:r>
          </a:p>
          <a:p>
            <a:pPr marL="0" indent="0">
              <a:buNone/>
            </a:pPr>
            <a:r>
              <a:rPr lang="en-US" sz="3200" dirty="0"/>
              <a:t> </a:t>
            </a:r>
            <a:r>
              <a:rPr lang="en-US" sz="3200" b="1" dirty="0" smtClean="0"/>
              <a:t>Prerequisites</a:t>
            </a:r>
            <a:r>
              <a:rPr lang="en-US" sz="3200" b="1" dirty="0"/>
              <a:t>: </a:t>
            </a:r>
            <a:endParaRPr lang="en-US" sz="3200" dirty="0"/>
          </a:p>
          <a:p>
            <a:pPr lvl="1"/>
            <a:r>
              <a:rPr lang="en-US" sz="2800" dirty="0" smtClean="0"/>
              <a:t>Networking</a:t>
            </a:r>
            <a:endParaRPr lang="en-US" sz="2800" dirty="0"/>
          </a:p>
          <a:p>
            <a:pPr lvl="1"/>
            <a:r>
              <a:rPr lang="en-US" sz="2800" dirty="0" smtClean="0"/>
              <a:t>Operating </a:t>
            </a:r>
            <a:r>
              <a:rPr lang="en-US" sz="2800" dirty="0"/>
              <a:t>Systems</a:t>
            </a:r>
          </a:p>
          <a:p>
            <a:r>
              <a:rPr lang="en-US" sz="3200" u="sng" dirty="0" smtClean="0"/>
              <a:t>Textbook</a:t>
            </a:r>
          </a:p>
          <a:p>
            <a:pPr lvl="1"/>
            <a:r>
              <a:rPr lang="en-US" sz="2800" i="1" dirty="0"/>
              <a:t>Systems Administration (An Introduction to Linux Systems Administration)</a:t>
            </a:r>
            <a:endParaRPr lang="en-US" sz="2800" dirty="0"/>
          </a:p>
        </p:txBody>
      </p:sp>
      <p:sp>
        <p:nvSpPr>
          <p:cNvPr id="4" name="Slide Number Placeholder 3"/>
          <p:cNvSpPr>
            <a:spLocks noGrp="1"/>
          </p:cNvSpPr>
          <p:nvPr>
            <p:ph type="sldNum" sz="quarter" idx="12"/>
          </p:nvPr>
        </p:nvSpPr>
        <p:spPr/>
        <p:txBody>
          <a:bodyPr/>
          <a:lstStyle/>
          <a:p>
            <a:fld id="{756DAF7D-A1DF-4A5F-B8BA-FBE6091B66BF}" type="slidenum">
              <a:rPr lang="en-US" smtClean="0"/>
              <a:t>2</a:t>
            </a:fld>
            <a:endParaRPr lang="en-US"/>
          </a:p>
        </p:txBody>
      </p:sp>
    </p:spTree>
    <p:extLst>
      <p:ext uri="{BB962C8B-B14F-4D97-AF65-F5344CB8AC3E}">
        <p14:creationId xmlns:p14="http://schemas.microsoft.com/office/powerpoint/2010/main" val="1096547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8AE7FE-4677-4046-ABBE-E847CBB51DF1}" type="slidenum">
              <a:rPr lang="en-US" altLang="en-US"/>
              <a:pPr/>
              <a:t>20</a:t>
            </a:fld>
            <a:endParaRPr lang="en-US" altLang="en-US"/>
          </a:p>
        </p:txBody>
      </p:sp>
      <p:sp>
        <p:nvSpPr>
          <p:cNvPr id="72707" name="Rectangle 3"/>
          <p:cNvSpPr>
            <a:spLocks noGrp="1" noChangeArrowheads="1"/>
          </p:cNvSpPr>
          <p:nvPr>
            <p:ph type="body" idx="1"/>
          </p:nvPr>
        </p:nvSpPr>
        <p:spPr>
          <a:xfrm>
            <a:off x="734290" y="1437698"/>
            <a:ext cx="10515600" cy="4351338"/>
          </a:xfrm>
        </p:spPr>
        <p:txBody>
          <a:bodyPr/>
          <a:lstStyle/>
          <a:p>
            <a:r>
              <a:rPr lang="en-AU" altLang="en-US" dirty="0" err="1"/>
              <a:t>SuperUser</a:t>
            </a:r>
            <a:r>
              <a:rPr lang="en-AU" altLang="en-US" dirty="0"/>
              <a:t> or root</a:t>
            </a:r>
          </a:p>
          <a:p>
            <a:r>
              <a:rPr lang="en-AU" altLang="en-US" dirty="0"/>
              <a:t>Daemon</a:t>
            </a:r>
          </a:p>
          <a:p>
            <a:r>
              <a:rPr lang="en-AU" altLang="en-US" dirty="0"/>
              <a:t>Bin</a:t>
            </a:r>
          </a:p>
          <a:p>
            <a:r>
              <a:rPr lang="en-AU" altLang="en-US" dirty="0"/>
              <a:t>Nobody</a:t>
            </a:r>
          </a:p>
          <a:p>
            <a:r>
              <a:rPr lang="en-AU" altLang="en-US" dirty="0"/>
              <a:t>sys</a:t>
            </a:r>
          </a:p>
        </p:txBody>
      </p:sp>
      <p:sp>
        <p:nvSpPr>
          <p:cNvPr id="6" name="Title 1"/>
          <p:cNvSpPr txBox="1">
            <a:spLocks/>
          </p:cNvSpPr>
          <p:nvPr/>
        </p:nvSpPr>
        <p:spPr>
          <a:xfrm>
            <a:off x="734290" y="0"/>
            <a:ext cx="10252365" cy="1177636"/>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Important Users’ account</a:t>
            </a:r>
            <a:endParaRPr lang="en-US" dirty="0"/>
          </a:p>
        </p:txBody>
      </p:sp>
    </p:spTree>
    <p:extLst>
      <p:ext uri="{BB962C8B-B14F-4D97-AF65-F5344CB8AC3E}">
        <p14:creationId xmlns:p14="http://schemas.microsoft.com/office/powerpoint/2010/main" val="1770333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EE361E-1A0E-4EE0-89AB-66FDBDB3660F}" type="slidenum">
              <a:rPr lang="en-US" altLang="en-US"/>
              <a:pPr/>
              <a:t>21</a:t>
            </a:fld>
            <a:endParaRPr lang="en-US" altLang="en-US"/>
          </a:p>
        </p:txBody>
      </p:sp>
      <p:sp>
        <p:nvSpPr>
          <p:cNvPr id="143363" name="Rectangle 3"/>
          <p:cNvSpPr>
            <a:spLocks noGrp="1" noChangeArrowheads="1"/>
          </p:cNvSpPr>
          <p:nvPr>
            <p:ph type="body" idx="1"/>
          </p:nvPr>
        </p:nvSpPr>
        <p:spPr>
          <a:xfrm>
            <a:off x="277092" y="942110"/>
            <a:ext cx="11734800" cy="5624945"/>
          </a:xfrm>
        </p:spPr>
        <p:txBody>
          <a:bodyPr>
            <a:noAutofit/>
          </a:bodyPr>
          <a:lstStyle/>
          <a:p>
            <a:r>
              <a:rPr lang="en-US" dirty="0"/>
              <a:t>You can do very significant things, but inherent to </a:t>
            </a:r>
            <a:r>
              <a:rPr lang="en-US" dirty="0" smtClean="0"/>
              <a:t>your new </a:t>
            </a:r>
            <a:r>
              <a:rPr lang="en-US" dirty="0"/>
              <a:t>power is the potential to make very significant mistakes! Root access allows you to make </a:t>
            </a:r>
            <a:r>
              <a:rPr lang="en-US" dirty="0" smtClean="0"/>
              <a:t>huge mistakes </a:t>
            </a:r>
            <a:r>
              <a:rPr lang="en-US" dirty="0"/>
              <a:t>if you are careless.</a:t>
            </a:r>
            <a:endParaRPr lang="en-US" altLang="en-US" dirty="0" smtClean="0"/>
          </a:p>
          <a:p>
            <a:pPr>
              <a:lnSpc>
                <a:spcPct val="90000"/>
              </a:lnSpc>
            </a:pPr>
            <a:r>
              <a:rPr lang="en-US" altLang="en-US" dirty="0" smtClean="0"/>
              <a:t>Super </a:t>
            </a:r>
            <a:r>
              <a:rPr lang="en-US" altLang="en-US" dirty="0"/>
              <a:t>user has all privileges</a:t>
            </a:r>
          </a:p>
          <a:p>
            <a:pPr lvl="1">
              <a:lnSpc>
                <a:spcPct val="90000"/>
              </a:lnSpc>
            </a:pPr>
            <a:r>
              <a:rPr lang="en-US" altLang="en-US" dirty="0"/>
              <a:t>Has </a:t>
            </a:r>
            <a:r>
              <a:rPr lang="en-US" altLang="en-US" i="1" dirty="0"/>
              <a:t>UID</a:t>
            </a:r>
            <a:r>
              <a:rPr lang="en-US" altLang="en-US" dirty="0"/>
              <a:t> of 0</a:t>
            </a:r>
          </a:p>
          <a:p>
            <a:pPr lvl="1">
              <a:lnSpc>
                <a:spcPct val="90000"/>
              </a:lnSpc>
            </a:pPr>
            <a:r>
              <a:rPr lang="en-US" altLang="en-US" dirty="0"/>
              <a:t>Perform </a:t>
            </a:r>
            <a:r>
              <a:rPr lang="en-US" altLang="en-US" dirty="0" smtClean="0"/>
              <a:t>valid </a:t>
            </a:r>
            <a:r>
              <a:rPr lang="en-US" altLang="en-US" dirty="0"/>
              <a:t>operation on files and processes</a:t>
            </a:r>
          </a:p>
          <a:p>
            <a:pPr lvl="1">
              <a:lnSpc>
                <a:spcPct val="90000"/>
              </a:lnSpc>
            </a:pPr>
            <a:r>
              <a:rPr lang="en-US" altLang="en-US" dirty="0"/>
              <a:t>System calls can be executed only by </a:t>
            </a:r>
            <a:r>
              <a:rPr lang="en-US" altLang="en-US" dirty="0" err="1"/>
              <a:t>superuser</a:t>
            </a:r>
            <a:endParaRPr lang="en-US" altLang="en-US" dirty="0"/>
          </a:p>
          <a:p>
            <a:pPr lvl="1">
              <a:lnSpc>
                <a:spcPct val="90000"/>
              </a:lnSpc>
            </a:pPr>
            <a:r>
              <a:rPr lang="en-US" altLang="en-US" dirty="0"/>
              <a:t>Ability to change its </a:t>
            </a:r>
            <a:r>
              <a:rPr lang="en-US" altLang="en-US" i="1" dirty="0"/>
              <a:t>UID</a:t>
            </a:r>
            <a:r>
              <a:rPr lang="en-US" altLang="en-US" dirty="0"/>
              <a:t> and </a:t>
            </a:r>
            <a:r>
              <a:rPr lang="en-US" altLang="en-US" i="1" dirty="0"/>
              <a:t>GID</a:t>
            </a:r>
          </a:p>
          <a:p>
            <a:pPr>
              <a:lnSpc>
                <a:spcPct val="90000"/>
              </a:lnSpc>
            </a:pPr>
            <a:r>
              <a:rPr lang="en-US" altLang="en-US" dirty="0"/>
              <a:t>Choose root password</a:t>
            </a:r>
          </a:p>
          <a:p>
            <a:pPr>
              <a:lnSpc>
                <a:spcPct val="90000"/>
              </a:lnSpc>
            </a:pPr>
            <a:r>
              <a:rPr lang="en-US" altLang="en-US" dirty="0"/>
              <a:t>Becoming </a:t>
            </a:r>
            <a:r>
              <a:rPr lang="en-US" altLang="en-US" dirty="0" smtClean="0"/>
              <a:t>root</a:t>
            </a:r>
          </a:p>
          <a:p>
            <a:r>
              <a:rPr lang="en-US" dirty="0"/>
              <a:t>The general rule is "don't log in as root unless you need to." If </a:t>
            </a:r>
            <a:r>
              <a:rPr lang="en-US" dirty="0" smtClean="0"/>
              <a:t>you need </a:t>
            </a:r>
            <a:r>
              <a:rPr lang="en-US" dirty="0"/>
              <a:t>to log in as root, perform the task that requires root access and immediately reassume </a:t>
            </a:r>
            <a:r>
              <a:rPr lang="en-US" dirty="0" smtClean="0"/>
              <a:t>the identity </a:t>
            </a:r>
            <a:r>
              <a:rPr lang="en-US" dirty="0"/>
              <a:t>of your normal user.</a:t>
            </a:r>
            <a:endParaRPr lang="en-US" altLang="en-US" dirty="0"/>
          </a:p>
          <a:p>
            <a:pPr>
              <a:lnSpc>
                <a:spcPct val="90000"/>
              </a:lnSpc>
              <a:buFont typeface="Monotype Sorts" pitchFamily="2" charset="2"/>
              <a:buNone/>
            </a:pPr>
            <a:endParaRPr lang="en-US" altLang="en-US" dirty="0"/>
          </a:p>
        </p:txBody>
      </p:sp>
      <p:sp>
        <p:nvSpPr>
          <p:cNvPr id="6" name="Title 1"/>
          <p:cNvSpPr txBox="1">
            <a:spLocks/>
          </p:cNvSpPr>
          <p:nvPr/>
        </p:nvSpPr>
        <p:spPr>
          <a:xfrm>
            <a:off x="734290" y="0"/>
            <a:ext cx="10252365" cy="94211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Superuser</a:t>
            </a: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powers </a:t>
            </a:r>
            <a:endParaRPr lang="en-US" dirty="0"/>
          </a:p>
        </p:txBody>
      </p:sp>
    </p:spTree>
    <p:extLst>
      <p:ext uri="{BB962C8B-B14F-4D97-AF65-F5344CB8AC3E}">
        <p14:creationId xmlns:p14="http://schemas.microsoft.com/office/powerpoint/2010/main" val="2449804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27"/>
            <a:ext cx="10515600" cy="1325563"/>
          </a:xfrm>
          <a:solidFill>
            <a:schemeClr val="bg2"/>
          </a:solidFill>
        </p:spPr>
        <p:txBody>
          <a:bodyPr>
            <a:normAutofit/>
          </a:body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How does one become the root user?</a:t>
            </a:r>
            <a:endPar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ndParaRPr>
          </a:p>
        </p:txBody>
      </p:sp>
      <p:sp>
        <p:nvSpPr>
          <p:cNvPr id="3" name="Content Placeholder 2"/>
          <p:cNvSpPr>
            <a:spLocks noGrp="1"/>
          </p:cNvSpPr>
          <p:nvPr>
            <p:ph idx="1"/>
          </p:nvPr>
        </p:nvSpPr>
        <p:spPr>
          <a:xfrm>
            <a:off x="838200" y="1343890"/>
            <a:ext cx="10515600" cy="5195455"/>
          </a:xfrm>
        </p:spPr>
        <p:txBody>
          <a:bodyPr>
            <a:noAutofit/>
          </a:bodyPr>
          <a:lstStyle/>
          <a:p>
            <a:r>
              <a:rPr lang="en-GB" sz="3200" b="1" i="1" dirty="0" err="1"/>
              <a:t>su</a:t>
            </a:r>
            <a:r>
              <a:rPr lang="en-GB" sz="3200" b="1" i="1" dirty="0"/>
              <a:t> [username</a:t>
            </a:r>
            <a:r>
              <a:rPr lang="en-GB" sz="3200" b="1" i="1" dirty="0" smtClean="0"/>
              <a:t>]</a:t>
            </a:r>
          </a:p>
          <a:p>
            <a:pPr lvl="1"/>
            <a:r>
              <a:rPr lang="en-US" sz="2800" dirty="0"/>
              <a:t>If you logged in to the system under your own user account, you need to use the </a:t>
            </a:r>
            <a:r>
              <a:rPr lang="en-US" sz="2800" dirty="0" err="1"/>
              <a:t>su</a:t>
            </a:r>
            <a:r>
              <a:rPr lang="en-US" sz="2800" dirty="0"/>
              <a:t> command </a:t>
            </a:r>
            <a:r>
              <a:rPr lang="en-US" sz="2800" dirty="0" smtClean="0"/>
              <a:t>to assume </a:t>
            </a:r>
            <a:r>
              <a:rPr lang="en-US" sz="2800" dirty="0"/>
              <a:t>the privileges of root. The </a:t>
            </a:r>
            <a:r>
              <a:rPr lang="en-US" sz="2800" dirty="0" err="1"/>
              <a:t>su</a:t>
            </a:r>
            <a:r>
              <a:rPr lang="en-US" sz="2800" dirty="0"/>
              <a:t> command allows you to initiate a new shell in which your </a:t>
            </a:r>
            <a:r>
              <a:rPr lang="en-US" sz="2800" dirty="0" smtClean="0"/>
              <a:t>user ID </a:t>
            </a:r>
            <a:r>
              <a:rPr lang="en-US" sz="2800" dirty="0"/>
              <a:t>and group ID are temporarily replaced with the username you specify. It is important to note </a:t>
            </a:r>
            <a:r>
              <a:rPr lang="en-US" sz="2800" dirty="0" smtClean="0"/>
              <a:t>that although </a:t>
            </a:r>
            <a:r>
              <a:rPr lang="en-US" sz="2800" dirty="0"/>
              <a:t>you seem to "become" root, you are actually only using an effective user ID and group ID</a:t>
            </a:r>
            <a:r>
              <a:rPr lang="en-US" sz="2800" dirty="0" smtClean="0"/>
              <a:t>. Your </a:t>
            </a:r>
            <a:r>
              <a:rPr lang="en-US" sz="2800" dirty="0"/>
              <a:t>identity is still known to the system; your actions are still very traceable</a:t>
            </a:r>
            <a:r>
              <a:rPr lang="en-US" sz="2800" dirty="0" smtClean="0"/>
              <a:t>.</a:t>
            </a:r>
          </a:p>
          <a:p>
            <a:pPr lvl="1"/>
            <a:r>
              <a:rPr lang="en-US" sz="2800" dirty="0"/>
              <a:t>It is important to note </a:t>
            </a:r>
            <a:r>
              <a:rPr lang="en-US" sz="2800" dirty="0" smtClean="0"/>
              <a:t>that although </a:t>
            </a:r>
            <a:r>
              <a:rPr lang="en-US" sz="2800" dirty="0"/>
              <a:t>you seem to "become" root, you are actually only using an effective user ID and group ID</a:t>
            </a:r>
            <a:r>
              <a:rPr lang="en-US" sz="2800" dirty="0" smtClean="0"/>
              <a:t>. Your </a:t>
            </a:r>
            <a:r>
              <a:rPr lang="en-US" sz="2800" dirty="0"/>
              <a:t>identity is still known to the system; your actions are still very traceable.</a:t>
            </a:r>
            <a:endParaRPr lang="en-GB" sz="2800" dirty="0"/>
          </a:p>
        </p:txBody>
      </p:sp>
      <p:sp>
        <p:nvSpPr>
          <p:cNvPr id="4" name="Slide Number Placeholder 3"/>
          <p:cNvSpPr>
            <a:spLocks noGrp="1"/>
          </p:cNvSpPr>
          <p:nvPr>
            <p:ph type="sldNum" sz="quarter" idx="12"/>
          </p:nvPr>
        </p:nvSpPr>
        <p:spPr/>
        <p:txBody>
          <a:bodyPr/>
          <a:lstStyle/>
          <a:p>
            <a:fld id="{756DAF7D-A1DF-4A5F-B8BA-FBE6091B66BF}" type="slidenum">
              <a:rPr lang="en-US" smtClean="0"/>
              <a:t>22</a:t>
            </a:fld>
            <a:endParaRPr lang="en-US"/>
          </a:p>
        </p:txBody>
      </p:sp>
    </p:spTree>
    <p:extLst>
      <p:ext uri="{BB962C8B-B14F-4D97-AF65-F5344CB8AC3E}">
        <p14:creationId xmlns:p14="http://schemas.microsoft.com/office/powerpoint/2010/main" val="1298286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normAutofit/>
          </a:bodyPr>
          <a:lstStyle/>
          <a:p>
            <a:r>
              <a:rPr lang="en-GB"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a:t>
            </a:r>
            <a:r>
              <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 [username]</a:t>
            </a:r>
          </a:p>
        </p:txBody>
      </p:sp>
      <p:sp>
        <p:nvSpPr>
          <p:cNvPr id="3" name="Content Placeholder 2"/>
          <p:cNvSpPr>
            <a:spLocks noGrp="1"/>
          </p:cNvSpPr>
          <p:nvPr>
            <p:ph idx="1"/>
          </p:nvPr>
        </p:nvSpPr>
        <p:spPr/>
        <p:txBody>
          <a:bodyPr>
            <a:normAutofit lnSpcReduction="10000"/>
          </a:bodyPr>
          <a:lstStyle/>
          <a:p>
            <a:r>
              <a:rPr lang="en-US" dirty="0"/>
              <a:t>Adding the – parameter starts a root login shell wherein the environment of the root user </a:t>
            </a:r>
            <a:r>
              <a:rPr lang="en-US" dirty="0" smtClean="0"/>
              <a:t>is assumed </a:t>
            </a:r>
            <a:r>
              <a:rPr lang="en-US" dirty="0"/>
              <a:t>as well. The command for this would be:</a:t>
            </a:r>
          </a:p>
          <a:p>
            <a:pPr lvl="1"/>
            <a:r>
              <a:rPr lang="en-US" dirty="0"/>
              <a:t>$ </a:t>
            </a:r>
            <a:r>
              <a:rPr lang="en-US" dirty="0" err="1"/>
              <a:t>su</a:t>
            </a:r>
            <a:r>
              <a:rPr lang="en-US" dirty="0"/>
              <a:t> </a:t>
            </a:r>
            <a:r>
              <a:rPr lang="en-US" dirty="0" smtClean="0"/>
              <a:t>–</a:t>
            </a:r>
          </a:p>
          <a:p>
            <a:pPr lvl="1"/>
            <a:endParaRPr lang="en-US" dirty="0"/>
          </a:p>
          <a:p>
            <a:r>
              <a:rPr lang="en-US" dirty="0"/>
              <a:t>You will be prompted for the root password, and failure to authenticate will leave you as your </a:t>
            </a:r>
            <a:r>
              <a:rPr lang="en-US" dirty="0" smtClean="0"/>
              <a:t>own user </a:t>
            </a:r>
            <a:r>
              <a:rPr lang="en-US" dirty="0"/>
              <a:t>and send a message of the failed </a:t>
            </a:r>
            <a:r>
              <a:rPr lang="en-US" dirty="0" err="1"/>
              <a:t>su</a:t>
            </a:r>
            <a:r>
              <a:rPr lang="en-US" dirty="0"/>
              <a:t> to the root user. If you authenticate successfully</a:t>
            </a:r>
            <a:r>
              <a:rPr lang="en-US" dirty="0" smtClean="0"/>
              <a:t>, however</a:t>
            </a:r>
            <a:r>
              <a:rPr lang="en-US" dirty="0"/>
              <a:t>, your working directory will be changed to root's home directory. From this point on, </a:t>
            </a:r>
            <a:r>
              <a:rPr lang="en-US" dirty="0" smtClean="0"/>
              <a:t>you are </a:t>
            </a:r>
            <a:r>
              <a:rPr lang="en-US" dirty="0"/>
              <a:t>effectively root, although your identity is still known.</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23</a:t>
            </a:fld>
            <a:endParaRPr lang="en-US"/>
          </a:p>
        </p:txBody>
      </p:sp>
    </p:spTree>
    <p:extLst>
      <p:ext uri="{BB962C8B-B14F-4D97-AF65-F5344CB8AC3E}">
        <p14:creationId xmlns:p14="http://schemas.microsoft.com/office/powerpoint/2010/main" val="105755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normAutofit/>
          </a:bodyPr>
          <a:lstStyle/>
          <a:p>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Starting an X Session as Root</a:t>
            </a:r>
            <a:endPar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a:t>If your network uses the X Window System GUI </a:t>
            </a:r>
            <a:r>
              <a:rPr lang="en-US" dirty="0" smtClean="0"/>
              <a:t>interface, </a:t>
            </a:r>
            <a:r>
              <a:rPr lang="en-US" dirty="0"/>
              <a:t>"The X </a:t>
            </a:r>
            <a:r>
              <a:rPr lang="en-US" dirty="0" smtClean="0"/>
              <a:t>Window System</a:t>
            </a:r>
            <a:r>
              <a:rPr lang="en-US" dirty="0"/>
              <a:t>"), you can run an entire X session as root by changing to the root user and then starting X.</a:t>
            </a:r>
          </a:p>
          <a:p>
            <a:r>
              <a:rPr lang="en-US" dirty="0"/>
              <a:t>Everything done in that session will be performed as if you had logged in as root from the </a:t>
            </a:r>
            <a:r>
              <a:rPr lang="en-US" dirty="0" smtClean="0"/>
              <a:t>original login </a:t>
            </a:r>
            <a:r>
              <a:rPr lang="en-US" dirty="0"/>
              <a:t>prompt, although again your true identity will be recorded. It is easy to forget that you </a:t>
            </a:r>
            <a:r>
              <a:rPr lang="en-US" dirty="0" smtClean="0"/>
              <a:t>have assumed </a:t>
            </a:r>
            <a:r>
              <a:rPr lang="en-US" dirty="0" err="1"/>
              <a:t>superuser</a:t>
            </a:r>
            <a:r>
              <a:rPr lang="en-US" dirty="0"/>
              <a:t> privileges, so this session should be handled with special care</a:t>
            </a:r>
            <a:r>
              <a:rPr lang="en-US" dirty="0" smtClean="0"/>
              <a:t>.</a:t>
            </a:r>
          </a:p>
          <a:p>
            <a:r>
              <a:rPr lang="en-US" dirty="0"/>
              <a:t>Because of the potential for disaster that is associated with doing general work as the </a:t>
            </a:r>
            <a:r>
              <a:rPr lang="en-US" dirty="0" err="1"/>
              <a:t>superuser</a:t>
            </a:r>
            <a:r>
              <a:rPr lang="en-US" dirty="0"/>
              <a:t>, </a:t>
            </a:r>
            <a:r>
              <a:rPr lang="en-US" dirty="0" smtClean="0"/>
              <a:t>it's better </a:t>
            </a:r>
            <a:r>
              <a:rPr lang="en-US" dirty="0"/>
              <a:t>to use your normal user account to log in and to initiate the X session. Once you have the </a:t>
            </a:r>
            <a:r>
              <a:rPr lang="en-US" dirty="0" smtClean="0"/>
              <a:t>X session </a:t>
            </a:r>
            <a:r>
              <a:rPr lang="en-US" dirty="0"/>
              <a:t>up and running, you can then bring up a terminal and use the </a:t>
            </a:r>
            <a:r>
              <a:rPr lang="en-US" dirty="0" err="1"/>
              <a:t>su</a:t>
            </a:r>
            <a:r>
              <a:rPr lang="en-US" dirty="0"/>
              <a:t> command to "</a:t>
            </a:r>
            <a:r>
              <a:rPr lang="en-US" dirty="0" smtClean="0"/>
              <a:t>become“ root </a:t>
            </a:r>
            <a:r>
              <a:rPr lang="en-US" dirty="0"/>
              <a:t>within that terminal and perform the required tasks. As soon as you've finished, exit from </a:t>
            </a:r>
            <a:r>
              <a:rPr lang="en-US" dirty="0" smtClean="0"/>
              <a:t>the </a:t>
            </a:r>
            <a:r>
              <a:rPr lang="en-US" dirty="0" err="1" smtClean="0"/>
              <a:t>superuser</a:t>
            </a:r>
            <a:r>
              <a:rPr lang="en-US" dirty="0" smtClean="0"/>
              <a:t> </a:t>
            </a:r>
            <a:r>
              <a:rPr lang="en-US" dirty="0"/>
              <a:t>identity and proceed as your normal user. This method is far less dangerous.</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24</a:t>
            </a:fld>
            <a:endParaRPr lang="en-US"/>
          </a:p>
        </p:txBody>
      </p:sp>
    </p:spTree>
    <p:extLst>
      <p:ext uri="{BB962C8B-B14F-4D97-AF65-F5344CB8AC3E}">
        <p14:creationId xmlns:p14="http://schemas.microsoft.com/office/powerpoint/2010/main" val="1758091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normAutofit/>
          </a:bodyPr>
          <a:lstStyle/>
          <a:p>
            <a:r>
              <a:rPr lang="en-GB"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sudo</a:t>
            </a:r>
            <a:endPar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ndParaRPr>
          </a:p>
        </p:txBody>
      </p:sp>
      <p:sp>
        <p:nvSpPr>
          <p:cNvPr id="3" name="Content Placeholder 2"/>
          <p:cNvSpPr>
            <a:spLocks noGrp="1"/>
          </p:cNvSpPr>
          <p:nvPr>
            <p:ph idx="1"/>
          </p:nvPr>
        </p:nvSpPr>
        <p:spPr>
          <a:xfrm>
            <a:off x="838200" y="1825625"/>
            <a:ext cx="10841182" cy="4351338"/>
          </a:xfrm>
        </p:spPr>
        <p:txBody>
          <a:bodyPr>
            <a:normAutofit/>
          </a:bodyPr>
          <a:lstStyle/>
          <a:p>
            <a:r>
              <a:rPr lang="en-US" dirty="0" err="1"/>
              <a:t>sudo</a:t>
            </a:r>
            <a:r>
              <a:rPr lang="en-US" dirty="0"/>
              <a:t> (which stands for "</a:t>
            </a:r>
            <a:r>
              <a:rPr lang="en-US" dirty="0" err="1"/>
              <a:t>superuser</a:t>
            </a:r>
            <a:r>
              <a:rPr lang="en-US" dirty="0"/>
              <a:t> do") is a Linux command that system administrators </a:t>
            </a:r>
            <a:r>
              <a:rPr lang="en-US" dirty="0" smtClean="0"/>
              <a:t>commonly use </a:t>
            </a:r>
            <a:r>
              <a:rPr lang="en-US" dirty="0"/>
              <a:t>to grant "</a:t>
            </a:r>
            <a:r>
              <a:rPr lang="en-US" dirty="0" err="1"/>
              <a:t>superuser</a:t>
            </a:r>
            <a:r>
              <a:rPr lang="en-US" dirty="0"/>
              <a:t>" or root privileges to a user or group of users temporarily so that they </a:t>
            </a:r>
            <a:r>
              <a:rPr lang="en-US" dirty="0" smtClean="0"/>
              <a:t>can perform </a:t>
            </a:r>
            <a:r>
              <a:rPr lang="en-US" dirty="0"/>
              <a:t>specific operations </a:t>
            </a:r>
            <a:r>
              <a:rPr lang="en-US" dirty="0" smtClean="0"/>
              <a:t>they </a:t>
            </a:r>
            <a:r>
              <a:rPr lang="en-US" dirty="0"/>
              <a:t>would not otherwise be allowed to do</a:t>
            </a:r>
            <a:r>
              <a:rPr lang="en-US" dirty="0" smtClean="0"/>
              <a:t>. </a:t>
            </a:r>
          </a:p>
          <a:p>
            <a:r>
              <a:rPr lang="en-US" dirty="0" err="1"/>
              <a:t>sudo</a:t>
            </a:r>
            <a:r>
              <a:rPr lang="en-US" dirty="0"/>
              <a:t> logs its use, keeping track of who used it and what was done. It also sends e−mail to </a:t>
            </a:r>
            <a:r>
              <a:rPr lang="en-US" dirty="0" smtClean="0"/>
              <a:t>the </a:t>
            </a:r>
            <a:r>
              <a:rPr lang="en-US" dirty="0" err="1" smtClean="0"/>
              <a:t>superuser</a:t>
            </a:r>
            <a:r>
              <a:rPr lang="en-US" dirty="0" smtClean="0"/>
              <a:t> </a:t>
            </a:r>
            <a:r>
              <a:rPr lang="en-US" dirty="0"/>
              <a:t>if someone tries to invoke </a:t>
            </a:r>
            <a:r>
              <a:rPr lang="en-US" dirty="0" err="1"/>
              <a:t>sudo</a:t>
            </a:r>
            <a:r>
              <a:rPr lang="en-US" dirty="0"/>
              <a:t> who does not have the necessary access to do so. </a:t>
            </a:r>
            <a:r>
              <a:rPr lang="en-US" dirty="0" smtClean="0"/>
              <a:t>Once authenticated</a:t>
            </a:r>
            <a:r>
              <a:rPr lang="en-US" dirty="0"/>
              <a:t>, </a:t>
            </a:r>
            <a:r>
              <a:rPr lang="en-US" dirty="0" err="1"/>
              <a:t>sudo</a:t>
            </a:r>
            <a:r>
              <a:rPr lang="en-US" dirty="0"/>
              <a:t> grants the requested privilege for five minutes at a time (this default </a:t>
            </a:r>
            <a:r>
              <a:rPr lang="en-US" dirty="0" smtClean="0"/>
              <a:t>is configurable</a:t>
            </a:r>
            <a:r>
              <a:rPr lang="en-US" dirty="0"/>
              <a:t>), and each command issued gets its own five minutes</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25</a:t>
            </a:fld>
            <a:endParaRPr lang="en-US"/>
          </a:p>
        </p:txBody>
      </p:sp>
    </p:spTree>
    <p:extLst>
      <p:ext uri="{BB962C8B-B14F-4D97-AF65-F5344CB8AC3E}">
        <p14:creationId xmlns:p14="http://schemas.microsoft.com/office/powerpoint/2010/main" val="3771062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016"/>
            <a:ext cx="10515600" cy="1325563"/>
          </a:xfrm>
          <a:solidFill>
            <a:schemeClr val="bg2"/>
          </a:solidFill>
        </p:spPr>
        <p:txBody>
          <a:bodyPr>
            <a:normAutofit/>
          </a:bodyPr>
          <a:lstStyle/>
          <a:p>
            <a:r>
              <a:rPr lang="en-US" sz="4000" dirty="0" err="1">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Sudo</a:t>
            </a: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Continued . . .</a:t>
            </a:r>
            <a:endPar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ndParaRPr>
          </a:p>
        </p:txBody>
      </p:sp>
      <p:sp>
        <p:nvSpPr>
          <p:cNvPr id="3" name="Content Placeholder 2"/>
          <p:cNvSpPr>
            <a:spLocks noGrp="1"/>
          </p:cNvSpPr>
          <p:nvPr>
            <p:ph idx="1"/>
          </p:nvPr>
        </p:nvSpPr>
        <p:spPr>
          <a:xfrm>
            <a:off x="838200" y="1510579"/>
            <a:ext cx="10515600" cy="4666384"/>
          </a:xfrm>
        </p:spPr>
        <p:txBody>
          <a:bodyPr>
            <a:noAutofit/>
          </a:bodyPr>
          <a:lstStyle/>
          <a:p>
            <a:r>
              <a:rPr lang="en-US" sz="3200" dirty="0" err="1"/>
              <a:t>sudo</a:t>
            </a:r>
            <a:r>
              <a:rPr lang="en-US" sz="3200" dirty="0"/>
              <a:t> first validates the user's identity by querying for a password. It then consults the </a:t>
            </a:r>
            <a:r>
              <a:rPr lang="en-US" sz="3200" dirty="0" smtClean="0"/>
              <a:t>file /</a:t>
            </a:r>
            <a:r>
              <a:rPr lang="en-US" sz="3200" dirty="0" err="1"/>
              <a:t>etc</a:t>
            </a:r>
            <a:r>
              <a:rPr lang="en-US" sz="3200" dirty="0"/>
              <a:t>/</a:t>
            </a:r>
            <a:r>
              <a:rPr lang="en-US" sz="3200" dirty="0" err="1"/>
              <a:t>sudoers</a:t>
            </a:r>
            <a:r>
              <a:rPr lang="en-US" sz="3200" dirty="0"/>
              <a:t> to determine whether that user has permission to execute a command as the </a:t>
            </a:r>
            <a:r>
              <a:rPr lang="en-US" sz="3200" dirty="0" smtClean="0"/>
              <a:t>specified user </a:t>
            </a:r>
            <a:r>
              <a:rPr lang="en-US" sz="3200" dirty="0"/>
              <a:t>or as root if </a:t>
            </a:r>
            <a:r>
              <a:rPr lang="en-US" sz="3200" dirty="0" smtClean="0"/>
              <a:t>no </a:t>
            </a:r>
            <a:r>
              <a:rPr lang="en-US" sz="3200" dirty="0"/>
              <a:t>other user is specified</a:t>
            </a:r>
            <a:r>
              <a:rPr lang="en-US" sz="3200" dirty="0" smtClean="0"/>
              <a:t>. </a:t>
            </a:r>
          </a:p>
          <a:p>
            <a:r>
              <a:rPr lang="en-US" sz="3200" dirty="0"/>
              <a:t>If the user is listed in /</a:t>
            </a:r>
            <a:r>
              <a:rPr lang="en-US" sz="3200" dirty="0" err="1"/>
              <a:t>etc</a:t>
            </a:r>
            <a:r>
              <a:rPr lang="en-US" sz="3200" dirty="0"/>
              <a:t>/</a:t>
            </a:r>
            <a:r>
              <a:rPr lang="en-US" sz="3200" dirty="0" err="1"/>
              <a:t>sudoers</a:t>
            </a:r>
            <a:r>
              <a:rPr lang="en-US" sz="3200" dirty="0"/>
              <a:t>, a password prompt is issued. If the user can authenticate </a:t>
            </a:r>
            <a:r>
              <a:rPr lang="en-US" sz="3200" dirty="0" smtClean="0"/>
              <a:t>with the </a:t>
            </a:r>
            <a:r>
              <a:rPr lang="en-US" sz="3200" dirty="0"/>
              <a:t>appropriate password, the referenced operation is performed and a five−minute timer will be set.</a:t>
            </a:r>
          </a:p>
          <a:p>
            <a:r>
              <a:rPr lang="en-US" sz="3200" dirty="0"/>
              <a:t>During that five minutes, the authenticated user can perform </a:t>
            </a:r>
            <a:r>
              <a:rPr lang="en-US" sz="3200" dirty="0" err="1"/>
              <a:t>sudo</a:t>
            </a:r>
            <a:r>
              <a:rPr lang="en-US" sz="3200" dirty="0"/>
              <a:t> commands </a:t>
            </a:r>
            <a:r>
              <a:rPr lang="en-US" sz="3200" dirty="0" smtClean="0"/>
              <a:t>without re</a:t>
            </a:r>
            <a:r>
              <a:rPr lang="en-US" sz="3200" dirty="0"/>
              <a:t>−authenticating.</a:t>
            </a:r>
            <a:endParaRPr lang="en-GB" sz="3200" dirty="0"/>
          </a:p>
        </p:txBody>
      </p:sp>
      <p:sp>
        <p:nvSpPr>
          <p:cNvPr id="4" name="Slide Number Placeholder 3"/>
          <p:cNvSpPr>
            <a:spLocks noGrp="1"/>
          </p:cNvSpPr>
          <p:nvPr>
            <p:ph type="sldNum" sz="quarter" idx="12"/>
          </p:nvPr>
        </p:nvSpPr>
        <p:spPr/>
        <p:txBody>
          <a:bodyPr/>
          <a:lstStyle/>
          <a:p>
            <a:fld id="{756DAF7D-A1DF-4A5F-B8BA-FBE6091B66BF}" type="slidenum">
              <a:rPr lang="en-US" smtClean="0"/>
              <a:t>26</a:t>
            </a:fld>
            <a:endParaRPr lang="en-US"/>
          </a:p>
        </p:txBody>
      </p:sp>
    </p:spTree>
    <p:extLst>
      <p:ext uri="{BB962C8B-B14F-4D97-AF65-F5344CB8AC3E}">
        <p14:creationId xmlns:p14="http://schemas.microsoft.com/office/powerpoint/2010/main" val="4051479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normAutofit/>
          </a:bodyPr>
          <a:lstStyle/>
          <a:p>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Warning on Su</a:t>
            </a:r>
            <a:endPar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r>
              <a:rPr lang="en-US" sz="3600" dirty="0"/>
              <a:t>Using the </a:t>
            </a:r>
            <a:r>
              <a:rPr lang="en-US" sz="3600" dirty="0" err="1"/>
              <a:t>su</a:t>
            </a:r>
            <a:r>
              <a:rPr lang="en-US" sz="3600" dirty="0"/>
              <a:t> command without specifying a user name implies root. You will be prompted for </a:t>
            </a:r>
            <a:r>
              <a:rPr lang="en-US" sz="3600" dirty="0" smtClean="0"/>
              <a:t>the root </a:t>
            </a:r>
            <a:r>
              <a:rPr lang="en-US" sz="3600" dirty="0"/>
              <a:t>password and must properly authenticate to be granted root access. Failure to do so will send </a:t>
            </a:r>
            <a:r>
              <a:rPr lang="en-US" sz="3600" dirty="0" smtClean="0"/>
              <a:t>a message </a:t>
            </a:r>
            <a:r>
              <a:rPr lang="en-US" sz="3600" dirty="0"/>
              <a:t>to the root user about a failed </a:t>
            </a:r>
            <a:r>
              <a:rPr lang="en-US" sz="3600" dirty="0" err="1"/>
              <a:t>su</a:t>
            </a:r>
            <a:r>
              <a:rPr lang="en-US" sz="3600" dirty="0"/>
              <a:t> attempt</a:t>
            </a:r>
            <a:r>
              <a:rPr lang="en-US" sz="3600" dirty="0" smtClean="0"/>
              <a:t>. </a:t>
            </a:r>
          </a:p>
          <a:p>
            <a:r>
              <a:rPr lang="en-US" sz="3600" dirty="0"/>
              <a:t>Your PATH will remain as it was with your normal user, so many of the more </a:t>
            </a:r>
            <a:r>
              <a:rPr lang="en-US" sz="3600" dirty="0" smtClean="0"/>
              <a:t>dangerous commands </a:t>
            </a:r>
            <a:r>
              <a:rPr lang="en-US" sz="3600" dirty="0"/>
              <a:t>will not be accessible unless you specify their full path.</a:t>
            </a:r>
            <a:endParaRPr lang="en-GB" sz="3600" dirty="0"/>
          </a:p>
        </p:txBody>
      </p:sp>
      <p:sp>
        <p:nvSpPr>
          <p:cNvPr id="4" name="Slide Number Placeholder 3"/>
          <p:cNvSpPr>
            <a:spLocks noGrp="1"/>
          </p:cNvSpPr>
          <p:nvPr>
            <p:ph type="sldNum" sz="quarter" idx="12"/>
          </p:nvPr>
        </p:nvSpPr>
        <p:spPr/>
        <p:txBody>
          <a:bodyPr/>
          <a:lstStyle/>
          <a:p>
            <a:fld id="{756DAF7D-A1DF-4A5F-B8BA-FBE6091B66BF}" type="slidenum">
              <a:rPr lang="en-US" smtClean="0"/>
              <a:t>27</a:t>
            </a:fld>
            <a:endParaRPr lang="en-US"/>
          </a:p>
        </p:txBody>
      </p:sp>
    </p:spTree>
    <p:extLst>
      <p:ext uri="{BB962C8B-B14F-4D97-AF65-F5344CB8AC3E}">
        <p14:creationId xmlns:p14="http://schemas.microsoft.com/office/powerpoint/2010/main" val="21495312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BC7249-A9B8-490D-9B01-DCBED47260D4}" type="slidenum">
              <a:rPr lang="en-US" altLang="en-US"/>
              <a:pPr/>
              <a:t>28</a:t>
            </a:fld>
            <a:endParaRPr lang="en-US" altLang="en-US"/>
          </a:p>
        </p:txBody>
      </p:sp>
      <p:sp>
        <p:nvSpPr>
          <p:cNvPr id="146435" name="Rectangle 3"/>
          <p:cNvSpPr>
            <a:spLocks noGrp="1" noChangeArrowheads="1"/>
          </p:cNvSpPr>
          <p:nvPr>
            <p:ph type="body" idx="1"/>
          </p:nvPr>
        </p:nvSpPr>
        <p:spPr>
          <a:xfrm>
            <a:off x="838200" y="1302326"/>
            <a:ext cx="10855036" cy="5153892"/>
          </a:xfrm>
        </p:spPr>
        <p:txBody>
          <a:bodyPr>
            <a:normAutofit lnSpcReduction="10000"/>
          </a:bodyPr>
          <a:lstStyle/>
          <a:p>
            <a:pPr>
              <a:lnSpc>
                <a:spcPct val="90000"/>
              </a:lnSpc>
            </a:pPr>
            <a:r>
              <a:rPr lang="en-US" altLang="en-US" dirty="0"/>
              <a:t>Su: substitute user identity</a:t>
            </a:r>
          </a:p>
          <a:p>
            <a:r>
              <a:rPr lang="en-US" dirty="0"/>
              <a:t>You can use the </a:t>
            </a:r>
            <a:r>
              <a:rPr lang="en-US" dirty="0" err="1"/>
              <a:t>sudo</a:t>
            </a:r>
            <a:r>
              <a:rPr lang="en-US" dirty="0"/>
              <a:t> </a:t>
            </a:r>
            <a:r>
              <a:rPr lang="en-US" dirty="0" smtClean="0"/>
              <a:t>utility </a:t>
            </a:r>
            <a:r>
              <a:rPr lang="en-US" dirty="0"/>
              <a:t>to minimize </a:t>
            </a:r>
            <a:r>
              <a:rPr lang="en-US" dirty="0" smtClean="0"/>
              <a:t>the number </a:t>
            </a:r>
            <a:r>
              <a:rPr lang="en-US" dirty="0"/>
              <a:t>of commands that you or your staff have to log in as root to perform as well as to </a:t>
            </a:r>
            <a:r>
              <a:rPr lang="en-US" dirty="0" smtClean="0"/>
              <a:t>record which </a:t>
            </a:r>
            <a:r>
              <a:rPr lang="en-US" dirty="0"/>
              <a:t>of you performed which task.</a:t>
            </a:r>
            <a:endParaRPr lang="en-US" altLang="en-US" dirty="0" smtClean="0"/>
          </a:p>
          <a:p>
            <a:pPr lvl="1">
              <a:lnSpc>
                <a:spcPct val="90000"/>
              </a:lnSpc>
            </a:pPr>
            <a:r>
              <a:rPr lang="en-US" altLang="en-US" dirty="0" smtClean="0"/>
              <a:t>Allows </a:t>
            </a:r>
            <a:r>
              <a:rPr lang="en-US" altLang="en-US" dirty="0"/>
              <a:t>one to become a </a:t>
            </a:r>
            <a:r>
              <a:rPr lang="en-US" altLang="en-US" dirty="0" err="1"/>
              <a:t>superuser</a:t>
            </a:r>
            <a:endParaRPr lang="en-US" altLang="en-US" dirty="0"/>
          </a:p>
          <a:p>
            <a:pPr lvl="1">
              <a:lnSpc>
                <a:spcPct val="90000"/>
              </a:lnSpc>
            </a:pPr>
            <a:r>
              <a:rPr lang="en-US" altLang="en-US" dirty="0"/>
              <a:t>Also used to change identity to another user ( </a:t>
            </a:r>
            <a:r>
              <a:rPr lang="en-US" altLang="en-US" b="1" i="1" dirty="0" err="1"/>
              <a:t>su</a:t>
            </a:r>
            <a:r>
              <a:rPr lang="en-US" altLang="en-US" b="1" i="1" dirty="0"/>
              <a:t> </a:t>
            </a:r>
            <a:r>
              <a:rPr lang="en-US" altLang="en-US" i="1" dirty="0"/>
              <a:t>username</a:t>
            </a:r>
            <a:r>
              <a:rPr lang="en-US" altLang="en-US" dirty="0"/>
              <a:t>)</a:t>
            </a:r>
          </a:p>
          <a:p>
            <a:pPr lvl="1">
              <a:lnSpc>
                <a:spcPct val="90000"/>
              </a:lnSpc>
            </a:pPr>
            <a:r>
              <a:rPr lang="en-US" altLang="en-US" dirty="0"/>
              <a:t>Create habit of using /</a:t>
            </a:r>
            <a:r>
              <a:rPr lang="en-US" altLang="en-US" dirty="0" smtClean="0"/>
              <a:t>bin/</a:t>
            </a:r>
            <a:r>
              <a:rPr lang="en-US" altLang="en-US" dirty="0" err="1" smtClean="0"/>
              <a:t>su</a:t>
            </a:r>
            <a:endParaRPr lang="en-US" altLang="en-US" dirty="0" smtClean="0"/>
          </a:p>
          <a:p>
            <a:pPr lvl="1">
              <a:lnSpc>
                <a:spcPct val="90000"/>
              </a:lnSpc>
            </a:pPr>
            <a:endParaRPr lang="en-US" altLang="en-US" dirty="0"/>
          </a:p>
          <a:p>
            <a:pPr>
              <a:lnSpc>
                <a:spcPct val="90000"/>
              </a:lnSpc>
            </a:pPr>
            <a:r>
              <a:rPr lang="en-US" altLang="en-US" dirty="0" err="1"/>
              <a:t>Sudo</a:t>
            </a:r>
            <a:endParaRPr lang="en-US" altLang="en-US" dirty="0"/>
          </a:p>
          <a:p>
            <a:pPr lvl="1">
              <a:lnSpc>
                <a:spcPct val="90000"/>
              </a:lnSpc>
            </a:pPr>
            <a:r>
              <a:rPr lang="en-US" altLang="en-US" dirty="0"/>
              <a:t>Limited </a:t>
            </a:r>
            <a:r>
              <a:rPr lang="en-US" altLang="en-US" dirty="0" err="1"/>
              <a:t>su</a:t>
            </a:r>
            <a:r>
              <a:rPr lang="en-US" altLang="en-US" dirty="0"/>
              <a:t> access</a:t>
            </a:r>
          </a:p>
          <a:p>
            <a:pPr lvl="1">
              <a:lnSpc>
                <a:spcPct val="90000"/>
              </a:lnSpc>
            </a:pPr>
            <a:r>
              <a:rPr lang="en-US" altLang="en-US" dirty="0"/>
              <a:t>Consults the /</a:t>
            </a:r>
            <a:r>
              <a:rPr lang="en-US" altLang="en-US" dirty="0" err="1"/>
              <a:t>etc</a:t>
            </a:r>
            <a:r>
              <a:rPr lang="en-US" altLang="en-US" dirty="0"/>
              <a:t>/</a:t>
            </a:r>
            <a:r>
              <a:rPr lang="en-US" altLang="en-US" dirty="0" err="1"/>
              <a:t>sudoers</a:t>
            </a:r>
            <a:r>
              <a:rPr lang="en-US" altLang="en-US" dirty="0"/>
              <a:t> file</a:t>
            </a:r>
          </a:p>
          <a:p>
            <a:pPr lvl="1">
              <a:lnSpc>
                <a:spcPct val="90000"/>
              </a:lnSpc>
            </a:pPr>
            <a:r>
              <a:rPr lang="en-US" altLang="en-US" dirty="0"/>
              <a:t>Prompts for users own password</a:t>
            </a:r>
          </a:p>
          <a:p>
            <a:pPr lvl="1">
              <a:lnSpc>
                <a:spcPct val="90000"/>
              </a:lnSpc>
            </a:pPr>
            <a:r>
              <a:rPr lang="en-US" altLang="en-US" dirty="0"/>
              <a:t>Keeps logs of command line that were executed</a:t>
            </a:r>
          </a:p>
        </p:txBody>
      </p:sp>
      <p:sp>
        <p:nvSpPr>
          <p:cNvPr id="6" name="Title 1"/>
          <p:cNvSpPr txBox="1">
            <a:spLocks/>
          </p:cNvSpPr>
          <p:nvPr/>
        </p:nvSpPr>
        <p:spPr>
          <a:xfrm>
            <a:off x="838200" y="-1"/>
            <a:ext cx="10252365" cy="1302327"/>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 &amp; </a:t>
            </a:r>
            <a:r>
              <a:rPr lang="en-US" sz="4000" dirty="0" err="1"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sudo</a:t>
            </a: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a:t>
            </a:r>
            <a:endParaRPr lang="en-US" dirty="0"/>
          </a:p>
        </p:txBody>
      </p:sp>
    </p:spTree>
    <p:extLst>
      <p:ext uri="{BB962C8B-B14F-4D97-AF65-F5344CB8AC3E}">
        <p14:creationId xmlns:p14="http://schemas.microsoft.com/office/powerpoint/2010/main" val="3456617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E12902-D9B3-41E6-91A1-9970B25EDE93}" type="slidenum">
              <a:rPr lang="en-US" altLang="en-US"/>
              <a:pPr/>
              <a:t>29</a:t>
            </a:fld>
            <a:endParaRPr lang="en-US" altLang="en-US"/>
          </a:p>
        </p:txBody>
      </p:sp>
      <p:sp>
        <p:nvSpPr>
          <p:cNvPr id="148483" name="Rectangle 3"/>
          <p:cNvSpPr>
            <a:spLocks noGrp="1" noChangeArrowheads="1"/>
          </p:cNvSpPr>
          <p:nvPr>
            <p:ph type="body" idx="1"/>
          </p:nvPr>
        </p:nvSpPr>
        <p:spPr>
          <a:xfrm>
            <a:off x="838200" y="1898073"/>
            <a:ext cx="10515600" cy="4278890"/>
          </a:xfrm>
        </p:spPr>
        <p:txBody>
          <a:bodyPr/>
          <a:lstStyle/>
          <a:p>
            <a:r>
              <a:rPr lang="en-US" altLang="en-US" sz="2400" dirty="0" err="1"/>
              <a:t>Accountablity</a:t>
            </a:r>
            <a:r>
              <a:rPr lang="en-US" altLang="en-US" sz="2400" dirty="0"/>
              <a:t> because of command logging</a:t>
            </a:r>
          </a:p>
          <a:p>
            <a:r>
              <a:rPr lang="en-US" altLang="en-US" sz="2400" dirty="0"/>
              <a:t>Operators can chores without unlimited root privileges</a:t>
            </a:r>
          </a:p>
          <a:p>
            <a:r>
              <a:rPr lang="en-US" altLang="en-US" sz="2400" dirty="0"/>
              <a:t>Root password can be known by just an individual</a:t>
            </a:r>
          </a:p>
          <a:p>
            <a:r>
              <a:rPr lang="en-US" altLang="en-US" sz="2400" dirty="0"/>
              <a:t>Faster to use than to run </a:t>
            </a:r>
            <a:r>
              <a:rPr lang="en-US" altLang="en-US" sz="2400" dirty="0" err="1"/>
              <a:t>su</a:t>
            </a:r>
            <a:endParaRPr lang="en-US" altLang="en-US" sz="2400" dirty="0"/>
          </a:p>
          <a:p>
            <a:r>
              <a:rPr lang="en-US" altLang="en-US" sz="2400" dirty="0"/>
              <a:t>Privileges can be revoked without the need to change the root password</a:t>
            </a:r>
          </a:p>
          <a:p>
            <a:r>
              <a:rPr lang="en-US" altLang="en-US" sz="2400" dirty="0"/>
              <a:t>Canonical list of users with root privileges is maintained</a:t>
            </a:r>
          </a:p>
          <a:p>
            <a:r>
              <a:rPr lang="en-US" altLang="en-US" sz="2400" dirty="0"/>
              <a:t>Less chance of root shell being left </a:t>
            </a:r>
            <a:r>
              <a:rPr lang="en-US" altLang="en-US" sz="2400" dirty="0" smtClean="0"/>
              <a:t>unattended</a:t>
            </a:r>
            <a:endParaRPr lang="en-US" altLang="en-US" sz="2400" dirty="0"/>
          </a:p>
          <a:p>
            <a:r>
              <a:rPr lang="en-US" altLang="en-US" sz="2400" dirty="0"/>
              <a:t>Single file used to control access of entire network</a:t>
            </a:r>
          </a:p>
          <a:p>
            <a:endParaRPr lang="en-US" altLang="en-US" sz="2400" dirty="0"/>
          </a:p>
        </p:txBody>
      </p:sp>
      <p:sp>
        <p:nvSpPr>
          <p:cNvPr id="6" name="Title 1"/>
          <p:cNvSpPr txBox="1">
            <a:spLocks/>
          </p:cNvSpPr>
          <p:nvPr/>
        </p:nvSpPr>
        <p:spPr>
          <a:xfrm>
            <a:off x="734290" y="0"/>
            <a:ext cx="10252365" cy="1274618"/>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Advantages of using </a:t>
            </a:r>
            <a:r>
              <a:rPr lang="en-US" sz="4000" dirty="0" err="1"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sudo</a:t>
            </a: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 account </a:t>
            </a:r>
            <a:endParaRPr lang="en-US" dirty="0"/>
          </a:p>
        </p:txBody>
      </p:sp>
    </p:spTree>
    <p:extLst>
      <p:ext uri="{BB962C8B-B14F-4D97-AF65-F5344CB8AC3E}">
        <p14:creationId xmlns:p14="http://schemas.microsoft.com/office/powerpoint/2010/main" val="4099314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812511"/>
          </a:xfrm>
        </p:spPr>
        <p:txBody>
          <a:bodyPr/>
          <a:lstStyle/>
          <a:p>
            <a:pPr algn="ctr"/>
            <a:r>
              <a:rPr lang="en-US" dirty="0" smtClean="0"/>
              <a:t>Course Mark Breakdown</a:t>
            </a:r>
            <a:endParaRPr lang="en-US" dirty="0"/>
          </a:p>
        </p:txBody>
      </p:sp>
      <p:sp>
        <p:nvSpPr>
          <p:cNvPr id="3" name="Content Placeholder 2"/>
          <p:cNvSpPr>
            <a:spLocks noGrp="1"/>
          </p:cNvSpPr>
          <p:nvPr>
            <p:ph idx="1"/>
          </p:nvPr>
        </p:nvSpPr>
        <p:spPr>
          <a:xfrm>
            <a:off x="152401" y="872836"/>
            <a:ext cx="11928764" cy="5848639"/>
          </a:xfrm>
        </p:spPr>
        <p:txBody>
          <a:bodyPr>
            <a:noAutofit/>
          </a:bodyPr>
          <a:lstStyle/>
          <a:p>
            <a:r>
              <a:rPr lang="en-US" sz="3600" b="1" dirty="0" smtClean="0"/>
              <a:t>Test 1</a:t>
            </a:r>
            <a:r>
              <a:rPr lang="en-US" sz="3600" dirty="0" smtClean="0"/>
              <a:t> : 15%</a:t>
            </a:r>
          </a:p>
          <a:p>
            <a:r>
              <a:rPr lang="en-US" sz="3600" b="1" dirty="0" smtClean="0"/>
              <a:t>Test 2</a:t>
            </a:r>
            <a:r>
              <a:rPr lang="en-US" sz="3600" dirty="0" smtClean="0"/>
              <a:t> : 15%</a:t>
            </a:r>
          </a:p>
          <a:p>
            <a:r>
              <a:rPr lang="en-US" sz="3600" b="1" dirty="0" smtClean="0"/>
              <a:t>Assignments</a:t>
            </a:r>
            <a:r>
              <a:rPr lang="en-US" sz="3600" dirty="0" smtClean="0"/>
              <a:t> : 10%</a:t>
            </a:r>
          </a:p>
          <a:p>
            <a:r>
              <a:rPr lang="en-US" sz="3600" b="1" dirty="0" smtClean="0"/>
              <a:t>Final Exam </a:t>
            </a:r>
            <a:r>
              <a:rPr lang="en-US" sz="3600" dirty="0" smtClean="0"/>
              <a:t>: 60 %</a:t>
            </a:r>
          </a:p>
          <a:p>
            <a:r>
              <a:rPr lang="en-US" sz="3600" b="1" dirty="0" smtClean="0"/>
              <a:t>Total</a:t>
            </a:r>
            <a:r>
              <a:rPr lang="en-US" sz="3600" dirty="0" smtClean="0"/>
              <a:t> = 100 %</a:t>
            </a:r>
          </a:p>
          <a:p>
            <a:pPr marL="0" indent="0">
              <a:buNone/>
            </a:pPr>
            <a:r>
              <a:rPr lang="en-US" sz="4800" u="sng" dirty="0" smtClean="0"/>
              <a:t>Late </a:t>
            </a:r>
            <a:r>
              <a:rPr lang="en-US" sz="4800" u="sng" dirty="0"/>
              <a:t>penalties</a:t>
            </a:r>
          </a:p>
          <a:p>
            <a:pPr lvl="1"/>
            <a:r>
              <a:rPr lang="en-US" sz="3200" dirty="0"/>
              <a:t>Except when a case is documented as a medical emergency, assignments submitted late will be penalized at a rate of 20% per day, leaving students with a maximum of five days before obtaining a zero.</a:t>
            </a:r>
          </a:p>
          <a:p>
            <a:endParaRPr lang="en-US" sz="3600" dirty="0"/>
          </a:p>
        </p:txBody>
      </p:sp>
      <p:sp>
        <p:nvSpPr>
          <p:cNvPr id="4" name="Slide Number Placeholder 3"/>
          <p:cNvSpPr>
            <a:spLocks noGrp="1"/>
          </p:cNvSpPr>
          <p:nvPr>
            <p:ph type="sldNum" sz="quarter" idx="12"/>
          </p:nvPr>
        </p:nvSpPr>
        <p:spPr/>
        <p:txBody>
          <a:bodyPr/>
          <a:lstStyle/>
          <a:p>
            <a:fld id="{756DAF7D-A1DF-4A5F-B8BA-FBE6091B66BF}" type="slidenum">
              <a:rPr lang="en-US" smtClean="0"/>
              <a:t>3</a:t>
            </a:fld>
            <a:endParaRPr lang="en-US"/>
          </a:p>
        </p:txBody>
      </p:sp>
    </p:spTree>
    <p:extLst>
      <p:ext uri="{BB962C8B-B14F-4D97-AF65-F5344CB8AC3E}">
        <p14:creationId xmlns:p14="http://schemas.microsoft.com/office/powerpoint/2010/main" val="880841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39F75E8-0F45-4717-99BF-25CF71BD8F1D}" type="slidenum">
              <a:rPr lang="en-US" altLang="en-US"/>
              <a:pPr/>
              <a:t>30</a:t>
            </a:fld>
            <a:endParaRPr lang="en-US" altLang="en-US"/>
          </a:p>
        </p:txBody>
      </p:sp>
      <p:sp>
        <p:nvSpPr>
          <p:cNvPr id="144387" name="Rectangle 3"/>
          <p:cNvSpPr>
            <a:spLocks noGrp="1" noChangeArrowheads="1"/>
          </p:cNvSpPr>
          <p:nvPr>
            <p:ph type="body" idx="1"/>
          </p:nvPr>
        </p:nvSpPr>
        <p:spPr/>
        <p:txBody>
          <a:bodyPr/>
          <a:lstStyle/>
          <a:p>
            <a:r>
              <a:rPr lang="en-US" altLang="en-US" sz="2400" dirty="0"/>
              <a:t>Changing the root directory of a process with </a:t>
            </a:r>
            <a:r>
              <a:rPr lang="en-US" altLang="en-US" sz="2400" dirty="0" err="1"/>
              <a:t>chroot</a:t>
            </a:r>
            <a:endParaRPr lang="en-US" altLang="en-US" sz="2400" dirty="0"/>
          </a:p>
          <a:p>
            <a:r>
              <a:rPr lang="en-US" altLang="en-US" sz="2400" dirty="0"/>
              <a:t>Creating device files</a:t>
            </a:r>
          </a:p>
          <a:p>
            <a:r>
              <a:rPr lang="en-US" altLang="en-US" sz="2400" dirty="0"/>
              <a:t>Setting the system clock</a:t>
            </a:r>
          </a:p>
          <a:p>
            <a:r>
              <a:rPr lang="en-US" altLang="en-US" sz="2400" dirty="0"/>
              <a:t>Raising resource usage limits and process priorities</a:t>
            </a:r>
          </a:p>
          <a:p>
            <a:r>
              <a:rPr lang="en-US" altLang="en-US" sz="2400" dirty="0"/>
              <a:t>Setting the system’s hostname</a:t>
            </a:r>
          </a:p>
          <a:p>
            <a:r>
              <a:rPr lang="en-US" altLang="en-US" sz="2400" dirty="0"/>
              <a:t>Configuring privileged network ports &lt; 1024</a:t>
            </a:r>
          </a:p>
          <a:p>
            <a:r>
              <a:rPr lang="en-US" altLang="en-US" sz="2400" dirty="0"/>
              <a:t>Shutting down the system</a:t>
            </a:r>
          </a:p>
        </p:txBody>
      </p:sp>
      <p:sp>
        <p:nvSpPr>
          <p:cNvPr id="6" name="Title 1"/>
          <p:cNvSpPr txBox="1">
            <a:spLocks/>
          </p:cNvSpPr>
          <p:nvPr/>
        </p:nvSpPr>
        <p:spPr>
          <a:xfrm>
            <a:off x="838200" y="1"/>
            <a:ext cx="10252365" cy="1357744"/>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Examples of Restricted operations </a:t>
            </a:r>
            <a:endParaRPr lang="en-US" dirty="0"/>
          </a:p>
        </p:txBody>
      </p:sp>
    </p:spTree>
    <p:extLst>
      <p:ext uri="{BB962C8B-B14F-4D97-AF65-F5344CB8AC3E}">
        <p14:creationId xmlns:p14="http://schemas.microsoft.com/office/powerpoint/2010/main" val="3586068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D0DFB6A-741E-466E-8EDB-02A4E816CAD6}" type="slidenum">
              <a:rPr lang="en-US" altLang="en-US"/>
              <a:pPr/>
              <a:t>31</a:t>
            </a:fld>
            <a:endParaRPr lang="en-US" altLang="en-US"/>
          </a:p>
        </p:txBody>
      </p:sp>
      <p:sp>
        <p:nvSpPr>
          <p:cNvPr id="145411" name="Rectangle 3"/>
          <p:cNvSpPr>
            <a:spLocks noGrp="1" noChangeArrowheads="1"/>
          </p:cNvSpPr>
          <p:nvPr>
            <p:ph type="body" idx="1"/>
          </p:nvPr>
        </p:nvSpPr>
        <p:spPr>
          <a:xfrm>
            <a:off x="838200" y="1520815"/>
            <a:ext cx="10515600" cy="4351338"/>
          </a:xfrm>
        </p:spPr>
        <p:txBody>
          <a:bodyPr/>
          <a:lstStyle/>
          <a:p>
            <a:pPr>
              <a:lnSpc>
                <a:spcPct val="90000"/>
              </a:lnSpc>
            </a:pPr>
            <a:r>
              <a:rPr lang="en-US" altLang="en-US" dirty="0"/>
              <a:t>Bin </a:t>
            </a:r>
          </a:p>
          <a:p>
            <a:pPr lvl="1">
              <a:lnSpc>
                <a:spcPct val="90000"/>
              </a:lnSpc>
            </a:pPr>
            <a:r>
              <a:rPr lang="en-US" altLang="en-US" dirty="0"/>
              <a:t>Legacy owner of system commands </a:t>
            </a:r>
          </a:p>
          <a:p>
            <a:pPr lvl="1">
              <a:lnSpc>
                <a:spcPct val="90000"/>
              </a:lnSpc>
            </a:pPr>
            <a:endParaRPr lang="en-US" altLang="en-US" dirty="0"/>
          </a:p>
          <a:p>
            <a:pPr>
              <a:lnSpc>
                <a:spcPct val="90000"/>
              </a:lnSpc>
            </a:pPr>
            <a:r>
              <a:rPr lang="en-US" altLang="en-US" dirty="0"/>
              <a:t>Daemon</a:t>
            </a:r>
          </a:p>
          <a:p>
            <a:pPr lvl="1">
              <a:lnSpc>
                <a:spcPct val="90000"/>
              </a:lnSpc>
            </a:pPr>
            <a:r>
              <a:rPr lang="en-US" altLang="en-US" dirty="0"/>
              <a:t>Owner of unprivileged system software</a:t>
            </a:r>
          </a:p>
          <a:p>
            <a:pPr>
              <a:lnSpc>
                <a:spcPct val="90000"/>
              </a:lnSpc>
            </a:pPr>
            <a:r>
              <a:rPr lang="en-US" altLang="en-US" dirty="0"/>
              <a:t>Nobody</a:t>
            </a:r>
          </a:p>
          <a:p>
            <a:pPr lvl="1">
              <a:lnSpc>
                <a:spcPct val="90000"/>
              </a:lnSpc>
            </a:pPr>
            <a:r>
              <a:rPr lang="en-US" altLang="en-US" dirty="0"/>
              <a:t>Generic NFS user</a:t>
            </a:r>
          </a:p>
          <a:p>
            <a:pPr lvl="1">
              <a:lnSpc>
                <a:spcPct val="90000"/>
              </a:lnSpc>
            </a:pPr>
            <a:r>
              <a:rPr lang="en-US" altLang="en-US" dirty="0"/>
              <a:t>Use to represent root account on other systems</a:t>
            </a:r>
          </a:p>
          <a:p>
            <a:pPr>
              <a:lnSpc>
                <a:spcPct val="90000"/>
              </a:lnSpc>
              <a:buFont typeface="Monotype Sorts" pitchFamily="2" charset="2"/>
              <a:buNone/>
            </a:pPr>
            <a:endParaRPr lang="en-US" altLang="en-US" dirty="0"/>
          </a:p>
        </p:txBody>
      </p:sp>
      <p:sp>
        <p:nvSpPr>
          <p:cNvPr id="6" name="Title 1"/>
          <p:cNvSpPr txBox="1">
            <a:spLocks/>
          </p:cNvSpPr>
          <p:nvPr/>
        </p:nvSpPr>
        <p:spPr>
          <a:xfrm>
            <a:off x="734290" y="0"/>
            <a:ext cx="10252365" cy="1177636"/>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Other Pseudo-users </a:t>
            </a:r>
            <a:endParaRPr lang="en-US" dirty="0"/>
          </a:p>
        </p:txBody>
      </p:sp>
    </p:spTree>
    <p:extLst>
      <p:ext uri="{BB962C8B-B14F-4D97-AF65-F5344CB8AC3E}">
        <p14:creationId xmlns:p14="http://schemas.microsoft.com/office/powerpoint/2010/main" val="126545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1027"/>
          <p:cNvSpPr>
            <a:spLocks noGrp="1" noChangeArrowheads="1"/>
          </p:cNvSpPr>
          <p:nvPr>
            <p:ph type="body" idx="1"/>
          </p:nvPr>
        </p:nvSpPr>
        <p:spPr>
          <a:xfrm>
            <a:off x="647700" y="1066800"/>
            <a:ext cx="10915650" cy="4419600"/>
          </a:xfrm>
        </p:spPr>
        <p:txBody>
          <a:bodyPr/>
          <a:lstStyle/>
          <a:p>
            <a:pPr>
              <a:buFontTx/>
              <a:buNone/>
            </a:pPr>
            <a:r>
              <a:rPr lang="en-US" altLang="en-US" dirty="0">
                <a:latin typeface="Symbol" panose="05050102010706020507" pitchFamily="18" charset="2"/>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Avoid using </a:t>
            </a:r>
            <a:r>
              <a:rPr lang="en-US" altLang="en-US" i="1" dirty="0">
                <a:cs typeface="Times New Roman" panose="02020603050405020304" pitchFamily="18" charset="0"/>
              </a:rPr>
              <a:t>root</a:t>
            </a:r>
            <a:r>
              <a:rPr lang="en-US" altLang="en-US" dirty="0">
                <a:cs typeface="Times New Roman" panose="02020603050405020304" pitchFamily="18" charset="0"/>
              </a:rPr>
              <a:t> or </a:t>
            </a:r>
            <a:r>
              <a:rPr lang="en-US" altLang="en-US" i="1" dirty="0">
                <a:cs typeface="Times New Roman" panose="02020603050405020304" pitchFamily="18" charset="0"/>
              </a:rPr>
              <a:t>administrator </a:t>
            </a:r>
            <a:r>
              <a:rPr lang="en-US" altLang="en-US" dirty="0">
                <a:cs typeface="Times New Roman" panose="02020603050405020304" pitchFamily="18" charset="0"/>
              </a:rPr>
              <a:t>as much as possible. Use a less privileged account, for which mistakes will be less drastic.</a:t>
            </a:r>
          </a:p>
          <a:p>
            <a:pPr>
              <a:buFontTx/>
              <a:buNone/>
            </a:pPr>
            <a:r>
              <a:rPr lang="en-US" altLang="en-US" dirty="0">
                <a:latin typeface="Symbol" panose="05050102010706020507" pitchFamily="18" charset="2"/>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Avoid using wildcard characters, such as the asterisk (*), when running as  </a:t>
            </a:r>
            <a:r>
              <a:rPr lang="en-US" altLang="en-US" i="1" dirty="0">
                <a:cs typeface="Times New Roman" panose="02020603050405020304" pitchFamily="18" charset="0"/>
              </a:rPr>
              <a:t>root</a:t>
            </a:r>
            <a:r>
              <a:rPr lang="en-US" altLang="en-US" dirty="0">
                <a:cs typeface="Times New Roman" panose="02020603050405020304" pitchFamily="18" charset="0"/>
              </a:rPr>
              <a:t> or </a:t>
            </a:r>
            <a:r>
              <a:rPr lang="en-US" altLang="en-US" i="1" dirty="0">
                <a:cs typeface="Times New Roman" panose="02020603050405020304" pitchFamily="18" charset="0"/>
              </a:rPr>
              <a:t>administrator.</a:t>
            </a:r>
            <a:r>
              <a:rPr lang="en-US" altLang="en-US" dirty="0">
                <a:cs typeface="Times New Roman" panose="02020603050405020304" pitchFamily="18" charset="0"/>
              </a:rPr>
              <a:t> </a:t>
            </a:r>
          </a:p>
          <a:p>
            <a:pPr>
              <a:buFontTx/>
              <a:buNone/>
            </a:pPr>
            <a:r>
              <a:rPr lang="en-US" altLang="en-US" dirty="0">
                <a:latin typeface="Symbol" panose="05050102010706020507" pitchFamily="18" charset="2"/>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Make it a habit to create backup copies of files before you edit. </a:t>
            </a:r>
          </a:p>
          <a:p>
            <a:pPr>
              <a:buFontTx/>
              <a:buNone/>
            </a:pPr>
            <a:r>
              <a:rPr lang="en-US" altLang="en-US" dirty="0">
                <a:latin typeface="Symbol" panose="05050102010706020507" pitchFamily="18" charset="2"/>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a:cs typeface="Times New Roman" panose="02020603050405020304" pitchFamily="18" charset="0"/>
              </a:rPr>
              <a:t>Allow plenty of time to complete the tasks you need to perform. </a:t>
            </a:r>
          </a:p>
        </p:txBody>
      </p:sp>
      <p:sp>
        <p:nvSpPr>
          <p:cNvPr id="4" name="Title 1"/>
          <p:cNvSpPr txBox="1">
            <a:spLocks/>
          </p:cNvSpPr>
          <p:nvPr/>
        </p:nvSpPr>
        <p:spPr>
          <a:xfrm>
            <a:off x="734290" y="0"/>
            <a:ext cx="10252365" cy="900752"/>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Good Practices </a:t>
            </a:r>
            <a:endParaRPr lang="en-US" dirty="0"/>
          </a:p>
        </p:txBody>
      </p:sp>
      <p:sp>
        <p:nvSpPr>
          <p:cNvPr id="2" name="Slide Number Placeholder 1"/>
          <p:cNvSpPr>
            <a:spLocks noGrp="1"/>
          </p:cNvSpPr>
          <p:nvPr>
            <p:ph type="sldNum" sz="quarter" idx="12"/>
          </p:nvPr>
        </p:nvSpPr>
        <p:spPr/>
        <p:txBody>
          <a:bodyPr/>
          <a:lstStyle/>
          <a:p>
            <a:fld id="{756DAF7D-A1DF-4A5F-B8BA-FBE6091B66BF}" type="slidenum">
              <a:rPr lang="en-US" smtClean="0"/>
              <a:t>32</a:t>
            </a:fld>
            <a:endParaRPr lang="en-US"/>
          </a:p>
        </p:txBody>
      </p:sp>
    </p:spTree>
    <p:extLst>
      <p:ext uri="{BB962C8B-B14F-4D97-AF65-F5344CB8AC3E}">
        <p14:creationId xmlns:p14="http://schemas.microsoft.com/office/powerpoint/2010/main" val="1621857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980"/>
            <a:ext cx="10515600" cy="1325563"/>
          </a:xfrm>
        </p:spPr>
        <p:txBody>
          <a:bodyPr>
            <a:normAutofit/>
          </a:bodyPr>
          <a:lstStyle/>
          <a:p>
            <a:pPr algn="ctr"/>
            <a:r>
              <a:rPr lang="en-US"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Chapter Summaries</a:t>
            </a:r>
            <a:endParaRPr lang="en-GB" sz="4000" dirty="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r>
              <a:rPr lang="en-US" sz="4000" dirty="0"/>
              <a:t>This chapter describes </a:t>
            </a:r>
            <a:endParaRPr lang="en-US" sz="4000" dirty="0" smtClean="0"/>
          </a:p>
          <a:p>
            <a:pPr lvl="1"/>
            <a:r>
              <a:rPr lang="en-US" sz="3600" dirty="0" smtClean="0"/>
              <a:t>the </a:t>
            </a:r>
            <a:r>
              <a:rPr lang="en-US" sz="3600" dirty="0"/>
              <a:t>goals of a system administrator and </a:t>
            </a:r>
            <a:endParaRPr lang="en-US" sz="3600" dirty="0" smtClean="0"/>
          </a:p>
          <a:p>
            <a:pPr lvl="1"/>
            <a:r>
              <a:rPr lang="en-US" sz="3600" dirty="0" smtClean="0"/>
              <a:t>provides </a:t>
            </a:r>
            <a:r>
              <a:rPr lang="en-US" sz="3600" dirty="0"/>
              <a:t>an introduction to the </a:t>
            </a:r>
            <a:r>
              <a:rPr lang="en-US" sz="3600" dirty="0" smtClean="0"/>
              <a:t>tools and </a:t>
            </a:r>
            <a:r>
              <a:rPr lang="en-US" sz="3600" dirty="0"/>
              <a:t>techniques that the administrator uses to reach these goals.</a:t>
            </a:r>
            <a:endParaRPr lang="en-GB" sz="3600" dirty="0"/>
          </a:p>
        </p:txBody>
      </p:sp>
      <p:sp>
        <p:nvSpPr>
          <p:cNvPr id="4" name="Slide Number Placeholder 3"/>
          <p:cNvSpPr>
            <a:spLocks noGrp="1"/>
          </p:cNvSpPr>
          <p:nvPr>
            <p:ph type="sldNum" sz="quarter" idx="12"/>
          </p:nvPr>
        </p:nvSpPr>
        <p:spPr/>
        <p:txBody>
          <a:bodyPr/>
          <a:lstStyle/>
          <a:p>
            <a:fld id="{756DAF7D-A1DF-4A5F-B8BA-FBE6091B66BF}" type="slidenum">
              <a:rPr lang="en-US" smtClean="0"/>
              <a:t>33</a:t>
            </a:fld>
            <a:endParaRPr lang="en-US"/>
          </a:p>
        </p:txBody>
      </p:sp>
    </p:spTree>
    <p:extLst>
      <p:ext uri="{BB962C8B-B14F-4D97-AF65-F5344CB8AC3E}">
        <p14:creationId xmlns:p14="http://schemas.microsoft.com/office/powerpoint/2010/main" val="3598170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820399" cy="1325563"/>
          </a:xfrm>
        </p:spPr>
        <p:txBody>
          <a:bodyPr/>
          <a:lstStyle/>
          <a:p>
            <a:endParaRPr lang="en-GB" dirty="0"/>
          </a:p>
        </p:txBody>
      </p:sp>
      <p:sp>
        <p:nvSpPr>
          <p:cNvPr id="3" name="Content Placeholder 2"/>
          <p:cNvSpPr>
            <a:spLocks noGrp="1"/>
          </p:cNvSpPr>
          <p:nvPr>
            <p:ph idx="1"/>
          </p:nvPr>
        </p:nvSpPr>
        <p:spPr>
          <a:xfrm>
            <a:off x="637309" y="1825625"/>
            <a:ext cx="10716491" cy="4351338"/>
          </a:xfrm>
        </p:spPr>
        <p:txBody>
          <a:bodyPr/>
          <a:lstStyle/>
          <a:p>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34</a:t>
            </a:fld>
            <a:endParaRPr lang="en-US"/>
          </a:p>
        </p:txBody>
      </p:sp>
      <p:sp>
        <p:nvSpPr>
          <p:cNvPr id="5" name="Rectangle 4"/>
          <p:cNvSpPr/>
          <p:nvPr/>
        </p:nvSpPr>
        <p:spPr>
          <a:xfrm>
            <a:off x="2040082" y="2967335"/>
            <a:ext cx="8111836"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Sample Administration Jobs </a:t>
            </a:r>
            <a:endParaRPr lang="en-US" sz="5400" dirty="0" smtClean="0">
              <a:ln w="0"/>
              <a:effectLst>
                <a:outerShdw blurRad="38100" dist="19050" dir="2700000" algn="tl" rotWithShape="0">
                  <a:schemeClr val="dk1">
                    <a:alpha val="40000"/>
                  </a:schemeClr>
                </a:outerShdw>
              </a:effectLst>
            </a:endParaRPr>
          </a:p>
          <a:p>
            <a:pPr algn="ctr"/>
            <a:r>
              <a:rPr lang="en-US" sz="5400" dirty="0" smtClean="0">
                <a:ln w="0"/>
                <a:effectLst>
                  <a:outerShdw blurRad="38100" dist="19050" dir="2700000" algn="tl" rotWithShape="0">
                    <a:schemeClr val="dk1">
                      <a:alpha val="40000"/>
                    </a:schemeClr>
                  </a:outerShdw>
                </a:effectLst>
              </a:rPr>
              <a:t>searching </a:t>
            </a:r>
            <a:r>
              <a:rPr lang="en-US" sz="5400" dirty="0">
                <a:ln w="0"/>
                <a:effectLst>
                  <a:outerShdw blurRad="38100" dist="19050" dir="2700000" algn="tl" rotWithShape="0">
                    <a:schemeClr val="dk1">
                      <a:alpha val="40000"/>
                    </a:schemeClr>
                  </a:outerShdw>
                </a:effectLst>
              </a:rPr>
              <a:t>in Ghana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7805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Lancaster University Ghana Job Vacancy : Network &amp; Systems </a:t>
            </a:r>
            <a:endParaRPr lang="en-GB" dirty="0"/>
          </a:p>
        </p:txBody>
      </p:sp>
      <p:sp>
        <p:nvSpPr>
          <p:cNvPr id="3" name="Content Placeholder 2"/>
          <p:cNvSpPr>
            <a:spLocks noGrp="1"/>
          </p:cNvSpPr>
          <p:nvPr>
            <p:ph idx="1"/>
          </p:nvPr>
        </p:nvSpPr>
        <p:spPr/>
        <p:txBody>
          <a:bodyPr/>
          <a:lstStyle/>
          <a:p>
            <a:r>
              <a:rPr lang="en-US" dirty="0" smtClean="0"/>
              <a:t>Profile: </a:t>
            </a:r>
            <a:r>
              <a:rPr lang="en-US" dirty="0"/>
              <a:t>We are a dynamic, ambitious and growing university community. We offer a friendly working environment and are committed to developing: An excellent student academic and social experience; Students’ employability and enterprise skills; World-class academic staff, with strong links with industry; Research activities in collaboration with other higher education institutions in Ghana and elsewhere. </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35</a:t>
            </a:fld>
            <a:endParaRPr lang="en-US"/>
          </a:p>
        </p:txBody>
      </p:sp>
    </p:spTree>
    <p:extLst>
      <p:ext uri="{BB962C8B-B14F-4D97-AF65-F5344CB8AC3E}">
        <p14:creationId xmlns:p14="http://schemas.microsoft.com/office/powerpoint/2010/main" val="933716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Job Description</a:t>
            </a:r>
          </a:p>
        </p:txBody>
      </p:sp>
      <p:sp>
        <p:nvSpPr>
          <p:cNvPr id="3" name="Content Placeholder 2"/>
          <p:cNvSpPr>
            <a:spLocks noGrp="1"/>
          </p:cNvSpPr>
          <p:nvPr>
            <p:ph idx="1"/>
          </p:nvPr>
        </p:nvSpPr>
        <p:spPr>
          <a:xfrm>
            <a:off x="838200" y="1094509"/>
            <a:ext cx="10515600" cy="5261841"/>
          </a:xfrm>
        </p:spPr>
        <p:txBody>
          <a:bodyPr>
            <a:normAutofit fontScale="77500" lnSpcReduction="20000"/>
          </a:bodyPr>
          <a:lstStyle/>
          <a:p>
            <a:r>
              <a:rPr lang="en-US" dirty="0"/>
              <a:t>Maintain campus IT systems and network infrastructure;</a:t>
            </a:r>
          </a:p>
          <a:p>
            <a:r>
              <a:rPr lang="en-US" dirty="0"/>
              <a:t>Maintain VMs, Windows Servers, Networking switches, VPN, VLAN, </a:t>
            </a:r>
            <a:r>
              <a:rPr lang="en-US" dirty="0" err="1"/>
              <a:t>Cyberoam</a:t>
            </a:r>
            <a:r>
              <a:rPr lang="en-US" dirty="0"/>
              <a:t>, and Cisco firewall;</a:t>
            </a:r>
          </a:p>
          <a:p>
            <a:r>
              <a:rPr lang="en-US" dirty="0"/>
              <a:t>Maintain a standardized OS image and configuration of software patches, operating systems, and drivers;</a:t>
            </a:r>
          </a:p>
          <a:p>
            <a:r>
              <a:rPr lang="en-US" dirty="0"/>
              <a:t>Maintain and implement antivirus systems across the campus network;</a:t>
            </a:r>
          </a:p>
          <a:p>
            <a:r>
              <a:rPr lang="en-US" dirty="0"/>
              <a:t>Recommend and report on hardware and software upgrade requirements from time to time</a:t>
            </a:r>
            <a:r>
              <a:rPr lang="en-US" dirty="0" smtClean="0"/>
              <a:t>; Ensure </a:t>
            </a:r>
            <a:r>
              <a:rPr lang="en-US" dirty="0"/>
              <a:t>daily/weekly backups of all critical server and network configuration;</a:t>
            </a:r>
          </a:p>
          <a:p>
            <a:r>
              <a:rPr lang="en-US" dirty="0"/>
              <a:t>Ensure network drives are maintained and managed the user storage quota;</a:t>
            </a:r>
          </a:p>
          <a:p>
            <a:r>
              <a:rPr lang="en-US" dirty="0"/>
              <a:t>Maintain user PCs including installing additional hardware as required and approved;</a:t>
            </a:r>
          </a:p>
          <a:p>
            <a:r>
              <a:rPr lang="en-US" dirty="0"/>
              <a:t>Provide desktop and printing support to all users;</a:t>
            </a:r>
          </a:p>
          <a:p>
            <a:r>
              <a:rPr lang="en-US" dirty="0"/>
              <a:t>Maintain IT inventory including regularly scheduled checks;</a:t>
            </a:r>
          </a:p>
          <a:p>
            <a:r>
              <a:rPr lang="en-US" dirty="0"/>
              <a:t>Liaise with for hardware and software maintenance of PCs and its peripherals;</a:t>
            </a:r>
          </a:p>
          <a:p>
            <a:r>
              <a:rPr lang="en-US" dirty="0"/>
              <a:t>Monitor and troubleshoot network issues and performance;</a:t>
            </a:r>
          </a:p>
          <a:p>
            <a:r>
              <a:rPr lang="en-US" dirty="0"/>
              <a:t>Maintain the IT &amp; Networking equipment on the campus</a:t>
            </a:r>
          </a:p>
          <a:p>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36</a:t>
            </a:fld>
            <a:endParaRPr lang="en-US"/>
          </a:p>
        </p:txBody>
      </p:sp>
    </p:spTree>
    <p:extLst>
      <p:ext uri="{BB962C8B-B14F-4D97-AF65-F5344CB8AC3E}">
        <p14:creationId xmlns:p14="http://schemas.microsoft.com/office/powerpoint/2010/main" val="2935897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Required Skills or Experience</a:t>
            </a:r>
          </a:p>
        </p:txBody>
      </p:sp>
      <p:sp>
        <p:nvSpPr>
          <p:cNvPr id="3" name="Content Placeholder 2"/>
          <p:cNvSpPr>
            <a:spLocks noGrp="1"/>
          </p:cNvSpPr>
          <p:nvPr>
            <p:ph idx="1"/>
          </p:nvPr>
        </p:nvSpPr>
        <p:spPr>
          <a:xfrm>
            <a:off x="838199" y="1316182"/>
            <a:ext cx="10868891" cy="5292436"/>
          </a:xfrm>
        </p:spPr>
        <p:txBody>
          <a:bodyPr>
            <a:normAutofit fontScale="25000" lnSpcReduction="20000"/>
          </a:bodyPr>
          <a:lstStyle/>
          <a:p>
            <a:r>
              <a:rPr lang="en-US" dirty="0"/>
              <a:t>Required Academic Qualifications and Competencies</a:t>
            </a:r>
          </a:p>
          <a:p>
            <a:r>
              <a:rPr lang="en-US" sz="11200" dirty="0"/>
              <a:t>Essential/Desirable</a:t>
            </a:r>
          </a:p>
          <a:p>
            <a:r>
              <a:rPr lang="en-US" sz="11200" dirty="0" smtClean="0"/>
              <a:t>First </a:t>
            </a:r>
            <a:r>
              <a:rPr lang="en-US" sz="11200" dirty="0"/>
              <a:t>degree in Information Technology/ Computer Science or related </a:t>
            </a:r>
            <a:r>
              <a:rPr lang="en-US" sz="11200" dirty="0" smtClean="0"/>
              <a:t>areas Essential</a:t>
            </a:r>
            <a:endParaRPr lang="en-US" sz="11200" dirty="0"/>
          </a:p>
          <a:p>
            <a:r>
              <a:rPr lang="en-US" sz="11200" dirty="0" smtClean="0"/>
              <a:t>Professional </a:t>
            </a:r>
            <a:r>
              <a:rPr lang="en-US" sz="11200" dirty="0"/>
              <a:t>Certification in Information </a:t>
            </a:r>
            <a:r>
              <a:rPr lang="en-US" sz="11200" dirty="0" smtClean="0"/>
              <a:t>Technology desirable</a:t>
            </a:r>
            <a:endParaRPr lang="en-US" sz="11200" dirty="0"/>
          </a:p>
          <a:p>
            <a:r>
              <a:rPr lang="en-US" sz="11200" dirty="0" smtClean="0"/>
              <a:t>Good </a:t>
            </a:r>
            <a:r>
              <a:rPr lang="en-US" sz="11200" dirty="0"/>
              <a:t>knowledge of LANs and WANs including Windows servers, Active Directory, Cisco Networking, and </a:t>
            </a:r>
            <a:r>
              <a:rPr lang="en-US" sz="11200" dirty="0" smtClean="0"/>
              <a:t>VMWare</a:t>
            </a:r>
            <a:endParaRPr lang="en-US" sz="11200" dirty="0"/>
          </a:p>
          <a:p>
            <a:r>
              <a:rPr lang="en-US" sz="11200" dirty="0"/>
              <a:t>Experience in the physical installation, monitoring, maintenance of clients machines, servers and networking equipment’s etc</a:t>
            </a:r>
            <a:r>
              <a:rPr lang="en-US" sz="11200" dirty="0" smtClean="0"/>
              <a:t>.</a:t>
            </a:r>
            <a:endParaRPr lang="en-US" sz="11200" dirty="0"/>
          </a:p>
          <a:p>
            <a:r>
              <a:rPr lang="en-US" sz="11200" dirty="0"/>
              <a:t>CCNA, CCNP,MCSE &amp; MCP etc</a:t>
            </a:r>
            <a:r>
              <a:rPr lang="en-US" sz="11200" dirty="0" smtClean="0"/>
              <a:t>.</a:t>
            </a:r>
            <a:endParaRPr lang="en-US" sz="11200" dirty="0"/>
          </a:p>
          <a:p>
            <a:r>
              <a:rPr lang="en-US" sz="11200" dirty="0"/>
              <a:t>Excellent customer service, and interpersonal </a:t>
            </a:r>
            <a:r>
              <a:rPr lang="en-US" sz="11200" dirty="0" smtClean="0"/>
              <a:t>skills</a:t>
            </a:r>
            <a:endParaRPr lang="en-US" sz="11200" dirty="0"/>
          </a:p>
          <a:p>
            <a:r>
              <a:rPr lang="en-US" sz="11200" dirty="0"/>
              <a:t>Excellent presentation, written and oral communication </a:t>
            </a:r>
            <a:r>
              <a:rPr lang="en-US" sz="11200" dirty="0" smtClean="0"/>
              <a:t>and negotiation skills</a:t>
            </a:r>
            <a:endParaRPr lang="en-US" sz="11200" dirty="0"/>
          </a:p>
        </p:txBody>
      </p:sp>
      <p:sp>
        <p:nvSpPr>
          <p:cNvPr id="4" name="Slide Number Placeholder 3"/>
          <p:cNvSpPr>
            <a:spLocks noGrp="1"/>
          </p:cNvSpPr>
          <p:nvPr>
            <p:ph type="sldNum" sz="quarter" idx="12"/>
          </p:nvPr>
        </p:nvSpPr>
        <p:spPr/>
        <p:txBody>
          <a:bodyPr/>
          <a:lstStyle/>
          <a:p>
            <a:fld id="{756DAF7D-A1DF-4A5F-B8BA-FBE6091B66BF}" type="slidenum">
              <a:rPr lang="en-US" smtClean="0"/>
              <a:t>37</a:t>
            </a:fld>
            <a:endParaRPr lang="en-US"/>
          </a:p>
        </p:txBody>
      </p:sp>
    </p:spTree>
    <p:extLst>
      <p:ext uri="{BB962C8B-B14F-4D97-AF65-F5344CB8AC3E}">
        <p14:creationId xmlns:p14="http://schemas.microsoft.com/office/powerpoint/2010/main" val="2494201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WAEC Job Vacancy : Network Administrator - Assistant Registrar II</a:t>
            </a:r>
            <a:endParaRPr lang="en-GB" dirty="0"/>
          </a:p>
        </p:txBody>
      </p:sp>
      <p:sp>
        <p:nvSpPr>
          <p:cNvPr id="3" name="Content Placeholder 2"/>
          <p:cNvSpPr>
            <a:spLocks noGrp="1"/>
          </p:cNvSpPr>
          <p:nvPr>
            <p:ph idx="1"/>
          </p:nvPr>
        </p:nvSpPr>
        <p:spPr>
          <a:xfrm>
            <a:off x="838200" y="1825624"/>
            <a:ext cx="10515600" cy="4672157"/>
          </a:xfrm>
        </p:spPr>
        <p:txBody>
          <a:bodyPr>
            <a:normAutofit lnSpcReduction="10000"/>
          </a:bodyPr>
          <a:lstStyle/>
          <a:p>
            <a:r>
              <a:rPr lang="en-GB" dirty="0"/>
              <a:t>Specific Duties &amp; </a:t>
            </a:r>
            <a:r>
              <a:rPr lang="en-GB" dirty="0" smtClean="0"/>
              <a:t>Responsibilities</a:t>
            </a:r>
          </a:p>
          <a:p>
            <a:pPr lvl="1"/>
            <a:r>
              <a:rPr lang="en-US" dirty="0"/>
              <a:t>The successful applicant will be required to perform the following duties among others in the Information and Communication Technology Division (ICTD)</a:t>
            </a:r>
          </a:p>
          <a:p>
            <a:pPr lvl="1"/>
            <a:r>
              <a:rPr lang="en-US" dirty="0" smtClean="0"/>
              <a:t>Isolate </a:t>
            </a:r>
            <a:r>
              <a:rPr lang="en-US" dirty="0"/>
              <a:t>network anomalies and then coming up with corrective plans.</a:t>
            </a:r>
          </a:p>
          <a:p>
            <a:pPr lvl="1"/>
            <a:r>
              <a:rPr lang="en-US" dirty="0"/>
              <a:t>Create high-level and detailed maps of network and other infrastructure systems.</a:t>
            </a:r>
          </a:p>
          <a:p>
            <a:pPr lvl="1"/>
            <a:r>
              <a:rPr lang="en-US" dirty="0"/>
              <a:t>Support network installations in local, national and international locations.</a:t>
            </a:r>
          </a:p>
          <a:p>
            <a:pPr lvl="1"/>
            <a:r>
              <a:rPr lang="en-US" dirty="0"/>
              <a:t>Oversee the day-to-day operations of computer networks</a:t>
            </a:r>
          </a:p>
          <a:p>
            <a:pPr lvl="1"/>
            <a:r>
              <a:rPr lang="en-US" dirty="0"/>
              <a:t>Report network failures and degradations to technical control centers.</a:t>
            </a:r>
          </a:p>
          <a:p>
            <a:pPr lvl="1"/>
            <a:r>
              <a:rPr lang="en-US" dirty="0"/>
              <a:t>Perform the daily monitoring of the networks health and status.</a:t>
            </a:r>
          </a:p>
          <a:p>
            <a:pPr lvl="1"/>
            <a:r>
              <a:rPr lang="en-US" dirty="0"/>
              <a:t>Carry out router and switch configurations.</a:t>
            </a:r>
          </a:p>
          <a:p>
            <a:pPr lvl="1"/>
            <a:r>
              <a:rPr lang="en-US" dirty="0"/>
              <a:t>Providing technical assistance and support to staff...</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38</a:t>
            </a:fld>
            <a:endParaRPr lang="en-US"/>
          </a:p>
        </p:txBody>
      </p:sp>
    </p:spTree>
    <p:extLst>
      <p:ext uri="{BB962C8B-B14F-4D97-AF65-F5344CB8AC3E}">
        <p14:creationId xmlns:p14="http://schemas.microsoft.com/office/powerpoint/2010/main" val="3018470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WAEC Job Vacancy</a:t>
            </a:r>
            <a:endParaRPr lang="en-GB" dirty="0"/>
          </a:p>
        </p:txBody>
      </p:sp>
      <p:sp>
        <p:nvSpPr>
          <p:cNvPr id="3" name="Content Placeholder 2"/>
          <p:cNvSpPr>
            <a:spLocks noGrp="1"/>
          </p:cNvSpPr>
          <p:nvPr>
            <p:ph idx="1"/>
          </p:nvPr>
        </p:nvSpPr>
        <p:spPr>
          <a:xfrm>
            <a:off x="838200" y="1825625"/>
            <a:ext cx="10515600" cy="4741430"/>
          </a:xfrm>
        </p:spPr>
        <p:txBody>
          <a:bodyPr>
            <a:normAutofit fontScale="92500" lnSpcReduction="20000"/>
          </a:bodyPr>
          <a:lstStyle/>
          <a:p>
            <a:r>
              <a:rPr lang="en-GB" dirty="0" smtClean="0"/>
              <a:t>Qualification</a:t>
            </a:r>
          </a:p>
          <a:p>
            <a:pPr lvl="1"/>
            <a:r>
              <a:rPr lang="en-US" dirty="0"/>
              <a:t>Applicants must hold a good First Degree (Minimum, Second Class Lower) in Computer Science or a related field of study from a recognized University. Any </a:t>
            </a:r>
            <a:r>
              <a:rPr lang="en-US" dirty="0" smtClean="0"/>
              <a:t>:additional </a:t>
            </a:r>
            <a:r>
              <a:rPr lang="en-US" dirty="0"/>
              <a:t>certification in a relevant area will be an added advantage</a:t>
            </a:r>
            <a:r>
              <a:rPr lang="en-US" dirty="0" smtClean="0"/>
              <a:t>. </a:t>
            </a:r>
          </a:p>
          <a:p>
            <a:r>
              <a:rPr lang="en-GB" dirty="0" smtClean="0"/>
              <a:t>Experience : </a:t>
            </a:r>
            <a:r>
              <a:rPr lang="en-US" dirty="0"/>
              <a:t>Applicants must have at least three (3) years relevant post qualification experience in a reputable institution</a:t>
            </a:r>
            <a:r>
              <a:rPr lang="en-US" dirty="0" smtClean="0"/>
              <a:t>.</a:t>
            </a:r>
            <a:endParaRPr lang="en-US" dirty="0"/>
          </a:p>
          <a:p>
            <a:r>
              <a:rPr lang="en-US" dirty="0"/>
              <a:t>Key </a:t>
            </a:r>
            <a:r>
              <a:rPr lang="en-US" dirty="0" smtClean="0"/>
              <a:t>Competencies</a:t>
            </a:r>
            <a:endParaRPr lang="en-US" dirty="0"/>
          </a:p>
          <a:p>
            <a:pPr lvl="1"/>
            <a:r>
              <a:rPr lang="en-US" dirty="0"/>
              <a:t>Ability to read, analyze and interpret technical instructions and manuals.</a:t>
            </a:r>
          </a:p>
          <a:p>
            <a:pPr lvl="1"/>
            <a:r>
              <a:rPr lang="en-US" dirty="0"/>
              <a:t>Knowledge of Network Security and Microsoft Exchange administration.</a:t>
            </a:r>
          </a:p>
          <a:p>
            <a:pPr lvl="1"/>
            <a:r>
              <a:rPr lang="en-US" dirty="0"/>
              <a:t>Able to ensure a high level of customer satisfaction.</a:t>
            </a:r>
          </a:p>
          <a:p>
            <a:pPr lvl="1"/>
            <a:r>
              <a:rPr lang="en-US" dirty="0"/>
              <a:t>Comprehensive understanding of Local Area Networking.</a:t>
            </a:r>
          </a:p>
          <a:p>
            <a:pPr lvl="1"/>
            <a:r>
              <a:rPr lang="en-US" dirty="0"/>
              <a:t>Strong planning and organizational skills.</a:t>
            </a:r>
          </a:p>
          <a:p>
            <a:pPr lvl="1"/>
            <a:r>
              <a:rPr lang="en-US" dirty="0"/>
              <a:t>Ability to communicate in an understandable, polite and friendly manner</a:t>
            </a:r>
            <a:r>
              <a:rPr lang="en-US" dirty="0" smtClean="0"/>
              <a:t>.</a:t>
            </a:r>
            <a:endParaRPr lang="en-US" dirty="0"/>
          </a:p>
          <a:p>
            <a:r>
              <a:rPr lang="en-US" dirty="0" smtClean="0"/>
              <a:t>Age : Applicants </a:t>
            </a:r>
            <a:r>
              <a:rPr lang="en-US" dirty="0"/>
              <a:t>must not be more than 40 years</a:t>
            </a:r>
            <a:endParaRPr lang="en-GB" dirty="0" smtClean="0"/>
          </a:p>
          <a:p>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39</a:t>
            </a:fld>
            <a:endParaRPr lang="en-US"/>
          </a:p>
        </p:txBody>
      </p:sp>
    </p:spTree>
    <p:extLst>
      <p:ext uri="{BB962C8B-B14F-4D97-AF65-F5344CB8AC3E}">
        <p14:creationId xmlns:p14="http://schemas.microsoft.com/office/powerpoint/2010/main" val="3885631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0836"/>
            <a:ext cx="11887200" cy="6359237"/>
          </a:xfrm>
        </p:spPr>
        <p:txBody>
          <a:bodyPr>
            <a:noAutofit/>
          </a:bodyPr>
          <a:lstStyle/>
          <a:p>
            <a:pPr marL="0" indent="0">
              <a:buNone/>
            </a:pPr>
            <a:r>
              <a:rPr lang="en-US" sz="3200" u="sng" dirty="0" smtClean="0"/>
              <a:t>Academic </a:t>
            </a:r>
            <a:r>
              <a:rPr lang="en-US" sz="3200" u="sng" dirty="0"/>
              <a:t>and Cheating Policies</a:t>
            </a:r>
          </a:p>
          <a:p>
            <a:pPr>
              <a:buFont typeface="Wingdings" panose="05000000000000000000" pitchFamily="2" charset="2"/>
              <a:buChar char="v"/>
            </a:pPr>
            <a:r>
              <a:rPr lang="en-US" sz="2400" dirty="0" smtClean="0"/>
              <a:t>All </a:t>
            </a:r>
            <a:r>
              <a:rPr lang="en-US" sz="2400" dirty="0"/>
              <a:t>academic policies </a:t>
            </a:r>
            <a:r>
              <a:rPr lang="en-US" sz="2400" dirty="0" smtClean="0"/>
              <a:t>contained in Student handbook apply </a:t>
            </a:r>
            <a:r>
              <a:rPr lang="en-US" sz="2400" dirty="0"/>
              <a:t>to this course. Kindly consult the handbook and the department policies</a:t>
            </a:r>
            <a:r>
              <a:rPr lang="en-US" sz="2400" dirty="0" smtClean="0"/>
              <a:t>. </a:t>
            </a:r>
          </a:p>
          <a:p>
            <a:pPr marL="0" indent="0">
              <a:buNone/>
            </a:pPr>
            <a:r>
              <a:rPr lang="en-US" sz="3600" u="sng" dirty="0" smtClean="0"/>
              <a:t>Classroom </a:t>
            </a:r>
            <a:r>
              <a:rPr lang="en-US" sz="3600" u="sng" dirty="0"/>
              <a:t>Rules of </a:t>
            </a:r>
            <a:r>
              <a:rPr lang="en-US" sz="3600" u="sng" dirty="0" smtClean="0"/>
              <a:t>Conduct</a:t>
            </a:r>
          </a:p>
          <a:p>
            <a:pPr marL="514350" indent="-514350">
              <a:buFont typeface="+mj-lt"/>
              <a:buAutoNum type="arabicPeriod"/>
            </a:pPr>
            <a:r>
              <a:rPr lang="en-US" sz="2400" dirty="0" smtClean="0"/>
              <a:t>Cell </a:t>
            </a:r>
            <a:r>
              <a:rPr lang="en-US" sz="2400" dirty="0"/>
              <a:t>phones should be switched off or set to vibrate mode. Once a call comes in, you have the option of answering it, but must do so outside of the classroom and far enough to prevent distraction of other students. During tests all cell phones should be switch off.</a:t>
            </a:r>
          </a:p>
          <a:p>
            <a:pPr marL="514350" indent="-514350">
              <a:buFont typeface="+mj-lt"/>
              <a:buAutoNum type="arabicPeriod"/>
            </a:pPr>
            <a:r>
              <a:rPr lang="en-US" sz="2400" dirty="0" smtClean="0"/>
              <a:t>There </a:t>
            </a:r>
            <a:r>
              <a:rPr lang="en-US" sz="2400" dirty="0"/>
              <a:t>is no penalty for coming to class late. However, you must not disturb or distract the class while entering. If you are late or absent, it is your responsibility to find out (from your class mates, not the lecturer) what information you have missed and what assignments are due. </a:t>
            </a:r>
          </a:p>
          <a:p>
            <a:pPr marL="514350" indent="-514350">
              <a:buFont typeface="+mj-lt"/>
              <a:buAutoNum type="arabicPeriod"/>
            </a:pPr>
            <a:r>
              <a:rPr lang="en-US" sz="2400" dirty="0" smtClean="0"/>
              <a:t>Once </a:t>
            </a:r>
            <a:r>
              <a:rPr lang="en-US" sz="2400" dirty="0"/>
              <a:t>a test has been returned to you, you have exactly one week from the date received to make queries or raise any concerns regarding your grade etc. Any concerns voiced after the specified period will not be valid or taken into consideration. </a:t>
            </a:r>
          </a:p>
          <a:p>
            <a:pPr marL="514350" indent="-514350">
              <a:buFont typeface="+mj-lt"/>
              <a:buAutoNum type="arabicPeriod"/>
            </a:pPr>
            <a:r>
              <a:rPr lang="en-US" sz="2400" dirty="0" smtClean="0"/>
              <a:t>Each </a:t>
            </a:r>
            <a:r>
              <a:rPr lang="en-US" sz="2400" dirty="0"/>
              <a:t>student must take all tests. A makeup for a missed test will only be given when the student has made arrangements for such prior to the time the test is given to the class. </a:t>
            </a:r>
          </a:p>
          <a:p>
            <a:endParaRPr lang="en-US" sz="2400" dirty="0"/>
          </a:p>
        </p:txBody>
      </p:sp>
      <p:sp>
        <p:nvSpPr>
          <p:cNvPr id="2" name="Slide Number Placeholder 1"/>
          <p:cNvSpPr>
            <a:spLocks noGrp="1"/>
          </p:cNvSpPr>
          <p:nvPr>
            <p:ph type="sldNum" sz="quarter" idx="12"/>
          </p:nvPr>
        </p:nvSpPr>
        <p:spPr/>
        <p:txBody>
          <a:bodyPr/>
          <a:lstStyle/>
          <a:p>
            <a:fld id="{756DAF7D-A1DF-4A5F-B8BA-FBE6091B66BF}" type="slidenum">
              <a:rPr lang="en-US" smtClean="0"/>
              <a:t>4</a:t>
            </a:fld>
            <a:endParaRPr lang="en-US"/>
          </a:p>
        </p:txBody>
      </p:sp>
    </p:spTree>
    <p:extLst>
      <p:ext uri="{BB962C8B-B14F-4D97-AF65-F5344CB8AC3E}">
        <p14:creationId xmlns:p14="http://schemas.microsoft.com/office/powerpoint/2010/main" val="1193893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27"/>
            <a:ext cx="10515600" cy="1325563"/>
          </a:xfrm>
        </p:spPr>
        <p:txBody>
          <a:bodyPr/>
          <a:lstStyle/>
          <a:p>
            <a:r>
              <a:rPr lang="en-US" dirty="0"/>
              <a:t>System Administrator (I.T) Needed In Accra</a:t>
            </a:r>
            <a:endParaRPr lang="en-GB" dirty="0"/>
          </a:p>
        </p:txBody>
      </p:sp>
      <p:sp>
        <p:nvSpPr>
          <p:cNvPr id="3" name="Content Placeholder 2"/>
          <p:cNvSpPr>
            <a:spLocks noGrp="1"/>
          </p:cNvSpPr>
          <p:nvPr>
            <p:ph idx="1"/>
          </p:nvPr>
        </p:nvSpPr>
        <p:spPr>
          <a:xfrm>
            <a:off x="838200" y="997527"/>
            <a:ext cx="10515600" cy="5723947"/>
          </a:xfrm>
        </p:spPr>
        <p:txBody>
          <a:bodyPr>
            <a:normAutofit/>
          </a:bodyPr>
          <a:lstStyle/>
          <a:p>
            <a:r>
              <a:rPr lang="en-US" dirty="0"/>
              <a:t>JOD RESPONSIBILITIES</a:t>
            </a:r>
            <a:r>
              <a:rPr lang="en-US" dirty="0" smtClean="0"/>
              <a:t>:</a:t>
            </a:r>
            <a:endParaRPr lang="en-US" dirty="0"/>
          </a:p>
          <a:p>
            <a:r>
              <a:rPr lang="en-US" dirty="0"/>
              <a:t>Checking and maintaining of Local Mail </a:t>
            </a:r>
            <a:r>
              <a:rPr lang="en-US" dirty="0" smtClean="0"/>
              <a:t>Server</a:t>
            </a:r>
            <a:endParaRPr lang="en-US" dirty="0"/>
          </a:p>
          <a:p>
            <a:r>
              <a:rPr lang="en-US" dirty="0"/>
              <a:t>Complete support to </a:t>
            </a:r>
            <a:r>
              <a:rPr lang="en-US" dirty="0" err="1"/>
              <a:t>Imexco</a:t>
            </a:r>
            <a:r>
              <a:rPr lang="en-US" dirty="0"/>
              <a:t> warehouse desktop, laptop, printers, </a:t>
            </a:r>
            <a:r>
              <a:rPr lang="en-US" dirty="0" err="1"/>
              <a:t>wifi</a:t>
            </a:r>
            <a:r>
              <a:rPr lang="en-US" dirty="0"/>
              <a:t>, LAN etc</a:t>
            </a:r>
            <a:r>
              <a:rPr lang="en-US" dirty="0" smtClean="0"/>
              <a:t>.</a:t>
            </a:r>
            <a:endParaRPr lang="en-US" dirty="0"/>
          </a:p>
          <a:p>
            <a:r>
              <a:rPr lang="en-US" dirty="0" err="1"/>
              <a:t>Cyberoam</a:t>
            </a:r>
            <a:r>
              <a:rPr lang="en-US" dirty="0"/>
              <a:t> configuration and settings assistance to </a:t>
            </a:r>
            <a:r>
              <a:rPr lang="en-US" dirty="0" smtClean="0"/>
              <a:t>Michael SPOC </a:t>
            </a:r>
            <a:r>
              <a:rPr lang="en-US" dirty="0"/>
              <a:t>of IT support for Tamale, Cape Coast, </a:t>
            </a:r>
            <a:r>
              <a:rPr lang="en-US" dirty="0" err="1"/>
              <a:t>Tema</a:t>
            </a:r>
            <a:r>
              <a:rPr lang="en-US" dirty="0"/>
              <a:t> and Koforidua </a:t>
            </a:r>
            <a:r>
              <a:rPr lang="en-US" dirty="0" smtClean="0"/>
              <a:t>branches</a:t>
            </a:r>
            <a:endParaRPr lang="en-US" dirty="0"/>
          </a:p>
          <a:p>
            <a:r>
              <a:rPr lang="en-US" dirty="0"/>
              <a:t>Reporting all the day-to-day issues to IT Manager</a:t>
            </a:r>
            <a:r>
              <a:rPr lang="en-US" dirty="0" smtClean="0"/>
              <a:t>.</a:t>
            </a:r>
            <a:endParaRPr lang="en-US" dirty="0"/>
          </a:p>
          <a:p>
            <a:r>
              <a:rPr lang="en-US" dirty="0"/>
              <a:t>Daily Task</a:t>
            </a:r>
            <a:r>
              <a:rPr lang="en-US" dirty="0" smtClean="0"/>
              <a:t>:</a:t>
            </a:r>
            <a:endParaRPr lang="en-US" dirty="0"/>
          </a:p>
          <a:p>
            <a:r>
              <a:rPr lang="en-US" dirty="0"/>
              <a:t>Ensure all the assigned branches are working </a:t>
            </a:r>
            <a:r>
              <a:rPr lang="en-US" dirty="0" smtClean="0"/>
              <a:t>fine</a:t>
            </a:r>
            <a:endParaRPr lang="en-US" dirty="0"/>
          </a:p>
          <a:p>
            <a:r>
              <a:rPr lang="en-US" dirty="0"/>
              <a:t>Monitoring of internet connectivity twice daily and whenever it’s required. Any abnormal usage should immediately be reported to IT Manager.</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40</a:t>
            </a:fld>
            <a:endParaRPr lang="en-US"/>
          </a:p>
        </p:txBody>
      </p:sp>
    </p:spTree>
    <p:extLst>
      <p:ext uri="{BB962C8B-B14F-4D97-AF65-F5344CB8AC3E}">
        <p14:creationId xmlns:p14="http://schemas.microsoft.com/office/powerpoint/2010/main" val="2409600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Administrator (I.T) Needed In Accra</a:t>
            </a:r>
            <a:endParaRPr lang="en-GB" dirty="0"/>
          </a:p>
        </p:txBody>
      </p:sp>
      <p:sp>
        <p:nvSpPr>
          <p:cNvPr id="3" name="Content Placeholder 2"/>
          <p:cNvSpPr>
            <a:spLocks noGrp="1"/>
          </p:cNvSpPr>
          <p:nvPr>
            <p:ph idx="1"/>
          </p:nvPr>
        </p:nvSpPr>
        <p:spPr/>
        <p:txBody>
          <a:bodyPr>
            <a:normAutofit/>
          </a:bodyPr>
          <a:lstStyle/>
          <a:p>
            <a:r>
              <a:rPr lang="en-US" dirty="0"/>
              <a:t>Weekly Task</a:t>
            </a:r>
            <a:r>
              <a:rPr lang="en-US" dirty="0" smtClean="0"/>
              <a:t>:</a:t>
            </a:r>
            <a:endParaRPr lang="en-US" dirty="0"/>
          </a:p>
          <a:p>
            <a:r>
              <a:rPr lang="en-US" dirty="0"/>
              <a:t>Maintenance of complaint log book</a:t>
            </a:r>
            <a:r>
              <a:rPr lang="en-US" dirty="0" smtClean="0"/>
              <a:t>.</a:t>
            </a:r>
            <a:endParaRPr lang="en-US" dirty="0"/>
          </a:p>
          <a:p>
            <a:r>
              <a:rPr lang="en-US" dirty="0"/>
              <a:t>Maintenance of Asset book</a:t>
            </a:r>
            <a:r>
              <a:rPr lang="en-US" dirty="0" smtClean="0"/>
              <a:t>.</a:t>
            </a:r>
            <a:endParaRPr lang="en-US" dirty="0"/>
          </a:p>
          <a:p>
            <a:r>
              <a:rPr lang="en-US" dirty="0"/>
              <a:t>Weekly health check-up of common equipment </a:t>
            </a:r>
            <a:r>
              <a:rPr lang="en-US" dirty="0" err="1"/>
              <a:t>wifi</a:t>
            </a:r>
            <a:r>
              <a:rPr lang="en-US" dirty="0"/>
              <a:t>, printers </a:t>
            </a:r>
            <a:r>
              <a:rPr lang="en-US" dirty="0" err="1" smtClean="0"/>
              <a:t>etc</a:t>
            </a:r>
            <a:endParaRPr lang="en-US" dirty="0"/>
          </a:p>
          <a:p>
            <a:r>
              <a:rPr lang="en-US" dirty="0"/>
              <a:t>Common Tasks</a:t>
            </a:r>
            <a:r>
              <a:rPr lang="en-US" dirty="0" smtClean="0"/>
              <a:t>:</a:t>
            </a:r>
            <a:endParaRPr lang="en-US" dirty="0"/>
          </a:p>
          <a:p>
            <a:r>
              <a:rPr lang="en-US" dirty="0"/>
              <a:t>Maintenance of all IT </a:t>
            </a:r>
            <a:r>
              <a:rPr lang="en-US" dirty="0" err="1"/>
              <a:t>equipments</a:t>
            </a:r>
            <a:r>
              <a:rPr lang="en-US" dirty="0"/>
              <a:t>, applications, network etc.</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41</a:t>
            </a:fld>
            <a:endParaRPr lang="en-US"/>
          </a:p>
        </p:txBody>
      </p:sp>
    </p:spTree>
    <p:extLst>
      <p:ext uri="{BB962C8B-B14F-4D97-AF65-F5344CB8AC3E}">
        <p14:creationId xmlns:p14="http://schemas.microsoft.com/office/powerpoint/2010/main" val="2643031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360218"/>
            <a:ext cx="11568545" cy="6361257"/>
          </a:xfrm>
        </p:spPr>
        <p:txBody>
          <a:bodyPr>
            <a:normAutofit/>
          </a:bodyPr>
          <a:lstStyle/>
          <a:p>
            <a:r>
              <a:rPr lang="en-US" dirty="0"/>
              <a:t>KEY PERFORMANCE INDICATORS (KPI</a:t>
            </a:r>
            <a:r>
              <a:rPr lang="en-US" dirty="0" smtClean="0"/>
              <a:t>)</a:t>
            </a:r>
            <a:endParaRPr lang="en-US" dirty="0"/>
          </a:p>
          <a:p>
            <a:pPr lvl="1"/>
            <a:r>
              <a:rPr lang="en-US" dirty="0"/>
              <a:t>Turn –around –time to sort out a </a:t>
            </a:r>
            <a:r>
              <a:rPr lang="en-US" dirty="0" smtClean="0"/>
              <a:t>complaint</a:t>
            </a:r>
            <a:endParaRPr lang="en-US" dirty="0"/>
          </a:p>
          <a:p>
            <a:pPr lvl="1"/>
            <a:r>
              <a:rPr lang="en-US" dirty="0"/>
              <a:t>Reduction of down-time from end user </a:t>
            </a:r>
            <a:r>
              <a:rPr lang="en-US" dirty="0" err="1" smtClean="0"/>
              <a:t>equipments</a:t>
            </a:r>
            <a:endParaRPr lang="en-US" dirty="0"/>
          </a:p>
          <a:p>
            <a:pPr lvl="1"/>
            <a:r>
              <a:rPr lang="en-US" dirty="0"/>
              <a:t>Timely </a:t>
            </a:r>
            <a:r>
              <a:rPr lang="en-US" dirty="0" smtClean="0"/>
              <a:t>reporting</a:t>
            </a:r>
            <a:endParaRPr lang="en-US" dirty="0"/>
          </a:p>
          <a:p>
            <a:r>
              <a:rPr lang="en-US" dirty="0"/>
              <a:t>COMPETENCY </a:t>
            </a:r>
            <a:r>
              <a:rPr lang="en-US" dirty="0" smtClean="0"/>
              <a:t>REQUIREMENTS</a:t>
            </a:r>
            <a:endParaRPr lang="en-US" dirty="0"/>
          </a:p>
          <a:p>
            <a:pPr lvl="1"/>
            <a:r>
              <a:rPr lang="en-US" dirty="0"/>
              <a:t>Knowledge, Skills &amp; Attributes</a:t>
            </a:r>
            <a:r>
              <a:rPr lang="en-US" dirty="0" smtClean="0"/>
              <a:t>:</a:t>
            </a:r>
            <a:endParaRPr lang="en-US" dirty="0"/>
          </a:p>
          <a:p>
            <a:pPr lvl="1"/>
            <a:r>
              <a:rPr lang="en-US" dirty="0"/>
              <a:t>Basic Trouble Shooting/configuration skills in Networking </a:t>
            </a:r>
            <a:r>
              <a:rPr lang="en-US" dirty="0" err="1"/>
              <a:t>equipments</a:t>
            </a:r>
            <a:r>
              <a:rPr lang="en-US" dirty="0" smtClean="0"/>
              <a:t>.</a:t>
            </a:r>
            <a:endParaRPr lang="en-US" dirty="0"/>
          </a:p>
          <a:p>
            <a:pPr lvl="1"/>
            <a:r>
              <a:rPr lang="en-US" dirty="0"/>
              <a:t>Capable of deploy servers with Server OS installation and </a:t>
            </a:r>
            <a:r>
              <a:rPr lang="en-US" dirty="0" smtClean="0"/>
              <a:t>configuring</a:t>
            </a:r>
            <a:endParaRPr lang="en-US" dirty="0"/>
          </a:p>
          <a:p>
            <a:pPr lvl="1"/>
            <a:r>
              <a:rPr lang="en-US" dirty="0"/>
              <a:t>Knowledge in AD server concept and experience in AD </a:t>
            </a:r>
            <a:r>
              <a:rPr lang="en-US" dirty="0" smtClean="0"/>
              <a:t>setup</a:t>
            </a:r>
            <a:endParaRPr lang="en-US" dirty="0"/>
          </a:p>
          <a:p>
            <a:pPr lvl="1"/>
            <a:r>
              <a:rPr lang="en-US" dirty="0"/>
              <a:t>Setting of </a:t>
            </a:r>
            <a:r>
              <a:rPr lang="en-US" dirty="0" err="1"/>
              <a:t>Cyberoam</a:t>
            </a:r>
            <a:r>
              <a:rPr lang="en-US" dirty="0"/>
              <a:t> UTM </a:t>
            </a:r>
            <a:r>
              <a:rPr lang="en-US" dirty="0" smtClean="0"/>
              <a:t>equipment</a:t>
            </a:r>
            <a:endParaRPr lang="en-US" dirty="0"/>
          </a:p>
          <a:p>
            <a:pPr lvl="1"/>
            <a:r>
              <a:rPr lang="en-US" dirty="0"/>
              <a:t>Exponential skill in deploying/handling user devices like Desktop/Laptops </a:t>
            </a:r>
            <a:r>
              <a:rPr lang="en-US" dirty="0" err="1" smtClean="0"/>
              <a:t>etc</a:t>
            </a:r>
            <a:endParaRPr lang="en-US" dirty="0"/>
          </a:p>
          <a:p>
            <a:r>
              <a:rPr lang="en-US" dirty="0"/>
              <a:t>EDUCATIONAL/ACADEMIC </a:t>
            </a:r>
            <a:r>
              <a:rPr lang="en-US" dirty="0" smtClean="0"/>
              <a:t>REQUIREMENT</a:t>
            </a:r>
            <a:endParaRPr lang="en-US" dirty="0"/>
          </a:p>
          <a:p>
            <a:pPr lvl="1"/>
            <a:r>
              <a:rPr lang="en-US" dirty="0"/>
              <a:t>Minimum Education: Diploma in I.T or any degree with minimum 3years Hardware/Networking course</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42</a:t>
            </a:fld>
            <a:endParaRPr lang="en-US"/>
          </a:p>
        </p:txBody>
      </p:sp>
    </p:spTree>
    <p:extLst>
      <p:ext uri="{BB962C8B-B14F-4D97-AF65-F5344CB8AC3E}">
        <p14:creationId xmlns:p14="http://schemas.microsoft.com/office/powerpoint/2010/main" val="2906719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Administrator (I.T) Needed In Accra</a:t>
            </a:r>
            <a:endParaRPr lang="en-GB" dirty="0"/>
          </a:p>
        </p:txBody>
      </p:sp>
      <p:sp>
        <p:nvSpPr>
          <p:cNvPr id="3" name="Content Placeholder 2"/>
          <p:cNvSpPr>
            <a:spLocks noGrp="1"/>
          </p:cNvSpPr>
          <p:nvPr>
            <p:ph idx="1"/>
          </p:nvPr>
        </p:nvSpPr>
        <p:spPr>
          <a:xfrm>
            <a:off x="838200" y="1825625"/>
            <a:ext cx="10702636" cy="4351338"/>
          </a:xfrm>
        </p:spPr>
        <p:txBody>
          <a:bodyPr>
            <a:normAutofit/>
          </a:bodyPr>
          <a:lstStyle/>
          <a:p>
            <a:r>
              <a:rPr lang="en-US" dirty="0"/>
              <a:t>The remaining responsibilities fall under the category of “soft skills.” In the past, </a:t>
            </a:r>
            <a:r>
              <a:rPr lang="en-US" dirty="0" smtClean="0"/>
              <a:t>one would </a:t>
            </a:r>
            <a:r>
              <a:rPr lang="en-US" dirty="0"/>
              <a:t>not have expected a typical system administrator to learn to function as a </a:t>
            </a:r>
            <a:r>
              <a:rPr lang="en-US" dirty="0" smtClean="0"/>
              <a:t>liaison with </a:t>
            </a:r>
            <a:r>
              <a:rPr lang="en-US" dirty="0"/>
              <a:t>other internal support groups such as Application Development, Engineering</a:t>
            </a:r>
            <a:r>
              <a:rPr lang="en-US" dirty="0" smtClean="0"/>
              <a:t>, Database </a:t>
            </a:r>
            <a:r>
              <a:rPr lang="en-US" dirty="0"/>
              <a:t>Administrators, or Web Services. However, a system administrator </a:t>
            </a:r>
            <a:r>
              <a:rPr lang="en-US" dirty="0" smtClean="0"/>
              <a:t>is no </a:t>
            </a:r>
            <a:r>
              <a:rPr lang="en-US" dirty="0"/>
              <a:t>longer just a techie with knowledge of some arcane systems; he’s a member of </a:t>
            </a:r>
            <a:r>
              <a:rPr lang="en-US" dirty="0" smtClean="0"/>
              <a:t>the corporate </a:t>
            </a:r>
            <a:r>
              <a:rPr lang="en-US" dirty="0"/>
              <a:t>decision-making staff.</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43</a:t>
            </a:fld>
            <a:endParaRPr lang="en-US"/>
          </a:p>
        </p:txBody>
      </p:sp>
    </p:spTree>
    <p:extLst>
      <p:ext uri="{BB962C8B-B14F-4D97-AF65-F5344CB8AC3E}">
        <p14:creationId xmlns:p14="http://schemas.microsoft.com/office/powerpoint/2010/main" val="1398508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704850" y="171450"/>
            <a:ext cx="1110615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pPr algn="ctr"/>
            <a:r>
              <a:rPr lang="en-US" altLang="en-US" sz="4800" dirty="0"/>
              <a:t>Chapter Goals</a:t>
            </a:r>
          </a:p>
        </p:txBody>
      </p:sp>
      <p:sp>
        <p:nvSpPr>
          <p:cNvPr id="76803" name="Rectangle 3"/>
          <p:cNvSpPr>
            <a:spLocks noGrp="1" noChangeArrowheads="1"/>
          </p:cNvSpPr>
          <p:nvPr>
            <p:ph type="body" idx="1"/>
          </p:nvPr>
        </p:nvSpPr>
        <p:spPr>
          <a:xfrm>
            <a:off x="704850" y="1314450"/>
            <a:ext cx="11106150" cy="5162550"/>
          </a:xfrm>
        </p:spPr>
        <p:txBody>
          <a:bodyPr>
            <a:normAutofit/>
          </a:bodyPr>
          <a:lstStyle/>
          <a:p>
            <a:r>
              <a:rPr lang="en-US" altLang="en-US" sz="3600" dirty="0"/>
              <a:t>To introduce </a:t>
            </a:r>
            <a:r>
              <a:rPr lang="en-US" altLang="en-US" sz="3600" dirty="0" smtClean="0"/>
              <a:t>student </a:t>
            </a:r>
            <a:r>
              <a:rPr lang="en-US" altLang="en-US" sz="3600" dirty="0"/>
              <a:t>to a few of the </a:t>
            </a:r>
            <a:r>
              <a:rPr lang="en-US" altLang="en-US" sz="3600" dirty="0" smtClean="0"/>
              <a:t>skills </a:t>
            </a:r>
            <a:r>
              <a:rPr lang="en-US" altLang="en-US" sz="3600" dirty="0"/>
              <a:t>required to perform the duties of the system administrator</a:t>
            </a:r>
            <a:r>
              <a:rPr lang="en-US" altLang="en-US" sz="3600" dirty="0" smtClean="0"/>
              <a:t>.</a:t>
            </a:r>
          </a:p>
          <a:p>
            <a:r>
              <a:rPr lang="en-US" altLang="en-US" sz="3600" dirty="0" smtClean="0"/>
              <a:t>To introduce Goal of a System Administrator</a:t>
            </a:r>
          </a:p>
          <a:p>
            <a:r>
              <a:rPr lang="en-US" altLang="en-US" sz="3600" dirty="0" smtClean="0"/>
              <a:t>To introduce factors that affect system administrators’ work</a:t>
            </a:r>
          </a:p>
          <a:p>
            <a:r>
              <a:rPr lang="en-US" altLang="en-US" sz="3600" dirty="0" smtClean="0"/>
              <a:t>To introduce skills a system administrator needs</a:t>
            </a:r>
            <a:endParaRPr lang="en-US" altLang="en-US" sz="3600" dirty="0"/>
          </a:p>
          <a:p>
            <a:r>
              <a:rPr lang="en-US" altLang="en-US" sz="3600" dirty="0"/>
              <a:t>To introduce good practices for system administrators</a:t>
            </a:r>
            <a:r>
              <a:rPr lang="en-US" altLang="en-US" sz="3600" dirty="0" smtClean="0"/>
              <a:t>.</a:t>
            </a:r>
            <a:endParaRPr lang="en-US" altLang="en-US" sz="3600" dirty="0"/>
          </a:p>
        </p:txBody>
      </p:sp>
      <p:sp>
        <p:nvSpPr>
          <p:cNvPr id="2" name="Slide Number Placeholder 1"/>
          <p:cNvSpPr>
            <a:spLocks noGrp="1"/>
          </p:cNvSpPr>
          <p:nvPr>
            <p:ph type="sldNum" sz="quarter" idx="12"/>
          </p:nvPr>
        </p:nvSpPr>
        <p:spPr/>
        <p:txBody>
          <a:bodyPr/>
          <a:lstStyle/>
          <a:p>
            <a:fld id="{756DAF7D-A1DF-4A5F-B8BA-FBE6091B66BF}" type="slidenum">
              <a:rPr lang="en-US" smtClean="0"/>
              <a:t>5</a:t>
            </a:fld>
            <a:endParaRPr lang="en-US"/>
          </a:p>
        </p:txBody>
      </p:sp>
    </p:spTree>
    <p:extLst>
      <p:ext uri="{BB962C8B-B14F-4D97-AF65-F5344CB8AC3E}">
        <p14:creationId xmlns:p14="http://schemas.microsoft.com/office/powerpoint/2010/main" val="4240722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0"/>
            <a:ext cx="10515600" cy="1325563"/>
          </a:xfrm>
        </p:spPr>
        <p:txBody>
          <a:bodyPr/>
          <a:lstStyle/>
          <a:p>
            <a:pPr algn="ctr"/>
            <a:r>
              <a:rPr lang="en-US" dirty="0" smtClean="0"/>
              <a:t>What is System Administration?</a:t>
            </a:r>
            <a:endParaRPr lang="en-GB" dirty="0"/>
          </a:p>
        </p:txBody>
      </p:sp>
      <p:sp>
        <p:nvSpPr>
          <p:cNvPr id="3" name="Content Placeholder 2"/>
          <p:cNvSpPr>
            <a:spLocks noGrp="1"/>
          </p:cNvSpPr>
          <p:nvPr>
            <p:ph idx="1"/>
          </p:nvPr>
        </p:nvSpPr>
        <p:spPr>
          <a:xfrm>
            <a:off x="838200" y="1510144"/>
            <a:ext cx="10993582" cy="4846205"/>
          </a:xfrm>
        </p:spPr>
        <p:txBody>
          <a:bodyPr>
            <a:normAutofit fontScale="92500" lnSpcReduction="10000"/>
          </a:bodyPr>
          <a:lstStyle/>
          <a:p>
            <a:r>
              <a:rPr lang="en-US" sz="3600" dirty="0"/>
              <a:t>A system </a:t>
            </a:r>
            <a:r>
              <a:rPr lang="en-US" sz="3600" dirty="0" smtClean="0"/>
              <a:t>administrator (</a:t>
            </a:r>
            <a:r>
              <a:rPr lang="en-US" sz="3600" dirty="0" err="1" smtClean="0"/>
              <a:t>sysadmin</a:t>
            </a:r>
            <a:r>
              <a:rPr lang="en-US" sz="3600" dirty="0" smtClean="0"/>
              <a:t>), </a:t>
            </a:r>
            <a:r>
              <a:rPr lang="en-US" sz="3600" dirty="0"/>
              <a:t>is a person who is responsible for the </a:t>
            </a:r>
            <a:r>
              <a:rPr lang="en-US" sz="3600" dirty="0">
                <a:solidFill>
                  <a:srgbClr val="FF0000"/>
                </a:solidFill>
              </a:rPr>
              <a:t>upkeep</a:t>
            </a:r>
            <a:r>
              <a:rPr lang="en-US" sz="3600" dirty="0"/>
              <a:t>, </a:t>
            </a:r>
            <a:r>
              <a:rPr lang="en-US" sz="3600" dirty="0">
                <a:solidFill>
                  <a:srgbClr val="FF0000"/>
                </a:solidFill>
              </a:rPr>
              <a:t>configuration</a:t>
            </a:r>
            <a:r>
              <a:rPr lang="en-US" sz="3600" dirty="0"/>
              <a:t>, and reliable operation of computer systems; especially multi-user computers, such as servers. </a:t>
            </a:r>
            <a:endParaRPr lang="en-US" sz="3600" dirty="0" smtClean="0"/>
          </a:p>
          <a:p>
            <a:r>
              <a:rPr lang="en-US" sz="3800" dirty="0" smtClean="0"/>
              <a:t>In </a:t>
            </a:r>
            <a:r>
              <a:rPr lang="en-US" sz="3800" dirty="0"/>
              <a:t>simple terms, the system administrator is the person responsible </a:t>
            </a:r>
            <a:r>
              <a:rPr lang="en-US" sz="3800" dirty="0" smtClean="0"/>
              <a:t>for maintaining </a:t>
            </a:r>
            <a:r>
              <a:rPr lang="en-US" sz="3800" dirty="0"/>
              <a:t>a computer system at peak efficiency</a:t>
            </a:r>
            <a:r>
              <a:rPr lang="en-US" sz="3800" dirty="0" smtClean="0"/>
              <a:t>.</a:t>
            </a:r>
            <a:endParaRPr lang="en-US" sz="3600" dirty="0" smtClean="0"/>
          </a:p>
          <a:p>
            <a:r>
              <a:rPr lang="en-US" sz="3600" dirty="0" smtClean="0"/>
              <a:t>The </a:t>
            </a:r>
            <a:r>
              <a:rPr lang="en-US" sz="3600" dirty="0"/>
              <a:t>system administrator seeks to ensure that the </a:t>
            </a:r>
            <a:r>
              <a:rPr lang="en-US" sz="3600" dirty="0">
                <a:solidFill>
                  <a:srgbClr val="FF0000"/>
                </a:solidFill>
              </a:rPr>
              <a:t>uptime</a:t>
            </a:r>
            <a:r>
              <a:rPr lang="en-US" sz="3600" dirty="0"/>
              <a:t>, </a:t>
            </a:r>
            <a:r>
              <a:rPr lang="en-US" sz="3600" dirty="0">
                <a:solidFill>
                  <a:srgbClr val="FF0000"/>
                </a:solidFill>
              </a:rPr>
              <a:t>performance</a:t>
            </a:r>
            <a:r>
              <a:rPr lang="en-US" sz="3600" dirty="0"/>
              <a:t>, </a:t>
            </a:r>
            <a:r>
              <a:rPr lang="en-US" sz="3600" dirty="0">
                <a:solidFill>
                  <a:srgbClr val="FF0000"/>
                </a:solidFill>
              </a:rPr>
              <a:t>resources</a:t>
            </a:r>
            <a:r>
              <a:rPr lang="en-US" sz="3600" dirty="0"/>
              <a:t>, and </a:t>
            </a:r>
            <a:r>
              <a:rPr lang="en-US" sz="3600" dirty="0">
                <a:solidFill>
                  <a:srgbClr val="FF0000"/>
                </a:solidFill>
              </a:rPr>
              <a:t>security</a:t>
            </a:r>
            <a:r>
              <a:rPr lang="en-US" sz="3600" dirty="0"/>
              <a:t> of the computers he or she manages meet the needs of the users, without exceeding a set budget when doing so.</a:t>
            </a:r>
            <a:endParaRPr lang="en-GB" dirty="0"/>
          </a:p>
        </p:txBody>
      </p:sp>
      <p:sp>
        <p:nvSpPr>
          <p:cNvPr id="4" name="Slide Number Placeholder 3"/>
          <p:cNvSpPr>
            <a:spLocks noGrp="1"/>
          </p:cNvSpPr>
          <p:nvPr>
            <p:ph type="sldNum" sz="quarter" idx="12"/>
          </p:nvPr>
        </p:nvSpPr>
        <p:spPr/>
        <p:txBody>
          <a:bodyPr/>
          <a:lstStyle/>
          <a:p>
            <a:fld id="{756DAF7D-A1DF-4A5F-B8BA-FBE6091B66BF}" type="slidenum">
              <a:rPr lang="en-US" smtClean="0"/>
              <a:t>6</a:t>
            </a:fld>
            <a:endParaRPr lang="en-US"/>
          </a:p>
        </p:txBody>
      </p:sp>
    </p:spTree>
    <p:extLst>
      <p:ext uri="{BB962C8B-B14F-4D97-AF65-F5344CB8AC3E}">
        <p14:creationId xmlns:p14="http://schemas.microsoft.com/office/powerpoint/2010/main" val="2645098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body" idx="1"/>
          </p:nvPr>
        </p:nvSpPr>
        <p:spPr>
          <a:xfrm>
            <a:off x="682579" y="1600200"/>
            <a:ext cx="10600385" cy="4953000"/>
          </a:xfrm>
        </p:spPr>
        <p:txBody>
          <a:bodyPr>
            <a:normAutofit/>
          </a:bodyPr>
          <a:lstStyle/>
          <a:p>
            <a:r>
              <a:rPr lang="en-US" altLang="en-US" sz="3600" dirty="0" smtClean="0"/>
              <a:t>In a large company the </a:t>
            </a:r>
            <a:r>
              <a:rPr lang="en-US" altLang="en-US" sz="3600" dirty="0" err="1" smtClean="0"/>
              <a:t>Sysadmin</a:t>
            </a:r>
            <a:r>
              <a:rPr lang="en-US" altLang="en-US" sz="3600" dirty="0" smtClean="0"/>
              <a:t> may be one member of a large group.</a:t>
            </a:r>
          </a:p>
          <a:p>
            <a:pPr lvl="1"/>
            <a:r>
              <a:rPr lang="en-US" altLang="en-US" sz="3200" dirty="0" smtClean="0"/>
              <a:t>May be responsible for one aspect of the data center operation.</a:t>
            </a:r>
          </a:p>
          <a:p>
            <a:pPr lvl="2"/>
            <a:r>
              <a:rPr lang="en-US" altLang="en-US" sz="2800" dirty="0" smtClean="0"/>
              <a:t>Programmers</a:t>
            </a:r>
          </a:p>
          <a:p>
            <a:pPr lvl="2"/>
            <a:r>
              <a:rPr lang="en-US" altLang="en-US" sz="2800" dirty="0" smtClean="0"/>
              <a:t>Database Administrators</a:t>
            </a:r>
          </a:p>
          <a:p>
            <a:pPr lvl="2"/>
            <a:r>
              <a:rPr lang="en-US" altLang="en-US" sz="2800" dirty="0" smtClean="0"/>
              <a:t>Network Administrators</a:t>
            </a:r>
          </a:p>
          <a:p>
            <a:pPr lvl="2"/>
            <a:r>
              <a:rPr lang="en-US" altLang="en-US" sz="2800" dirty="0" smtClean="0"/>
              <a:t>Operators</a:t>
            </a:r>
          </a:p>
        </p:txBody>
      </p:sp>
      <p:sp>
        <p:nvSpPr>
          <p:cNvPr id="4" name="Title 1"/>
          <p:cNvSpPr txBox="1">
            <a:spLocks/>
          </p:cNvSpPr>
          <p:nvPr/>
        </p:nvSpPr>
        <p:spPr>
          <a:xfrm>
            <a:off x="729557" y="124691"/>
            <a:ext cx="10982948"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System Administration continued …</a:t>
            </a:r>
            <a:endParaRPr lang="en-US" dirty="0"/>
          </a:p>
        </p:txBody>
      </p:sp>
      <p:sp>
        <p:nvSpPr>
          <p:cNvPr id="2" name="Slide Number Placeholder 1"/>
          <p:cNvSpPr>
            <a:spLocks noGrp="1"/>
          </p:cNvSpPr>
          <p:nvPr>
            <p:ph type="sldNum" sz="quarter" idx="12"/>
          </p:nvPr>
        </p:nvSpPr>
        <p:spPr/>
        <p:txBody>
          <a:bodyPr/>
          <a:lstStyle/>
          <a:p>
            <a:fld id="{756DAF7D-A1DF-4A5F-B8BA-FBE6091B66BF}" type="slidenum">
              <a:rPr lang="en-US" smtClean="0"/>
              <a:t>7</a:t>
            </a:fld>
            <a:endParaRPr lang="en-US"/>
          </a:p>
        </p:txBody>
      </p:sp>
    </p:spTree>
    <p:extLst>
      <p:ext uri="{BB962C8B-B14F-4D97-AF65-F5344CB8AC3E}">
        <p14:creationId xmlns:p14="http://schemas.microsoft.com/office/powerpoint/2010/main" val="4118516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13855"/>
            <a:ext cx="10626436" cy="1108363"/>
          </a:xfrm>
          <a:solidFill>
            <a:schemeClr val="bg2">
              <a:lumMod val="90000"/>
            </a:schemeClr>
          </a:solidFill>
        </p:spPr>
        <p:txBody>
          <a:bodyPr/>
          <a:lstStyle/>
          <a:p>
            <a:r>
              <a:rPr lang="en-US" dirty="0" smtClean="0"/>
              <a:t>Case study</a:t>
            </a:r>
            <a:endParaRPr lang="en-GB" dirty="0"/>
          </a:p>
        </p:txBody>
      </p:sp>
      <p:sp>
        <p:nvSpPr>
          <p:cNvPr id="3" name="Content Placeholder 2"/>
          <p:cNvSpPr>
            <a:spLocks noGrp="1"/>
          </p:cNvSpPr>
          <p:nvPr>
            <p:ph idx="1"/>
          </p:nvPr>
        </p:nvSpPr>
        <p:spPr>
          <a:xfrm>
            <a:off x="838200" y="1108364"/>
            <a:ext cx="10799618" cy="5247985"/>
          </a:xfrm>
        </p:spPr>
        <p:txBody>
          <a:bodyPr>
            <a:normAutofit/>
          </a:bodyPr>
          <a:lstStyle/>
          <a:p>
            <a:r>
              <a:rPr lang="en-US" sz="3600" dirty="0"/>
              <a:t>A </a:t>
            </a:r>
            <a:r>
              <a:rPr lang="en-US" sz="3600" dirty="0" smtClean="0"/>
              <a:t>donut </a:t>
            </a:r>
            <a:r>
              <a:rPr lang="en-US" sz="3600" dirty="0"/>
              <a:t>company put up an advertisement </a:t>
            </a:r>
            <a:r>
              <a:rPr lang="en-US" sz="3600" dirty="0" smtClean="0"/>
              <a:t>in the </a:t>
            </a:r>
            <a:r>
              <a:rPr lang="en-US" sz="3600" dirty="0"/>
              <a:t>earliest days of the Web. According to the story, several months passed and </a:t>
            </a:r>
            <a:r>
              <a:rPr lang="en-US" sz="3600" dirty="0" smtClean="0"/>
              <a:t>the company </a:t>
            </a:r>
            <a:r>
              <a:rPr lang="en-US" sz="3600" dirty="0"/>
              <a:t>didn’t receive a single order. In an unusual move, the president of the </a:t>
            </a:r>
            <a:r>
              <a:rPr lang="en-US" sz="3600" dirty="0" smtClean="0"/>
              <a:t>company published </a:t>
            </a:r>
            <a:r>
              <a:rPr lang="en-US" sz="3600" dirty="0"/>
              <a:t>the company’s secret </a:t>
            </a:r>
            <a:r>
              <a:rPr lang="en-US" sz="3600" dirty="0" smtClean="0"/>
              <a:t>donut </a:t>
            </a:r>
            <a:r>
              <a:rPr lang="en-US" sz="3600" dirty="0"/>
              <a:t>recipe. Within hours, he </a:t>
            </a:r>
            <a:r>
              <a:rPr lang="en-US" sz="3600" dirty="0" smtClean="0"/>
              <a:t>began receiving </a:t>
            </a:r>
            <a:r>
              <a:rPr lang="en-US" sz="3600" dirty="0"/>
              <a:t>calls on his toll-free line. People began ordering </a:t>
            </a:r>
            <a:r>
              <a:rPr lang="en-US" sz="3600" dirty="0" smtClean="0"/>
              <a:t>donut </a:t>
            </a:r>
            <a:r>
              <a:rPr lang="en-US" sz="3600" dirty="0"/>
              <a:t>in large numbers.</a:t>
            </a:r>
          </a:p>
          <a:p>
            <a:r>
              <a:rPr lang="en-US" sz="3600" dirty="0"/>
              <a:t>Consumers looked at the recipe, considered the effort required to make </a:t>
            </a:r>
            <a:r>
              <a:rPr lang="en-US" sz="3600" dirty="0" smtClean="0"/>
              <a:t>their own donut, </a:t>
            </a:r>
            <a:r>
              <a:rPr lang="en-US" sz="3600" dirty="0"/>
              <a:t>and saw the value in buying them from the company</a:t>
            </a:r>
            <a:endParaRPr lang="en-GB" sz="3600" dirty="0"/>
          </a:p>
        </p:txBody>
      </p:sp>
      <p:sp>
        <p:nvSpPr>
          <p:cNvPr id="4" name="Slide Number Placeholder 3"/>
          <p:cNvSpPr>
            <a:spLocks noGrp="1"/>
          </p:cNvSpPr>
          <p:nvPr>
            <p:ph type="sldNum" sz="quarter" idx="12"/>
          </p:nvPr>
        </p:nvSpPr>
        <p:spPr/>
        <p:txBody>
          <a:bodyPr/>
          <a:lstStyle/>
          <a:p>
            <a:fld id="{756DAF7D-A1DF-4A5F-B8BA-FBE6091B66BF}" type="slidenum">
              <a:rPr lang="en-US" smtClean="0"/>
              <a:t>8</a:t>
            </a:fld>
            <a:endParaRPr lang="en-US"/>
          </a:p>
        </p:txBody>
      </p:sp>
    </p:spTree>
    <p:extLst>
      <p:ext uri="{BB962C8B-B14F-4D97-AF65-F5344CB8AC3E}">
        <p14:creationId xmlns:p14="http://schemas.microsoft.com/office/powerpoint/2010/main" val="1250954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838200" y="1133341"/>
            <a:ext cx="10515600" cy="5343659"/>
          </a:xfrm>
        </p:spPr>
        <p:txBody>
          <a:bodyPr>
            <a:noAutofit/>
          </a:bodyPr>
          <a:lstStyle/>
          <a:p>
            <a:r>
              <a:rPr lang="en-AU" altLang="en-US" sz="3200" dirty="0" smtClean="0"/>
              <a:t>Ensuring that the computing system runs correctly and as efficiently as possible, and</a:t>
            </a:r>
            <a:endParaRPr lang="en-GB" altLang="en-US" sz="3200" dirty="0" smtClean="0"/>
          </a:p>
          <a:p>
            <a:r>
              <a:rPr lang="en-AU" altLang="en-US" sz="3200" dirty="0" smtClean="0"/>
              <a:t>Ensuring that all users can and do use the computing system to carry out their required work in the easiest and most efficient manner.</a:t>
            </a:r>
          </a:p>
          <a:p>
            <a:pPr>
              <a:defRPr/>
            </a:pPr>
            <a:endParaRPr lang="en-AU" sz="3200" dirty="0" smtClean="0"/>
          </a:p>
          <a:p>
            <a:pPr>
              <a:defRPr/>
            </a:pPr>
            <a:r>
              <a:rPr lang="en-AU" sz="3200" dirty="0" smtClean="0"/>
              <a:t>These </a:t>
            </a:r>
            <a:r>
              <a:rPr lang="en-AU" sz="3200" dirty="0"/>
              <a:t>two </a:t>
            </a:r>
            <a:r>
              <a:rPr lang="en-AU" sz="3200" dirty="0" smtClean="0"/>
              <a:t>goals </a:t>
            </a:r>
            <a:r>
              <a:rPr lang="en-AU" sz="3200" dirty="0"/>
              <a:t>often conflict with one another.  </a:t>
            </a:r>
          </a:p>
          <a:p>
            <a:pPr lvl="1">
              <a:defRPr/>
            </a:pPr>
            <a:r>
              <a:rPr lang="en-AU" sz="2800" dirty="0"/>
              <a:t>Management will wish to restrict the amount of money spent on computer systems.  </a:t>
            </a:r>
          </a:p>
          <a:p>
            <a:pPr lvl="1">
              <a:defRPr/>
            </a:pPr>
            <a:r>
              <a:rPr lang="en-AU" sz="2800" dirty="0"/>
              <a:t>The users on the other hand will always want more disk space and faster CPUs</a:t>
            </a:r>
            <a:r>
              <a:rPr lang="en-AU" sz="2800" dirty="0" smtClean="0"/>
              <a:t>.</a:t>
            </a:r>
            <a:endParaRPr lang="en-AU" sz="2800" dirty="0"/>
          </a:p>
        </p:txBody>
      </p:sp>
      <p:sp>
        <p:nvSpPr>
          <p:cNvPr id="4" name="Title 1"/>
          <p:cNvSpPr txBox="1">
            <a:spLocks/>
          </p:cNvSpPr>
          <p:nvPr/>
        </p:nvSpPr>
        <p:spPr>
          <a:xfrm>
            <a:off x="512618" y="0"/>
            <a:ext cx="11236037" cy="114300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prstClr val="black"/>
                </a:solidFill>
                <a:effectDag name="">
                  <a:cont type="tree" name="">
                    <a:effect ref="fillLine"/>
                    <a:outerShdw dist="38100" dir="13500000" algn="br">
                      <a:srgbClr val="7799FF"/>
                    </a:outerShdw>
                  </a:cont>
                  <a:cont type="tree" name="">
                    <a:effect ref="fillLine"/>
                    <a:outerShdw dist="38100" dir="2700000" algn="tl">
                      <a:srgbClr val="1E3D99"/>
                    </a:outerShdw>
                  </a:cont>
                  <a:effect ref="fillLine"/>
                </a:effectDag>
                <a:latin typeface="Copperplate Gothic Bold" panose="020E0705020206020404" pitchFamily="34" charset="0"/>
              </a:rPr>
              <a:t>Goal of System Administrator</a:t>
            </a:r>
            <a:endParaRPr lang="en-US" dirty="0"/>
          </a:p>
        </p:txBody>
      </p:sp>
      <p:sp>
        <p:nvSpPr>
          <p:cNvPr id="2" name="Slide Number Placeholder 1"/>
          <p:cNvSpPr>
            <a:spLocks noGrp="1"/>
          </p:cNvSpPr>
          <p:nvPr>
            <p:ph type="sldNum" sz="quarter" idx="12"/>
          </p:nvPr>
        </p:nvSpPr>
        <p:spPr/>
        <p:txBody>
          <a:bodyPr/>
          <a:lstStyle/>
          <a:p>
            <a:fld id="{756DAF7D-A1DF-4A5F-B8BA-FBE6091B66BF}" type="slidenum">
              <a:rPr lang="en-US" smtClean="0"/>
              <a:t>9</a:t>
            </a:fld>
            <a:endParaRPr lang="en-US"/>
          </a:p>
        </p:txBody>
      </p:sp>
    </p:spTree>
    <p:extLst>
      <p:ext uri="{BB962C8B-B14F-4D97-AF65-F5344CB8AC3E}">
        <p14:creationId xmlns:p14="http://schemas.microsoft.com/office/powerpoint/2010/main" val="259004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8859</TotalTime>
  <Words>4298</Words>
  <Application>Microsoft Office PowerPoint</Application>
  <PresentationFormat>Widescreen</PresentationFormat>
  <Paragraphs>396</Paragraphs>
  <Slides>43</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Copperplate Gothic Bold</vt:lpstr>
      <vt:lpstr>Monotype Sorts</vt:lpstr>
      <vt:lpstr>Symbol</vt:lpstr>
      <vt:lpstr>Times</vt:lpstr>
      <vt:lpstr>Times New Roman</vt:lpstr>
      <vt:lpstr>Wingdings</vt:lpstr>
      <vt:lpstr>Office Theme</vt:lpstr>
      <vt:lpstr>System Administration</vt:lpstr>
      <vt:lpstr>Course Outline</vt:lpstr>
      <vt:lpstr>Course Mark Breakdown</vt:lpstr>
      <vt:lpstr>PowerPoint Presentation</vt:lpstr>
      <vt:lpstr>Chapter Goals</vt:lpstr>
      <vt:lpstr>What is System Administration?</vt:lpstr>
      <vt:lpstr>PowerPoint Presentation</vt:lpstr>
      <vt:lpstr>Case study</vt:lpstr>
      <vt:lpstr>PowerPoint Presentation</vt:lpstr>
      <vt:lpstr>Why Linux?</vt:lpstr>
      <vt:lpstr>The Benefits of Linux</vt:lpstr>
      <vt:lpstr>Who needs Linux administrators?</vt:lpstr>
      <vt:lpstr>PowerPoint Presentation</vt:lpstr>
      <vt:lpstr>What are the factors that affect what a Systems Administrator needs to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one become the root user?</vt:lpstr>
      <vt:lpstr>su – [username]</vt:lpstr>
      <vt:lpstr>Starting an X Session as Root</vt:lpstr>
      <vt:lpstr>sudo</vt:lpstr>
      <vt:lpstr>Sudo Continued . . .</vt:lpstr>
      <vt:lpstr>Warning on Su</vt:lpstr>
      <vt:lpstr>PowerPoint Presentation</vt:lpstr>
      <vt:lpstr>PowerPoint Presentation</vt:lpstr>
      <vt:lpstr>PowerPoint Presentation</vt:lpstr>
      <vt:lpstr>PowerPoint Presentation</vt:lpstr>
      <vt:lpstr>PowerPoint Presentation</vt:lpstr>
      <vt:lpstr>Chapter Summaries</vt:lpstr>
      <vt:lpstr>PowerPoint Presentation</vt:lpstr>
      <vt:lpstr>Lancaster University Ghana Job Vacancy : Network &amp; Systems </vt:lpstr>
      <vt:lpstr>Job Description</vt:lpstr>
      <vt:lpstr>Required Skills or Experience</vt:lpstr>
      <vt:lpstr>WAEC Job Vacancy : Network Administrator - Assistant Registrar II</vt:lpstr>
      <vt:lpstr>WAEC Job Vacancy</vt:lpstr>
      <vt:lpstr>System Administrator (I.T) Needed In Accra</vt:lpstr>
      <vt:lpstr>System Administrator (I.T) Needed In Accra</vt:lpstr>
      <vt:lpstr>PowerPoint Presentation</vt:lpstr>
      <vt:lpstr>System Administrator (I.T) Needed In Accra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 Essential Task of System Administration</dc:title>
  <dc:creator>USER</dc:creator>
  <cp:lastModifiedBy>USER</cp:lastModifiedBy>
  <cp:revision>85</cp:revision>
  <dcterms:created xsi:type="dcterms:W3CDTF">2017-01-27T16:37:53Z</dcterms:created>
  <dcterms:modified xsi:type="dcterms:W3CDTF">2020-02-04T11:12:19Z</dcterms:modified>
</cp:coreProperties>
</file>