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1" r:id="rId7"/>
    <p:sldId id="272" r:id="rId8"/>
    <p:sldId id="273" r:id="rId9"/>
    <p:sldId id="259" r:id="rId10"/>
    <p:sldId id="260" r:id="rId11"/>
    <p:sldId id="261" r:id="rId12"/>
    <p:sldId id="262" r:id="rId13"/>
    <p:sldId id="263" r:id="rId14"/>
    <p:sldId id="264" r:id="rId15"/>
    <p:sldId id="265" r:id="rId16"/>
    <p:sldId id="266" r:id="rId17"/>
    <p:sldId id="267"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EB3A6F-5762-4EF9-BBB7-A2531617E83F}" type="datetimeFigureOut">
              <a:rPr lang="en-US" smtClean="0"/>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103933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B3A6F-5762-4EF9-BBB7-A2531617E83F}" type="datetimeFigureOut">
              <a:rPr lang="en-US" smtClean="0"/>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413905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B3A6F-5762-4EF9-BBB7-A2531617E83F}" type="datetimeFigureOut">
              <a:rPr lang="en-US" smtClean="0"/>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377804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B3A6F-5762-4EF9-BBB7-A2531617E83F}" type="datetimeFigureOut">
              <a:rPr lang="en-US" smtClean="0"/>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26110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EB3A6F-5762-4EF9-BBB7-A2531617E83F}" type="datetimeFigureOut">
              <a:rPr lang="en-US" smtClean="0"/>
              <a:t>09-Feb-20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46434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EB3A6F-5762-4EF9-BBB7-A2531617E83F}" type="datetimeFigureOut">
              <a:rPr lang="en-US" smtClean="0"/>
              <a:t>09-Feb-20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384648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EB3A6F-5762-4EF9-BBB7-A2531617E83F}" type="datetimeFigureOut">
              <a:rPr lang="en-US" smtClean="0"/>
              <a:t>09-Feb-20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15209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EB3A6F-5762-4EF9-BBB7-A2531617E83F}" type="datetimeFigureOut">
              <a:rPr lang="en-US" smtClean="0"/>
              <a:t>09-Feb-20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130615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B3A6F-5762-4EF9-BBB7-A2531617E83F}" type="datetimeFigureOut">
              <a:rPr lang="en-US" smtClean="0"/>
              <a:t>09-Feb-20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239819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EB3A6F-5762-4EF9-BBB7-A2531617E83F}" type="datetimeFigureOut">
              <a:rPr lang="en-US" smtClean="0"/>
              <a:t>09-Feb-20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414334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EB3A6F-5762-4EF9-BBB7-A2531617E83F}" type="datetimeFigureOut">
              <a:rPr lang="en-US" smtClean="0"/>
              <a:t>09-Feb-20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02A42-FC46-4BDF-B494-BAD12EDA026E}" type="slidenum">
              <a:rPr lang="en-US" smtClean="0"/>
              <a:t>‹#›</a:t>
            </a:fld>
            <a:endParaRPr lang="en-US"/>
          </a:p>
        </p:txBody>
      </p:sp>
    </p:spTree>
    <p:extLst>
      <p:ext uri="{BB962C8B-B14F-4D97-AF65-F5344CB8AC3E}">
        <p14:creationId xmlns:p14="http://schemas.microsoft.com/office/powerpoint/2010/main" val="311903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B3A6F-5762-4EF9-BBB7-A2531617E83F}" type="datetimeFigureOut">
              <a:rPr lang="en-US" smtClean="0"/>
              <a:t>09-Feb-20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02A42-FC46-4BDF-B494-BAD12EDA026E}" type="slidenum">
              <a:rPr lang="en-US" smtClean="0"/>
              <a:t>‹#›</a:t>
            </a:fld>
            <a:endParaRPr lang="en-US"/>
          </a:p>
        </p:txBody>
      </p:sp>
    </p:spTree>
    <p:extLst>
      <p:ext uri="{BB962C8B-B14F-4D97-AF65-F5344CB8AC3E}">
        <p14:creationId xmlns:p14="http://schemas.microsoft.com/office/powerpoint/2010/main" val="166758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Administration and Security</a:t>
            </a:r>
            <a:endParaRPr lang="en-US" dirty="0"/>
          </a:p>
        </p:txBody>
      </p:sp>
      <p:sp>
        <p:nvSpPr>
          <p:cNvPr id="3" name="Subtitle 2"/>
          <p:cNvSpPr>
            <a:spLocks noGrp="1"/>
          </p:cNvSpPr>
          <p:nvPr>
            <p:ph type="subTitle" idx="1"/>
          </p:nvPr>
        </p:nvSpPr>
        <p:spPr>
          <a:xfrm>
            <a:off x="1524000" y="3820978"/>
            <a:ext cx="9144000" cy="1655762"/>
          </a:xfrm>
        </p:spPr>
        <p:txBody>
          <a:bodyPr>
            <a:noAutofit/>
          </a:bodyPr>
          <a:lstStyle/>
          <a:p>
            <a:r>
              <a:rPr lang="en-US" sz="3600" dirty="0" smtClean="0"/>
              <a:t>Abdul-Lateef </a:t>
            </a:r>
            <a:r>
              <a:rPr lang="en-US" sz="3600" dirty="0" err="1" smtClean="0"/>
              <a:t>Yussiff</a:t>
            </a:r>
            <a:endParaRPr lang="en-US" sz="3600" dirty="0" smtClean="0"/>
          </a:p>
          <a:p>
            <a:r>
              <a:rPr lang="en-US" sz="3600" dirty="0" smtClean="0"/>
              <a:t>Processes and File Permission</a:t>
            </a:r>
          </a:p>
          <a:p>
            <a:r>
              <a:rPr lang="en-US" sz="3600" dirty="0" smtClean="0"/>
              <a:t>week3</a:t>
            </a:r>
            <a:endParaRPr lang="en-US" sz="3600" dirty="0"/>
          </a:p>
        </p:txBody>
      </p:sp>
    </p:spTree>
    <p:extLst>
      <p:ext uri="{BB962C8B-B14F-4D97-AF65-F5344CB8AC3E}">
        <p14:creationId xmlns:p14="http://schemas.microsoft.com/office/powerpoint/2010/main" val="3721742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Processes</a:t>
            </a:r>
            <a:endParaRPr lang="en-US" dirty="0"/>
          </a:p>
        </p:txBody>
      </p:sp>
      <p:sp>
        <p:nvSpPr>
          <p:cNvPr id="3" name="Content Placeholder 2"/>
          <p:cNvSpPr>
            <a:spLocks noGrp="1"/>
          </p:cNvSpPr>
          <p:nvPr>
            <p:ph idx="1"/>
          </p:nvPr>
        </p:nvSpPr>
        <p:spPr/>
        <p:txBody>
          <a:bodyPr>
            <a:normAutofit/>
          </a:bodyPr>
          <a:lstStyle/>
          <a:p>
            <a:r>
              <a:rPr lang="en-US" dirty="0"/>
              <a:t>A </a:t>
            </a:r>
            <a:r>
              <a:rPr lang="en-US" dirty="0" smtClean="0"/>
              <a:t>background </a:t>
            </a:r>
            <a:r>
              <a:rPr lang="en-US" dirty="0"/>
              <a:t>process runs without being connected to your keyboard. If the background </a:t>
            </a:r>
            <a:r>
              <a:rPr lang="en-US" dirty="0" smtClean="0"/>
              <a:t>process </a:t>
            </a:r>
            <a:r>
              <a:rPr lang="en-US" dirty="0"/>
              <a:t>requires any keyboard input, it waits</a:t>
            </a:r>
            <a:r>
              <a:rPr lang="en-US" dirty="0" smtClean="0"/>
              <a:t>.</a:t>
            </a:r>
          </a:p>
          <a:p>
            <a:endParaRPr lang="en-US" dirty="0" smtClean="0"/>
          </a:p>
          <a:p>
            <a:r>
              <a:rPr lang="en-US" dirty="0"/>
              <a:t>The advantage of running a process in the background is that </a:t>
            </a:r>
            <a:r>
              <a:rPr lang="en-US" dirty="0" smtClean="0"/>
              <a:t>one </a:t>
            </a:r>
            <a:r>
              <a:rPr lang="en-US" dirty="0"/>
              <a:t>can run other </a:t>
            </a:r>
            <a:r>
              <a:rPr lang="en-US" dirty="0" smtClean="0"/>
              <a:t>commands</a:t>
            </a:r>
            <a:r>
              <a:rPr lang="en-US" dirty="0"/>
              <a:t>; you do not have to wait until it </a:t>
            </a:r>
            <a:r>
              <a:rPr lang="en-US" dirty="0" smtClean="0"/>
              <a:t>completes </a:t>
            </a:r>
            <a:r>
              <a:rPr lang="en-US" dirty="0"/>
              <a:t>to start another</a:t>
            </a:r>
            <a:r>
              <a:rPr lang="en-US" dirty="0" smtClean="0"/>
              <a:t>!</a:t>
            </a:r>
          </a:p>
          <a:p>
            <a:r>
              <a:rPr lang="en-US" dirty="0" smtClean="0"/>
              <a:t>The simplest way to start a background process is to add an ampersand ( &amp; ) at the end of the command.</a:t>
            </a:r>
            <a:endParaRPr lang="en-US" dirty="0"/>
          </a:p>
          <a:p>
            <a:endParaRPr lang="en-US" dirty="0"/>
          </a:p>
          <a:p>
            <a:endParaRPr lang="en-US" dirty="0"/>
          </a:p>
        </p:txBody>
      </p:sp>
    </p:spTree>
    <p:extLst>
      <p:ext uri="{BB962C8B-B14F-4D97-AF65-F5344CB8AC3E}">
        <p14:creationId xmlns:p14="http://schemas.microsoft.com/office/powerpoint/2010/main" val="1294436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Running Processes</a:t>
            </a:r>
            <a:endParaRPr lang="en-US" dirty="0"/>
          </a:p>
        </p:txBody>
      </p:sp>
      <p:sp>
        <p:nvSpPr>
          <p:cNvPr id="3" name="Content Placeholder 2"/>
          <p:cNvSpPr>
            <a:spLocks noGrp="1"/>
          </p:cNvSpPr>
          <p:nvPr>
            <p:ph idx="1"/>
          </p:nvPr>
        </p:nvSpPr>
        <p:spPr/>
        <p:txBody>
          <a:bodyPr>
            <a:normAutofit/>
          </a:bodyPr>
          <a:lstStyle/>
          <a:p>
            <a:r>
              <a:rPr lang="en-US" dirty="0"/>
              <a:t>It is easy to </a:t>
            </a:r>
            <a:r>
              <a:rPr lang="en-US" dirty="0" smtClean="0"/>
              <a:t>see </a:t>
            </a:r>
            <a:r>
              <a:rPr lang="en-US" dirty="0"/>
              <a:t>processes by running </a:t>
            </a:r>
            <a:r>
              <a:rPr lang="en-US" dirty="0" smtClean="0"/>
              <a:t>the </a:t>
            </a:r>
            <a:r>
              <a:rPr lang="en-US" b="1" i="1" dirty="0" err="1" smtClean="0"/>
              <a:t>ps</a:t>
            </a:r>
            <a:r>
              <a:rPr lang="en-US" dirty="0" smtClean="0"/>
              <a:t> (</a:t>
            </a:r>
            <a:r>
              <a:rPr lang="en-US" dirty="0"/>
              <a:t>process status) command as </a:t>
            </a:r>
            <a:r>
              <a:rPr lang="en-US" dirty="0" smtClean="0"/>
              <a:t>follows </a:t>
            </a:r>
            <a:r>
              <a:rPr lang="en-US" dirty="0"/>
              <a:t>−</a:t>
            </a:r>
          </a:p>
          <a:p>
            <a:endParaRPr lang="en-US" dirty="0" smtClean="0"/>
          </a:p>
          <a:p>
            <a:r>
              <a:rPr lang="en-US" dirty="0"/>
              <a:t>One of the most commonly used flags for </a:t>
            </a:r>
            <a:r>
              <a:rPr lang="en-US" dirty="0" err="1"/>
              <a:t>ps</a:t>
            </a:r>
            <a:r>
              <a:rPr lang="en-US" dirty="0"/>
              <a:t> is </a:t>
            </a:r>
            <a:r>
              <a:rPr lang="en-US" dirty="0" smtClean="0"/>
              <a:t>the – f ( </a:t>
            </a:r>
            <a:r>
              <a:rPr lang="en-US" dirty="0"/>
              <a:t>f for full) </a:t>
            </a:r>
            <a:r>
              <a:rPr lang="en-US" dirty="0" smtClean="0"/>
              <a:t>option</a:t>
            </a:r>
            <a:r>
              <a:rPr lang="en-US" dirty="0"/>
              <a:t>, which provides </a:t>
            </a:r>
            <a:r>
              <a:rPr lang="en-US" dirty="0" smtClean="0"/>
              <a:t>more information</a:t>
            </a:r>
            <a:endParaRPr lang="en-US" dirty="0"/>
          </a:p>
          <a:p>
            <a:r>
              <a:rPr lang="en-US" dirty="0"/>
              <a:t>–</a:t>
            </a:r>
          </a:p>
          <a:p>
            <a:endParaRPr lang="en-US" dirty="0"/>
          </a:p>
        </p:txBody>
      </p:sp>
    </p:spTree>
    <p:extLst>
      <p:ext uri="{BB962C8B-B14F-4D97-AF65-F5344CB8AC3E}">
        <p14:creationId xmlns:p14="http://schemas.microsoft.com/office/powerpoint/2010/main" val="85345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Processes</a:t>
            </a:r>
            <a:endParaRPr lang="en-US" dirty="0"/>
          </a:p>
        </p:txBody>
      </p:sp>
      <p:sp>
        <p:nvSpPr>
          <p:cNvPr id="3" name="Content Placeholder 2"/>
          <p:cNvSpPr>
            <a:spLocks noGrp="1"/>
          </p:cNvSpPr>
          <p:nvPr>
            <p:ph idx="1"/>
          </p:nvPr>
        </p:nvSpPr>
        <p:spPr>
          <a:xfrm>
            <a:off x="838200" y="1300766"/>
            <a:ext cx="10515600" cy="5241702"/>
          </a:xfrm>
        </p:spPr>
        <p:txBody>
          <a:bodyPr>
            <a:normAutofit/>
          </a:bodyPr>
          <a:lstStyle/>
          <a:p>
            <a:r>
              <a:rPr lang="en-US" dirty="0"/>
              <a:t>Ending a process can be done in several different ways. Often, from a </a:t>
            </a:r>
            <a:r>
              <a:rPr lang="en-US" dirty="0" smtClean="0"/>
              <a:t>console based command</a:t>
            </a:r>
            <a:r>
              <a:rPr lang="en-US" dirty="0"/>
              <a:t>, sending a CTRL + C keystroke (the default interrupt </a:t>
            </a:r>
            <a:r>
              <a:rPr lang="en-US" dirty="0" smtClean="0"/>
              <a:t>character ) </a:t>
            </a:r>
            <a:r>
              <a:rPr lang="en-US" dirty="0"/>
              <a:t>will exit the </a:t>
            </a:r>
            <a:r>
              <a:rPr lang="en-US" dirty="0" smtClean="0"/>
              <a:t>command</a:t>
            </a:r>
            <a:r>
              <a:rPr lang="en-US" dirty="0"/>
              <a:t>. This works when </a:t>
            </a:r>
            <a:r>
              <a:rPr lang="en-US" dirty="0" smtClean="0"/>
              <a:t> the  process </a:t>
            </a:r>
            <a:r>
              <a:rPr lang="en-US" dirty="0"/>
              <a:t>is running in </a:t>
            </a:r>
            <a:r>
              <a:rPr lang="en-US" dirty="0" smtClean="0"/>
              <a:t>the foreground </a:t>
            </a:r>
            <a:r>
              <a:rPr lang="en-US" dirty="0"/>
              <a:t>mode.</a:t>
            </a:r>
          </a:p>
          <a:p>
            <a:r>
              <a:rPr lang="en-US" dirty="0"/>
              <a:t>If a process is running in </a:t>
            </a:r>
            <a:r>
              <a:rPr lang="en-US" dirty="0" smtClean="0"/>
              <a:t>the background , you should get </a:t>
            </a:r>
            <a:r>
              <a:rPr lang="en-US" dirty="0"/>
              <a:t>its Job ID </a:t>
            </a:r>
            <a:r>
              <a:rPr lang="en-US" dirty="0" smtClean="0"/>
              <a:t>using the </a:t>
            </a:r>
            <a:r>
              <a:rPr lang="en-US" dirty="0" err="1" smtClean="0"/>
              <a:t>ps</a:t>
            </a:r>
            <a:r>
              <a:rPr lang="en-US" dirty="0" smtClean="0"/>
              <a:t> Command . After that , you </a:t>
            </a:r>
            <a:r>
              <a:rPr lang="en-US" dirty="0"/>
              <a:t>can </a:t>
            </a:r>
            <a:r>
              <a:rPr lang="en-US" dirty="0" smtClean="0"/>
              <a:t>use the kill command </a:t>
            </a:r>
            <a:r>
              <a:rPr lang="en-US" dirty="0"/>
              <a:t>to kill the process as follows </a:t>
            </a:r>
            <a:r>
              <a:rPr lang="en-US" dirty="0" smtClean="0"/>
              <a:t>−</a:t>
            </a:r>
          </a:p>
          <a:p>
            <a:r>
              <a:rPr lang="en-US" dirty="0"/>
              <a:t> </a:t>
            </a:r>
            <a:r>
              <a:rPr lang="en-US" dirty="0" smtClean="0"/>
              <a:t>If process ignores kill command use -9 as switch to the kill command.</a:t>
            </a:r>
            <a:endParaRPr lang="en-US" dirty="0"/>
          </a:p>
          <a:p>
            <a:endParaRPr lang="en-US" dirty="0"/>
          </a:p>
        </p:txBody>
      </p:sp>
      <p:pic>
        <p:nvPicPr>
          <p:cNvPr id="4" name="Picture 3"/>
          <p:cNvPicPr>
            <a:picLocks noChangeAspect="1"/>
          </p:cNvPicPr>
          <p:nvPr/>
        </p:nvPicPr>
        <p:blipFill>
          <a:blip r:embed="rId2"/>
          <a:stretch>
            <a:fillRect/>
          </a:stretch>
        </p:blipFill>
        <p:spPr>
          <a:xfrm>
            <a:off x="6993229" y="4020182"/>
            <a:ext cx="4907361" cy="2522286"/>
          </a:xfrm>
          <a:prstGeom prst="rect">
            <a:avLst/>
          </a:prstGeom>
        </p:spPr>
      </p:pic>
      <p:pic>
        <p:nvPicPr>
          <p:cNvPr id="5" name="Picture 4"/>
          <p:cNvPicPr>
            <a:picLocks noChangeAspect="1"/>
          </p:cNvPicPr>
          <p:nvPr/>
        </p:nvPicPr>
        <p:blipFill>
          <a:blip r:embed="rId3"/>
          <a:stretch>
            <a:fillRect/>
          </a:stretch>
        </p:blipFill>
        <p:spPr>
          <a:xfrm>
            <a:off x="2175065" y="5281325"/>
            <a:ext cx="1740650" cy="922781"/>
          </a:xfrm>
          <a:prstGeom prst="rect">
            <a:avLst/>
          </a:prstGeom>
        </p:spPr>
      </p:pic>
    </p:spTree>
    <p:extLst>
      <p:ext uri="{BB962C8B-B14F-4D97-AF65-F5344CB8AC3E}">
        <p14:creationId xmlns:p14="http://schemas.microsoft.com/office/powerpoint/2010/main" val="31303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 and Child Processes</a:t>
            </a:r>
            <a:endParaRPr lang="en-US" dirty="0"/>
          </a:p>
        </p:txBody>
      </p:sp>
      <p:sp>
        <p:nvSpPr>
          <p:cNvPr id="3" name="Content Placeholder 2"/>
          <p:cNvSpPr>
            <a:spLocks noGrp="1"/>
          </p:cNvSpPr>
          <p:nvPr>
            <p:ph idx="1"/>
          </p:nvPr>
        </p:nvSpPr>
        <p:spPr/>
        <p:txBody>
          <a:bodyPr/>
          <a:lstStyle/>
          <a:p>
            <a:r>
              <a:rPr lang="en-US" dirty="0" smtClean="0"/>
              <a:t>Each </a:t>
            </a:r>
            <a:r>
              <a:rPr lang="en-US" dirty="0" err="1" smtClean="0"/>
              <a:t>unix</a:t>
            </a:r>
            <a:r>
              <a:rPr lang="en-US" dirty="0" smtClean="0"/>
              <a:t> process has two ID numbers assigned to it: The Process ID (</a:t>
            </a:r>
            <a:r>
              <a:rPr lang="en-US" dirty="0" err="1" smtClean="0"/>
              <a:t>pid</a:t>
            </a:r>
            <a:r>
              <a:rPr lang="en-US" dirty="0" smtClean="0"/>
              <a:t>) and the Parent process ID (</a:t>
            </a:r>
            <a:r>
              <a:rPr lang="en-US" dirty="0" err="1" smtClean="0"/>
              <a:t>ppid</a:t>
            </a:r>
            <a:r>
              <a:rPr lang="en-US" dirty="0" smtClean="0"/>
              <a:t>). Each user process in the system has a parent process. </a:t>
            </a:r>
          </a:p>
          <a:p>
            <a:endParaRPr lang="en-US" dirty="0"/>
          </a:p>
          <a:p>
            <a:r>
              <a:rPr lang="en-US" b="1" dirty="0"/>
              <a:t>Zombie and Orphan </a:t>
            </a:r>
            <a:r>
              <a:rPr lang="en-US" b="1" dirty="0" smtClean="0"/>
              <a:t>Processes</a:t>
            </a:r>
          </a:p>
          <a:p>
            <a:pPr lvl="1"/>
            <a:endParaRPr lang="en-US" dirty="0"/>
          </a:p>
        </p:txBody>
      </p:sp>
    </p:spTree>
    <p:extLst>
      <p:ext uri="{BB962C8B-B14F-4D97-AF65-F5344CB8AC3E}">
        <p14:creationId xmlns:p14="http://schemas.microsoft.com/office/powerpoint/2010/main" val="224590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Daemon Processes</a:t>
            </a:r>
            <a:endParaRPr lang="en-US" dirty="0"/>
          </a:p>
        </p:txBody>
      </p:sp>
      <p:sp>
        <p:nvSpPr>
          <p:cNvPr id="3" name="Content Placeholder 2"/>
          <p:cNvSpPr>
            <a:spLocks noGrp="1"/>
          </p:cNvSpPr>
          <p:nvPr>
            <p:ph idx="1"/>
          </p:nvPr>
        </p:nvSpPr>
        <p:spPr/>
        <p:txBody>
          <a:bodyPr>
            <a:normAutofit fontScale="92500"/>
          </a:bodyPr>
          <a:lstStyle/>
          <a:p>
            <a:r>
              <a:rPr lang="en-US" dirty="0"/>
              <a:t>Daemons are system-related background processes that often run with the permissions </a:t>
            </a:r>
            <a:r>
              <a:rPr lang="en-US" dirty="0" smtClean="0"/>
              <a:t>of root </a:t>
            </a:r>
            <a:r>
              <a:rPr lang="en-US" dirty="0"/>
              <a:t>and services requests from other </a:t>
            </a:r>
            <a:r>
              <a:rPr lang="en-US" dirty="0" smtClean="0"/>
              <a:t>processes.</a:t>
            </a:r>
          </a:p>
          <a:p>
            <a:endParaRPr lang="en-US" dirty="0"/>
          </a:p>
          <a:p>
            <a:r>
              <a:rPr lang="en-US" dirty="0"/>
              <a:t>A daemon has no controlling terminal. It cannot open </a:t>
            </a:r>
            <a:r>
              <a:rPr lang="en-US" b="1" dirty="0"/>
              <a:t>/dev/</a:t>
            </a:r>
            <a:r>
              <a:rPr lang="en-US" b="1" dirty="0" err="1"/>
              <a:t>tty</a:t>
            </a:r>
            <a:r>
              <a:rPr lang="en-US" dirty="0"/>
              <a:t>. If you </a:t>
            </a:r>
            <a:r>
              <a:rPr lang="en-US" dirty="0" smtClean="0"/>
              <a:t>type </a:t>
            </a:r>
            <a:r>
              <a:rPr lang="en-US" dirty="0"/>
              <a:t>a </a:t>
            </a:r>
            <a:r>
              <a:rPr lang="en-US" b="1" dirty="0"/>
              <a:t>"</a:t>
            </a:r>
            <a:r>
              <a:rPr lang="en-US" b="1" dirty="0" err="1"/>
              <a:t>ps</a:t>
            </a:r>
            <a:r>
              <a:rPr lang="en-US" b="1" dirty="0"/>
              <a:t> -</a:t>
            </a:r>
            <a:r>
              <a:rPr lang="en-US" b="1" dirty="0" err="1"/>
              <a:t>ef</a:t>
            </a:r>
            <a:r>
              <a:rPr lang="en-US" b="1" dirty="0"/>
              <a:t>" </a:t>
            </a:r>
            <a:r>
              <a:rPr lang="en-US" dirty="0" smtClean="0"/>
              <a:t>and look </a:t>
            </a:r>
            <a:r>
              <a:rPr lang="en-US" dirty="0"/>
              <a:t>at the </a:t>
            </a:r>
            <a:r>
              <a:rPr lang="en-US" b="1" dirty="0" err="1"/>
              <a:t>tty</a:t>
            </a:r>
            <a:r>
              <a:rPr lang="en-US" b="1" dirty="0"/>
              <a:t> </a:t>
            </a:r>
            <a:r>
              <a:rPr lang="en-US" dirty="0"/>
              <a:t>field, all daemons will have a </a:t>
            </a:r>
            <a:r>
              <a:rPr lang="en-US" b="1" dirty="0"/>
              <a:t>? </a:t>
            </a:r>
            <a:r>
              <a:rPr lang="en-US" dirty="0"/>
              <a:t>for the </a:t>
            </a:r>
            <a:r>
              <a:rPr lang="en-US" b="1" dirty="0" err="1"/>
              <a:t>tty</a:t>
            </a:r>
            <a:r>
              <a:rPr lang="en-US" dirty="0" smtClean="0"/>
              <a:t>.</a:t>
            </a:r>
          </a:p>
          <a:p>
            <a:endParaRPr lang="en-US" dirty="0"/>
          </a:p>
          <a:p>
            <a:r>
              <a:rPr lang="en-US" dirty="0"/>
              <a:t>A</a:t>
            </a:r>
            <a:r>
              <a:rPr lang="en-US" dirty="0" smtClean="0"/>
              <a:t> daemon is a process that runs in the background, usually waiting for something to happen that it is capable of working with. For example, a printer daemon waiting for print commands.</a:t>
            </a:r>
            <a:endParaRPr lang="en-US" dirty="0"/>
          </a:p>
        </p:txBody>
      </p:sp>
    </p:spTree>
    <p:extLst>
      <p:ext uri="{BB962C8B-B14F-4D97-AF65-F5344CB8AC3E}">
        <p14:creationId xmlns:p14="http://schemas.microsoft.com/office/powerpoint/2010/main" val="2204091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have a program that calls for lengthy processing, then it’s worth to make it a </a:t>
            </a:r>
            <a:r>
              <a:rPr lang="en-US" dirty="0" smtClean="0"/>
              <a:t>daemon and </a:t>
            </a:r>
            <a:r>
              <a:rPr lang="en-US" dirty="0"/>
              <a:t>run it in the background.</a:t>
            </a:r>
          </a:p>
        </p:txBody>
      </p:sp>
    </p:spTree>
    <p:extLst>
      <p:ext uri="{BB962C8B-B14F-4D97-AF65-F5344CB8AC3E}">
        <p14:creationId xmlns:p14="http://schemas.microsoft.com/office/powerpoint/2010/main" val="3952376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top Command</a:t>
            </a:r>
            <a:endParaRPr lang="en-US" dirty="0"/>
          </a:p>
        </p:txBody>
      </p:sp>
      <p:sp>
        <p:nvSpPr>
          <p:cNvPr id="3" name="Content Placeholder 2"/>
          <p:cNvSpPr>
            <a:spLocks noGrp="1"/>
          </p:cNvSpPr>
          <p:nvPr>
            <p:ph idx="1"/>
          </p:nvPr>
        </p:nvSpPr>
        <p:spPr/>
        <p:txBody>
          <a:bodyPr/>
          <a:lstStyle/>
          <a:p>
            <a:r>
              <a:rPr lang="en-US" dirty="0" smtClean="0"/>
              <a:t>The top command is a very useful tool for quickly showing processes sorted by various criteria. </a:t>
            </a:r>
          </a:p>
          <a:p>
            <a:r>
              <a:rPr lang="en-US" dirty="0" smtClean="0"/>
              <a:t>It is an interactive diagnostic tool that updates frequently and shows information about physical and virtual memory, CPU usage, load averages, and your busy processes</a:t>
            </a:r>
            <a:endParaRPr lang="en-US" dirty="0"/>
          </a:p>
        </p:txBody>
      </p:sp>
    </p:spTree>
    <p:extLst>
      <p:ext uri="{BB962C8B-B14F-4D97-AF65-F5344CB8AC3E}">
        <p14:creationId xmlns:p14="http://schemas.microsoft.com/office/powerpoint/2010/main" val="2535107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ID Versus Process ID</a:t>
            </a:r>
            <a:endParaRPr lang="en-US" dirty="0"/>
          </a:p>
        </p:txBody>
      </p:sp>
      <p:sp>
        <p:nvSpPr>
          <p:cNvPr id="3" name="Content Placeholder 2"/>
          <p:cNvSpPr>
            <a:spLocks noGrp="1"/>
          </p:cNvSpPr>
          <p:nvPr>
            <p:ph idx="1"/>
          </p:nvPr>
        </p:nvSpPr>
        <p:spPr/>
        <p:txBody>
          <a:bodyPr/>
          <a:lstStyle/>
          <a:p>
            <a:r>
              <a:rPr lang="en-US" dirty="0"/>
              <a:t>Background and suspended processes are usually manipulated via </a:t>
            </a:r>
            <a:r>
              <a:rPr lang="en-US" b="1" dirty="0"/>
              <a:t>job number (job ID</a:t>
            </a:r>
            <a:r>
              <a:rPr lang="en-US" b="1" dirty="0" smtClean="0"/>
              <a:t>)</a:t>
            </a:r>
            <a:r>
              <a:rPr lang="en-US" dirty="0" smtClean="0"/>
              <a:t>. This </a:t>
            </a:r>
            <a:r>
              <a:rPr lang="en-US" dirty="0"/>
              <a:t>number is different from the process ID and is used </a:t>
            </a:r>
            <a:r>
              <a:rPr lang="en-US" dirty="0" smtClean="0"/>
              <a:t>because </a:t>
            </a:r>
            <a:r>
              <a:rPr lang="en-US" dirty="0"/>
              <a:t>it is shorter</a:t>
            </a:r>
            <a:r>
              <a:rPr lang="en-US" dirty="0" smtClean="0"/>
              <a:t>. </a:t>
            </a:r>
          </a:p>
          <a:p>
            <a:endParaRPr lang="en-US" dirty="0"/>
          </a:p>
          <a:p>
            <a:r>
              <a:rPr lang="en-US" dirty="0"/>
              <a:t>In addition, a job can consist of multiple processes running in a series or at the same time</a:t>
            </a:r>
            <a:r>
              <a:rPr lang="en-US" dirty="0" smtClean="0"/>
              <a:t>, in </a:t>
            </a:r>
            <a:r>
              <a:rPr lang="en-US" dirty="0"/>
              <a:t>parallel. Using the job ID is easier than tracking individual processes.</a:t>
            </a:r>
          </a:p>
        </p:txBody>
      </p:sp>
    </p:spTree>
    <p:extLst>
      <p:ext uri="{BB962C8B-B14F-4D97-AF65-F5344CB8AC3E}">
        <p14:creationId xmlns:p14="http://schemas.microsoft.com/office/powerpoint/2010/main" val="2247442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Files</a:t>
            </a:r>
            <a:endParaRPr lang="en-US" dirty="0"/>
          </a:p>
        </p:txBody>
      </p:sp>
      <p:sp>
        <p:nvSpPr>
          <p:cNvPr id="3" name="Content Placeholder 2"/>
          <p:cNvSpPr>
            <a:spLocks noGrp="1"/>
          </p:cNvSpPr>
          <p:nvPr>
            <p:ph idx="1"/>
          </p:nvPr>
        </p:nvSpPr>
        <p:spPr/>
        <p:txBody>
          <a:bodyPr/>
          <a:lstStyle/>
          <a:p>
            <a:r>
              <a:rPr lang="en-AU" dirty="0"/>
              <a:t>All the </a:t>
            </a:r>
            <a:r>
              <a:rPr lang="en-AU" dirty="0" smtClean="0"/>
              <a:t>information </a:t>
            </a:r>
            <a:r>
              <a:rPr lang="en-AU" dirty="0"/>
              <a:t>stored by UNIX onto disk is stored in </a:t>
            </a:r>
            <a:r>
              <a:rPr lang="en-AU" dirty="0" smtClean="0"/>
              <a:t>files.</a:t>
            </a:r>
          </a:p>
          <a:p>
            <a:r>
              <a:rPr lang="en-AU" dirty="0" smtClean="0"/>
              <a:t> </a:t>
            </a:r>
            <a:r>
              <a:rPr lang="en-AU" dirty="0"/>
              <a:t>An I-node is an operating system data structure which is used to store information about the </a:t>
            </a:r>
            <a:r>
              <a:rPr lang="en-AU" dirty="0" smtClean="0"/>
              <a:t>file. </a:t>
            </a:r>
          </a:p>
          <a:p>
            <a:endParaRPr lang="en-AU"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970080"/>
              </p:ext>
            </p:extLst>
          </p:nvPr>
        </p:nvGraphicFramePr>
        <p:xfrm>
          <a:off x="3181082" y="3541689"/>
          <a:ext cx="5318973" cy="2560320"/>
        </p:xfrm>
        <a:graphic>
          <a:graphicData uri="http://schemas.openxmlformats.org/drawingml/2006/table">
            <a:tbl>
              <a:tblPr>
                <a:tableStyleId>{5C22544A-7EE6-4342-B048-85BDC9FD1C3A}</a:tableStyleId>
              </a:tblPr>
              <a:tblGrid>
                <a:gridCol w="1850477">
                  <a:extLst>
                    <a:ext uri="{9D8B030D-6E8A-4147-A177-3AD203B41FA5}">
                      <a16:colId xmlns:a16="http://schemas.microsoft.com/office/drawing/2014/main" val="429555736"/>
                    </a:ext>
                  </a:extLst>
                </a:gridCol>
                <a:gridCol w="3468496">
                  <a:extLst>
                    <a:ext uri="{9D8B030D-6E8A-4147-A177-3AD203B41FA5}">
                      <a16:colId xmlns:a16="http://schemas.microsoft.com/office/drawing/2014/main" val="2413094130"/>
                    </a:ext>
                  </a:extLst>
                </a:gridCol>
              </a:tblGrid>
              <a:tr h="337831">
                <a:tc>
                  <a:txBody>
                    <a:bodyPr/>
                    <a:lstStyle/>
                    <a:p>
                      <a:pPr marL="0" marR="0" algn="ctr">
                        <a:spcBef>
                          <a:spcPts val="0"/>
                        </a:spcBef>
                        <a:spcAft>
                          <a:spcPts val="0"/>
                        </a:spcAft>
                      </a:pPr>
                      <a:r>
                        <a:rPr lang="en-AU" sz="2400">
                          <a:effectLst/>
                        </a:rPr>
                        <a:t>File type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AU" sz="2400">
                          <a:effectLst/>
                        </a:rPr>
                        <a:t>Meaning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5975427"/>
                  </a:ext>
                </a:extLst>
              </a:tr>
              <a:tr h="337831">
                <a:tc>
                  <a:txBody>
                    <a:bodyPr/>
                    <a:lstStyle/>
                    <a:p>
                      <a:pPr marL="0" marR="0" algn="ctr">
                        <a:spcBef>
                          <a:spcPts val="0"/>
                        </a:spcBef>
                        <a:spcAft>
                          <a:spcPts val="0"/>
                        </a:spcAft>
                      </a:pPr>
                      <a:r>
                        <a:rPr lang="en-AU" sz="16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400">
                          <a:effectLst/>
                        </a:rPr>
                        <a:t>a normal file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7983149"/>
                  </a:ext>
                </a:extLst>
              </a:tr>
              <a:tr h="337831">
                <a:tc>
                  <a:txBody>
                    <a:bodyPr/>
                    <a:lstStyle/>
                    <a:p>
                      <a:pPr marL="0" marR="0" algn="ctr">
                        <a:spcBef>
                          <a:spcPts val="0"/>
                        </a:spcBef>
                        <a:spcAft>
                          <a:spcPts val="0"/>
                        </a:spcAft>
                      </a:pPr>
                      <a:r>
                        <a:rPr lang="en-AU" sz="1600" dirty="0">
                          <a:effectLst/>
                        </a:rPr>
                        <a:t>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400">
                          <a:effectLst/>
                        </a:rPr>
                        <a:t>a directory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8035584"/>
                  </a:ext>
                </a:extLst>
              </a:tr>
              <a:tr h="337831">
                <a:tc>
                  <a:txBody>
                    <a:bodyPr/>
                    <a:lstStyle/>
                    <a:p>
                      <a:pPr marL="0" marR="0" algn="ctr">
                        <a:spcBef>
                          <a:spcPts val="0"/>
                        </a:spcBef>
                        <a:spcAft>
                          <a:spcPts val="0"/>
                        </a:spcAft>
                      </a:pPr>
                      <a:r>
                        <a:rPr lang="en-AU" sz="160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400">
                          <a:effectLst/>
                        </a:rPr>
                        <a:t>symbolic link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2256212"/>
                  </a:ext>
                </a:extLst>
              </a:tr>
              <a:tr h="337831">
                <a:tc>
                  <a:txBody>
                    <a:bodyPr/>
                    <a:lstStyle/>
                    <a:p>
                      <a:pPr marL="0" marR="0" algn="ctr">
                        <a:spcBef>
                          <a:spcPts val="0"/>
                        </a:spcBef>
                        <a:spcAft>
                          <a:spcPts val="0"/>
                        </a:spcAft>
                      </a:pPr>
                      <a:r>
                        <a:rPr lang="en-AU" sz="1600">
                          <a:effectLst/>
                        </a:rPr>
                        <a:t>b</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400">
                          <a:effectLst/>
                        </a:rPr>
                        <a:t>block device file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5489609"/>
                  </a:ext>
                </a:extLst>
              </a:tr>
              <a:tr h="337831">
                <a:tc>
                  <a:txBody>
                    <a:bodyPr/>
                    <a:lstStyle/>
                    <a:p>
                      <a:pPr marL="0" marR="0" algn="ctr">
                        <a:spcBef>
                          <a:spcPts val="0"/>
                        </a:spcBef>
                        <a:spcAft>
                          <a:spcPts val="0"/>
                        </a:spcAft>
                      </a:pPr>
                      <a:r>
                        <a:rPr lang="en-AU" sz="1600" dirty="0">
                          <a:effectLst/>
                        </a:rPr>
                        <a:t>c</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400">
                          <a:effectLst/>
                        </a:rPr>
                        <a:t>character device file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7554116"/>
                  </a:ext>
                </a:extLst>
              </a:tr>
              <a:tr h="337831">
                <a:tc>
                  <a:txBody>
                    <a:bodyPr/>
                    <a:lstStyle/>
                    <a:p>
                      <a:pPr marL="0" marR="0" algn="ctr">
                        <a:spcBef>
                          <a:spcPts val="0"/>
                        </a:spcBef>
                        <a:spcAft>
                          <a:spcPts val="0"/>
                        </a:spcAft>
                      </a:pPr>
                      <a:r>
                        <a:rPr lang="en-AU" sz="1600">
                          <a:effectLst/>
                        </a:rPr>
                        <a:t>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400" dirty="0">
                          <a:effectLst/>
                        </a:rPr>
                        <a:t>a </a:t>
                      </a:r>
                      <a:r>
                        <a:rPr lang="en-AU" sz="2400" dirty="0" err="1">
                          <a:effectLst/>
                        </a:rPr>
                        <a:t>fifo</a:t>
                      </a:r>
                      <a:r>
                        <a:rPr lang="en-AU" sz="2400" dirty="0">
                          <a:effectLst/>
                        </a:rPr>
                        <a:t> or named pipe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477839"/>
                  </a:ext>
                </a:extLst>
              </a:tr>
            </a:tbl>
          </a:graphicData>
        </a:graphic>
      </p:graphicFrame>
    </p:spTree>
    <p:extLst>
      <p:ext uri="{BB962C8B-B14F-4D97-AF65-F5344CB8AC3E}">
        <p14:creationId xmlns:p14="http://schemas.microsoft.com/office/powerpoint/2010/main" val="374076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command</a:t>
            </a:r>
            <a:endParaRPr lang="en-US" dirty="0"/>
          </a:p>
        </p:txBody>
      </p:sp>
      <p:sp>
        <p:nvSpPr>
          <p:cNvPr id="3" name="Content Placeholder 2"/>
          <p:cNvSpPr>
            <a:spLocks noGrp="1"/>
          </p:cNvSpPr>
          <p:nvPr>
            <p:ph idx="1"/>
          </p:nvPr>
        </p:nvSpPr>
        <p:spPr/>
        <p:txBody>
          <a:bodyPr/>
          <a:lstStyle/>
          <a:p>
            <a:r>
              <a:rPr lang="en-AU" dirty="0" smtClean="0"/>
              <a:t>[</a:t>
            </a:r>
            <a:r>
              <a:rPr lang="en-AU" dirty="0" err="1" smtClean="0"/>
              <a:t>lateef@beldin</a:t>
            </a:r>
            <a:r>
              <a:rPr lang="en-AU" dirty="0" smtClean="0"/>
              <a:t> </a:t>
            </a:r>
            <a:r>
              <a:rPr lang="en-AU" dirty="0" err="1" smtClean="0"/>
              <a:t>lateef</a:t>
            </a:r>
            <a:r>
              <a:rPr lang="en-AU" dirty="0" smtClean="0"/>
              <a:t>]$ </a:t>
            </a:r>
            <a:r>
              <a:rPr lang="en-AU" b="1" dirty="0"/>
              <a:t>file /demo_1.au /</a:t>
            </a:r>
            <a:r>
              <a:rPr lang="en-AU" b="1" dirty="0" err="1"/>
              <a:t>etc</a:t>
            </a:r>
            <a:r>
              <a:rPr lang="en-AU" b="1" dirty="0"/>
              <a:t>/</a:t>
            </a:r>
            <a:r>
              <a:rPr lang="en-AU" b="1" dirty="0" err="1"/>
              <a:t>passwd</a:t>
            </a:r>
            <a:r>
              <a:rPr lang="en-AU" b="1" dirty="0"/>
              <a:t> /</a:t>
            </a:r>
            <a:r>
              <a:rPr lang="en-AU" b="1" dirty="0" err="1"/>
              <a:t>usr</a:t>
            </a:r>
            <a:r>
              <a:rPr lang="en-AU" b="1" dirty="0"/>
              <a:t>/bin/file</a:t>
            </a:r>
            <a:r>
              <a:rPr lang="en-AU" dirty="0"/>
              <a:t/>
            </a:r>
            <a:br>
              <a:rPr lang="en-AU" dirty="0"/>
            </a:br>
            <a:endParaRPr lang="en-AU" dirty="0" smtClean="0"/>
          </a:p>
          <a:p>
            <a:r>
              <a:rPr lang="en-AU" dirty="0" smtClean="0"/>
              <a:t>demo_1.au</a:t>
            </a:r>
            <a:r>
              <a:rPr lang="en-AU" dirty="0"/>
              <a:t>:     Sun/NeXT audio data: 8-bit ISDN u-law, mono, 8000 Hz</a:t>
            </a:r>
            <a:br>
              <a:rPr lang="en-AU" dirty="0"/>
            </a:br>
            <a:r>
              <a:rPr lang="en-AU" dirty="0"/>
              <a:t>/</a:t>
            </a:r>
            <a:r>
              <a:rPr lang="en-AU" dirty="0" err="1"/>
              <a:t>etc</a:t>
            </a:r>
            <a:r>
              <a:rPr lang="en-AU" dirty="0"/>
              <a:t>/</a:t>
            </a:r>
            <a:r>
              <a:rPr lang="en-AU" dirty="0" err="1"/>
              <a:t>passwd</a:t>
            </a:r>
            <a:r>
              <a:rPr lang="en-AU" dirty="0"/>
              <a:t>:   ASCII text</a:t>
            </a:r>
            <a:br>
              <a:rPr lang="en-AU" dirty="0"/>
            </a:br>
            <a:r>
              <a:rPr lang="en-AU" dirty="0"/>
              <a:t>/</a:t>
            </a:r>
            <a:r>
              <a:rPr lang="en-AU" dirty="0" err="1"/>
              <a:t>usr</a:t>
            </a:r>
            <a:r>
              <a:rPr lang="en-AU" dirty="0"/>
              <a:t>/bin/file: ELF 32-bit LSB executable, Intel 80386, version 1, dynamically linked, stripped</a:t>
            </a:r>
            <a:endParaRPr lang="en-US" dirty="0"/>
          </a:p>
          <a:p>
            <a:r>
              <a:rPr lang="en-AU" dirty="0"/>
              <a:t>How does this work?  </a:t>
            </a:r>
            <a:endParaRPr lang="en-US" dirty="0"/>
          </a:p>
          <a:p>
            <a:pPr lvl="1"/>
            <a:r>
              <a:rPr lang="en-US" dirty="0" smtClean="0"/>
              <a:t>The file command looks for a magic number inside a data file.  If the file contains a certain magic number then it must be a certain type of file</a:t>
            </a:r>
            <a:endParaRPr lang="en-US" dirty="0"/>
          </a:p>
        </p:txBody>
      </p:sp>
    </p:spTree>
    <p:extLst>
      <p:ext uri="{BB962C8B-B14F-4D97-AF65-F5344CB8AC3E}">
        <p14:creationId xmlns:p14="http://schemas.microsoft.com/office/powerpoint/2010/main" val="575728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a:t>
            </a:r>
            <a:endParaRPr lang="en-US" dirty="0"/>
          </a:p>
        </p:txBody>
      </p:sp>
      <p:sp>
        <p:nvSpPr>
          <p:cNvPr id="3" name="Content Placeholder 2"/>
          <p:cNvSpPr>
            <a:spLocks noGrp="1"/>
          </p:cNvSpPr>
          <p:nvPr>
            <p:ph idx="1"/>
          </p:nvPr>
        </p:nvSpPr>
        <p:spPr>
          <a:xfrm>
            <a:off x="838200" y="1596980"/>
            <a:ext cx="10515600" cy="4842457"/>
          </a:xfrm>
        </p:spPr>
        <p:txBody>
          <a:bodyPr>
            <a:normAutofit/>
          </a:bodyPr>
          <a:lstStyle/>
          <a:p>
            <a:r>
              <a:rPr lang="en-AU" dirty="0"/>
              <a:t>A process </a:t>
            </a:r>
            <a:r>
              <a:rPr lang="en-AU" dirty="0" smtClean="0"/>
              <a:t>is an </a:t>
            </a:r>
            <a:r>
              <a:rPr lang="en-AU" dirty="0"/>
              <a:t>executing </a:t>
            </a:r>
            <a:r>
              <a:rPr lang="en-AU" dirty="0" smtClean="0"/>
              <a:t>program or an instance of a running program.</a:t>
            </a:r>
          </a:p>
          <a:p>
            <a:endParaRPr lang="en-AU" dirty="0" smtClean="0"/>
          </a:p>
          <a:p>
            <a:endParaRPr lang="en-AU" dirty="0"/>
          </a:p>
          <a:p>
            <a:endParaRPr lang="en-AU" dirty="0" smtClean="0"/>
          </a:p>
          <a:p>
            <a:endParaRPr lang="en-AU" dirty="0" smtClean="0"/>
          </a:p>
          <a:p>
            <a:endParaRPr lang="en-AU" dirty="0" smtClean="0"/>
          </a:p>
          <a:p>
            <a:r>
              <a:rPr lang="en-US" dirty="0" smtClean="0"/>
              <a:t>The operating system tracks processes through a  five -</a:t>
            </a:r>
            <a:r>
              <a:rPr lang="en-US" dirty="0"/>
              <a:t> </a:t>
            </a:r>
            <a:r>
              <a:rPr lang="en-US" dirty="0" smtClean="0"/>
              <a:t>digit ID number known as the </a:t>
            </a:r>
            <a:r>
              <a:rPr lang="en-US" b="1" dirty="0" err="1" smtClean="0"/>
              <a:t>pid</a:t>
            </a:r>
            <a:r>
              <a:rPr lang="en-US" dirty="0" smtClean="0"/>
              <a:t> or the process ID . Each process in the system has a unique </a:t>
            </a:r>
            <a:r>
              <a:rPr lang="en-US" b="1" dirty="0" err="1" smtClean="0"/>
              <a:t>pid</a:t>
            </a:r>
            <a:r>
              <a:rPr lang="en-US" dirty="0" smtClean="0"/>
              <a: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695" y="2669482"/>
            <a:ext cx="5790721" cy="2212665"/>
          </a:xfrm>
          <a:prstGeom prst="rect">
            <a:avLst/>
          </a:prstGeom>
        </p:spPr>
      </p:pic>
    </p:spTree>
    <p:extLst>
      <p:ext uri="{BB962C8B-B14F-4D97-AF65-F5344CB8AC3E}">
        <p14:creationId xmlns:p14="http://schemas.microsoft.com/office/powerpoint/2010/main" val="3470492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871"/>
            <a:ext cx="10515600" cy="1325563"/>
          </a:xfrm>
        </p:spPr>
        <p:txBody>
          <a:bodyPr/>
          <a:lstStyle/>
          <a:p>
            <a:r>
              <a:rPr lang="en-AU" dirty="0"/>
              <a:t>File attributes</a:t>
            </a:r>
            <a:endParaRPr lang="en-US" dirty="0"/>
          </a:p>
        </p:txBody>
      </p:sp>
      <p:sp>
        <p:nvSpPr>
          <p:cNvPr id="3" name="Content Placeholder 2"/>
          <p:cNvSpPr>
            <a:spLocks noGrp="1"/>
          </p:cNvSpPr>
          <p:nvPr>
            <p:ph idx="1"/>
          </p:nvPr>
        </p:nvSpPr>
        <p:spPr>
          <a:xfrm>
            <a:off x="838200" y="1442434"/>
            <a:ext cx="10515600" cy="4734529"/>
          </a:xfrm>
        </p:spPr>
        <p:txBody>
          <a:bodyPr>
            <a:normAutofit/>
          </a:bodyPr>
          <a:lstStyle/>
          <a:p>
            <a:r>
              <a:rPr lang="en-AU" dirty="0"/>
              <a:t>UNIX stores a variety of information about each file including </a:t>
            </a:r>
            <a:endParaRPr lang="en-US" dirty="0"/>
          </a:p>
          <a:p>
            <a:pPr lvl="1"/>
            <a:r>
              <a:rPr lang="en-AU" dirty="0"/>
              <a:t>where the file's data is stored on the disk </a:t>
            </a:r>
            <a:endParaRPr lang="en-US" dirty="0"/>
          </a:p>
          <a:p>
            <a:pPr lvl="1"/>
            <a:r>
              <a:rPr lang="en-AU" dirty="0"/>
              <a:t>what the file's name is </a:t>
            </a:r>
            <a:endParaRPr lang="en-US" dirty="0"/>
          </a:p>
          <a:p>
            <a:pPr lvl="1"/>
            <a:r>
              <a:rPr lang="en-AU" dirty="0"/>
              <a:t>who owns the file </a:t>
            </a:r>
            <a:endParaRPr lang="en-US" dirty="0"/>
          </a:p>
          <a:p>
            <a:pPr lvl="1"/>
            <a:r>
              <a:rPr lang="en-AU" dirty="0"/>
              <a:t>who is allowed to do what with the file </a:t>
            </a:r>
            <a:endParaRPr lang="en-US" dirty="0"/>
          </a:p>
          <a:p>
            <a:pPr lvl="1"/>
            <a:r>
              <a:rPr lang="en-AU" dirty="0"/>
              <a:t>how big the file is</a:t>
            </a:r>
            <a:endParaRPr lang="en-US" dirty="0"/>
          </a:p>
          <a:p>
            <a:pPr lvl="1"/>
            <a:r>
              <a:rPr lang="en-AU" dirty="0"/>
              <a:t>when was the file last modified </a:t>
            </a:r>
            <a:endParaRPr lang="en-US" dirty="0"/>
          </a:p>
          <a:p>
            <a:pPr lvl="1"/>
            <a:r>
              <a:rPr lang="en-AU" dirty="0"/>
              <a:t>how many links there are to the file </a:t>
            </a:r>
            <a:endParaRPr lang="en-US" dirty="0" smtClean="0"/>
          </a:p>
          <a:p>
            <a:pPr lvl="0"/>
            <a:r>
              <a:rPr lang="en-US" dirty="0" smtClean="0"/>
              <a:t>UNIX uses a data structure called an </a:t>
            </a:r>
            <a:r>
              <a:rPr lang="en-US" dirty="0" err="1" smtClean="0"/>
              <a:t>inode</a:t>
            </a:r>
            <a:r>
              <a:rPr lang="en-US" dirty="0" smtClean="0"/>
              <a:t> to store all of this information (except for the filename). Every file on a UNIX system must have an associated </a:t>
            </a:r>
            <a:r>
              <a:rPr lang="en-US" dirty="0" err="1" smtClean="0"/>
              <a:t>inode</a:t>
            </a:r>
            <a:endParaRPr lang="en-US" dirty="0"/>
          </a:p>
        </p:txBody>
      </p:sp>
    </p:spTree>
    <p:extLst>
      <p:ext uri="{BB962C8B-B14F-4D97-AF65-F5344CB8AC3E}">
        <p14:creationId xmlns:p14="http://schemas.microsoft.com/office/powerpoint/2010/main" val="5421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Execute the following command ls -</a:t>
            </a:r>
            <a:r>
              <a:rPr lang="en-US" dirty="0" err="1" smtClean="0"/>
              <a:t>ld</a:t>
            </a:r>
            <a:r>
              <a:rPr lang="en-US" dirty="0" smtClean="0"/>
              <a:t> / /dev (it produces a long listing of the directories / and /dev).  Why is the /dev directory bigger than the / directory? </a:t>
            </a:r>
          </a:p>
          <a:p>
            <a:endParaRPr lang="en-US" dirty="0" smtClean="0"/>
          </a:p>
          <a:p>
            <a:pPr marL="342900" marR="0" lvl="0" indent="-342900">
              <a:spcBef>
                <a:spcPts val="0"/>
              </a:spcBef>
              <a:spcAft>
                <a:spcPts val="0"/>
              </a:spcAft>
              <a:buSzPts val="800"/>
              <a:buFont typeface="Times New Roman" panose="02020603050405020304" pitchFamily="18" charset="0"/>
              <a:buAutoNum type="arabicPeriod"/>
              <a:tabLst>
                <a:tab pos="228600" algn="l"/>
                <a:tab pos="875030" algn="l"/>
              </a:tabLst>
            </a:pPr>
            <a:r>
              <a:rPr lang="en-AU" dirty="0">
                <a:latin typeface="Times New Roman" panose="02020603050405020304" pitchFamily="18" charset="0"/>
                <a:ea typeface="Times New Roman" panose="02020603050405020304" pitchFamily="18" charset="0"/>
              </a:rPr>
              <a:t>Execute the following commands (</a:t>
            </a:r>
            <a:r>
              <a:rPr lang="en-AU" b="1" dirty="0">
                <a:latin typeface="Times New Roman" panose="02020603050405020304" pitchFamily="18" charset="0"/>
                <a:ea typeface="Times New Roman" panose="02020603050405020304" pitchFamily="18" charset="0"/>
              </a:rPr>
              <a:t>double the number of times the letter 'a' appears in the filename for the </a:t>
            </a:r>
            <a:r>
              <a:rPr lang="en-AU" b="1" dirty="0">
                <a:latin typeface="Courier New" panose="02070309020205020404" pitchFamily="49" charset="0"/>
                <a:ea typeface="Times New Roman" panose="02020603050405020304" pitchFamily="18" charset="0"/>
                <a:cs typeface="Times New Roman" panose="02020603050405020304" pitchFamily="18" charset="0"/>
              </a:rPr>
              <a:t>touch</a:t>
            </a:r>
            <a:r>
              <a:rPr lang="en-AU" b="1" dirty="0">
                <a:latin typeface="Times New Roman" panose="02020603050405020304" pitchFamily="18" charset="0"/>
                <a:ea typeface="Times New Roman" panose="02020603050405020304" pitchFamily="18" charset="0"/>
              </a:rPr>
              <a:t> command</a:t>
            </a:r>
            <a:r>
              <a:rPr lang="en-AU" dirty="0">
                <a:latin typeface="Times New Roman" panose="02020603050405020304" pitchFamily="18" charset="0"/>
                <a:ea typeface="Times New Roman" panose="02020603050405020304" pitchFamily="18" charset="0"/>
              </a:rPr>
              <a:t>)</a:t>
            </a:r>
            <a:br>
              <a:rPr lang="en-AU" dirty="0">
                <a:latin typeface="Times New Roman" panose="02020603050405020304" pitchFamily="18" charset="0"/>
                <a:ea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ls –</a:t>
            </a:r>
            <a:r>
              <a:rPr lang="en-AU" dirty="0" err="1">
                <a:latin typeface="Courier New" panose="02070309020205020404" pitchFamily="49" charset="0"/>
                <a:ea typeface="Times New Roman" panose="02020603050405020304" pitchFamily="18" charset="0"/>
                <a:cs typeface="Times New Roman" panose="02020603050405020304" pitchFamily="18" charset="0"/>
              </a:rPr>
              <a:t>ld</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tmp</a:t>
            </a:r>
            <a:r>
              <a:rPr lang="en-AU" dirty="0">
                <a:latin typeface="Courier New" panose="02070309020205020404" pitchFamily="49" charset="0"/>
                <a:ea typeface="Times New Roman" panose="02020603050405020304" pitchFamily="18" charset="0"/>
                <a:cs typeface="Times New Roman" panose="02020603050405020304" pitchFamily="18" charset="0"/>
              </a:rPr>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for name in 1 2 3 4 5 6 7 8 9 10 11 12 13 14</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do</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touch /</a:t>
            </a:r>
            <a:r>
              <a:rPr lang="en-AU" dirty="0" err="1">
                <a:latin typeface="Courier New" panose="02070309020205020404" pitchFamily="49" charset="0"/>
                <a:ea typeface="Times New Roman" panose="02020603050405020304" pitchFamily="18" charset="0"/>
                <a:cs typeface="Times New Roman" panose="02020603050405020304" pitchFamily="18" charset="0"/>
              </a:rPr>
              <a:t>tmp</a:t>
            </a:r>
            <a:r>
              <a:rPr lang="en-AU" dirty="0">
                <a:latin typeface="Courier New" panose="02070309020205020404" pitchFamily="49" charset="0"/>
                <a:ea typeface="Times New Roman" panose="02020603050405020304" pitchFamily="18" charset="0"/>
                <a:cs typeface="Times New Roman" panose="02020603050405020304" pitchFamily="18" charset="0"/>
              </a:rPr>
              <a:t>/</a:t>
            </a:r>
            <a:r>
              <a:rPr lang="en-AU" dirty="0" err="1">
                <a:latin typeface="Courier New" panose="02070309020205020404" pitchFamily="49" charset="0"/>
                <a:ea typeface="Times New Roman" panose="02020603050405020304" pitchFamily="18" charset="0"/>
                <a:cs typeface="Times New Roman" panose="02020603050405020304" pitchFamily="18" charset="0"/>
              </a:rPr>
              <a:t>aaaaaaaaaaaaaaaaaaaaaaaaaaaa$name</a:t>
            </a:r>
            <a:r>
              <a:rPr lang="en-AU" dirty="0">
                <a:latin typeface="Courier New" panose="02070309020205020404" pitchFamily="49" charset="0"/>
                <a:ea typeface="Times New Roman" panose="02020603050405020304" pitchFamily="18" charset="0"/>
                <a:cs typeface="Times New Roman" panose="02020603050405020304" pitchFamily="18" charset="0"/>
              </a:rPr>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done</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ls -</a:t>
            </a:r>
            <a:r>
              <a:rPr lang="en-AU" dirty="0" err="1">
                <a:latin typeface="Courier New" panose="02070309020205020404" pitchFamily="49" charset="0"/>
                <a:ea typeface="Times New Roman" panose="02020603050405020304" pitchFamily="18" charset="0"/>
                <a:cs typeface="Times New Roman" panose="02020603050405020304" pitchFamily="18" charset="0"/>
              </a:rPr>
              <a:t>ld</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tmp</a:t>
            </a:r>
            <a:r>
              <a:rPr lang="en-AU" dirty="0">
                <a:latin typeface="Courier New" panose="02070309020205020404" pitchFamily="49" charset="0"/>
                <a:ea typeface="Times New Roman" panose="02020603050405020304" pitchFamily="18" charset="0"/>
                <a:cs typeface="Times New Roman" panose="02020603050405020304" pitchFamily="18" charset="0"/>
              </a:rPr>
              <a:t>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Times New Roman" panose="02020603050405020304" pitchFamily="18" charset="0"/>
                <a:ea typeface="Times New Roman" panose="02020603050405020304" pitchFamily="18" charset="0"/>
              </a:rPr>
              <a:t>These commands create a number of empty files inside the </a:t>
            </a:r>
            <a:r>
              <a:rPr lang="en-AU" dirty="0">
                <a:latin typeface="Courier New" panose="02070309020205020404" pitchFamily="49" charset="0"/>
                <a:ea typeface="Times New Roman" panose="02020603050405020304" pitchFamily="18" charset="0"/>
                <a:cs typeface="Times New Roman" panose="02020603050405020304" pitchFamily="18" charset="0"/>
              </a:rPr>
              <a:t>/</a:t>
            </a:r>
            <a:r>
              <a:rPr lang="en-AU" dirty="0" err="1">
                <a:latin typeface="Courier New" panose="02070309020205020404" pitchFamily="49" charset="0"/>
                <a:ea typeface="Times New Roman" panose="02020603050405020304" pitchFamily="18" charset="0"/>
                <a:cs typeface="Times New Roman" panose="02020603050405020304" pitchFamily="18" charset="0"/>
              </a:rPr>
              <a:t>tmp</a:t>
            </a:r>
            <a:r>
              <a:rPr lang="en-AU" dirty="0">
                <a:latin typeface="Times New Roman" panose="02020603050405020304" pitchFamily="18" charset="0"/>
                <a:ea typeface="Times New Roman" panose="02020603050405020304" pitchFamily="18" charset="0"/>
              </a:rPr>
              <a:t> directory. (The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touch</a:t>
            </a:r>
            <a:r>
              <a:rPr lang="en-AU" dirty="0">
                <a:latin typeface="Times New Roman" panose="02020603050405020304" pitchFamily="18" charset="0"/>
                <a:ea typeface="Times New Roman" panose="02020603050405020304" pitchFamily="18" charset="0"/>
              </a:rPr>
              <a:t> command is used to create an empty file if the file doesn't exist, or updates the date last modified if it does.)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Why does the output of the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ls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ld</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tmp</a:t>
            </a:r>
            <a:r>
              <a:rPr lang="en-AU" dirty="0">
                <a:latin typeface="Times New Roman" panose="02020603050405020304" pitchFamily="18" charset="0"/>
                <a:ea typeface="Times New Roman" panose="02020603050405020304" pitchFamily="18" charset="0"/>
              </a:rPr>
              <a:t> command change? </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05575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protection</a:t>
            </a:r>
            <a:endParaRPr lang="en-US" dirty="0"/>
          </a:p>
        </p:txBody>
      </p:sp>
      <p:sp>
        <p:nvSpPr>
          <p:cNvPr id="3" name="Content Placeholder 2"/>
          <p:cNvSpPr>
            <a:spLocks noGrp="1"/>
          </p:cNvSpPr>
          <p:nvPr>
            <p:ph idx="1"/>
          </p:nvPr>
        </p:nvSpPr>
        <p:spPr/>
        <p:txBody>
          <a:bodyPr>
            <a:normAutofit/>
          </a:bodyPr>
          <a:lstStyle/>
          <a:p>
            <a:r>
              <a:rPr lang="en-AU" dirty="0">
                <a:latin typeface="Times New Roman" panose="02020603050405020304" pitchFamily="18" charset="0"/>
                <a:ea typeface="Times New Roman" panose="02020603050405020304" pitchFamily="18" charset="0"/>
              </a:rPr>
              <a:t>Given that there can be many people sharing a UNIX computer it is important that the operating system provide some method of restricting access to files</a:t>
            </a:r>
            <a:r>
              <a:rPr lang="en-AU" dirty="0" smtClean="0">
                <a:latin typeface="Times New Roman" panose="02020603050405020304" pitchFamily="18" charset="0"/>
                <a:ea typeface="Times New Roman" panose="02020603050405020304" pitchFamily="18" charset="0"/>
              </a:rPr>
              <a:t>.</a:t>
            </a:r>
          </a:p>
          <a:p>
            <a:r>
              <a:rPr lang="en-AU" dirty="0"/>
              <a:t>UNIX achieves this by </a:t>
            </a:r>
            <a:endParaRPr lang="en-US" dirty="0"/>
          </a:p>
          <a:p>
            <a:pPr lvl="1"/>
            <a:r>
              <a:rPr lang="en-AU" dirty="0"/>
              <a:t>restricting users to three valid </a:t>
            </a:r>
            <a:r>
              <a:rPr lang="en-AU" dirty="0" smtClean="0"/>
              <a:t>operations on a file or directory: </a:t>
            </a:r>
            <a:r>
              <a:rPr lang="en-AU" dirty="0"/>
              <a:t>read, write or </a:t>
            </a:r>
            <a:r>
              <a:rPr lang="en-AU" dirty="0" smtClean="0"/>
              <a:t>execute.</a:t>
            </a:r>
            <a:endParaRPr lang="en-US" dirty="0"/>
          </a:p>
          <a:p>
            <a:pPr lvl="1"/>
            <a:r>
              <a:rPr lang="en-AU" dirty="0"/>
              <a:t>allow the file owner to specify who can do these operations on a file.</a:t>
            </a:r>
            <a:br>
              <a:rPr lang="en-AU" dirty="0"/>
            </a:br>
            <a:r>
              <a:rPr lang="en-AU" dirty="0"/>
              <a:t>The file owner can use the user and group concepts of UNIX to restrict which users (actually it restricts which processes that are owned by particular users) can perform these tasks.</a:t>
            </a:r>
            <a:endParaRPr lang="en-US" dirty="0"/>
          </a:p>
          <a:p>
            <a:endParaRPr lang="en-US" dirty="0"/>
          </a:p>
        </p:txBody>
      </p:sp>
    </p:spTree>
    <p:extLst>
      <p:ext uri="{BB962C8B-B14F-4D97-AF65-F5344CB8AC3E}">
        <p14:creationId xmlns:p14="http://schemas.microsoft.com/office/powerpoint/2010/main" val="2665514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operations</a:t>
            </a:r>
            <a:endParaRPr lang="en-US" dirty="0"/>
          </a:p>
        </p:txBody>
      </p:sp>
      <p:sp>
        <p:nvSpPr>
          <p:cNvPr id="3" name="Content Placeholder 2"/>
          <p:cNvSpPr>
            <a:spLocks noGrp="1"/>
          </p:cNvSpPr>
          <p:nvPr>
            <p:ph idx="1"/>
          </p:nvPr>
        </p:nvSpPr>
        <p:spPr/>
        <p:txBody>
          <a:bodyPr/>
          <a:lstStyle/>
          <a:p>
            <a:r>
              <a:rPr lang="en-AU" dirty="0" smtClean="0"/>
              <a:t>The </a:t>
            </a:r>
            <a:r>
              <a:rPr lang="en-AU" dirty="0"/>
              <a:t>following table summarises those </a:t>
            </a:r>
            <a:r>
              <a:rPr lang="en-AU" dirty="0" smtClean="0"/>
              <a:t>operations </a:t>
            </a:r>
          </a:p>
          <a:p>
            <a:endParaRPr lang="en-AU"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1905241"/>
              </p:ext>
            </p:extLst>
          </p:nvPr>
        </p:nvGraphicFramePr>
        <p:xfrm>
          <a:off x="313386" y="2410460"/>
          <a:ext cx="11565228" cy="3901440"/>
        </p:xfrm>
        <a:graphic>
          <a:graphicData uri="http://schemas.openxmlformats.org/drawingml/2006/table">
            <a:tbl>
              <a:tblPr>
                <a:tableStyleId>{5C22544A-7EE6-4342-B048-85BDC9FD1C3A}</a:tableStyleId>
              </a:tblPr>
              <a:tblGrid>
                <a:gridCol w="2273144">
                  <a:extLst>
                    <a:ext uri="{9D8B030D-6E8A-4147-A177-3AD203B41FA5}">
                      <a16:colId xmlns:a16="http://schemas.microsoft.com/office/drawing/2014/main" val="924927962"/>
                    </a:ext>
                  </a:extLst>
                </a:gridCol>
                <a:gridCol w="4646042">
                  <a:extLst>
                    <a:ext uri="{9D8B030D-6E8A-4147-A177-3AD203B41FA5}">
                      <a16:colId xmlns:a16="http://schemas.microsoft.com/office/drawing/2014/main" val="3314614020"/>
                    </a:ext>
                  </a:extLst>
                </a:gridCol>
                <a:gridCol w="4646042">
                  <a:extLst>
                    <a:ext uri="{9D8B030D-6E8A-4147-A177-3AD203B41FA5}">
                      <a16:colId xmlns:a16="http://schemas.microsoft.com/office/drawing/2014/main" val="3780646257"/>
                    </a:ext>
                  </a:extLst>
                </a:gridCol>
              </a:tblGrid>
              <a:tr h="470606">
                <a:tc>
                  <a:txBody>
                    <a:bodyPr/>
                    <a:lstStyle/>
                    <a:p>
                      <a:pPr marL="0" marR="0" algn="ctr">
                        <a:spcBef>
                          <a:spcPts val="0"/>
                        </a:spcBef>
                        <a:spcAft>
                          <a:spcPts val="0"/>
                        </a:spcAft>
                      </a:pPr>
                      <a:r>
                        <a:rPr lang="en-AU" sz="3200" b="1" dirty="0">
                          <a:effectLst/>
                        </a:rPr>
                        <a:t>Operation</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AU" sz="3200" b="1" dirty="0">
                          <a:effectLst/>
                        </a:rPr>
                        <a:t>Effect on a file</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AU" sz="3200" b="1" dirty="0">
                          <a:effectLst/>
                        </a:rPr>
                        <a:t>Effect on a directory</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1713450"/>
                  </a:ext>
                </a:extLst>
              </a:tr>
              <a:tr h="941213">
                <a:tc>
                  <a:txBody>
                    <a:bodyPr/>
                    <a:lstStyle/>
                    <a:p>
                      <a:pPr marL="0" marR="0" algn="ctr">
                        <a:spcBef>
                          <a:spcPts val="0"/>
                        </a:spcBef>
                        <a:spcAft>
                          <a:spcPts val="0"/>
                        </a:spcAft>
                      </a:pPr>
                      <a:r>
                        <a:rPr lang="en-AU" sz="3200">
                          <a:effectLst/>
                        </a:rPr>
                        <a:t>read</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3200">
                          <a:effectLst/>
                        </a:rPr>
                        <a:t>read the contents of the file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3200">
                          <a:effectLst/>
                        </a:rPr>
                        <a:t>find out what files are in the directory, e.g. </a:t>
                      </a:r>
                      <a:r>
                        <a:rPr lang="en-AU" sz="2000">
                          <a:effectLst/>
                        </a:rPr>
                        <a:t>ls</a:t>
                      </a:r>
                      <a:r>
                        <a:rPr lang="en-AU" sz="3200">
                          <a:effectLst/>
                        </a:rPr>
                        <a:t>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5663996"/>
                  </a:ext>
                </a:extLst>
              </a:tr>
              <a:tr h="941213">
                <a:tc>
                  <a:txBody>
                    <a:bodyPr/>
                    <a:lstStyle/>
                    <a:p>
                      <a:pPr marL="0" marR="0" algn="ctr">
                        <a:spcBef>
                          <a:spcPts val="0"/>
                        </a:spcBef>
                        <a:spcAft>
                          <a:spcPts val="0"/>
                        </a:spcAft>
                      </a:pPr>
                      <a:r>
                        <a:rPr lang="en-AU" sz="3200">
                          <a:effectLst/>
                        </a:rPr>
                        <a:t>write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3200">
                          <a:effectLst/>
                        </a:rPr>
                        <a:t>delete the file or add something to the file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3200">
                          <a:effectLst/>
                        </a:rPr>
                        <a:t>be able to create or remove a file from the directory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6268783"/>
                  </a:ext>
                </a:extLst>
              </a:tr>
              <a:tr h="941213">
                <a:tc>
                  <a:txBody>
                    <a:bodyPr/>
                    <a:lstStyle/>
                    <a:p>
                      <a:pPr marL="0" marR="0" algn="ctr">
                        <a:spcBef>
                          <a:spcPts val="0"/>
                        </a:spcBef>
                        <a:spcAft>
                          <a:spcPts val="0"/>
                        </a:spcAft>
                      </a:pPr>
                      <a:r>
                        <a:rPr lang="en-AU" sz="3200">
                          <a:effectLst/>
                        </a:rPr>
                        <a:t>execute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3200">
                          <a:effectLst/>
                        </a:rPr>
                        <a:t>be able to run a file/program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3200" dirty="0">
                          <a:effectLst/>
                        </a:rPr>
                        <a:t>be able to access a file within a directory </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7015692"/>
                  </a:ext>
                </a:extLst>
              </a:tr>
            </a:tbl>
          </a:graphicData>
        </a:graphic>
      </p:graphicFrame>
    </p:spTree>
    <p:extLst>
      <p:ext uri="{BB962C8B-B14F-4D97-AF65-F5344CB8AC3E}">
        <p14:creationId xmlns:p14="http://schemas.microsoft.com/office/powerpoint/2010/main" val="4157933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Users, groups and others</a:t>
            </a:r>
            <a:endParaRPr lang="en-US" dirty="0"/>
          </a:p>
        </p:txBody>
      </p:sp>
      <p:sp>
        <p:nvSpPr>
          <p:cNvPr id="3" name="Content Placeholder 2"/>
          <p:cNvSpPr>
            <a:spLocks noGrp="1"/>
          </p:cNvSpPr>
          <p:nvPr>
            <p:ph idx="1"/>
          </p:nvPr>
        </p:nvSpPr>
        <p:spPr/>
        <p:txBody>
          <a:bodyPr>
            <a:normAutofit fontScale="92500"/>
          </a:bodyPr>
          <a:lstStyle/>
          <a:p>
            <a:r>
              <a:rPr lang="en-AU" dirty="0"/>
              <a:t>Processes wishing to access a file on a UNIX computer are placed into one of three categories </a:t>
            </a:r>
            <a:endParaRPr lang="en-US" dirty="0"/>
          </a:p>
          <a:p>
            <a:endParaRPr lang="en-US" dirty="0" smtClean="0"/>
          </a:p>
          <a:p>
            <a:pPr marL="342900" marR="0" lvl="0" indent="-342900">
              <a:spcBef>
                <a:spcPts val="0"/>
              </a:spcBef>
              <a:spcAft>
                <a:spcPts val="0"/>
              </a:spcAft>
              <a:buFont typeface="Wingdings" panose="05000000000000000000" pitchFamily="2" charset="2"/>
              <a:buChar char=""/>
              <a:tabLst>
                <a:tab pos="228600" algn="l"/>
              </a:tabLst>
            </a:pPr>
            <a:r>
              <a:rPr lang="en-AU" b="1" dirty="0">
                <a:latin typeface="Times New Roman" panose="02020603050405020304" pitchFamily="18" charset="0"/>
                <a:ea typeface="Times New Roman" panose="02020603050405020304" pitchFamily="18" charset="0"/>
              </a:rPr>
              <a:t>user</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The individual user who owns the file (by default the user that created the file but this can be changed). In figure 5.1 the owner is the user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b="1" dirty="0">
                <a:latin typeface="Times New Roman" panose="02020603050405020304" pitchFamily="18" charset="0"/>
                <a:ea typeface="Times New Roman" panose="02020603050405020304" pitchFamily="18" charset="0"/>
              </a:rPr>
              <a:t>group</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The collection of people that belong to the group that owns the file (by default the group to which the file's creator belongs). </a:t>
            </a:r>
            <a:r>
              <a:rPr lang="en-AU" dirty="0" smtClean="0">
                <a:latin typeface="Times New Roman" panose="02020603050405020304" pitchFamily="18" charset="0"/>
                <a:ea typeface="Times New Roman" panose="02020603050405020304" pitchFamily="18" charset="0"/>
              </a:rPr>
              <a:t>The </a:t>
            </a:r>
            <a:r>
              <a:rPr lang="en-AU" dirty="0">
                <a:latin typeface="Times New Roman" panose="02020603050405020304" pitchFamily="18" charset="0"/>
                <a:ea typeface="Times New Roman" panose="02020603050405020304" pitchFamily="18" charset="0"/>
              </a:rPr>
              <a:t>group is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staff</a:t>
            </a:r>
            <a:r>
              <a:rPr lang="en-AU"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AU" b="1" dirty="0">
                <a:latin typeface="Times New Roman" panose="02020603050405020304" pitchFamily="18" charset="0"/>
                <a:ea typeface="Times New Roman" panose="02020603050405020304" pitchFamily="18" charset="0"/>
              </a:rPr>
              <a:t>other</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Anybody that doesn't fall into the first two categories</a:t>
            </a:r>
            <a:endParaRPr lang="en-US" dirty="0"/>
          </a:p>
        </p:txBody>
      </p:sp>
    </p:spTree>
    <p:extLst>
      <p:ext uri="{BB962C8B-B14F-4D97-AF65-F5344CB8AC3E}">
        <p14:creationId xmlns:p14="http://schemas.microsoft.com/office/powerpoint/2010/main" val="623473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permissions</a:t>
            </a:r>
            <a:endParaRPr lang="en-US" dirty="0"/>
          </a:p>
        </p:txBody>
      </p:sp>
      <p:sp>
        <p:nvSpPr>
          <p:cNvPr id="3" name="Content Placeholder 2"/>
          <p:cNvSpPr>
            <a:spLocks noGrp="1"/>
          </p:cNvSpPr>
          <p:nvPr>
            <p:ph idx="1"/>
          </p:nvPr>
        </p:nvSpPr>
        <p:spPr/>
        <p:txBody>
          <a:bodyPr>
            <a:normAutofit/>
          </a:bodyPr>
          <a:lstStyle/>
          <a:p>
            <a:r>
              <a:rPr lang="en-US" sz="3200" dirty="0" smtClean="0"/>
              <a:t>File permissions actually consist of four fields </a:t>
            </a:r>
          </a:p>
          <a:p>
            <a:pPr lvl="1"/>
            <a:r>
              <a:rPr lang="en-US" sz="2800" dirty="0" smtClean="0"/>
              <a:t>file type, </a:t>
            </a:r>
          </a:p>
          <a:p>
            <a:pPr lvl="1"/>
            <a:r>
              <a:rPr lang="en-US" sz="2800" dirty="0" smtClean="0"/>
              <a:t>user permissions, </a:t>
            </a:r>
          </a:p>
          <a:p>
            <a:pPr lvl="1"/>
            <a:r>
              <a:rPr lang="en-US" sz="2800" dirty="0" smtClean="0"/>
              <a:t>group permissions, </a:t>
            </a:r>
          </a:p>
          <a:p>
            <a:pPr lvl="1"/>
            <a:r>
              <a:rPr lang="en-US" sz="2800" dirty="0" smtClean="0"/>
              <a:t>and other permissions</a:t>
            </a:r>
          </a:p>
          <a:p>
            <a:pPr lvl="1"/>
            <a:endParaRPr lang="en-US" sz="2800" dirty="0"/>
          </a:p>
          <a:p>
            <a:r>
              <a:rPr lang="en-AU" dirty="0"/>
              <a:t>Three sets of file </a:t>
            </a:r>
            <a:r>
              <a:rPr lang="en-AU" dirty="0" smtClean="0"/>
              <a:t>permissions</a:t>
            </a:r>
          </a:p>
          <a:p>
            <a:pPr lvl="1"/>
            <a:r>
              <a:rPr lang="en-AU" dirty="0"/>
              <a:t>A letter indicates that the particular category of user has permission to perform that operation on the file. A - indicates that they can't. </a:t>
            </a:r>
            <a:endParaRPr lang="en-US" dirty="0"/>
          </a:p>
          <a:p>
            <a:pPr lvl="1"/>
            <a:endParaRPr lang="en-US" sz="2800" dirty="0" smtClean="0"/>
          </a:p>
          <a:p>
            <a:endParaRPr lang="en-US" sz="3200" dirty="0"/>
          </a:p>
        </p:txBody>
      </p:sp>
    </p:spTree>
    <p:extLst>
      <p:ext uri="{BB962C8B-B14F-4D97-AF65-F5344CB8AC3E}">
        <p14:creationId xmlns:p14="http://schemas.microsoft.com/office/powerpoint/2010/main" val="3642451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Times New Roman" panose="02020603050405020304" pitchFamily="18" charset="0"/>
                <a:ea typeface="Times New Roman" panose="02020603050405020304" pitchFamily="18" charset="0"/>
              </a:rPr>
              <a:t>Symbolic and numeric permissions</a:t>
            </a:r>
            <a:endParaRPr lang="en-US" dirty="0"/>
          </a:p>
        </p:txBody>
      </p:sp>
      <p:sp>
        <p:nvSpPr>
          <p:cNvPr id="3" name="Content Placeholder 2"/>
          <p:cNvSpPr>
            <a:spLocks noGrp="1"/>
          </p:cNvSpPr>
          <p:nvPr>
            <p:ph idx="1"/>
          </p:nvPr>
        </p:nvSpPr>
        <p:spPr/>
        <p:txBody>
          <a:bodyPr/>
          <a:lstStyle/>
          <a:p>
            <a:r>
              <a:rPr lang="en-AU" dirty="0" err="1"/>
              <a:t>rwxr</a:t>
            </a:r>
            <a:r>
              <a:rPr lang="en-AU" dirty="0"/>
              <a:t>-x-w- is referred to as symbolic permissions. The permissions are represented using a variety of </a:t>
            </a:r>
            <a:r>
              <a:rPr lang="en-AU" dirty="0" smtClean="0"/>
              <a:t>symbols.</a:t>
            </a:r>
          </a:p>
          <a:p>
            <a:endParaRPr lang="en-AU" dirty="0"/>
          </a:p>
          <a:p>
            <a:r>
              <a:rPr lang="en-AU" dirty="0" smtClean="0">
                <a:latin typeface="Times New Roman" panose="02020603050405020304" pitchFamily="18" charset="0"/>
                <a:ea typeface="Times New Roman" panose="02020603050405020304" pitchFamily="18" charset="0"/>
              </a:rPr>
              <a:t>Symbols</a:t>
            </a:r>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3762818"/>
              </p:ext>
            </p:extLst>
          </p:nvPr>
        </p:nvGraphicFramePr>
        <p:xfrm>
          <a:off x="2292439" y="3782353"/>
          <a:ext cx="8010660" cy="2560320"/>
        </p:xfrm>
        <a:graphic>
          <a:graphicData uri="http://schemas.openxmlformats.org/drawingml/2006/table">
            <a:tbl>
              <a:tblPr>
                <a:tableStyleId>{5C22544A-7EE6-4342-B048-85BDC9FD1C3A}</a:tableStyleId>
              </a:tblPr>
              <a:tblGrid>
                <a:gridCol w="1696319">
                  <a:extLst>
                    <a:ext uri="{9D8B030D-6E8A-4147-A177-3AD203B41FA5}">
                      <a16:colId xmlns:a16="http://schemas.microsoft.com/office/drawing/2014/main" val="2678251818"/>
                    </a:ext>
                  </a:extLst>
                </a:gridCol>
                <a:gridCol w="6314341">
                  <a:extLst>
                    <a:ext uri="{9D8B030D-6E8A-4147-A177-3AD203B41FA5}">
                      <a16:colId xmlns:a16="http://schemas.microsoft.com/office/drawing/2014/main" val="1442785890"/>
                    </a:ext>
                  </a:extLst>
                </a:gridCol>
              </a:tblGrid>
              <a:tr h="0">
                <a:tc>
                  <a:txBody>
                    <a:bodyPr/>
                    <a:lstStyle/>
                    <a:p>
                      <a:pPr marL="0" marR="0" algn="ctr">
                        <a:spcBef>
                          <a:spcPts val="0"/>
                        </a:spcBef>
                        <a:spcAft>
                          <a:spcPts val="0"/>
                        </a:spcAft>
                      </a:pPr>
                      <a:r>
                        <a:rPr lang="en-AU" sz="2800">
                          <a:effectLst/>
                        </a:rPr>
                        <a:t>Symbol</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AU" sz="2800">
                          <a:effectLst/>
                        </a:rPr>
                        <a:t>Purpose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8425206"/>
                  </a:ext>
                </a:extLst>
              </a:tr>
              <a:tr h="0">
                <a:tc>
                  <a:txBody>
                    <a:bodyPr/>
                    <a:lstStyle/>
                    <a:p>
                      <a:pPr marL="0" marR="0" algn="ctr">
                        <a:spcBef>
                          <a:spcPts val="0"/>
                        </a:spcBef>
                        <a:spcAft>
                          <a:spcPts val="0"/>
                        </a:spcAft>
                      </a:pPr>
                      <a:r>
                        <a:rPr lang="en-AU" sz="1800">
                          <a:effectLst/>
                        </a:rPr>
                        <a:t>r</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800">
                          <a:effectLst/>
                        </a:rPr>
                        <a:t>read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3097646"/>
                  </a:ext>
                </a:extLst>
              </a:tr>
              <a:tr h="0">
                <a:tc>
                  <a:txBody>
                    <a:bodyPr/>
                    <a:lstStyle/>
                    <a:p>
                      <a:pPr marL="0" marR="0" algn="ctr">
                        <a:spcBef>
                          <a:spcPts val="0"/>
                        </a:spcBef>
                        <a:spcAft>
                          <a:spcPts val="0"/>
                        </a:spcAft>
                      </a:pPr>
                      <a:r>
                        <a:rPr lang="en-AU" sz="1800">
                          <a:effectLst/>
                        </a:rPr>
                        <a:t>w</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800">
                          <a:effectLst/>
                        </a:rPr>
                        <a:t>write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0440277"/>
                  </a:ext>
                </a:extLst>
              </a:tr>
              <a:tr h="0">
                <a:tc>
                  <a:txBody>
                    <a:bodyPr/>
                    <a:lstStyle/>
                    <a:p>
                      <a:pPr marL="0" marR="0" algn="ctr">
                        <a:spcBef>
                          <a:spcPts val="0"/>
                        </a:spcBef>
                        <a:spcAft>
                          <a:spcPts val="0"/>
                        </a:spcAft>
                      </a:pPr>
                      <a:r>
                        <a:rPr lang="en-AU" sz="1800">
                          <a:effectLst/>
                        </a:rPr>
                        <a:t>x</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800" dirty="0">
                          <a:effectLst/>
                        </a:rPr>
                        <a:t>execute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9704589"/>
                  </a:ext>
                </a:extLst>
              </a:tr>
              <a:tr h="0">
                <a:tc>
                  <a:txBody>
                    <a:bodyPr/>
                    <a:lstStyle/>
                    <a:p>
                      <a:pPr marL="0" marR="0" algn="ctr">
                        <a:spcBef>
                          <a:spcPts val="0"/>
                        </a:spcBef>
                        <a:spcAft>
                          <a:spcPts val="0"/>
                        </a:spcAft>
                      </a:pPr>
                      <a:r>
                        <a:rPr lang="en-AU" sz="1800" dirty="0">
                          <a:effectLst/>
                        </a:rPr>
                        <a:t>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800">
                          <a:effectLst/>
                        </a:rPr>
                        <a:t>setuid or setgid (depending on location)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8251844"/>
                  </a:ext>
                </a:extLst>
              </a:tr>
              <a:tr h="0">
                <a:tc>
                  <a:txBody>
                    <a:bodyPr/>
                    <a:lstStyle/>
                    <a:p>
                      <a:pPr marL="0" marR="0" algn="ctr">
                        <a:spcBef>
                          <a:spcPts val="0"/>
                        </a:spcBef>
                        <a:spcAft>
                          <a:spcPts val="0"/>
                        </a:spcAft>
                      </a:pPr>
                      <a:r>
                        <a:rPr lang="en-AU" sz="1800">
                          <a:effectLst/>
                        </a:rPr>
                        <a:t>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2800" dirty="0">
                          <a:effectLst/>
                        </a:rPr>
                        <a:t>sticky bit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5330993"/>
                  </a:ext>
                </a:extLst>
              </a:tr>
            </a:tbl>
          </a:graphicData>
        </a:graphic>
      </p:graphicFrame>
    </p:spTree>
    <p:extLst>
      <p:ext uri="{BB962C8B-B14F-4D97-AF65-F5344CB8AC3E}">
        <p14:creationId xmlns:p14="http://schemas.microsoft.com/office/powerpoint/2010/main" val="2234173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Special permissions</a:t>
            </a:r>
            <a:endParaRPr lang="en-US" dirty="0"/>
          </a:p>
        </p:txBody>
      </p:sp>
      <p:sp>
        <p:nvSpPr>
          <p:cNvPr id="3" name="Content Placeholder 2"/>
          <p:cNvSpPr>
            <a:spLocks noGrp="1"/>
          </p:cNvSpPr>
          <p:nvPr>
            <p:ph idx="1"/>
          </p:nvPr>
        </p:nvSpPr>
        <p:spPr>
          <a:xfrm>
            <a:off x="838200" y="1825624"/>
            <a:ext cx="10515600" cy="4716843"/>
          </a:xfrm>
        </p:spPr>
        <p:txBody>
          <a:bodyPr>
            <a:normAutofit/>
          </a:bodyPr>
          <a:lstStyle/>
          <a:p>
            <a:r>
              <a:rPr lang="en-AU" dirty="0"/>
              <a:t>Sticky bit on a </a:t>
            </a:r>
            <a:r>
              <a:rPr lang="en-AU" dirty="0" smtClean="0"/>
              <a:t>file</a:t>
            </a:r>
          </a:p>
          <a:p>
            <a:pPr lvl="1"/>
            <a:r>
              <a:rPr lang="en-AU" dirty="0"/>
              <a:t>In the past having the sticky bit set on a file meant that when the file was executed the code for the program would "stick" in </a:t>
            </a:r>
            <a:r>
              <a:rPr lang="en-AU" dirty="0" smtClean="0"/>
              <a:t>RAM </a:t>
            </a:r>
          </a:p>
          <a:p>
            <a:pPr lvl="1"/>
            <a:r>
              <a:rPr lang="en-AU" dirty="0"/>
              <a:t>The sticky bit was used on programs that were executed regularly. If the code for a program is already in RAM the program will start much quicker because the code doesn't have to be loaded from </a:t>
            </a:r>
            <a:r>
              <a:rPr lang="en-AU" dirty="0" smtClean="0"/>
              <a:t>disk </a:t>
            </a:r>
          </a:p>
          <a:p>
            <a:pPr lvl="1"/>
            <a:r>
              <a:rPr lang="en-AU" dirty="0"/>
              <a:t>However today with the advent of shared libraries and cheap RAM most modern </a:t>
            </a:r>
            <a:r>
              <a:rPr lang="en-AU" dirty="0" err="1"/>
              <a:t>Unices</a:t>
            </a:r>
            <a:r>
              <a:rPr lang="en-AU" dirty="0"/>
              <a:t> ignore the sticky bit when it is set on a </a:t>
            </a:r>
            <a:r>
              <a:rPr lang="en-AU" dirty="0" smtClean="0"/>
              <a:t>file. </a:t>
            </a:r>
          </a:p>
          <a:p>
            <a:r>
              <a:rPr lang="en-AU" dirty="0"/>
              <a:t>Sticky bit on a </a:t>
            </a:r>
            <a:r>
              <a:rPr lang="en-AU" dirty="0" smtClean="0"/>
              <a:t>directory</a:t>
            </a:r>
          </a:p>
          <a:p>
            <a:pPr lvl="1"/>
            <a:r>
              <a:rPr lang="en-AU" dirty="0" smtClean="0"/>
              <a:t> </a:t>
            </a:r>
            <a:r>
              <a:rPr lang="en-AU" dirty="0"/>
              <a:t>Modern UNIX operating </a:t>
            </a:r>
            <a:r>
              <a:rPr lang="en-AU" dirty="0" smtClean="0"/>
              <a:t>systems </a:t>
            </a:r>
            <a:r>
              <a:rPr lang="en-AU" dirty="0"/>
              <a:t>use the sticky bit on a directory to make /</a:t>
            </a:r>
            <a:r>
              <a:rPr lang="en-AU" dirty="0" err="1"/>
              <a:t>tmp</a:t>
            </a:r>
            <a:r>
              <a:rPr lang="en-AU" dirty="0"/>
              <a:t> directories more secure. Try the command ls -</a:t>
            </a:r>
            <a:r>
              <a:rPr lang="en-AU" dirty="0" err="1"/>
              <a:t>ld</a:t>
            </a:r>
            <a:r>
              <a:rPr lang="en-AU" dirty="0"/>
              <a:t> /</a:t>
            </a:r>
            <a:r>
              <a:rPr lang="en-AU" dirty="0" err="1"/>
              <a:t>tmp</a:t>
            </a:r>
            <a:r>
              <a:rPr lang="en-AU" dirty="0"/>
              <a:t> what do you notice about the file permissions of /</a:t>
            </a:r>
            <a:r>
              <a:rPr lang="en-AU" dirty="0" err="1"/>
              <a:t>tmp</a:t>
            </a:r>
            <a:r>
              <a:rPr lang="en-AU" dirty="0"/>
              <a:t>. </a:t>
            </a:r>
            <a:endParaRPr lang="en-US" dirty="0"/>
          </a:p>
        </p:txBody>
      </p:sp>
    </p:spTree>
    <p:extLst>
      <p:ext uri="{BB962C8B-B14F-4D97-AF65-F5344CB8AC3E}">
        <p14:creationId xmlns:p14="http://schemas.microsoft.com/office/powerpoint/2010/main" val="2010049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AU" dirty="0"/>
              <a:t>If the sticky bit is set on a directory you can only delete or rename a file in that directory if you are </a:t>
            </a:r>
            <a:endParaRPr lang="en-US" dirty="0"/>
          </a:p>
          <a:p>
            <a:pPr lvl="1"/>
            <a:r>
              <a:rPr lang="en-AU" dirty="0"/>
              <a:t>the owner of the directory, </a:t>
            </a:r>
            <a:endParaRPr lang="en-US" dirty="0"/>
          </a:p>
          <a:p>
            <a:pPr lvl="1"/>
            <a:r>
              <a:rPr lang="en-AU" dirty="0"/>
              <a:t>the owner of the file, or </a:t>
            </a:r>
            <a:endParaRPr lang="en-US" dirty="0"/>
          </a:p>
          <a:p>
            <a:pPr lvl="1"/>
            <a:r>
              <a:rPr lang="en-AU" dirty="0"/>
              <a:t>the super user </a:t>
            </a:r>
            <a:endParaRPr lang="en-US" dirty="0"/>
          </a:p>
        </p:txBody>
      </p:sp>
    </p:spTree>
    <p:extLst>
      <p:ext uri="{BB962C8B-B14F-4D97-AF65-F5344CB8AC3E}">
        <p14:creationId xmlns:p14="http://schemas.microsoft.com/office/powerpoint/2010/main" val="1534240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Changing passwords</a:t>
            </a:r>
            <a:endParaRPr lang="en-US" dirty="0"/>
          </a:p>
        </p:txBody>
      </p:sp>
      <p:sp>
        <p:nvSpPr>
          <p:cNvPr id="3" name="Content Placeholder 2"/>
          <p:cNvSpPr>
            <a:spLocks noGrp="1"/>
          </p:cNvSpPr>
          <p:nvPr>
            <p:ph idx="1"/>
          </p:nvPr>
        </p:nvSpPr>
        <p:spPr/>
        <p:txBody>
          <a:bodyPr/>
          <a:lstStyle/>
          <a:p>
            <a:r>
              <a:rPr lang="en-AU" dirty="0"/>
              <a:t>When you use the </a:t>
            </a:r>
            <a:r>
              <a:rPr lang="en-AU" dirty="0" err="1"/>
              <a:t>passwd</a:t>
            </a:r>
            <a:r>
              <a:rPr lang="en-AU" dirty="0"/>
              <a:t> command to change your password the command will actually change the contents of either the /</a:t>
            </a:r>
            <a:r>
              <a:rPr lang="en-AU" dirty="0" err="1"/>
              <a:t>etc</a:t>
            </a:r>
            <a:r>
              <a:rPr lang="en-AU" dirty="0"/>
              <a:t>/</a:t>
            </a:r>
            <a:r>
              <a:rPr lang="en-AU" dirty="0" err="1"/>
              <a:t>passwd</a:t>
            </a:r>
            <a:r>
              <a:rPr lang="en-AU" dirty="0"/>
              <a:t> or /</a:t>
            </a:r>
            <a:r>
              <a:rPr lang="en-AU" dirty="0" err="1"/>
              <a:t>etc</a:t>
            </a:r>
            <a:r>
              <a:rPr lang="en-AU" dirty="0"/>
              <a:t>/shadow files</a:t>
            </a:r>
            <a:r>
              <a:rPr lang="en-AU" dirty="0" smtClean="0"/>
              <a:t>.</a:t>
            </a:r>
          </a:p>
          <a:p>
            <a:r>
              <a:rPr lang="en-AU" dirty="0" smtClean="0"/>
              <a:t>The </a:t>
            </a:r>
            <a:r>
              <a:rPr lang="en-AU" dirty="0"/>
              <a:t>UNIX operating system uses the effective UID and GID of a process to decide whether or not that process can modify a file. Also the effective UID and GID are normally the UID and GID of the user who executes the process</a:t>
            </a:r>
            <a:endParaRPr lang="en-US" dirty="0"/>
          </a:p>
        </p:txBody>
      </p:sp>
    </p:spTree>
    <p:extLst>
      <p:ext uri="{BB962C8B-B14F-4D97-AF65-F5344CB8AC3E}">
        <p14:creationId xmlns:p14="http://schemas.microsoft.com/office/powerpoint/2010/main" val="209302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attributes </a:t>
            </a:r>
            <a:endParaRPr lang="en-US" dirty="0"/>
          </a:p>
        </p:txBody>
      </p:sp>
      <p:sp>
        <p:nvSpPr>
          <p:cNvPr id="3" name="Content Placeholder 2"/>
          <p:cNvSpPr>
            <a:spLocks noGrp="1"/>
          </p:cNvSpPr>
          <p:nvPr>
            <p:ph idx="1"/>
          </p:nvPr>
        </p:nvSpPr>
        <p:spPr/>
        <p:txBody>
          <a:bodyPr/>
          <a:lstStyle/>
          <a:p>
            <a:r>
              <a:rPr lang="en-US" dirty="0" smtClean="0"/>
              <a:t>For every process that is created the UNIX operating system stores information including </a:t>
            </a:r>
          </a:p>
          <a:p>
            <a:pPr lvl="1"/>
            <a:r>
              <a:rPr lang="en-US" dirty="0" smtClean="0"/>
              <a:t>its real UID, GID and its effective UID and GID </a:t>
            </a:r>
          </a:p>
          <a:p>
            <a:pPr lvl="1"/>
            <a:r>
              <a:rPr lang="en-US" dirty="0" smtClean="0"/>
              <a:t>the code and variables used by the process (its address map) </a:t>
            </a:r>
          </a:p>
          <a:p>
            <a:pPr lvl="1"/>
            <a:r>
              <a:rPr lang="en-US" dirty="0" smtClean="0"/>
              <a:t>the status of the process </a:t>
            </a:r>
          </a:p>
          <a:p>
            <a:pPr lvl="1"/>
            <a:r>
              <a:rPr lang="en-US" dirty="0" smtClean="0"/>
              <a:t>its priority </a:t>
            </a:r>
          </a:p>
          <a:p>
            <a:pPr lvl="1"/>
            <a:r>
              <a:rPr lang="en-US" dirty="0" smtClean="0"/>
              <a:t>its parent process </a:t>
            </a:r>
          </a:p>
          <a:p>
            <a:endParaRPr lang="en-US" dirty="0"/>
          </a:p>
        </p:txBody>
      </p:sp>
    </p:spTree>
    <p:extLst>
      <p:ext uri="{BB962C8B-B14F-4D97-AF65-F5344CB8AC3E}">
        <p14:creationId xmlns:p14="http://schemas.microsoft.com/office/powerpoint/2010/main" val="199237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351338"/>
          </a:xfrm>
        </p:spPr>
        <p:txBody>
          <a:bodyPr/>
          <a:lstStyle/>
          <a:p>
            <a:r>
              <a:rPr lang="en-AU" dirty="0"/>
              <a:t>This means that if I use the </a:t>
            </a:r>
            <a:r>
              <a:rPr lang="en-AU" dirty="0" err="1"/>
              <a:t>passwd</a:t>
            </a:r>
            <a:r>
              <a:rPr lang="en-AU" dirty="0"/>
              <a:t> command to modify the contents of the /</a:t>
            </a:r>
            <a:r>
              <a:rPr lang="en-AU" dirty="0" err="1"/>
              <a:t>etc</a:t>
            </a:r>
            <a:r>
              <a:rPr lang="en-AU" dirty="0"/>
              <a:t>/</a:t>
            </a:r>
            <a:r>
              <a:rPr lang="en-AU" dirty="0" err="1"/>
              <a:t>passwd</a:t>
            </a:r>
            <a:r>
              <a:rPr lang="en-AU" dirty="0"/>
              <a:t> file (I write to the file) then I must have write permission on the /</a:t>
            </a:r>
            <a:r>
              <a:rPr lang="en-AU" dirty="0" err="1"/>
              <a:t>etc</a:t>
            </a:r>
            <a:r>
              <a:rPr lang="en-AU" dirty="0"/>
              <a:t>/</a:t>
            </a:r>
            <a:r>
              <a:rPr lang="en-AU" dirty="0" err="1"/>
              <a:t>passwd</a:t>
            </a:r>
            <a:r>
              <a:rPr lang="en-AU" dirty="0"/>
              <a:t> </a:t>
            </a:r>
            <a:r>
              <a:rPr lang="en-AU" dirty="0" smtClean="0"/>
              <a:t>file </a:t>
            </a:r>
          </a:p>
          <a:p>
            <a:endParaRPr lang="en-AU" dirty="0"/>
          </a:p>
          <a:p>
            <a:r>
              <a:rPr lang="en-AU" dirty="0"/>
              <a:t>What are the file permissions on the /</a:t>
            </a:r>
            <a:r>
              <a:rPr lang="en-AU" dirty="0" err="1"/>
              <a:t>etc</a:t>
            </a:r>
            <a:r>
              <a:rPr lang="en-AU" dirty="0"/>
              <a:t>/</a:t>
            </a:r>
            <a:r>
              <a:rPr lang="en-AU" dirty="0" err="1"/>
              <a:t>passwd</a:t>
            </a:r>
            <a:r>
              <a:rPr lang="en-AU" dirty="0"/>
              <a:t> file</a:t>
            </a:r>
            <a:r>
              <a:rPr lang="en-AU" dirty="0" smtClean="0"/>
              <a:t>? </a:t>
            </a:r>
          </a:p>
          <a:p>
            <a:pPr lvl="1"/>
            <a:r>
              <a:rPr lang="en-AU" dirty="0" err="1">
                <a:latin typeface="Times New Roman" panose="02020603050405020304" pitchFamily="18" charset="0"/>
                <a:ea typeface="Times New Roman" panose="02020603050405020304" pitchFamily="18" charset="0"/>
              </a:rPr>
              <a:t>dinbig</a:t>
            </a:r>
            <a:r>
              <a:rPr lang="en-AU" dirty="0">
                <a:latin typeface="Times New Roman" panose="02020603050405020304" pitchFamily="18" charset="0"/>
                <a:ea typeface="Times New Roman" panose="02020603050405020304" pitchFamily="18" charset="0"/>
              </a:rPr>
              <a:t>:~$ ls -l /</a:t>
            </a:r>
            <a:r>
              <a:rPr lang="en-AU" dirty="0" err="1">
                <a:latin typeface="Times New Roman" panose="02020603050405020304" pitchFamily="18" charset="0"/>
                <a:ea typeface="Times New Roman" panose="02020603050405020304" pitchFamily="18" charset="0"/>
              </a:rPr>
              <a:t>etc</a:t>
            </a:r>
            <a:r>
              <a:rPr lang="en-AU" dirty="0">
                <a:latin typeface="Times New Roman" panose="02020603050405020304" pitchFamily="18" charset="0"/>
                <a:ea typeface="Times New Roman" panose="02020603050405020304" pitchFamily="18" charset="0"/>
              </a:rPr>
              <a:t>/</a:t>
            </a:r>
            <a:r>
              <a:rPr lang="en-AU" dirty="0" err="1">
                <a:latin typeface="Times New Roman" panose="02020603050405020304" pitchFamily="18" charset="0"/>
                <a:ea typeface="Times New Roman" panose="02020603050405020304" pitchFamily="18" charset="0"/>
              </a:rPr>
              <a:t>passwd</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t>
            </a:r>
            <a:r>
              <a:rPr lang="en-AU" dirty="0" err="1">
                <a:latin typeface="Times New Roman" panose="02020603050405020304" pitchFamily="18" charset="0"/>
                <a:ea typeface="Times New Roman" panose="02020603050405020304" pitchFamily="18" charset="0"/>
              </a:rPr>
              <a:t>rw</a:t>
            </a:r>
            <a:r>
              <a:rPr lang="en-AU" dirty="0">
                <a:latin typeface="Times New Roman" panose="02020603050405020304" pitchFamily="18" charset="0"/>
                <a:ea typeface="Times New Roman" panose="02020603050405020304" pitchFamily="18" charset="0"/>
              </a:rPr>
              <a:t>-r--r--   1 root     </a:t>
            </a:r>
            <a:r>
              <a:rPr lang="en-AU" dirty="0" err="1">
                <a:latin typeface="Times New Roman" panose="02020603050405020304" pitchFamily="18" charset="0"/>
                <a:ea typeface="Times New Roman" panose="02020603050405020304" pitchFamily="18" charset="0"/>
              </a:rPr>
              <a:t>root</a:t>
            </a:r>
            <a:r>
              <a:rPr lang="en-AU" dirty="0">
                <a:latin typeface="Times New Roman" panose="02020603050405020304" pitchFamily="18" charset="0"/>
                <a:ea typeface="Times New Roman" panose="02020603050405020304" pitchFamily="18" charset="0"/>
              </a:rPr>
              <a:t>          697 Feb  1 21:21 /</a:t>
            </a:r>
            <a:r>
              <a:rPr lang="en-AU" dirty="0" err="1">
                <a:latin typeface="Times New Roman" panose="02020603050405020304" pitchFamily="18" charset="0"/>
                <a:ea typeface="Times New Roman" panose="02020603050405020304" pitchFamily="18" charset="0"/>
              </a:rPr>
              <a:t>etc</a:t>
            </a:r>
            <a:r>
              <a:rPr lang="en-AU" dirty="0">
                <a:latin typeface="Times New Roman" panose="02020603050405020304" pitchFamily="18" charset="0"/>
                <a:ea typeface="Times New Roman" panose="02020603050405020304" pitchFamily="18" charset="0"/>
              </a:rPr>
              <a:t>/</a:t>
            </a:r>
            <a:r>
              <a:rPr lang="en-AU" dirty="0" err="1">
                <a:latin typeface="Times New Roman" panose="02020603050405020304" pitchFamily="18" charset="0"/>
                <a:ea typeface="Times New Roman" panose="02020603050405020304" pitchFamily="18" charset="0"/>
              </a:rPr>
              <a:t>passwd</a:t>
            </a:r>
            <a:endParaRPr lang="en-US" dirty="0"/>
          </a:p>
        </p:txBody>
      </p:sp>
    </p:spTree>
    <p:extLst>
      <p:ext uri="{BB962C8B-B14F-4D97-AF65-F5344CB8AC3E}">
        <p14:creationId xmlns:p14="http://schemas.microsoft.com/office/powerpoint/2010/main" val="285826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latin typeface="Times New Roman" panose="02020603050405020304" pitchFamily="18" charset="0"/>
                <a:ea typeface="Times New Roman" panose="02020603050405020304" pitchFamily="18" charset="0"/>
              </a:rPr>
              <a:t>setuid</a:t>
            </a:r>
            <a:r>
              <a:rPr lang="en-AU" dirty="0">
                <a:latin typeface="Times New Roman" panose="02020603050405020304" pitchFamily="18" charset="0"/>
                <a:ea typeface="Times New Roman" panose="02020603050405020304" pitchFamily="18" charset="0"/>
              </a:rPr>
              <a:t> and </a:t>
            </a:r>
            <a:r>
              <a:rPr lang="en-AU" dirty="0" err="1">
                <a:latin typeface="Times New Roman" panose="02020603050405020304" pitchFamily="18" charset="0"/>
                <a:ea typeface="Times New Roman" panose="02020603050405020304" pitchFamily="18" charset="0"/>
              </a:rPr>
              <a:t>setgid</a:t>
            </a:r>
            <a:endParaRPr lang="en-US" dirty="0"/>
          </a:p>
        </p:txBody>
      </p:sp>
      <p:sp>
        <p:nvSpPr>
          <p:cNvPr id="3" name="Content Placeholder 2"/>
          <p:cNvSpPr>
            <a:spLocks noGrp="1"/>
          </p:cNvSpPr>
          <p:nvPr>
            <p:ph idx="1"/>
          </p:nvPr>
        </p:nvSpPr>
        <p:spPr/>
        <p:txBody>
          <a:bodyPr/>
          <a:lstStyle/>
          <a:p>
            <a:r>
              <a:rPr lang="en-AU" dirty="0"/>
              <a:t>This is where the </a:t>
            </a:r>
            <a:r>
              <a:rPr lang="en-AU" dirty="0" err="1"/>
              <a:t>setuid</a:t>
            </a:r>
            <a:r>
              <a:rPr lang="en-AU" dirty="0"/>
              <a:t> and </a:t>
            </a:r>
            <a:r>
              <a:rPr lang="en-AU" dirty="0" err="1"/>
              <a:t>setgid</a:t>
            </a:r>
            <a:r>
              <a:rPr lang="en-AU" dirty="0"/>
              <a:t> file permissions enter the picture. Let's have a look at the permissions for the </a:t>
            </a:r>
            <a:r>
              <a:rPr lang="en-AU" dirty="0" err="1"/>
              <a:t>passwd</a:t>
            </a:r>
            <a:r>
              <a:rPr lang="en-AU" dirty="0"/>
              <a:t> </a:t>
            </a:r>
            <a:r>
              <a:rPr lang="en-AU" dirty="0" smtClean="0"/>
              <a:t>command </a:t>
            </a:r>
          </a:p>
          <a:p>
            <a:endParaRPr lang="en-AU" dirty="0"/>
          </a:p>
          <a:p>
            <a:r>
              <a:rPr lang="en-AU" dirty="0" smtClean="0"/>
              <a:t> </a:t>
            </a:r>
            <a:r>
              <a:rPr lang="en-AU" dirty="0" err="1">
                <a:latin typeface="Times New Roman" panose="02020603050405020304" pitchFamily="18" charset="0"/>
                <a:ea typeface="Times New Roman" panose="02020603050405020304" pitchFamily="18" charset="0"/>
              </a:rPr>
              <a:t>dinbig</a:t>
            </a:r>
            <a:r>
              <a:rPr lang="en-AU" dirty="0">
                <a:latin typeface="Times New Roman" panose="02020603050405020304" pitchFamily="18" charset="0"/>
                <a:ea typeface="Times New Roman" panose="02020603050405020304" pitchFamily="18" charset="0"/>
              </a:rPr>
              <a:t>:~$ </a:t>
            </a:r>
            <a:r>
              <a:rPr lang="en-AU" b="1" dirty="0">
                <a:latin typeface="Times New Roman" panose="02020603050405020304" pitchFamily="18" charset="0"/>
                <a:ea typeface="Times New Roman" panose="02020603050405020304" pitchFamily="18" charset="0"/>
              </a:rPr>
              <a:t>which </a:t>
            </a:r>
            <a:r>
              <a:rPr lang="en-AU" b="1" dirty="0" err="1">
                <a:latin typeface="Times New Roman" panose="02020603050405020304" pitchFamily="18" charset="0"/>
                <a:ea typeface="Times New Roman" panose="02020603050405020304" pitchFamily="18" charset="0"/>
              </a:rPr>
              <a:t>passwd</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t>
            </a:r>
            <a:r>
              <a:rPr lang="en-AU" dirty="0" err="1">
                <a:latin typeface="Times New Roman" panose="02020603050405020304" pitchFamily="18" charset="0"/>
                <a:ea typeface="Times New Roman" panose="02020603050405020304" pitchFamily="18" charset="0"/>
              </a:rPr>
              <a:t>usr</a:t>
            </a:r>
            <a:r>
              <a:rPr lang="en-AU" dirty="0">
                <a:latin typeface="Times New Roman" panose="02020603050405020304" pitchFamily="18" charset="0"/>
                <a:ea typeface="Times New Roman" panose="02020603050405020304" pitchFamily="18" charset="0"/>
              </a:rPr>
              <a:t>/bin/</a:t>
            </a:r>
            <a:r>
              <a:rPr lang="en-AU" dirty="0" err="1">
                <a:latin typeface="Times New Roman" panose="02020603050405020304" pitchFamily="18" charset="0"/>
                <a:ea typeface="Times New Roman" panose="02020603050405020304" pitchFamily="18" charset="0"/>
              </a:rPr>
              <a:t>passwd</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err="1">
                <a:latin typeface="Times New Roman" panose="02020603050405020304" pitchFamily="18" charset="0"/>
                <a:ea typeface="Times New Roman" panose="02020603050405020304" pitchFamily="18" charset="0"/>
              </a:rPr>
              <a:t>dinbig</a:t>
            </a:r>
            <a:r>
              <a:rPr lang="en-AU" dirty="0">
                <a:latin typeface="Times New Roman" panose="02020603050405020304" pitchFamily="18" charset="0"/>
                <a:ea typeface="Times New Roman" panose="02020603050405020304" pitchFamily="18" charset="0"/>
              </a:rPr>
              <a:t>:~$ </a:t>
            </a:r>
            <a:r>
              <a:rPr lang="en-AU" b="1" dirty="0">
                <a:latin typeface="Times New Roman" panose="02020603050405020304" pitchFamily="18" charset="0"/>
                <a:ea typeface="Times New Roman" panose="02020603050405020304" pitchFamily="18" charset="0"/>
              </a:rPr>
              <a:t>ls -l /</a:t>
            </a:r>
            <a:r>
              <a:rPr lang="en-AU" b="1" dirty="0" err="1">
                <a:latin typeface="Times New Roman" panose="02020603050405020304" pitchFamily="18" charset="0"/>
                <a:ea typeface="Times New Roman" panose="02020603050405020304" pitchFamily="18" charset="0"/>
              </a:rPr>
              <a:t>usr</a:t>
            </a:r>
            <a:r>
              <a:rPr lang="en-AU" b="1" dirty="0">
                <a:latin typeface="Times New Roman" panose="02020603050405020304" pitchFamily="18" charset="0"/>
                <a:ea typeface="Times New Roman" panose="02020603050405020304" pitchFamily="18" charset="0"/>
              </a:rPr>
              <a:t>/bin/</a:t>
            </a:r>
            <a:r>
              <a:rPr lang="en-AU" b="1" dirty="0" err="1">
                <a:latin typeface="Times New Roman" panose="02020603050405020304" pitchFamily="18" charset="0"/>
                <a:ea typeface="Times New Roman" panose="02020603050405020304" pitchFamily="18" charset="0"/>
              </a:rPr>
              <a:t>passwd</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t>
            </a:r>
            <a:r>
              <a:rPr lang="en-AU" dirty="0" err="1">
                <a:latin typeface="Times New Roman" panose="02020603050405020304" pitchFamily="18" charset="0"/>
                <a:ea typeface="Times New Roman" panose="02020603050405020304" pitchFamily="18" charset="0"/>
              </a:rPr>
              <a:t>rws</a:t>
            </a:r>
            <a:r>
              <a:rPr lang="en-AU" dirty="0">
                <a:latin typeface="Times New Roman" panose="02020603050405020304" pitchFamily="18" charset="0"/>
                <a:ea typeface="Times New Roman" panose="02020603050405020304" pitchFamily="18" charset="0"/>
              </a:rPr>
              <a:t>--x--x   1 root     bin          7192 Oct 16 06:10 /</a:t>
            </a:r>
            <a:r>
              <a:rPr lang="en-AU" dirty="0" err="1">
                <a:latin typeface="Times New Roman" panose="02020603050405020304" pitchFamily="18" charset="0"/>
                <a:ea typeface="Times New Roman" panose="02020603050405020304" pitchFamily="18" charset="0"/>
              </a:rPr>
              <a:t>usr</a:t>
            </a:r>
            <a:r>
              <a:rPr lang="en-AU" dirty="0">
                <a:latin typeface="Times New Roman" panose="02020603050405020304" pitchFamily="18" charset="0"/>
                <a:ea typeface="Times New Roman" panose="02020603050405020304" pitchFamily="18" charset="0"/>
              </a:rPr>
              <a:t>/bin/</a:t>
            </a:r>
            <a:r>
              <a:rPr lang="en-AU" dirty="0" err="1">
                <a:latin typeface="Times New Roman" panose="02020603050405020304" pitchFamily="18" charset="0"/>
                <a:ea typeface="Times New Roman" panose="02020603050405020304" pitchFamily="18" charset="0"/>
              </a:rPr>
              <a:t>passwd</a:t>
            </a:r>
            <a:endParaRPr lang="en-US" dirty="0"/>
          </a:p>
        </p:txBody>
      </p:sp>
    </p:spTree>
    <p:extLst>
      <p:ext uri="{BB962C8B-B14F-4D97-AF65-F5344CB8AC3E}">
        <p14:creationId xmlns:p14="http://schemas.microsoft.com/office/powerpoint/2010/main" val="3547034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AU" dirty="0"/>
              <a:t>The </a:t>
            </a:r>
            <a:r>
              <a:rPr lang="en-AU" dirty="0" err="1"/>
              <a:t>setuid</a:t>
            </a:r>
            <a:r>
              <a:rPr lang="en-AU" dirty="0"/>
              <a:t> and </a:t>
            </a:r>
            <a:r>
              <a:rPr lang="en-AU" dirty="0" err="1"/>
              <a:t>setgid</a:t>
            </a:r>
            <a:r>
              <a:rPr lang="en-AU" dirty="0"/>
              <a:t> permissions are used to change the effective UID and GID of a process. When I execute the </a:t>
            </a:r>
            <a:r>
              <a:rPr lang="en-AU" dirty="0" err="1"/>
              <a:t>passwd</a:t>
            </a:r>
            <a:r>
              <a:rPr lang="en-AU" dirty="0"/>
              <a:t> command a new process is created. The real UID and GID of this process will match my UID and GID. However the effective UID and GID (the values used to check file permissions) will be set to that of the </a:t>
            </a:r>
            <a:r>
              <a:rPr lang="en-AU" dirty="0" smtClean="0"/>
              <a:t>command </a:t>
            </a:r>
          </a:p>
          <a:p>
            <a:r>
              <a:rPr lang="en-AU" dirty="0">
                <a:latin typeface="Times New Roman" panose="02020603050405020304" pitchFamily="18" charset="0"/>
                <a:ea typeface="Times New Roman" panose="02020603050405020304" pitchFamily="18" charset="0"/>
              </a:rPr>
              <a:t>In the case of the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passwd</a:t>
            </a:r>
            <a:r>
              <a:rPr lang="en-AU" dirty="0">
                <a:latin typeface="Times New Roman" panose="02020603050405020304" pitchFamily="18" charset="0"/>
                <a:ea typeface="Times New Roman" panose="02020603050405020304" pitchFamily="18" charset="0"/>
              </a:rPr>
              <a:t> command the effective UID will be that of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root</a:t>
            </a:r>
            <a:r>
              <a:rPr lang="en-AU" dirty="0">
                <a:latin typeface="Times New Roman" panose="02020603050405020304" pitchFamily="18" charset="0"/>
                <a:ea typeface="Times New Roman" panose="02020603050405020304" pitchFamily="18" charset="0"/>
              </a:rPr>
              <a:t> because the </a:t>
            </a:r>
            <a:r>
              <a:rPr lang="en-AU" dirty="0" err="1">
                <a:latin typeface="Times New Roman" panose="02020603050405020304" pitchFamily="18" charset="0"/>
                <a:ea typeface="Times New Roman" panose="02020603050405020304" pitchFamily="18" charset="0"/>
              </a:rPr>
              <a:t>setuid</a:t>
            </a:r>
            <a:r>
              <a:rPr lang="en-AU" dirty="0">
                <a:latin typeface="Times New Roman" panose="02020603050405020304" pitchFamily="18" charset="0"/>
                <a:ea typeface="Times New Roman" panose="02020603050405020304" pitchFamily="18" charset="0"/>
              </a:rPr>
              <a:t> permission is set, while the effective GID will be my group's because the </a:t>
            </a:r>
            <a:r>
              <a:rPr lang="en-AU" dirty="0" err="1">
                <a:latin typeface="Times New Roman" panose="02020603050405020304" pitchFamily="18" charset="0"/>
                <a:ea typeface="Times New Roman" panose="02020603050405020304" pitchFamily="18" charset="0"/>
              </a:rPr>
              <a:t>setgid</a:t>
            </a:r>
            <a:r>
              <a:rPr lang="en-AU" dirty="0">
                <a:latin typeface="Times New Roman" panose="02020603050405020304" pitchFamily="18" charset="0"/>
                <a:ea typeface="Times New Roman" panose="02020603050405020304" pitchFamily="18" charset="0"/>
              </a:rPr>
              <a:t> bit is not set</a:t>
            </a:r>
            <a:endParaRPr lang="en-US" dirty="0"/>
          </a:p>
        </p:txBody>
      </p:sp>
    </p:spTree>
    <p:extLst>
      <p:ext uri="{BB962C8B-B14F-4D97-AF65-F5344CB8AC3E}">
        <p14:creationId xmlns:p14="http://schemas.microsoft.com/office/powerpoint/2010/main" val="3049300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Numeric permissions</a:t>
            </a:r>
            <a:endParaRPr lang="en-US" dirty="0"/>
          </a:p>
        </p:txBody>
      </p:sp>
      <p:sp>
        <p:nvSpPr>
          <p:cNvPr id="3" name="Content Placeholder 2"/>
          <p:cNvSpPr>
            <a:spLocks noGrp="1"/>
          </p:cNvSpPr>
          <p:nvPr>
            <p:ph idx="1"/>
          </p:nvPr>
        </p:nvSpPr>
        <p:spPr/>
        <p:txBody>
          <a:bodyPr/>
          <a:lstStyle/>
          <a:p>
            <a:r>
              <a:rPr lang="en-AU" dirty="0" smtClean="0">
                <a:latin typeface="Times New Roman" panose="02020603050405020304" pitchFamily="18" charset="0"/>
                <a:ea typeface="Times New Roman" panose="02020603050405020304" pitchFamily="18" charset="0"/>
              </a:rPr>
              <a:t>We </a:t>
            </a:r>
            <a:r>
              <a:rPr lang="en-AU" dirty="0">
                <a:latin typeface="Times New Roman" panose="02020603050405020304" pitchFamily="18" charset="0"/>
                <a:ea typeface="Times New Roman" panose="02020603050405020304" pitchFamily="18" charset="0"/>
              </a:rPr>
              <a:t>have been using symbols like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 w x s t</a:t>
            </a:r>
            <a:r>
              <a:rPr lang="en-AU" dirty="0">
                <a:latin typeface="Times New Roman" panose="02020603050405020304" pitchFamily="18" charset="0"/>
                <a:ea typeface="Times New Roman" panose="02020603050405020304" pitchFamily="18" charset="0"/>
              </a:rPr>
              <a:t> to represent file permissions. However the operating system itself doesn't use symbols, instead it uses </a:t>
            </a:r>
            <a:r>
              <a:rPr lang="en-AU" dirty="0" smtClean="0">
                <a:latin typeface="Times New Roman" panose="02020603050405020304" pitchFamily="18" charset="0"/>
                <a:ea typeface="Times New Roman" panose="02020603050405020304" pitchFamily="18" charset="0"/>
              </a:rPr>
              <a:t>numbers </a:t>
            </a:r>
          </a:p>
          <a:p>
            <a:r>
              <a:rPr lang="en-AU" dirty="0"/>
              <a:t>With numeric or absolute permissions the file permissions are represented using octal (base 8) numbers rather than </a:t>
            </a:r>
            <a:r>
              <a:rPr lang="en-AU" dirty="0" smtClean="0"/>
              <a:t>symbols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2608941"/>
              </p:ext>
            </p:extLst>
          </p:nvPr>
        </p:nvGraphicFramePr>
        <p:xfrm>
          <a:off x="4212081" y="4367054"/>
          <a:ext cx="2505710" cy="1097280"/>
        </p:xfrm>
        <a:graphic>
          <a:graphicData uri="http://schemas.openxmlformats.org/drawingml/2006/table">
            <a:tbl>
              <a:tblPr>
                <a:tableStyleId>{5C22544A-7EE6-4342-B048-85BDC9FD1C3A}</a:tableStyleId>
              </a:tblPr>
              <a:tblGrid>
                <a:gridCol w="708660">
                  <a:extLst>
                    <a:ext uri="{9D8B030D-6E8A-4147-A177-3AD203B41FA5}">
                      <a16:colId xmlns:a16="http://schemas.microsoft.com/office/drawing/2014/main" val="1382554580"/>
                    </a:ext>
                  </a:extLst>
                </a:gridCol>
                <a:gridCol w="1797050">
                  <a:extLst>
                    <a:ext uri="{9D8B030D-6E8A-4147-A177-3AD203B41FA5}">
                      <a16:colId xmlns:a16="http://schemas.microsoft.com/office/drawing/2014/main" val="4179062592"/>
                    </a:ext>
                  </a:extLst>
                </a:gridCol>
              </a:tblGrid>
              <a:tr h="0">
                <a:tc>
                  <a:txBody>
                    <a:bodyPr/>
                    <a:lstStyle/>
                    <a:p>
                      <a:pPr marL="0" marR="0" algn="ctr">
                        <a:spcBef>
                          <a:spcPts val="0"/>
                        </a:spcBef>
                        <a:spcAft>
                          <a:spcPts val="0"/>
                        </a:spcAft>
                      </a:pPr>
                      <a:r>
                        <a:rPr lang="en-AU" sz="1200">
                          <a:effectLst/>
                        </a:rPr>
                        <a:t>Symbol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AU" sz="1200">
                          <a:effectLst/>
                        </a:rPr>
                        <a:t>Number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398380"/>
                  </a:ext>
                </a:extLst>
              </a:tr>
              <a:tr h="0">
                <a:tc>
                  <a:txBody>
                    <a:bodyPr/>
                    <a:lstStyle/>
                    <a:p>
                      <a:pPr marL="0" marR="0">
                        <a:spcBef>
                          <a:spcPts val="0"/>
                        </a:spcBef>
                        <a:spcAft>
                          <a:spcPts val="0"/>
                        </a:spcAft>
                      </a:pPr>
                      <a:r>
                        <a:rPr lang="en-AU" sz="1200">
                          <a:effectLst/>
                        </a:rPr>
                        <a: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200">
                          <a:effectLst/>
                        </a:rPr>
                        <a:t>4000 setuid 2000 setgid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5726355"/>
                  </a:ext>
                </a:extLst>
              </a:tr>
              <a:tr h="0">
                <a:tc>
                  <a:txBody>
                    <a:bodyPr/>
                    <a:lstStyle/>
                    <a:p>
                      <a:pPr marL="0" marR="0">
                        <a:spcBef>
                          <a:spcPts val="0"/>
                        </a:spcBef>
                        <a:spcAft>
                          <a:spcPts val="0"/>
                        </a:spcAft>
                      </a:pPr>
                      <a:r>
                        <a:rPr lang="en-AU" sz="1000">
                          <a:effectLst/>
                        </a:rPr>
                        <a:t>t</a:t>
                      </a:r>
                      <a:r>
                        <a:rPr lang="en-AU"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200">
                          <a:effectLst/>
                        </a:rPr>
                        <a:t>1000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7348677"/>
                  </a:ext>
                </a:extLst>
              </a:tr>
              <a:tr h="0">
                <a:tc>
                  <a:txBody>
                    <a:bodyPr/>
                    <a:lstStyle/>
                    <a:p>
                      <a:pPr marL="0" marR="0">
                        <a:spcBef>
                          <a:spcPts val="0"/>
                        </a:spcBef>
                        <a:spcAft>
                          <a:spcPts val="0"/>
                        </a:spcAft>
                      </a:pPr>
                      <a:r>
                        <a:rPr lang="en-AU" sz="1000">
                          <a:effectLst/>
                        </a:rPr>
                        <a:t>r</a:t>
                      </a:r>
                      <a:r>
                        <a:rPr lang="en-AU"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200">
                          <a:effectLst/>
                        </a:rPr>
                        <a:t>400 user 40 group 4 other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8899805"/>
                  </a:ext>
                </a:extLst>
              </a:tr>
              <a:tr h="0">
                <a:tc>
                  <a:txBody>
                    <a:bodyPr/>
                    <a:lstStyle/>
                    <a:p>
                      <a:pPr marL="0" marR="0">
                        <a:spcBef>
                          <a:spcPts val="0"/>
                        </a:spcBef>
                        <a:spcAft>
                          <a:spcPts val="0"/>
                        </a:spcAft>
                      </a:pPr>
                      <a:r>
                        <a:rPr lang="en-AU" sz="1000">
                          <a:effectLst/>
                        </a:rPr>
                        <a:t>w</a:t>
                      </a:r>
                      <a:r>
                        <a:rPr lang="en-AU"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200">
                          <a:effectLst/>
                        </a:rPr>
                        <a:t>200 user 20 group 2 other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2949103"/>
                  </a:ext>
                </a:extLst>
              </a:tr>
              <a:tr h="0">
                <a:tc>
                  <a:txBody>
                    <a:bodyPr/>
                    <a:lstStyle/>
                    <a:p>
                      <a:pPr marL="0" marR="0">
                        <a:spcBef>
                          <a:spcPts val="0"/>
                        </a:spcBef>
                        <a:spcAft>
                          <a:spcPts val="0"/>
                        </a:spcAft>
                      </a:pPr>
                      <a:r>
                        <a:rPr lang="en-AU" sz="1000">
                          <a:effectLst/>
                        </a:rPr>
                        <a:t>x</a:t>
                      </a:r>
                      <a:r>
                        <a:rPr lang="en-AU"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200" dirty="0">
                          <a:effectLst/>
                        </a:rPr>
                        <a:t>100 user 10 group 1 other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6378928"/>
                  </a:ext>
                </a:extLst>
              </a:tr>
            </a:tbl>
          </a:graphicData>
        </a:graphic>
      </p:graphicFrame>
    </p:spTree>
    <p:extLst>
      <p:ext uri="{BB962C8B-B14F-4D97-AF65-F5344CB8AC3E}">
        <p14:creationId xmlns:p14="http://schemas.microsoft.com/office/powerpoint/2010/main" val="3085958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Symbolic to numeric</a:t>
            </a:r>
            <a:endParaRPr lang="en-US" dirty="0"/>
          </a:p>
        </p:txBody>
      </p:sp>
      <p:sp>
        <p:nvSpPr>
          <p:cNvPr id="3" name="Content Placeholder 2"/>
          <p:cNvSpPr>
            <a:spLocks noGrp="1"/>
          </p:cNvSpPr>
          <p:nvPr>
            <p:ph idx="1"/>
          </p:nvPr>
        </p:nvSpPr>
        <p:spPr/>
        <p:txBody>
          <a:bodyPr/>
          <a:lstStyle/>
          <a:p>
            <a:r>
              <a:rPr lang="en-AU" dirty="0">
                <a:latin typeface="Times New Roman" panose="02020603050405020304" pitchFamily="18" charset="0"/>
                <a:ea typeface="Times New Roman" panose="02020603050405020304" pitchFamily="18" charset="0"/>
              </a:rPr>
              <a:t>Here's an example of converting from symbolic to numeric using a different </a:t>
            </a:r>
            <a:r>
              <a:rPr lang="en-AU" dirty="0" smtClean="0">
                <a:latin typeface="Times New Roman" panose="02020603050405020304" pitchFamily="18" charset="0"/>
                <a:ea typeface="Times New Roman" panose="02020603050405020304" pitchFamily="18" charset="0"/>
              </a:rPr>
              <a:t>method </a:t>
            </a:r>
          </a:p>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The process goes something like this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write down the symbolic permissions,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under each permission that is on, write a one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under each permission that is off, write a zero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for each category of user, user, group and other convert the three binary digits into decimal, e.g. </a:t>
            </a:r>
            <a:r>
              <a:rPr lang="en-AU" dirty="0" err="1">
                <a:latin typeface="Times New Roman" panose="02020603050405020304" pitchFamily="18" charset="0"/>
                <a:ea typeface="Times New Roman" panose="02020603050405020304" pitchFamily="18" charset="0"/>
              </a:rPr>
              <a:t>rwx</a:t>
            </a:r>
            <a:r>
              <a:rPr lang="en-AU" dirty="0">
                <a:latin typeface="Times New Roman" panose="02020603050405020304" pitchFamily="18" charset="0"/>
                <a:ea typeface="Times New Roman" panose="02020603050405020304" pitchFamily="18" charset="0"/>
              </a:rPr>
              <a:t> -&gt; 111 -&gt; 7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combine the three numbers (one each for user, group and other) into a single octal number </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8178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Exercises</a:t>
            </a:r>
            <a:endParaRPr lang="en-US" dirty="0"/>
          </a:p>
        </p:txBody>
      </p:sp>
      <p:sp>
        <p:nvSpPr>
          <p:cNvPr id="3" name="Content Placeholder 2"/>
          <p:cNvSpPr>
            <a:spLocks noGrp="1"/>
          </p:cNvSpPr>
          <p:nvPr>
            <p:ph idx="1"/>
          </p:nvPr>
        </p:nvSpPr>
        <p:spPr/>
        <p:txBody>
          <a:bodyPr>
            <a:normAutofit fontScale="92500" lnSpcReduction="10000"/>
          </a:bodyPr>
          <a:lstStyle/>
          <a:p>
            <a:pPr marL="342900" marR="0" lvl="0" indent="-342900">
              <a:spcBef>
                <a:spcPts val="0"/>
              </a:spcBef>
              <a:spcAft>
                <a:spcPts val="0"/>
              </a:spcAft>
              <a:buSzPts val="800"/>
              <a:buFont typeface="Times New Roman" panose="02020603050405020304" pitchFamily="18" charset="0"/>
              <a:buAutoNum type="arabicPeriod"/>
              <a:tabLst>
                <a:tab pos="228600" algn="l"/>
                <a:tab pos="875030" algn="l"/>
              </a:tabLst>
            </a:pPr>
            <a:r>
              <a:rPr lang="en-AU" dirty="0">
                <a:latin typeface="Times New Roman" panose="02020603050405020304" pitchFamily="18" charset="0"/>
                <a:ea typeface="Times New Roman" panose="02020603050405020304" pitchFamily="18" charset="0"/>
              </a:rPr>
              <a:t>Convert the following symbolic permissions to numeric </a:t>
            </a:r>
            <a:br>
              <a:rPr lang="en-AU" dirty="0">
                <a:latin typeface="Times New Roman" panose="02020603050405020304" pitchFamily="18" charset="0"/>
                <a:ea typeface="Times New Roman" panose="02020603050405020304" pitchFamily="18" charset="0"/>
              </a:rPr>
            </a:b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rwxrwxrwx</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--r--r--</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sr</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-x---</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rwsrwsrwt</a:t>
            </a:r>
            <a:r>
              <a:rPr lang="en-AU" dirty="0">
                <a:latin typeface="Times New Roman" panose="02020603050405020304" pitchFamily="18" charset="0"/>
                <a:ea typeface="Times New Roman" panose="02020603050405020304" pitchFamily="18" charset="0"/>
              </a:rPr>
              <a:t> </a:t>
            </a:r>
            <a:endParaRPr lang="en-AU" dirty="0" smtClean="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800"/>
              <a:buFont typeface="Times New Roman" panose="02020603050405020304" pitchFamily="18" charset="0"/>
              <a:buAutoNum type="arabicPeriod"/>
              <a:tabLst>
                <a:tab pos="228600" algn="l"/>
                <a:tab pos="875030" algn="l"/>
              </a:tabLst>
            </a:pPr>
            <a:endParaRPr lang="en-AU"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800"/>
              <a:buFont typeface="Times New Roman" panose="02020603050405020304" pitchFamily="18" charset="0"/>
              <a:buAutoNum type="arabicPeriod"/>
              <a:tabLst>
                <a:tab pos="228600" algn="l"/>
                <a:tab pos="875030" algn="l"/>
              </a:tabLst>
            </a:pPr>
            <a:r>
              <a:rPr lang="en-AU" dirty="0">
                <a:latin typeface="Times New Roman" panose="02020603050405020304" pitchFamily="18" charset="0"/>
                <a:ea typeface="Times New Roman" panose="02020603050405020304" pitchFamily="18" charset="0"/>
              </a:rPr>
              <a:t>Convert the following numeric permissions to symbolic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710</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4755</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5755</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6750</a:t>
            </a:r>
            <a:r>
              <a:rPr lang="en-AU" dirty="0">
                <a:latin typeface="Times New Roman" panose="02020603050405020304" pitchFamily="18" charset="0"/>
                <a:ea typeface="Times New Roman" panose="02020603050405020304" pitchFamily="18" charset="0"/>
              </a:rPr>
              <a:t> </a:t>
            </a:r>
            <a:br>
              <a:rPr lang="en-AU" dirty="0">
                <a:latin typeface="Times New Roman" panose="02020603050405020304" pitchFamily="18" charset="0"/>
                <a:ea typeface="Times New Roman" panose="02020603050405020304" pitchFamily="18" charset="0"/>
              </a:rPr>
            </a:b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7000</a:t>
            </a:r>
            <a:r>
              <a:rPr lang="en-AU"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98689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Times New Roman" panose="02020603050405020304" pitchFamily="18" charset="0"/>
                <a:ea typeface="Times New Roman" panose="02020603050405020304" pitchFamily="18" charset="0"/>
              </a:rPr>
              <a:t>Changing file permissions</a:t>
            </a:r>
            <a:endParaRPr lang="en-US" dirty="0"/>
          </a:p>
        </p:txBody>
      </p:sp>
      <p:sp>
        <p:nvSpPr>
          <p:cNvPr id="3" name="Content Placeholder 2"/>
          <p:cNvSpPr>
            <a:spLocks noGrp="1"/>
          </p:cNvSpPr>
          <p:nvPr>
            <p:ph idx="1"/>
          </p:nvPr>
        </p:nvSpPr>
        <p:spPr/>
        <p:txBody>
          <a:bodyPr/>
          <a:lstStyle/>
          <a:p>
            <a:r>
              <a:rPr lang="en-AU" dirty="0"/>
              <a:t>The UNIX operating system provides a number of commands for users to change the permissions associated with a file.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76362428"/>
              </p:ext>
            </p:extLst>
          </p:nvPr>
        </p:nvGraphicFramePr>
        <p:xfrm>
          <a:off x="3129566" y="3361214"/>
          <a:ext cx="5615189" cy="1463040"/>
        </p:xfrm>
        <a:graphic>
          <a:graphicData uri="http://schemas.openxmlformats.org/drawingml/2006/table">
            <a:tbl>
              <a:tblPr>
                <a:tableStyleId>{5C22544A-7EE6-4342-B048-85BDC9FD1C3A}</a:tableStyleId>
              </a:tblPr>
              <a:tblGrid>
                <a:gridCol w="1397364">
                  <a:extLst>
                    <a:ext uri="{9D8B030D-6E8A-4147-A177-3AD203B41FA5}">
                      <a16:colId xmlns:a16="http://schemas.microsoft.com/office/drawing/2014/main" val="2303399932"/>
                    </a:ext>
                  </a:extLst>
                </a:gridCol>
                <a:gridCol w="4217825">
                  <a:extLst>
                    <a:ext uri="{9D8B030D-6E8A-4147-A177-3AD203B41FA5}">
                      <a16:colId xmlns:a16="http://schemas.microsoft.com/office/drawing/2014/main" val="1421360810"/>
                    </a:ext>
                  </a:extLst>
                </a:gridCol>
              </a:tblGrid>
              <a:tr h="0">
                <a:tc>
                  <a:txBody>
                    <a:bodyPr/>
                    <a:lstStyle/>
                    <a:p>
                      <a:pPr marL="0" marR="0" algn="ctr">
                        <a:spcBef>
                          <a:spcPts val="0"/>
                        </a:spcBef>
                        <a:spcAft>
                          <a:spcPts val="0"/>
                        </a:spcAft>
                      </a:pPr>
                      <a:r>
                        <a:rPr lang="en-AU" sz="1600">
                          <a:effectLst/>
                        </a:rPr>
                        <a:t>Command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AU" sz="1600">
                          <a:effectLst/>
                        </a:rPr>
                        <a:t>Purpose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3929633"/>
                  </a:ext>
                </a:extLst>
              </a:tr>
              <a:tr h="0">
                <a:tc>
                  <a:txBody>
                    <a:bodyPr/>
                    <a:lstStyle/>
                    <a:p>
                      <a:pPr marL="0" marR="0" algn="ctr">
                        <a:spcBef>
                          <a:spcPts val="0"/>
                        </a:spcBef>
                        <a:spcAft>
                          <a:spcPts val="0"/>
                        </a:spcAft>
                      </a:pPr>
                      <a:r>
                        <a:rPr lang="en-AU" sz="1100">
                          <a:effectLst/>
                        </a:rPr>
                        <a:t>chmod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600">
                          <a:effectLst/>
                        </a:rPr>
                        <a:t>change the file permissions for a file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7636470"/>
                  </a:ext>
                </a:extLst>
              </a:tr>
              <a:tr h="0">
                <a:tc>
                  <a:txBody>
                    <a:bodyPr/>
                    <a:lstStyle/>
                    <a:p>
                      <a:pPr marL="0" marR="0" algn="ctr">
                        <a:spcBef>
                          <a:spcPts val="0"/>
                        </a:spcBef>
                        <a:spcAft>
                          <a:spcPts val="0"/>
                        </a:spcAft>
                      </a:pPr>
                      <a:r>
                        <a:rPr lang="en-AU"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Umask</a:t>
                      </a:r>
                      <a:endParaRPr lang="en-AU"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600" dirty="0">
                          <a:effectLst/>
                        </a:rPr>
                        <a:t>set the default file permissions for any files to be created. Usually run as the user logs in.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7469732"/>
                  </a:ext>
                </a:extLst>
              </a:tr>
              <a:tr h="0">
                <a:tc>
                  <a:txBody>
                    <a:bodyPr/>
                    <a:lstStyle/>
                    <a:p>
                      <a:pPr marL="0" marR="0" algn="ctr">
                        <a:spcBef>
                          <a:spcPts val="0"/>
                        </a:spcBef>
                        <a:spcAft>
                          <a:spcPts val="0"/>
                        </a:spcAft>
                      </a:pPr>
                      <a:r>
                        <a:rPr lang="en-AU"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chgrp</a:t>
                      </a:r>
                      <a:endParaRPr lang="en-AU"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600">
                          <a:effectLst/>
                        </a:rPr>
                        <a:t>change the group owner of a file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8249715"/>
                  </a:ext>
                </a:extLst>
              </a:tr>
              <a:tr h="0">
                <a:tc>
                  <a:txBody>
                    <a:bodyPr/>
                    <a:lstStyle/>
                    <a:p>
                      <a:pPr marL="0" marR="0" algn="ctr">
                        <a:spcBef>
                          <a:spcPts val="0"/>
                        </a:spcBef>
                        <a:spcAft>
                          <a:spcPts val="0"/>
                        </a:spcAft>
                      </a:pPr>
                      <a:r>
                        <a:rPr lang="en-AU"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chown</a:t>
                      </a:r>
                      <a:endParaRPr lang="en-AU"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AU" sz="1600" dirty="0">
                          <a:effectLst/>
                        </a:rPr>
                        <a:t>change the user owner of a file.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141301"/>
                  </a:ext>
                </a:extLst>
              </a:tr>
            </a:tbl>
          </a:graphicData>
        </a:graphic>
      </p:graphicFrame>
    </p:spTree>
    <p:extLst>
      <p:ext uri="{BB962C8B-B14F-4D97-AF65-F5344CB8AC3E}">
        <p14:creationId xmlns:p14="http://schemas.microsoft.com/office/powerpoint/2010/main" val="3720121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575175"/>
          </a:xfrm>
        </p:spPr>
        <p:txBody>
          <a:bodyPr>
            <a:normAutofit/>
          </a:bodyPr>
          <a:lstStyle/>
          <a:p>
            <a:r>
              <a:rPr lang="en-AU" dirty="0">
                <a:latin typeface="Times New Roman" panose="02020603050405020304" pitchFamily="18" charset="0"/>
                <a:ea typeface="Times New Roman" panose="02020603050405020304" pitchFamily="18" charset="0"/>
              </a:rPr>
              <a:t>Changing </a:t>
            </a:r>
            <a:r>
              <a:rPr lang="en-AU" dirty="0" smtClean="0">
                <a:latin typeface="Times New Roman" panose="02020603050405020304" pitchFamily="18" charset="0"/>
                <a:ea typeface="Times New Roman" panose="02020603050405020304" pitchFamily="18" charset="0"/>
              </a:rPr>
              <a:t>permissions </a:t>
            </a:r>
          </a:p>
          <a:p>
            <a:pPr marL="457200" lvl="1" indent="0">
              <a:buNone/>
            </a:pPr>
            <a:r>
              <a:rPr lang="en-AU" dirty="0" err="1">
                <a:latin typeface="Times New Roman" panose="02020603050405020304" pitchFamily="18" charset="0"/>
                <a:ea typeface="Times New Roman" panose="02020603050405020304" pitchFamily="18" charset="0"/>
              </a:rPr>
              <a:t>chmod</a:t>
            </a:r>
            <a:r>
              <a:rPr lang="en-AU" dirty="0">
                <a:latin typeface="Times New Roman" panose="02020603050405020304" pitchFamily="18" charset="0"/>
                <a:ea typeface="Times New Roman" panose="02020603050405020304" pitchFamily="18" charset="0"/>
              </a:rPr>
              <a:t> [-R] </a:t>
            </a:r>
            <a:r>
              <a:rPr lang="en-AU" i="1" dirty="0">
                <a:latin typeface="Times New Roman" panose="02020603050405020304" pitchFamily="18" charset="0"/>
                <a:ea typeface="Times New Roman" panose="02020603050405020304" pitchFamily="18" charset="0"/>
              </a:rPr>
              <a:t>operation</a:t>
            </a:r>
            <a:r>
              <a:rPr lang="en-AU" dirty="0">
                <a:latin typeface="Times New Roman" panose="02020603050405020304" pitchFamily="18" charset="0"/>
                <a:ea typeface="Times New Roman" panose="02020603050405020304" pitchFamily="18" charset="0"/>
              </a:rPr>
              <a:t> </a:t>
            </a:r>
            <a:r>
              <a:rPr lang="en-AU" i="1" dirty="0" smtClean="0">
                <a:latin typeface="Times New Roman" panose="02020603050405020304" pitchFamily="18" charset="0"/>
                <a:ea typeface="Times New Roman" panose="02020603050405020304" pitchFamily="18" charset="0"/>
              </a:rPr>
              <a:t>files </a:t>
            </a:r>
          </a:p>
          <a:p>
            <a:pPr lvl="1"/>
            <a:endParaRPr lang="en-AU" i="1" dirty="0" smtClean="0">
              <a:latin typeface="Times New Roman" panose="02020603050405020304" pitchFamily="18" charset="0"/>
              <a:ea typeface="Times New Roman" panose="02020603050405020304" pitchFamily="18" charset="0"/>
            </a:endParaRPr>
          </a:p>
          <a:p>
            <a:pPr marL="431800" marR="0">
              <a:spcBef>
                <a:spcPts val="300"/>
              </a:spcBef>
              <a:spcAft>
                <a:spcPts val="300"/>
              </a:spcAft>
            </a:pPr>
            <a:r>
              <a:rPr lang="en-AU" dirty="0" smtClean="0">
                <a:latin typeface="Times New Roman" panose="02020603050405020304" pitchFamily="18" charset="0"/>
                <a:ea typeface="Times New Roman" panose="02020603050405020304" pitchFamily="18" charset="0"/>
              </a:rPr>
              <a:t>The optional (the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dirty="0" smtClean="0">
                <a:latin typeface="Times New Roman" panose="02020603050405020304" pitchFamily="18" charset="0"/>
                <a:ea typeface="Times New Roman" panose="02020603050405020304" pitchFamily="18" charset="0"/>
              </a:rPr>
              <a:t> are used to indicate optional) switch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a:t>
            </a:r>
            <a:r>
              <a:rPr lang="en-AU" dirty="0" smtClean="0">
                <a:latin typeface="Times New Roman" panose="02020603050405020304" pitchFamily="18" charset="0"/>
                <a:ea typeface="Times New Roman" panose="02020603050405020304" pitchFamily="18" charset="0"/>
              </a:rPr>
              <a:t> causes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chmod</a:t>
            </a:r>
            <a:r>
              <a:rPr lang="en-AU" dirty="0" smtClean="0">
                <a:latin typeface="Times New Roman" panose="02020603050405020304" pitchFamily="18" charset="0"/>
                <a:ea typeface="Times New Roman" panose="02020603050405020304" pitchFamily="18" charset="0"/>
              </a:rPr>
              <a:t> to recursively descend any directories changing file permissions as it goes. </a:t>
            </a:r>
            <a:endParaRPr lang="en-US" dirty="0" smtClean="0">
              <a:latin typeface="Times New Roman" panose="02020603050405020304" pitchFamily="18" charset="0"/>
              <a:ea typeface="Times New Roman" panose="02020603050405020304" pitchFamily="18" charset="0"/>
            </a:endParaRPr>
          </a:p>
          <a:p>
            <a:pPr marL="431800" marR="0">
              <a:spcBef>
                <a:spcPts val="300"/>
              </a:spcBef>
              <a:spcAft>
                <a:spcPts val="300"/>
              </a:spcAft>
            </a:pPr>
            <a:r>
              <a:rPr lang="en-AU" sz="1800" i="1" dirty="0" smtClean="0">
                <a:effectLst/>
                <a:latin typeface="Courier New" panose="02070309020205020404" pitchFamily="49" charset="0"/>
                <a:ea typeface="Times New Roman" panose="02020603050405020304" pitchFamily="18" charset="0"/>
                <a:cs typeface="Times New Roman" panose="02020603050405020304" pitchFamily="18" charset="0"/>
              </a:rPr>
              <a:t>files</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is the list of files and directories to change the permissions of. </a:t>
            </a:r>
            <a:endParaRPr lang="en-US" dirty="0">
              <a:latin typeface="Times New Roman" panose="02020603050405020304" pitchFamily="18" charset="0"/>
              <a:ea typeface="Times New Roman" panose="02020603050405020304" pitchFamily="18" charset="0"/>
            </a:endParaRPr>
          </a:p>
          <a:p>
            <a:pPr marL="431800" marR="0">
              <a:spcBef>
                <a:spcPts val="300"/>
              </a:spcBef>
              <a:spcAft>
                <a:spcPts val="300"/>
              </a:spcAft>
            </a:pPr>
            <a:r>
              <a:rPr lang="en-AU" sz="1800" i="1" dirty="0" smtClean="0">
                <a:effectLst/>
                <a:latin typeface="Courier New" panose="02070309020205020404" pitchFamily="49" charset="0"/>
                <a:ea typeface="Times New Roman" panose="02020603050405020304" pitchFamily="18" charset="0"/>
                <a:cs typeface="Times New Roman" panose="02020603050405020304" pitchFamily="18" charset="0"/>
              </a:rPr>
              <a:t>operation</a:t>
            </a:r>
            <a:r>
              <a:rPr lang="en-AU" dirty="0">
                <a:latin typeface="Times New Roman" panose="02020603050405020304" pitchFamily="18" charset="0"/>
                <a:ea typeface="Times New Roman" panose="02020603050405020304" pitchFamily="18" charset="0"/>
              </a:rPr>
              <a:t> indicates how to change the permissions of the files. </a:t>
            </a:r>
            <a:r>
              <a:rPr lang="en-AU" sz="1800" i="1" dirty="0" smtClean="0">
                <a:effectLst/>
                <a:latin typeface="Courier New" panose="02070309020205020404" pitchFamily="49" charset="0"/>
                <a:ea typeface="Times New Roman" panose="02020603050405020304" pitchFamily="18" charset="0"/>
                <a:cs typeface="Times New Roman" panose="02020603050405020304" pitchFamily="18" charset="0"/>
              </a:rPr>
              <a:t>operation</a:t>
            </a:r>
            <a:r>
              <a:rPr lang="en-AU" dirty="0">
                <a:latin typeface="Times New Roman" panose="02020603050405020304" pitchFamily="18" charset="0"/>
                <a:ea typeface="Times New Roman" panose="02020603050405020304" pitchFamily="18" charset="0"/>
              </a:rPr>
              <a:t> can be specified using either symbolic or absolute permissions. </a:t>
            </a:r>
            <a:endParaRPr lang="en-AU" dirty="0" smtClean="0">
              <a:latin typeface="Times New Roman" panose="02020603050405020304" pitchFamily="18" charset="0"/>
              <a:ea typeface="Times New Roman" panose="02020603050405020304" pitchFamily="18" charset="0"/>
            </a:endParaRPr>
          </a:p>
          <a:p>
            <a:pPr marL="889000" lvl="1">
              <a:spcBef>
                <a:spcPts val="300"/>
              </a:spcBef>
              <a:spcAft>
                <a:spcPts val="300"/>
              </a:spcAft>
            </a:pPr>
            <a:r>
              <a:rPr lang="en-AU" dirty="0" err="1">
                <a:latin typeface="Times New Roman" panose="02020603050405020304" pitchFamily="18" charset="0"/>
                <a:ea typeface="Times New Roman" panose="02020603050405020304" pitchFamily="18" charset="0"/>
              </a:rPr>
              <a:t>chmod</a:t>
            </a:r>
            <a:r>
              <a:rPr lang="en-AU" dirty="0">
                <a:latin typeface="Times New Roman" panose="02020603050405020304" pitchFamily="18" charset="0"/>
                <a:ea typeface="Times New Roman" panose="02020603050405020304" pitchFamily="18" charset="0"/>
              </a:rPr>
              <a:t> 770 </a:t>
            </a:r>
            <a:r>
              <a:rPr lang="en-AU" dirty="0" err="1">
                <a:latin typeface="Times New Roman" panose="02020603050405020304" pitchFamily="18" charset="0"/>
                <a:ea typeface="Times New Roman" panose="02020603050405020304" pitchFamily="18" charset="0"/>
              </a:rPr>
              <a:t>my.file</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7073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Times New Roman" panose="02020603050405020304" pitchFamily="18" charset="0"/>
                <a:ea typeface="Times New Roman" panose="02020603050405020304" pitchFamily="18" charset="0"/>
              </a:rPr>
              <a:t>Examples</a:t>
            </a:r>
            <a:endParaRPr lang="en-US" dirty="0"/>
          </a:p>
        </p:txBody>
      </p:sp>
      <p:sp>
        <p:nvSpPr>
          <p:cNvPr id="3" name="Content Placeholder 2"/>
          <p:cNvSpPr>
            <a:spLocks noGrp="1"/>
          </p:cNvSpPr>
          <p:nvPr>
            <p:ph idx="1"/>
          </p:nvPr>
        </p:nvSpPr>
        <p:spPr/>
        <p:txBody>
          <a:bodyPr/>
          <a:lstStyle/>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chmod</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u+rwx</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temp.dat </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add </a:t>
            </a:r>
            <a:r>
              <a:rPr lang="en-AU" dirty="0" err="1">
                <a:latin typeface="Times New Roman" panose="02020603050405020304" pitchFamily="18" charset="0"/>
                <a:ea typeface="Times New Roman" panose="02020603050405020304" pitchFamily="18" charset="0"/>
              </a:rPr>
              <a:t>rwx</a:t>
            </a:r>
            <a:r>
              <a:rPr lang="en-AU" dirty="0">
                <a:latin typeface="Times New Roman" panose="02020603050405020304" pitchFamily="18" charset="0"/>
                <a:ea typeface="Times New Roman" panose="02020603050405020304" pitchFamily="18" charset="0"/>
              </a:rPr>
              <a:t> permission for the owner of the file, these permissions are added to the existing permissions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chmod</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go-</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rwx</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temp.dat </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remove all permissions for the group and other categories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chmod</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-R a-</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rwx</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etc</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turn off all permissions, for all users, for all files in the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etc</a:t>
            </a:r>
            <a:r>
              <a:rPr lang="en-AU" dirty="0">
                <a:latin typeface="Times New Roman" panose="02020603050405020304" pitchFamily="18" charset="0"/>
                <a:ea typeface="Times New Roman" panose="02020603050405020304" pitchFamily="18" charset="0"/>
              </a:rPr>
              <a:t> directory.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chmod</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-R a= /</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turn off all permissions for everyone for all files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chmod</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770 temp.dat</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allow the user and group read, write and execute and others no access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3484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Changing owners</a:t>
            </a:r>
            <a:endParaRPr lang="en-US" dirty="0"/>
          </a:p>
        </p:txBody>
      </p:sp>
      <p:sp>
        <p:nvSpPr>
          <p:cNvPr id="3" name="Content Placeholder 2"/>
          <p:cNvSpPr>
            <a:spLocks noGrp="1"/>
          </p:cNvSpPr>
          <p:nvPr>
            <p:ph idx="1"/>
          </p:nvPr>
        </p:nvSpPr>
        <p:spPr/>
        <p:txBody>
          <a:bodyPr/>
          <a:lstStyle/>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The UNIX operating system provides the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chown</a:t>
            </a:r>
            <a:r>
              <a:rPr lang="en-AU" dirty="0">
                <a:latin typeface="Times New Roman" panose="02020603050405020304" pitchFamily="18" charset="0"/>
                <a:ea typeface="Times New Roman" panose="02020603050405020304" pitchFamily="18" charset="0"/>
              </a:rPr>
              <a:t> command so that the owner of a file can be </a:t>
            </a:r>
            <a:r>
              <a:rPr lang="en-AU" dirty="0" smtClean="0">
                <a:latin typeface="Times New Roman" panose="02020603050405020304" pitchFamily="18" charset="0"/>
                <a:ea typeface="Times New Roman" panose="02020603050405020304" pitchFamily="18" charset="0"/>
              </a:rPr>
              <a:t>changed, </a:t>
            </a:r>
            <a:r>
              <a:rPr lang="en-AU" dirty="0">
                <a:latin typeface="Times New Roman" panose="02020603050405020304" pitchFamily="18" charset="0"/>
                <a:ea typeface="Times New Roman" panose="02020603050405020304" pitchFamily="18" charset="0"/>
              </a:rPr>
              <a:t>However in most </a:t>
            </a:r>
            <a:r>
              <a:rPr lang="en-AU" dirty="0" err="1">
                <a:latin typeface="Times New Roman" panose="02020603050405020304" pitchFamily="18" charset="0"/>
                <a:ea typeface="Times New Roman" panose="02020603050405020304" pitchFamily="18" charset="0"/>
              </a:rPr>
              <a:t>Unices</a:t>
            </a:r>
            <a:r>
              <a:rPr lang="en-AU" dirty="0">
                <a:latin typeface="Times New Roman" panose="02020603050405020304" pitchFamily="18" charset="0"/>
                <a:ea typeface="Times New Roman" panose="02020603050405020304" pitchFamily="18" charset="0"/>
              </a:rPr>
              <a:t> only the root user can use the command. </a:t>
            </a:r>
            <a:endParaRPr lang="en-AU" dirty="0" smtClean="0">
              <a:latin typeface="Times New Roman" panose="02020603050405020304" pitchFamily="18" charset="0"/>
              <a:ea typeface="Times New Roman" panose="02020603050405020304" pitchFamily="18" charset="0"/>
            </a:endParaRPr>
          </a:p>
          <a:p>
            <a:pPr marL="431800" marR="0">
              <a:spcBef>
                <a:spcPts val="300"/>
              </a:spcBef>
              <a:spcAft>
                <a:spcPts val="300"/>
              </a:spcAft>
            </a:pPr>
            <a:endParaRPr lang="en-US" dirty="0">
              <a:latin typeface="Times New Roman" panose="02020603050405020304" pitchFamily="18" charset="0"/>
              <a:ea typeface="Times New Roman" panose="02020603050405020304" pitchFamily="18" charset="0"/>
            </a:endParaRPr>
          </a:p>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Two reasons why this is so are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in a file system with quotas (quotas place an upper limit of how many files and how much disk space a user can use) a person could avoid the quota system by giving away the ownership to another person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if anyone can give ownership of a file to root they could create a program that is </a:t>
            </a:r>
            <a:r>
              <a:rPr lang="en-AU" dirty="0" err="1">
                <a:latin typeface="Times New Roman" panose="02020603050405020304" pitchFamily="18" charset="0"/>
                <a:ea typeface="Times New Roman" panose="02020603050405020304" pitchFamily="18" charset="0"/>
              </a:rPr>
              <a:t>setuid</a:t>
            </a:r>
            <a:r>
              <a:rPr lang="en-AU" dirty="0">
                <a:latin typeface="Times New Roman" panose="02020603050405020304" pitchFamily="18" charset="0"/>
                <a:ea typeface="Times New Roman" panose="02020603050405020304" pitchFamily="18" charset="0"/>
              </a:rPr>
              <a:t> to the owner of the file and then change the owner of the file to root </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67464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Parent processes</a:t>
            </a:r>
            <a:endParaRPr lang="en-US" dirty="0"/>
          </a:p>
        </p:txBody>
      </p:sp>
      <p:sp>
        <p:nvSpPr>
          <p:cNvPr id="3" name="Content Placeholder 2"/>
          <p:cNvSpPr>
            <a:spLocks noGrp="1"/>
          </p:cNvSpPr>
          <p:nvPr>
            <p:ph idx="1"/>
          </p:nvPr>
        </p:nvSpPr>
        <p:spPr/>
        <p:txBody>
          <a:bodyPr/>
          <a:lstStyle/>
          <a:p>
            <a:r>
              <a:rPr lang="en-AU" dirty="0"/>
              <a:t>All processes are created by another process (its parent). The creation of a child process is usually a combination of two operations </a:t>
            </a:r>
            <a:endParaRPr lang="en-US" dirty="0"/>
          </a:p>
          <a:p>
            <a:pPr lvl="0"/>
            <a:r>
              <a:rPr lang="en-AU" dirty="0" smtClean="0"/>
              <a:t>Forking</a:t>
            </a:r>
          </a:p>
          <a:p>
            <a:pPr lvl="1"/>
            <a:r>
              <a:rPr lang="en-AU" dirty="0" smtClean="0"/>
              <a:t>A </a:t>
            </a:r>
            <a:r>
              <a:rPr lang="en-AU" dirty="0"/>
              <a:t>new process is created that is almost identical to the parent process. It will be using the same code. </a:t>
            </a:r>
            <a:endParaRPr lang="en-US" dirty="0"/>
          </a:p>
          <a:p>
            <a:r>
              <a:rPr lang="en-AU" dirty="0" smtClean="0"/>
              <a:t>Exec </a:t>
            </a:r>
          </a:p>
          <a:p>
            <a:pPr lvl="1"/>
            <a:r>
              <a:rPr lang="en-US" dirty="0" smtClean="0"/>
              <a:t>This changes the code being used by the process to that of another program. </a:t>
            </a:r>
          </a:p>
          <a:p>
            <a:endParaRPr lang="en-US" dirty="0"/>
          </a:p>
        </p:txBody>
      </p:sp>
    </p:spTree>
    <p:extLst>
      <p:ext uri="{BB962C8B-B14F-4D97-AF65-F5344CB8AC3E}">
        <p14:creationId xmlns:p14="http://schemas.microsoft.com/office/powerpoint/2010/main" val="2181894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Times New Roman" panose="02020603050405020304" pitchFamily="18" charset="0"/>
                <a:ea typeface="Times New Roman" panose="02020603050405020304" pitchFamily="18" charset="0"/>
              </a:rPr>
              <a:t>Changing groups</a:t>
            </a:r>
            <a:endParaRPr lang="en-US" dirty="0"/>
          </a:p>
        </p:txBody>
      </p:sp>
      <p:sp>
        <p:nvSpPr>
          <p:cNvPr id="3" name="Content Placeholder 2"/>
          <p:cNvSpPr>
            <a:spLocks noGrp="1"/>
          </p:cNvSpPr>
          <p:nvPr>
            <p:ph idx="1"/>
          </p:nvPr>
        </p:nvSpPr>
        <p:spPr/>
        <p:txBody>
          <a:bodyPr/>
          <a:lstStyle/>
          <a:p>
            <a:r>
              <a:rPr lang="en-AU" dirty="0">
                <a:latin typeface="Times New Roman" panose="02020603050405020304" pitchFamily="18" charset="0"/>
                <a:ea typeface="Times New Roman" panose="02020603050405020304" pitchFamily="18" charset="0"/>
              </a:rPr>
              <a:t>UNIX </a:t>
            </a:r>
            <a:r>
              <a:rPr lang="en-AU" dirty="0" smtClean="0">
                <a:latin typeface="Times New Roman" panose="02020603050405020304" pitchFamily="18" charset="0"/>
                <a:ea typeface="Times New Roman" panose="02020603050405020304" pitchFamily="18" charset="0"/>
              </a:rPr>
              <a:t>provides </a:t>
            </a:r>
            <a:r>
              <a:rPr lang="en-AU" dirty="0">
                <a:latin typeface="Times New Roman" panose="02020603050405020304" pitchFamily="18" charset="0"/>
                <a:ea typeface="Times New Roman" panose="02020603050405020304" pitchFamily="18" charset="0"/>
              </a:rPr>
              <a:t>the command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chgrp</a:t>
            </a:r>
            <a:r>
              <a:rPr lang="en-AU" dirty="0">
                <a:latin typeface="Times New Roman" panose="02020603050405020304" pitchFamily="18" charset="0"/>
                <a:ea typeface="Times New Roman" panose="02020603050405020304" pitchFamily="18" charset="0"/>
              </a:rPr>
              <a:t> to change the group owner of a file. </a:t>
            </a:r>
            <a:endParaRPr lang="en-AU" dirty="0" smtClean="0">
              <a:latin typeface="Times New Roman" panose="02020603050405020304" pitchFamily="18" charset="0"/>
              <a:ea typeface="Times New Roman" panose="02020603050405020304" pitchFamily="18" charset="0"/>
            </a:endParaRPr>
          </a:p>
          <a:p>
            <a:r>
              <a:rPr lang="en-AU" dirty="0" smtClean="0">
                <a:latin typeface="Times New Roman" panose="02020603050405020304" pitchFamily="18" charset="0"/>
                <a:ea typeface="Times New Roman" panose="02020603050405020304" pitchFamily="18" charset="0"/>
              </a:rPr>
              <a:t>Any </a:t>
            </a:r>
            <a:r>
              <a:rPr lang="en-AU" dirty="0">
                <a:latin typeface="Times New Roman" panose="02020603050405020304" pitchFamily="18" charset="0"/>
                <a:ea typeface="Times New Roman" panose="02020603050405020304" pitchFamily="18" charset="0"/>
              </a:rPr>
              <a:t>user can use the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chgrp</a:t>
            </a:r>
            <a:r>
              <a:rPr lang="en-AU" dirty="0">
                <a:latin typeface="Times New Roman" panose="02020603050405020304" pitchFamily="18" charset="0"/>
                <a:ea typeface="Times New Roman" panose="02020603050405020304" pitchFamily="18" charset="0"/>
              </a:rPr>
              <a:t> command to change any file they are the owner of. However you can only change the group owner of a file to a group to which you </a:t>
            </a:r>
            <a:r>
              <a:rPr lang="en-AU" dirty="0" smtClean="0">
                <a:latin typeface="Times New Roman" panose="02020603050405020304" pitchFamily="18" charset="0"/>
                <a:ea typeface="Times New Roman" panose="02020603050405020304" pitchFamily="18" charset="0"/>
              </a:rPr>
              <a:t>belong</a:t>
            </a:r>
          </a:p>
          <a:p>
            <a:endParaRPr lang="en-AU" dirty="0">
              <a:latin typeface="Times New Roman" panose="02020603050405020304" pitchFamily="18" charset="0"/>
            </a:endParaRPr>
          </a:p>
          <a:p>
            <a:pPr lvl="0"/>
            <a:r>
              <a:rPr lang="en-AU" dirty="0">
                <a:solidFill>
                  <a:prstClr val="black"/>
                </a:solidFill>
                <a:latin typeface="Times New Roman" panose="02020603050405020304" pitchFamily="18" charset="0"/>
                <a:ea typeface="Times New Roman" panose="02020603050405020304" pitchFamily="18" charset="0"/>
              </a:rPr>
              <a:t>The commands </a:t>
            </a:r>
            <a:r>
              <a:rPr lang="en-AU" dirty="0" err="1">
                <a:solidFill>
                  <a:prstClr val="black"/>
                </a:solidFill>
                <a:latin typeface="Courier New" panose="02070309020205020404" pitchFamily="49" charset="0"/>
                <a:ea typeface="Times New Roman" panose="02020603050405020304" pitchFamily="18" charset="0"/>
                <a:cs typeface="Times New Roman" panose="02020603050405020304" pitchFamily="18" charset="0"/>
              </a:rPr>
              <a:t>chown</a:t>
            </a:r>
            <a:r>
              <a:rPr lang="en-AU" dirty="0">
                <a:solidFill>
                  <a:prstClr val="black"/>
                </a:solidFill>
                <a:latin typeface="Times New Roman" panose="02020603050405020304" pitchFamily="18" charset="0"/>
                <a:ea typeface="Times New Roman" panose="02020603050405020304" pitchFamily="18" charset="0"/>
              </a:rPr>
              <a:t> and </a:t>
            </a:r>
            <a:r>
              <a:rPr lang="en-AU" dirty="0" err="1">
                <a:solidFill>
                  <a:prstClr val="black"/>
                </a:solidFill>
                <a:latin typeface="Courier New" panose="02070309020205020404" pitchFamily="49" charset="0"/>
                <a:ea typeface="Times New Roman" panose="02020603050405020304" pitchFamily="18" charset="0"/>
                <a:cs typeface="Times New Roman" panose="02020603050405020304" pitchFamily="18" charset="0"/>
              </a:rPr>
              <a:t>chgrp</a:t>
            </a:r>
            <a:r>
              <a:rPr lang="en-AU" dirty="0">
                <a:solidFill>
                  <a:prstClr val="black"/>
                </a:solidFill>
                <a:latin typeface="Times New Roman" panose="02020603050405020304" pitchFamily="18" charset="0"/>
                <a:ea typeface="Times New Roman" panose="02020603050405020304" pitchFamily="18" charset="0"/>
              </a:rPr>
              <a:t> are used to change the owner and group owner of a file </a:t>
            </a:r>
          </a:p>
          <a:p>
            <a:pPr lvl="1"/>
            <a:r>
              <a:rPr lang="en-AU" dirty="0" err="1">
                <a:solidFill>
                  <a:prstClr val="black"/>
                </a:solidFill>
                <a:latin typeface="Times New Roman" panose="02020603050405020304" pitchFamily="18" charset="0"/>
                <a:ea typeface="Times New Roman" panose="02020603050405020304" pitchFamily="18" charset="0"/>
              </a:rPr>
              <a:t>chown</a:t>
            </a:r>
            <a:r>
              <a:rPr lang="en-AU" dirty="0">
                <a:solidFill>
                  <a:prstClr val="black"/>
                </a:solidFill>
                <a:latin typeface="Times New Roman" panose="02020603050405020304" pitchFamily="18" charset="0"/>
                <a:ea typeface="Times New Roman" panose="02020603050405020304" pitchFamily="18" charset="0"/>
              </a:rPr>
              <a:t> [-R] </a:t>
            </a:r>
            <a:r>
              <a:rPr lang="en-AU" i="1" dirty="0">
                <a:solidFill>
                  <a:prstClr val="black"/>
                </a:solidFill>
                <a:latin typeface="Times New Roman" panose="02020603050405020304" pitchFamily="18" charset="0"/>
                <a:ea typeface="Times New Roman" panose="02020603050405020304" pitchFamily="18" charset="0"/>
              </a:rPr>
              <a:t>owner files</a:t>
            </a:r>
            <a:r>
              <a:rPr lang="en-AU" dirty="0">
                <a:solidFill>
                  <a:prstClr val="black"/>
                </a:solidFill>
                <a:latin typeface="Times New Roman" panose="02020603050405020304" pitchFamily="18" charset="0"/>
                <a:ea typeface="Times New Roman" panose="02020603050405020304" pitchFamily="18" charset="0"/>
              </a:rPr>
              <a:t/>
            </a:r>
            <a:br>
              <a:rPr lang="en-AU" dirty="0">
                <a:solidFill>
                  <a:prstClr val="black"/>
                </a:solidFill>
                <a:latin typeface="Times New Roman" panose="02020603050405020304" pitchFamily="18" charset="0"/>
                <a:ea typeface="Times New Roman" panose="02020603050405020304" pitchFamily="18" charset="0"/>
              </a:rPr>
            </a:br>
            <a:r>
              <a:rPr lang="en-AU" dirty="0" err="1">
                <a:solidFill>
                  <a:prstClr val="black"/>
                </a:solidFill>
                <a:latin typeface="Times New Roman" panose="02020603050405020304" pitchFamily="18" charset="0"/>
                <a:ea typeface="Times New Roman" panose="02020603050405020304" pitchFamily="18" charset="0"/>
              </a:rPr>
              <a:t>chgrp</a:t>
            </a:r>
            <a:r>
              <a:rPr lang="en-AU" dirty="0">
                <a:solidFill>
                  <a:prstClr val="black"/>
                </a:solidFill>
                <a:latin typeface="Times New Roman" panose="02020603050405020304" pitchFamily="18" charset="0"/>
                <a:ea typeface="Times New Roman" panose="02020603050405020304" pitchFamily="18" charset="0"/>
              </a:rPr>
              <a:t> [-R] </a:t>
            </a:r>
            <a:r>
              <a:rPr lang="en-AU" i="1" dirty="0">
                <a:solidFill>
                  <a:prstClr val="black"/>
                </a:solidFill>
                <a:latin typeface="Times New Roman" panose="02020603050405020304" pitchFamily="18" charset="0"/>
                <a:ea typeface="Times New Roman" panose="02020603050405020304" pitchFamily="18" charset="0"/>
              </a:rPr>
              <a:t>group files</a:t>
            </a:r>
            <a:r>
              <a:rPr lang="en-AU" dirty="0">
                <a:solidFill>
                  <a:prstClr val="black"/>
                </a:solidFill>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5645896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Times New Roman" panose="02020603050405020304" pitchFamily="18" charset="0"/>
                <a:ea typeface="Times New Roman" panose="02020603050405020304" pitchFamily="18" charset="0"/>
              </a:rPr>
              <a:t>Examples</a:t>
            </a:r>
            <a:endParaRPr lang="en-US" dirty="0"/>
          </a:p>
        </p:txBody>
      </p:sp>
      <p:sp>
        <p:nvSpPr>
          <p:cNvPr id="3" name="Content Placeholder 2"/>
          <p:cNvSpPr>
            <a:spLocks noGrp="1"/>
          </p:cNvSpPr>
          <p:nvPr>
            <p:ph idx="1"/>
          </p:nvPr>
        </p:nvSpPr>
        <p:spPr>
          <a:xfrm>
            <a:off x="838200" y="1532586"/>
            <a:ext cx="10515600" cy="4644377"/>
          </a:xfrm>
        </p:spPr>
        <p:txBody>
          <a:bodyPr>
            <a:normAutofit/>
          </a:bodyPr>
          <a:lstStyle/>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chown</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/home/</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lateef</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Change the owner of the directory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/home/</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to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p>
          <a:p>
            <a:pPr marL="800100" lvl="1" indent="-342900">
              <a:spcBef>
                <a:spcPts val="0"/>
              </a:spcBef>
              <a:buFont typeface="Wingdings" panose="05000000000000000000" pitchFamily="2" charset="2"/>
              <a:buChar char=""/>
              <a:tabLst>
                <a:tab pos="228600" algn="l"/>
              </a:tabLst>
            </a:pPr>
            <a:r>
              <a:rPr lang="en-AU" dirty="0" smtClean="0">
                <a:latin typeface="Times New Roman" panose="02020603050405020304" pitchFamily="18" charset="0"/>
                <a:ea typeface="Times New Roman" panose="02020603050405020304" pitchFamily="18" charset="0"/>
              </a:rPr>
              <a:t>When </a:t>
            </a:r>
            <a:r>
              <a:rPr lang="en-AU" dirty="0">
                <a:latin typeface="Times New Roman" panose="02020603050405020304" pitchFamily="18" charset="0"/>
                <a:ea typeface="Times New Roman" panose="02020603050405020304" pitchFamily="18" charset="0"/>
              </a:rPr>
              <a:t>a new account is created the root user creates a number of directories and files. Since root created them they are owned by root. In real life these files and directories should be owned by the new username.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chown</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-R root /</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Change the owner of all files to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root</a:t>
            </a:r>
            <a:r>
              <a:rPr lang="en-AU"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chown</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.users</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/home/</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lateef</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Change the ownership of the file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/home/</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so that it is owned by the user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and the group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users</a:t>
            </a:r>
            <a:r>
              <a:rPr lang="en-AU"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chgrp</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 users /home/</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lateef</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Change the group owner of the directory </a:t>
            </a:r>
            <a:r>
              <a:rPr lang="en-AU" dirty="0">
                <a:latin typeface="Courier New" panose="02070309020205020404" pitchFamily="49" charset="0"/>
                <a:ea typeface="Times New Roman" panose="02020603050405020304" pitchFamily="18" charset="0"/>
                <a:cs typeface="Times New Roman" panose="02020603050405020304" pitchFamily="18" charset="0"/>
              </a:rPr>
              <a:t>/</a:t>
            </a:r>
            <a:r>
              <a:rPr lang="en-AU" dirty="0" smtClean="0">
                <a:latin typeface="Courier New" panose="02070309020205020404" pitchFamily="49" charset="0"/>
                <a:ea typeface="Times New Roman" panose="02020603050405020304" pitchFamily="18" charset="0"/>
                <a:cs typeface="Times New Roman" panose="02020603050405020304" pitchFamily="18" charset="0"/>
              </a:rPr>
              <a:t>home/</a:t>
            </a:r>
            <a:r>
              <a:rPr lang="en-AU"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to the group </a:t>
            </a:r>
            <a:r>
              <a:rPr lang="en-AU" dirty="0">
                <a:latin typeface="Courier New" panose="02070309020205020404" pitchFamily="49" charset="0"/>
                <a:ea typeface="Times New Roman" panose="02020603050405020304" pitchFamily="18" charset="0"/>
                <a:cs typeface="Times New Roman" panose="02020603050405020304" pitchFamily="18" charset="0"/>
              </a:rPr>
              <a:t>users</a:t>
            </a:r>
            <a:r>
              <a:rPr lang="en-AU" dirty="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21510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Default permissions</a:t>
            </a:r>
            <a:endParaRPr lang="en-US" dirty="0"/>
          </a:p>
        </p:txBody>
      </p:sp>
      <p:sp>
        <p:nvSpPr>
          <p:cNvPr id="3" name="Content Placeholder 2"/>
          <p:cNvSpPr>
            <a:spLocks noGrp="1"/>
          </p:cNvSpPr>
          <p:nvPr>
            <p:ph idx="1"/>
          </p:nvPr>
        </p:nvSpPr>
        <p:spPr/>
        <p:txBody>
          <a:bodyPr/>
          <a:lstStyle/>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When you create a new file it automatically receives a set of file permissions. </a:t>
            </a:r>
            <a:endParaRPr lang="en-US" dirty="0">
              <a:latin typeface="Times New Roman" panose="02020603050405020304" pitchFamily="18" charset="0"/>
              <a:ea typeface="Times New Roman" panose="02020603050405020304" pitchFamily="18" charset="0"/>
            </a:endParaRPr>
          </a:p>
          <a:p>
            <a:pPr marL="457200" lvl="1">
              <a:spcBef>
                <a:spcPts val="600"/>
              </a:spcBef>
              <a:spcAft>
                <a:spcPts val="600"/>
              </a:spcAft>
            </a:pPr>
            <a:r>
              <a:rPr lang="en-AU" sz="1400" dirty="0" err="1" smtClean="0">
                <a:effectLst/>
                <a:latin typeface="Courier New" panose="02070309020205020404" pitchFamily="49" charset="0"/>
                <a:ea typeface="Times New Roman" panose="02020603050405020304" pitchFamily="18" charset="0"/>
                <a:cs typeface="Times New Roman" panose="02020603050405020304" pitchFamily="18" charset="0"/>
              </a:rPr>
              <a:t>dinbig</a:t>
            </a: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400" b="1" dirty="0" smtClean="0">
                <a:effectLst/>
                <a:latin typeface="Courier New" panose="02070309020205020404" pitchFamily="49" charset="0"/>
                <a:ea typeface="Times New Roman" panose="02020603050405020304" pitchFamily="18" charset="0"/>
                <a:cs typeface="Times New Roman" panose="02020603050405020304" pitchFamily="18" charset="0"/>
              </a:rPr>
              <a:t>touch testing</a:t>
            </a: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
            </a:r>
            <a:b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br>
            <a:r>
              <a:rPr lang="en-AU" sz="1400" dirty="0" err="1" smtClean="0">
                <a:effectLst/>
                <a:latin typeface="Courier New" panose="02070309020205020404" pitchFamily="49" charset="0"/>
                <a:ea typeface="Times New Roman" panose="02020603050405020304" pitchFamily="18" charset="0"/>
                <a:cs typeface="Times New Roman" panose="02020603050405020304" pitchFamily="18" charset="0"/>
              </a:rPr>
              <a:t>dinbig</a:t>
            </a: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 </a:t>
            </a:r>
            <a:r>
              <a:rPr lang="en-AU" sz="1400" b="1" dirty="0" smtClean="0">
                <a:effectLst/>
                <a:latin typeface="Courier New" panose="02070309020205020404" pitchFamily="49" charset="0"/>
                <a:ea typeface="Times New Roman" panose="02020603050405020304" pitchFamily="18" charset="0"/>
                <a:cs typeface="Times New Roman" panose="02020603050405020304" pitchFamily="18" charset="0"/>
              </a:rPr>
              <a:t>ls -l testing</a:t>
            </a: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
            </a:r>
            <a:b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b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a:t>
            </a:r>
            <a:r>
              <a:rPr lang="en-AU" sz="1400" dirty="0" err="1" smtClean="0">
                <a:effectLst/>
                <a:latin typeface="Courier New" panose="02070309020205020404" pitchFamily="49" charset="0"/>
                <a:ea typeface="Times New Roman" panose="02020603050405020304" pitchFamily="18" charset="0"/>
                <a:cs typeface="Times New Roman" panose="02020603050405020304" pitchFamily="18" charset="0"/>
              </a:rPr>
              <a:t>rw</a:t>
            </a: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-r--r--   1 </a:t>
            </a:r>
            <a:r>
              <a:rPr lang="en-AU" sz="14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    users           0 Feb 10 17:36 testing </a:t>
            </a:r>
            <a:b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br>
            <a:r>
              <a:rPr lang="en-AU" sz="1400" dirty="0" smtClean="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smtClean="0">
              <a:effectLst/>
              <a:latin typeface="Courier New" panose="02070309020205020404" pitchFamily="49" charset="0"/>
              <a:ea typeface="Times New Roman" panose="02020603050405020304" pitchFamily="18" charset="0"/>
              <a:cs typeface="Times New Roman" panose="02020603050405020304" pitchFamily="18" charset="0"/>
            </a:endParaRPr>
          </a:p>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In this example the file </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testing</a:t>
            </a:r>
            <a:r>
              <a:rPr lang="en-AU" dirty="0">
                <a:latin typeface="Times New Roman" panose="02020603050405020304" pitchFamily="18" charset="0"/>
                <a:ea typeface="Times New Roman" panose="02020603050405020304" pitchFamily="18" charset="0"/>
              </a:rPr>
              <a:t> has been given the default permissions </a:t>
            </a:r>
            <a:r>
              <a:rPr lang="en-AU" sz="1800" dirty="0" err="1" smtClean="0">
                <a:effectLst/>
                <a:latin typeface="Courier New" panose="02070309020205020404" pitchFamily="49" charset="0"/>
                <a:ea typeface="Times New Roman" panose="02020603050405020304" pitchFamily="18" charset="0"/>
                <a:cs typeface="Times New Roman" panose="02020603050405020304" pitchFamily="18" charset="0"/>
              </a:rPr>
              <a:t>rw</a:t>
            </a:r>
            <a:r>
              <a:rPr lang="en-AU" sz="1800" dirty="0" smtClean="0">
                <a:effectLst/>
                <a:latin typeface="Courier New" panose="02070309020205020404" pitchFamily="49" charset="0"/>
                <a:ea typeface="Times New Roman" panose="02020603050405020304" pitchFamily="18" charset="0"/>
                <a:cs typeface="Times New Roman" panose="02020603050405020304" pitchFamily="18" charset="0"/>
              </a:rPr>
              <a:t>-r--r--</a:t>
            </a:r>
            <a:r>
              <a:rPr lang="en-AU" dirty="0">
                <a:latin typeface="Times New Roman" panose="02020603050405020304" pitchFamily="18" charset="0"/>
                <a:ea typeface="Times New Roman" panose="02020603050405020304" pitchFamily="18" charset="0"/>
              </a:rPr>
              <a:t>. Any file I create will receive the same default permissions. </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98162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16871"/>
            <a:ext cx="10515600" cy="1325563"/>
          </a:xfrm>
        </p:spPr>
        <p:txBody>
          <a:bodyPr/>
          <a:lstStyle/>
          <a:p>
            <a:r>
              <a:rPr lang="en-AU" dirty="0" err="1"/>
              <a:t>umask</a:t>
            </a:r>
            <a:endParaRPr lang="en-US" dirty="0"/>
          </a:p>
        </p:txBody>
      </p:sp>
      <p:sp>
        <p:nvSpPr>
          <p:cNvPr id="3" name="Content Placeholder 2"/>
          <p:cNvSpPr>
            <a:spLocks noGrp="1"/>
          </p:cNvSpPr>
          <p:nvPr>
            <p:ph idx="1"/>
          </p:nvPr>
        </p:nvSpPr>
        <p:spPr>
          <a:xfrm>
            <a:off x="838200" y="1442434"/>
            <a:ext cx="10515600" cy="4734529"/>
          </a:xfrm>
        </p:spPr>
        <p:txBody>
          <a:bodyPr>
            <a:normAutofit fontScale="92500" lnSpcReduction="10000"/>
          </a:bodyPr>
          <a:lstStyle/>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The built-in shell command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Times New Roman" panose="02020603050405020304" pitchFamily="18" charset="0"/>
                <a:ea typeface="Times New Roman" panose="02020603050405020304" pitchFamily="18" charset="0"/>
              </a:rPr>
              <a:t> is used </a:t>
            </a:r>
            <a:r>
              <a:rPr lang="en-AU" dirty="0" smtClean="0">
                <a:latin typeface="Times New Roman" panose="02020603050405020304" pitchFamily="18" charset="0"/>
                <a:ea typeface="Times New Roman" panose="02020603050405020304" pitchFamily="18" charset="0"/>
              </a:rPr>
              <a:t>to specify </a:t>
            </a:r>
            <a:r>
              <a:rPr lang="en-AU" dirty="0">
                <a:latin typeface="Times New Roman" panose="02020603050405020304" pitchFamily="18" charset="0"/>
                <a:ea typeface="Times New Roman" panose="02020603050405020304" pitchFamily="18" charset="0"/>
              </a:rPr>
              <a:t>and view what the default file permissions are. Executing the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Times New Roman" panose="02020603050405020304" pitchFamily="18" charset="0"/>
                <a:ea typeface="Times New Roman" panose="02020603050405020304" pitchFamily="18" charset="0"/>
              </a:rPr>
              <a:t> command without any arguments will cause it to display what the current default permissions are</a:t>
            </a:r>
            <a:r>
              <a:rPr lang="en-AU" dirty="0" smtClean="0">
                <a:latin typeface="Times New Roman" panose="02020603050405020304" pitchFamily="18" charset="0"/>
                <a:ea typeface="Times New Roman" panose="02020603050405020304" pitchFamily="18" charset="0"/>
              </a:rPr>
              <a:t>. </a:t>
            </a:r>
          </a:p>
          <a:p>
            <a:pPr marL="431800" marR="0">
              <a:spcBef>
                <a:spcPts val="300"/>
              </a:spcBef>
              <a:spcAft>
                <a:spcPts val="300"/>
              </a:spcAft>
            </a:pPr>
            <a:endParaRPr lang="en-AU" dirty="0">
              <a:latin typeface="Times New Roman" panose="02020603050405020304" pitchFamily="18" charset="0"/>
              <a:ea typeface="Times New Roman" panose="02020603050405020304" pitchFamily="18" charset="0"/>
            </a:endParaRPr>
          </a:p>
          <a:p>
            <a:pPr marL="0" marR="0">
              <a:spcBef>
                <a:spcPts val="600"/>
              </a:spcBef>
              <a:spcAft>
                <a:spcPts val="600"/>
              </a:spcAft>
            </a:pPr>
            <a:r>
              <a:rPr lang="en-AU" dirty="0" err="1">
                <a:latin typeface="Courier New" panose="02070309020205020404" pitchFamily="49" charset="0"/>
                <a:ea typeface="Times New Roman" panose="02020603050405020304" pitchFamily="18" charset="0"/>
                <a:cs typeface="Times New Roman" panose="02020603050405020304" pitchFamily="18" charset="0"/>
              </a:rPr>
              <a:t>dinbig</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b="1"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Courier New" panose="02070309020205020404" pitchFamily="49" charset="0"/>
                <a:ea typeface="Times New Roman" panose="02020603050405020304" pitchFamily="18" charset="0"/>
                <a:cs typeface="Times New Roman" panose="02020603050405020304" pitchFamily="18" charset="0"/>
              </a:rPr>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022           </a:t>
            </a:r>
            <a:endParaRPr lang="en-US" dirty="0">
              <a:latin typeface="Courier New" panose="02070309020205020404" pitchFamily="49" charset="0"/>
              <a:ea typeface="Times New Roman" panose="02020603050405020304" pitchFamily="18" charset="0"/>
              <a:cs typeface="Times New Roman" panose="02020603050405020304" pitchFamily="18" charset="0"/>
            </a:endParaRPr>
          </a:p>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By default the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Times New Roman" panose="02020603050405020304" pitchFamily="18" charset="0"/>
                <a:ea typeface="Times New Roman" panose="02020603050405020304" pitchFamily="18" charset="0"/>
              </a:rPr>
              <a:t> command uses the numeric format for permissions. It returns a number which specifies which permissions are turned </a:t>
            </a:r>
            <a:r>
              <a:rPr lang="en-AU" b="1" dirty="0">
                <a:latin typeface="Times New Roman" panose="02020603050405020304" pitchFamily="18" charset="0"/>
                <a:ea typeface="Times New Roman" panose="02020603050405020304" pitchFamily="18" charset="0"/>
              </a:rPr>
              <a:t>off</a:t>
            </a:r>
            <a:r>
              <a:rPr lang="en-AU" dirty="0">
                <a:latin typeface="Times New Roman" panose="02020603050405020304" pitchFamily="18" charset="0"/>
                <a:ea typeface="Times New Roman" panose="02020603050405020304" pitchFamily="18" charset="0"/>
              </a:rPr>
              <a:t> when a file is created. </a:t>
            </a:r>
            <a:r>
              <a:rPr lang="en-AU" dirty="0" smtClean="0">
                <a:latin typeface="Times New Roman" panose="02020603050405020304" pitchFamily="18" charset="0"/>
                <a:ea typeface="Times New Roman" panose="02020603050405020304" pitchFamily="18" charset="0"/>
              </a:rPr>
              <a:t>In </a:t>
            </a:r>
            <a:r>
              <a:rPr lang="en-AU" dirty="0">
                <a:latin typeface="Times New Roman" panose="02020603050405020304" pitchFamily="18" charset="0"/>
                <a:ea typeface="Times New Roman" panose="02020603050405020304" pitchFamily="18" charset="0"/>
              </a:rPr>
              <a:t>the above example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the user has the value </a:t>
            </a:r>
            <a:r>
              <a:rPr lang="en-AU" sz="1400" dirty="0">
                <a:latin typeface="Courier New" panose="02070309020205020404" pitchFamily="49" charset="0"/>
                <a:ea typeface="Times New Roman" panose="02020603050405020304" pitchFamily="18" charset="0"/>
                <a:cs typeface="Times New Roman" panose="02020603050405020304" pitchFamily="18" charset="0"/>
              </a:rPr>
              <a:t>0</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This means that by default no permissions are turned off for the user.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the group and other have the value </a:t>
            </a:r>
            <a:r>
              <a:rPr lang="en-AU" sz="1400" dirty="0">
                <a:latin typeface="Courier New" panose="02070309020205020404" pitchFamily="49" charset="0"/>
                <a:ea typeface="Times New Roman" panose="02020603050405020304" pitchFamily="18" charset="0"/>
                <a:cs typeface="Times New Roman" panose="02020603050405020304" pitchFamily="18" charset="0"/>
              </a:rPr>
              <a:t>2</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This means that by default the write permission is turned off. </a:t>
            </a:r>
            <a:endParaRPr lang="en-US" dirty="0">
              <a:latin typeface="Times New Roman" panose="02020603050405020304" pitchFamily="18" charset="0"/>
              <a:ea typeface="Times New Roman" panose="02020603050405020304" pitchFamily="18" charset="0"/>
            </a:endParaRPr>
          </a:p>
          <a:p>
            <a:pPr marL="431800" marR="0">
              <a:spcBef>
                <a:spcPts val="300"/>
              </a:spcBef>
              <a:spcAft>
                <a:spcPts val="300"/>
              </a:spcAft>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7355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AU" dirty="0">
                <a:latin typeface="Times New Roman" panose="02020603050405020304" pitchFamily="18" charset="0"/>
                <a:ea typeface="Times New Roman" panose="02020603050405020304" pitchFamily="18" charset="0"/>
              </a:rPr>
              <a:t>Since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Times New Roman" panose="02020603050405020304" pitchFamily="18" charset="0"/>
                <a:ea typeface="Times New Roman" panose="02020603050405020304" pitchFamily="18" charset="0"/>
              </a:rPr>
              <a:t> is a built-in shell command the operation of the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Times New Roman" panose="02020603050405020304" pitchFamily="18" charset="0"/>
                <a:ea typeface="Times New Roman" panose="02020603050405020304" pitchFamily="18" charset="0"/>
              </a:rPr>
              <a:t> command will depend on the shell you are </a:t>
            </a:r>
            <a:r>
              <a:rPr lang="en-AU" dirty="0" smtClean="0">
                <a:latin typeface="Times New Roman" panose="02020603050405020304" pitchFamily="18" charset="0"/>
                <a:ea typeface="Times New Roman" panose="02020603050405020304" pitchFamily="18" charset="0"/>
              </a:rPr>
              <a:t>using.</a:t>
            </a:r>
          </a:p>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The standard shell for Linux is </a:t>
            </a:r>
            <a:r>
              <a:rPr lang="en-AU" sz="1800" dirty="0">
                <a:latin typeface="Courier New" panose="02070309020205020404" pitchFamily="49" charset="0"/>
                <a:ea typeface="Times New Roman" panose="02020603050405020304" pitchFamily="18" charset="0"/>
                <a:cs typeface="Times New Roman" panose="02020603050405020304" pitchFamily="18" charset="0"/>
              </a:rPr>
              <a:t>bash</a:t>
            </a:r>
            <a:r>
              <a:rPr lang="en-AU" dirty="0">
                <a:latin typeface="Times New Roman" panose="02020603050405020304" pitchFamily="18" charset="0"/>
                <a:ea typeface="Times New Roman" panose="02020603050405020304" pitchFamily="18" charset="0"/>
              </a:rPr>
              <a:t>. The version of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dirty="0">
                <a:latin typeface="Times New Roman" panose="02020603050405020304" pitchFamily="18" charset="0"/>
                <a:ea typeface="Times New Roman" panose="02020603050405020304" pitchFamily="18" charset="0"/>
              </a:rPr>
              <a:t> for this shell supports symbolic permissions as well as numeric permissions. This allows you to perform the following.</a:t>
            </a:r>
            <a:endParaRPr lang="en-US" dirty="0">
              <a:latin typeface="Times New Roman" panose="02020603050405020304" pitchFamily="18" charset="0"/>
              <a:ea typeface="Times New Roman" panose="02020603050405020304" pitchFamily="18" charset="0"/>
            </a:endParaRPr>
          </a:p>
          <a:p>
            <a:pPr marL="0" marR="0">
              <a:spcBef>
                <a:spcPts val="600"/>
              </a:spcBef>
              <a:spcAft>
                <a:spcPts val="600"/>
              </a:spcAft>
            </a:pPr>
            <a:r>
              <a:rPr lang="en-AU" sz="1800" dirty="0" err="1">
                <a:latin typeface="Courier New" panose="02070309020205020404" pitchFamily="49" charset="0"/>
                <a:ea typeface="Times New Roman" panose="02020603050405020304" pitchFamily="18" charset="0"/>
                <a:cs typeface="Times New Roman" panose="02020603050405020304" pitchFamily="18" charset="0"/>
              </a:rPr>
              <a:t>dinbig</a:t>
            </a:r>
            <a:r>
              <a:rPr lang="en-AU" sz="1800" dirty="0">
                <a:latin typeface="Courier New" panose="02070309020205020404" pitchFamily="49" charset="0"/>
                <a:ea typeface="Times New Roman" panose="02020603050405020304" pitchFamily="18" charset="0"/>
                <a:cs typeface="Times New Roman" panose="02020603050405020304" pitchFamily="18" charset="0"/>
              </a:rPr>
              <a:t>:~$ </a:t>
            </a:r>
            <a:r>
              <a:rPr lang="en-AU" sz="1800" b="1"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sz="1800" b="1" dirty="0">
                <a:latin typeface="Courier New" panose="02070309020205020404" pitchFamily="49" charset="0"/>
                <a:ea typeface="Times New Roman" panose="02020603050405020304" pitchFamily="18" charset="0"/>
                <a:cs typeface="Times New Roman" panose="02020603050405020304" pitchFamily="18" charset="0"/>
              </a:rPr>
              <a:t> -S</a:t>
            </a:r>
            <a:r>
              <a:rPr lang="en-AU" sz="1800" dirty="0">
                <a:latin typeface="Courier New" panose="02070309020205020404" pitchFamily="49" charset="0"/>
                <a:ea typeface="Times New Roman" panose="02020603050405020304" pitchFamily="18" charset="0"/>
                <a:cs typeface="Times New Roman" panose="02020603050405020304" pitchFamily="18" charset="0"/>
              </a:rPr>
              <a:t/>
            </a:r>
            <a:br>
              <a:rPr lang="en-AU" sz="1800" dirty="0">
                <a:latin typeface="Courier New" panose="02070309020205020404" pitchFamily="49" charset="0"/>
                <a:ea typeface="Times New Roman" panose="02020603050405020304" pitchFamily="18" charset="0"/>
                <a:cs typeface="Times New Roman" panose="02020603050405020304" pitchFamily="18" charset="0"/>
              </a:rPr>
            </a:br>
            <a:r>
              <a:rPr lang="en-AU" sz="1800" dirty="0">
                <a:latin typeface="Courier New" panose="02070309020205020404" pitchFamily="49" charset="0"/>
                <a:ea typeface="Times New Roman" panose="02020603050405020304" pitchFamily="18" charset="0"/>
                <a:cs typeface="Times New Roman" panose="02020603050405020304" pitchFamily="18" charset="0"/>
              </a:rPr>
              <a:t>u=</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rwx,g</a:t>
            </a:r>
            <a:r>
              <a:rPr lang="en-AU" sz="1800" dirty="0">
                <a:latin typeface="Courier New" panose="02070309020205020404" pitchFamily="49" charset="0"/>
                <a:ea typeface="Times New Roman" panose="02020603050405020304" pitchFamily="18" charset="0"/>
                <a:cs typeface="Times New Roman" panose="02020603050405020304" pitchFamily="18" charset="0"/>
              </a:rPr>
              <a:t>=</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r,o</a:t>
            </a:r>
            <a:r>
              <a:rPr lang="en-AU" sz="1800" dirty="0">
                <a:latin typeface="Courier New" panose="02070309020205020404" pitchFamily="49" charset="0"/>
                <a:ea typeface="Times New Roman" panose="02020603050405020304" pitchFamily="18" charset="0"/>
                <a:cs typeface="Times New Roman" panose="02020603050405020304" pitchFamily="18" charset="0"/>
              </a:rPr>
              <a:t>=r</a:t>
            </a:r>
            <a:br>
              <a:rPr lang="en-AU" sz="1800" dirty="0">
                <a:latin typeface="Courier New" panose="02070309020205020404" pitchFamily="49" charset="0"/>
                <a:ea typeface="Times New Roman" panose="02020603050405020304" pitchFamily="18" charset="0"/>
                <a:cs typeface="Times New Roman" panose="02020603050405020304" pitchFamily="18" charset="0"/>
              </a:rPr>
            </a:br>
            <a:r>
              <a:rPr lang="en-AU" sz="1800" dirty="0" err="1">
                <a:latin typeface="Courier New" panose="02070309020205020404" pitchFamily="49" charset="0"/>
                <a:ea typeface="Times New Roman" panose="02020603050405020304" pitchFamily="18" charset="0"/>
                <a:cs typeface="Times New Roman" panose="02020603050405020304" pitchFamily="18" charset="0"/>
              </a:rPr>
              <a:t>dinbig</a:t>
            </a:r>
            <a:r>
              <a:rPr lang="en-AU" sz="1800" dirty="0">
                <a:latin typeface="Courier New" panose="02070309020205020404" pitchFamily="49" charset="0"/>
                <a:ea typeface="Times New Roman" panose="02020603050405020304" pitchFamily="18" charset="0"/>
                <a:cs typeface="Times New Roman" panose="02020603050405020304" pitchFamily="18" charset="0"/>
              </a:rPr>
              <a:t>:~$ </a:t>
            </a:r>
            <a:r>
              <a:rPr lang="en-AU" sz="1800" b="1"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sz="1800" b="1" dirty="0">
                <a:latin typeface="Courier New" panose="02070309020205020404" pitchFamily="49" charset="0"/>
                <a:ea typeface="Times New Roman" panose="02020603050405020304" pitchFamily="18" charset="0"/>
                <a:cs typeface="Times New Roman" panose="02020603050405020304" pitchFamily="18" charset="0"/>
              </a:rPr>
              <a:t> u=</a:t>
            </a:r>
            <a:r>
              <a:rPr lang="en-AU" sz="1800" b="1" dirty="0" err="1">
                <a:latin typeface="Courier New" panose="02070309020205020404" pitchFamily="49" charset="0"/>
                <a:ea typeface="Times New Roman" panose="02020603050405020304" pitchFamily="18" charset="0"/>
                <a:cs typeface="Times New Roman" panose="02020603050405020304" pitchFamily="18" charset="0"/>
              </a:rPr>
              <a:t>rw,g</a:t>
            </a:r>
            <a:r>
              <a:rPr lang="en-AU" sz="1800" b="1" dirty="0">
                <a:latin typeface="Courier New" panose="02070309020205020404" pitchFamily="49" charset="0"/>
                <a:ea typeface="Times New Roman" panose="02020603050405020304" pitchFamily="18" charset="0"/>
                <a:cs typeface="Times New Roman" panose="02020603050405020304" pitchFamily="18" charset="0"/>
              </a:rPr>
              <a:t>=</a:t>
            </a:r>
            <a:r>
              <a:rPr lang="en-AU" sz="1800" b="1" dirty="0" err="1">
                <a:latin typeface="Courier New" panose="02070309020205020404" pitchFamily="49" charset="0"/>
                <a:ea typeface="Times New Roman" panose="02020603050405020304" pitchFamily="18" charset="0"/>
                <a:cs typeface="Times New Roman" panose="02020603050405020304" pitchFamily="18" charset="0"/>
              </a:rPr>
              <a:t>rw,o</a:t>
            </a:r>
            <a:r>
              <a:rPr lang="en-AU" sz="1800" b="1" dirty="0">
                <a:latin typeface="Courier New" panose="02070309020205020404" pitchFamily="49" charset="0"/>
                <a:ea typeface="Times New Roman" panose="02020603050405020304" pitchFamily="18" charset="0"/>
                <a:cs typeface="Times New Roman" panose="02020603050405020304" pitchFamily="18" charset="0"/>
              </a:rPr>
              <a:t>=</a:t>
            </a:r>
            <a:r>
              <a:rPr lang="en-AU" sz="1800" dirty="0">
                <a:latin typeface="Courier New" panose="02070309020205020404" pitchFamily="49" charset="0"/>
                <a:ea typeface="Times New Roman" panose="02020603050405020304" pitchFamily="18" charset="0"/>
                <a:cs typeface="Times New Roman" panose="02020603050405020304" pitchFamily="18" charset="0"/>
              </a:rPr>
              <a:t/>
            </a:r>
            <a:br>
              <a:rPr lang="en-AU" sz="1800" dirty="0">
                <a:latin typeface="Courier New" panose="02070309020205020404" pitchFamily="49" charset="0"/>
                <a:ea typeface="Times New Roman" panose="02020603050405020304" pitchFamily="18" charset="0"/>
                <a:cs typeface="Times New Roman" panose="02020603050405020304" pitchFamily="18" charset="0"/>
              </a:rPr>
            </a:br>
            <a:r>
              <a:rPr lang="en-AU" sz="1800" dirty="0" err="1">
                <a:latin typeface="Courier New" panose="02070309020205020404" pitchFamily="49" charset="0"/>
                <a:ea typeface="Times New Roman" panose="02020603050405020304" pitchFamily="18" charset="0"/>
                <a:cs typeface="Times New Roman" panose="02020603050405020304" pitchFamily="18" charset="0"/>
              </a:rPr>
              <a:t>dinbig</a:t>
            </a:r>
            <a:r>
              <a:rPr lang="en-AU" sz="1800" dirty="0">
                <a:latin typeface="Courier New" panose="02070309020205020404" pitchFamily="49" charset="0"/>
                <a:ea typeface="Times New Roman" panose="02020603050405020304" pitchFamily="18" charset="0"/>
                <a:cs typeface="Times New Roman" panose="02020603050405020304" pitchFamily="18" charset="0"/>
              </a:rPr>
              <a:t>:~$ </a:t>
            </a:r>
            <a:r>
              <a:rPr lang="en-AU" sz="1800" b="1" dirty="0" err="1">
                <a:latin typeface="Courier New" panose="02070309020205020404" pitchFamily="49" charset="0"/>
                <a:ea typeface="Times New Roman" panose="02020603050405020304" pitchFamily="18" charset="0"/>
                <a:cs typeface="Times New Roman" panose="02020603050405020304" pitchFamily="18" charset="0"/>
              </a:rPr>
              <a:t>umask</a:t>
            </a:r>
            <a:r>
              <a:rPr lang="en-AU" sz="1800" b="1" dirty="0">
                <a:latin typeface="Courier New" panose="02070309020205020404" pitchFamily="49" charset="0"/>
                <a:ea typeface="Times New Roman" panose="02020603050405020304" pitchFamily="18" charset="0"/>
                <a:cs typeface="Times New Roman" panose="02020603050405020304" pitchFamily="18" charset="0"/>
              </a:rPr>
              <a:t> -S</a:t>
            </a:r>
            <a:r>
              <a:rPr lang="en-AU" sz="1800" dirty="0">
                <a:latin typeface="Courier New" panose="02070309020205020404" pitchFamily="49" charset="0"/>
                <a:ea typeface="Times New Roman" panose="02020603050405020304" pitchFamily="18" charset="0"/>
                <a:cs typeface="Times New Roman" panose="02020603050405020304" pitchFamily="18" charset="0"/>
              </a:rPr>
              <a:t/>
            </a:r>
            <a:br>
              <a:rPr lang="en-AU" sz="1800" dirty="0">
                <a:latin typeface="Courier New" panose="02070309020205020404" pitchFamily="49" charset="0"/>
                <a:ea typeface="Times New Roman" panose="02020603050405020304" pitchFamily="18" charset="0"/>
                <a:cs typeface="Times New Roman" panose="02020603050405020304" pitchFamily="18" charset="0"/>
              </a:rPr>
            </a:br>
            <a:r>
              <a:rPr lang="en-AU" sz="1800" dirty="0">
                <a:latin typeface="Courier New" panose="02070309020205020404" pitchFamily="49" charset="0"/>
                <a:ea typeface="Times New Roman" panose="02020603050405020304" pitchFamily="18" charset="0"/>
                <a:cs typeface="Times New Roman" panose="02020603050405020304" pitchFamily="18" charset="0"/>
              </a:rPr>
              <a:t>u=</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rw,g</a:t>
            </a:r>
            <a:r>
              <a:rPr lang="en-AU" sz="1800" dirty="0">
                <a:latin typeface="Courier New" panose="02070309020205020404" pitchFamily="49" charset="0"/>
                <a:ea typeface="Times New Roman" panose="02020603050405020304" pitchFamily="18" charset="0"/>
                <a:cs typeface="Times New Roman" panose="02020603050405020304" pitchFamily="18" charset="0"/>
              </a:rPr>
              <a:t>=</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rw,o</a:t>
            </a:r>
            <a:r>
              <a:rPr lang="en-AU" sz="18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36876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Times New Roman" panose="02020603050405020304" pitchFamily="18" charset="0"/>
                <a:ea typeface="Times New Roman" panose="02020603050405020304" pitchFamily="18" charset="0"/>
              </a:rPr>
              <a:t>File permissions and directories</a:t>
            </a:r>
            <a:endParaRPr lang="en-US" dirty="0"/>
          </a:p>
        </p:txBody>
      </p:sp>
      <p:sp>
        <p:nvSpPr>
          <p:cNvPr id="3" name="Content Placeholder 2"/>
          <p:cNvSpPr>
            <a:spLocks noGrp="1"/>
          </p:cNvSpPr>
          <p:nvPr>
            <p:ph idx="1"/>
          </p:nvPr>
        </p:nvSpPr>
        <p:spPr/>
        <p:txBody>
          <a:bodyPr/>
          <a:lstStyle/>
          <a:p>
            <a:r>
              <a:rPr lang="en-AU" dirty="0" smtClean="0">
                <a:latin typeface="Times New Roman" panose="02020603050405020304" pitchFamily="18" charset="0"/>
                <a:ea typeface="Times New Roman" panose="02020603050405020304" pitchFamily="18" charset="0"/>
              </a:rPr>
              <a:t>File </a:t>
            </a:r>
            <a:r>
              <a:rPr lang="en-AU" dirty="0">
                <a:latin typeface="Times New Roman" panose="02020603050405020304" pitchFamily="18" charset="0"/>
                <a:ea typeface="Times New Roman" panose="02020603050405020304" pitchFamily="18" charset="0"/>
              </a:rPr>
              <a:t>permissions have a slightly different effect on directories than they do on files. </a:t>
            </a:r>
            <a:endParaRPr lang="en-AU" dirty="0" smtClean="0">
              <a:latin typeface="Times New Roman" panose="02020603050405020304" pitchFamily="18" charset="0"/>
              <a:ea typeface="Times New Roman" panose="02020603050405020304" pitchFamily="18" charset="0"/>
            </a:endParaRPr>
          </a:p>
          <a:p>
            <a:pPr marL="431800" marR="0">
              <a:spcBef>
                <a:spcPts val="300"/>
              </a:spcBef>
              <a:spcAft>
                <a:spcPts val="300"/>
              </a:spcAft>
            </a:pPr>
            <a:r>
              <a:rPr lang="en-AU" dirty="0">
                <a:latin typeface="Times New Roman" panose="02020603050405020304" pitchFamily="18" charset="0"/>
                <a:ea typeface="Times New Roman" panose="02020603050405020304" pitchFamily="18" charset="0"/>
              </a:rPr>
              <a:t>The following example is designed to reinforce your understanding of the effect of file permissions on directories. </a:t>
            </a:r>
            <a:endParaRPr lang="en-US" dirty="0">
              <a:latin typeface="Times New Roman" panose="02020603050405020304" pitchFamily="18" charset="0"/>
              <a:ea typeface="Times New Roman" panose="02020603050405020304" pitchFamily="18" charset="0"/>
            </a:endParaRPr>
          </a:p>
          <a:p>
            <a:pPr marL="431800" marR="0">
              <a:spcBef>
                <a:spcPts val="300"/>
              </a:spcBef>
              <a:spcAft>
                <a:spcPts val="300"/>
              </a:spcAft>
            </a:pPr>
            <a:endParaRPr lang="en-AU" dirty="0" smtClean="0">
              <a:latin typeface="Times New Roman" panose="02020603050405020304" pitchFamily="18" charset="0"/>
              <a:ea typeface="Times New Roman" panose="02020603050405020304" pitchFamily="18" charset="0"/>
            </a:endParaRPr>
          </a:p>
          <a:p>
            <a:pPr marL="431800" marR="0">
              <a:spcBef>
                <a:spcPts val="300"/>
              </a:spcBef>
              <a:spcAft>
                <a:spcPts val="300"/>
              </a:spcAft>
            </a:pPr>
            <a:r>
              <a:rPr lang="en-AU" dirty="0" smtClean="0">
                <a:latin typeface="Times New Roman" panose="02020603050405020304" pitchFamily="18" charset="0"/>
                <a:ea typeface="Times New Roman" panose="02020603050405020304" pitchFamily="18" charset="0"/>
              </a:rPr>
              <a:t>Assume </a:t>
            </a:r>
            <a:r>
              <a:rPr lang="en-AU" dirty="0">
                <a:latin typeface="Times New Roman" panose="02020603050405020304" pitchFamily="18" charset="0"/>
                <a:ea typeface="Times New Roman" panose="02020603050405020304" pitchFamily="18" charset="0"/>
              </a:rPr>
              <a:t>that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I have an account on the same UNIX machine as you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we belong to different groups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I want to allow you to access the text for assignment one </a:t>
            </a:r>
            <a:endParaRPr lang="en-US" dirty="0">
              <a:latin typeface="Times New Roman" panose="02020603050405020304" pitchFamily="18" charset="0"/>
              <a:ea typeface="Times New Roman" panose="02020603050405020304" pitchFamily="18" charset="0"/>
            </a:endParaRPr>
          </a:p>
          <a:p>
            <a:pPr marL="800100" lvl="1" indent="-342900">
              <a:spcBef>
                <a:spcPts val="0"/>
              </a:spcBef>
              <a:buFont typeface="Wingdings" panose="05000000000000000000" pitchFamily="2" charset="2"/>
              <a:buChar char=""/>
              <a:tabLst>
                <a:tab pos="228600" algn="l"/>
              </a:tabLst>
            </a:pPr>
            <a:r>
              <a:rPr lang="en-AU" dirty="0">
                <a:latin typeface="Times New Roman" panose="02020603050405020304" pitchFamily="18" charset="0"/>
                <a:ea typeface="Times New Roman" panose="02020603050405020304" pitchFamily="18" charset="0"/>
              </a:rPr>
              <a:t>I want you to copy your finished assignments into my directory </a:t>
            </a:r>
            <a:endParaRPr lang="en-US" dirty="0">
              <a:latin typeface="Times New Roman" panose="02020603050405020304" pitchFamily="18" charset="0"/>
              <a:ea typeface="Times New Roman" panose="02020603050405020304" pitchFamily="18" charset="0"/>
            </a:endParaRPr>
          </a:p>
          <a:p>
            <a:pPr lvl="1"/>
            <a:r>
              <a:rPr lang="en-AU" dirty="0">
                <a:latin typeface="Times New Roman" panose="02020603050405020304" pitchFamily="18" charset="0"/>
                <a:ea typeface="Times New Roman" panose="02020603050405020304" pitchFamily="18" charset="0"/>
              </a:rPr>
              <a:t>But I don't want you to see anything else in my directories </a:t>
            </a:r>
            <a:endParaRPr lang="en-US" dirty="0"/>
          </a:p>
        </p:txBody>
      </p:sp>
    </p:spTree>
    <p:extLst>
      <p:ext uri="{BB962C8B-B14F-4D97-AF65-F5344CB8AC3E}">
        <p14:creationId xmlns:p14="http://schemas.microsoft.com/office/powerpoint/2010/main" val="1185541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6220"/>
          </a:xfrm>
        </p:spPr>
        <p:txBody>
          <a:bodyPr/>
          <a:lstStyle/>
          <a:p>
            <a:r>
              <a:rPr lang="en-AU" dirty="0">
                <a:latin typeface="Times New Roman" panose="02020603050405020304" pitchFamily="18" charset="0"/>
                <a:ea typeface="Times New Roman" panose="02020603050405020304" pitchFamily="18" charset="0"/>
              </a:rPr>
              <a:t>What happens if? </a:t>
            </a:r>
            <a:endParaRPr lang="en-US" dirty="0"/>
          </a:p>
        </p:txBody>
      </p:sp>
      <p:sp>
        <p:nvSpPr>
          <p:cNvPr id="3" name="Content Placeholder 2"/>
          <p:cNvSpPr>
            <a:spLocks noGrp="1"/>
          </p:cNvSpPr>
          <p:nvPr>
            <p:ph idx="1"/>
          </p:nvPr>
        </p:nvSpPr>
        <p:spPr>
          <a:xfrm>
            <a:off x="838200" y="1287886"/>
            <a:ext cx="10515600" cy="5254581"/>
          </a:xfrm>
        </p:spPr>
        <p:txBody>
          <a:bodyPr>
            <a:normAutofit fontScale="85000" lnSpcReduction="10000"/>
          </a:bodyPr>
          <a:lstStyle/>
          <a:p>
            <a:pPr marL="342900" marR="0" lvl="0" indent="-342900">
              <a:spcBef>
                <a:spcPts val="0"/>
              </a:spcBef>
              <a:spcAft>
                <a:spcPts val="0"/>
              </a:spcAft>
              <a:buFont typeface="Wingdings" panose="05000000000000000000" pitchFamily="2" charset="2"/>
              <a:buChar char=""/>
              <a:tabLst>
                <a:tab pos="228600" algn="l"/>
              </a:tabLst>
            </a:pPr>
            <a:r>
              <a:rPr lang="en-AU" sz="1800" dirty="0">
                <a:latin typeface="Courier New" panose="02070309020205020404" pitchFamily="49" charset="0"/>
                <a:ea typeface="Times New Roman" panose="02020603050405020304" pitchFamily="18" charset="0"/>
                <a:cs typeface="Times New Roman" panose="02020603050405020304" pitchFamily="18" charset="0"/>
              </a:rPr>
              <a:t>ls -l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To perform an </a:t>
            </a:r>
            <a:r>
              <a:rPr lang="en-AU" sz="1800" dirty="0">
                <a:latin typeface="Courier New" panose="02070309020205020404" pitchFamily="49" charset="0"/>
                <a:ea typeface="Times New Roman" panose="02020603050405020304" pitchFamily="18" charset="0"/>
                <a:cs typeface="Times New Roman" panose="02020603050405020304" pitchFamily="18" charset="0"/>
              </a:rPr>
              <a:t>ls</a:t>
            </a:r>
            <a:r>
              <a:rPr lang="en-AU" dirty="0">
                <a:latin typeface="Times New Roman" panose="02020603050405020304" pitchFamily="18" charset="0"/>
                <a:ea typeface="Times New Roman" panose="02020603050405020304" pitchFamily="18" charset="0"/>
              </a:rPr>
              <a:t> you must have read permission on the directory. In this case you don't. Only myself, as the owner of the file has read permission, so only I can obtain a listing of the files in my directory.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a:latin typeface="Courier New" panose="02070309020205020404" pitchFamily="49" charset="0"/>
                <a:ea typeface="Times New Roman" panose="02020603050405020304" pitchFamily="18" charset="0"/>
                <a:cs typeface="Times New Roman" panose="02020603050405020304" pitchFamily="18" charset="0"/>
              </a:rPr>
              <a:t>cat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phoneBook</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a:latin typeface="Times New Roman" panose="02020603050405020304" pitchFamily="18" charset="0"/>
                <a:ea typeface="Times New Roman" panose="02020603050405020304" pitchFamily="18" charset="0"/>
              </a:rPr>
              <a:t>You’re trying to have a look at my phone book but you can't. You have permission to do things to files in my directory because you have execute permission on the directory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However the permissions on the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phoneBook</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file mean that only I can read it. The same things occurs if you try the command </a:t>
            </a:r>
            <a:r>
              <a:rPr lang="en-AU" sz="1800" dirty="0" err="1">
                <a:latin typeface="Courier New" panose="02070309020205020404" pitchFamily="49" charset="0"/>
                <a:ea typeface="Times New Roman" panose="02020603050405020304" pitchFamily="18" charset="0"/>
                <a:cs typeface="Times New Roman" panose="02020603050405020304" pitchFamily="18" charset="0"/>
              </a:rPr>
              <a:t>cp</a:t>
            </a:r>
            <a:r>
              <a:rPr lang="en-AU" sz="1800" dirty="0">
                <a:latin typeface="Courier New" panose="02070309020205020404" pitchFamily="49" charset="0"/>
                <a:ea typeface="Times New Roman" panose="02020603050405020304" pitchFamily="18" charset="0"/>
                <a:cs typeface="Times New Roman" panose="02020603050405020304" pitchFamily="18" charset="0"/>
              </a:rPr>
              <a:t>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phoneBook</a:t>
            </a:r>
            <a:r>
              <a:rPr lang="en-AU" sz="18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AU" sz="1800" dirty="0">
                <a:latin typeface="Courier New" panose="02070309020205020404" pitchFamily="49" charset="0"/>
                <a:ea typeface="Times New Roman" panose="02020603050405020304" pitchFamily="18" charset="0"/>
                <a:cs typeface="Times New Roman" panose="02020603050405020304" pitchFamily="18" charset="0"/>
              </a:rPr>
              <a:t>~/</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phoneBook</a:t>
            </a:r>
            <a:r>
              <a:rPr lang="en-AU" dirty="0">
                <a:latin typeface="Times New Roman" panose="02020603050405020304" pitchFamily="18" charset="0"/>
                <a:ea typeface="Times New Roman" panose="02020603050405020304" pitchFamily="18" charset="0"/>
              </a:rPr>
              <a:t>. To the file system you are trying to do the same thing, read the file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phoneBook</a:t>
            </a:r>
            <a:r>
              <a:rPr lang="en-AU"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a:latin typeface="Courier New" panose="02070309020205020404" pitchFamily="49" charset="0"/>
                <a:ea typeface="Times New Roman" panose="02020603050405020304" pitchFamily="18" charset="0"/>
                <a:cs typeface="Times New Roman" panose="02020603050405020304" pitchFamily="18" charset="0"/>
              </a:rPr>
              <a:t>ls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smtClean="0">
                <a:latin typeface="Courier New" panose="02070309020205020404" pitchFamily="49" charset="0"/>
                <a:ea typeface="Times New Roman" panose="02020603050405020304" pitchFamily="18" charset="0"/>
                <a:cs typeface="Times New Roman" panose="02020603050405020304" pitchFamily="18" charset="0"/>
              </a:rPr>
              <a:t>/85321</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The permissions are set up so you can get a listing of the files in the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smtClean="0">
                <a:latin typeface="Courier New" panose="02070309020205020404" pitchFamily="49" charset="0"/>
                <a:ea typeface="Times New Roman" panose="02020603050405020304" pitchFamily="18" charset="0"/>
                <a:cs typeface="Times New Roman" panose="02020603050405020304" pitchFamily="18" charset="0"/>
              </a:rPr>
              <a:t>/85321</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directory. Notice you have read permission on the </a:t>
            </a:r>
            <a:r>
              <a:rPr lang="en-AU" sz="1800" dirty="0">
                <a:latin typeface="Courier New" panose="02070309020205020404" pitchFamily="49" charset="0"/>
                <a:ea typeface="Times New Roman" panose="02020603050405020304" pitchFamily="18" charset="0"/>
                <a:cs typeface="Times New Roman" panose="02020603050405020304" pitchFamily="18" charset="0"/>
              </a:rPr>
              <a:t>85321</a:t>
            </a:r>
            <a:r>
              <a:rPr lang="en-AU" dirty="0">
                <a:latin typeface="Times New Roman" panose="02020603050405020304" pitchFamily="18" charset="0"/>
                <a:ea typeface="Times New Roman" panose="02020603050405020304" pitchFamily="18" charset="0"/>
              </a:rPr>
              <a:t> directory.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1800" dirty="0">
                <a:latin typeface="Courier New" panose="02070309020205020404" pitchFamily="49" charset="0"/>
                <a:ea typeface="Times New Roman" panose="02020603050405020304" pitchFamily="18" charset="0"/>
                <a:cs typeface="Times New Roman" panose="02020603050405020304" pitchFamily="18" charset="0"/>
              </a:rPr>
              <a:t>cat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1800" dirty="0" smtClean="0">
                <a:latin typeface="Courier New" panose="02070309020205020404" pitchFamily="49" charset="0"/>
                <a:ea typeface="Times New Roman" panose="02020603050405020304" pitchFamily="18" charset="0"/>
                <a:cs typeface="Times New Roman" panose="02020603050405020304" pitchFamily="18" charset="0"/>
              </a:rPr>
              <a:t>/85321/assign.txt</a:t>
            </a:r>
            <a:r>
              <a:rPr lang="en-AU" dirty="0">
                <a:latin typeface="Times New Roman" panose="02020603050405020304" pitchFamily="18" charset="0"/>
                <a:ea typeface="Times New Roman" panose="02020603050405020304" pitchFamily="18" charset="0"/>
              </a:rPr>
              <a:t/>
            </a:r>
            <a:br>
              <a:rPr lang="en-AU" dirty="0">
                <a:latin typeface="Times New Roman" panose="02020603050405020304" pitchFamily="18" charset="0"/>
                <a:ea typeface="Times New Roman" panose="02020603050405020304" pitchFamily="18" charset="0"/>
              </a:rPr>
            </a:br>
            <a:r>
              <a:rPr lang="en-AU" dirty="0" smtClean="0">
                <a:latin typeface="Times New Roman" panose="02020603050405020304" pitchFamily="18" charset="0"/>
                <a:ea typeface="Times New Roman" panose="02020603050405020304" pitchFamily="18" charset="0"/>
              </a:rPr>
              <a:t>You're </a:t>
            </a:r>
            <a:r>
              <a:rPr lang="en-AU" dirty="0">
                <a:latin typeface="Times New Roman" panose="02020603050405020304" pitchFamily="18" charset="0"/>
                <a:ea typeface="Times New Roman" panose="02020603050405020304" pitchFamily="18" charset="0"/>
              </a:rPr>
              <a:t>trying to have a look at the assignment text. This will work. You have read permission on the file so you can read it. You have execute permission on the directories </a:t>
            </a:r>
            <a:r>
              <a:rPr lang="en-AU" sz="1800" dirty="0">
                <a:latin typeface="Courier New" panose="02070309020205020404" pitchFamily="49" charset="0"/>
                <a:ea typeface="Times New Roman" panose="02020603050405020304" pitchFamily="18" charset="0"/>
                <a:cs typeface="Times New Roman" panose="02020603050405020304" pitchFamily="18" charset="0"/>
              </a:rPr>
              <a:t>85321</a:t>
            </a:r>
            <a:r>
              <a:rPr lang="en-AU" dirty="0">
                <a:latin typeface="Times New Roman" panose="02020603050405020304" pitchFamily="18" charset="0"/>
                <a:ea typeface="Times New Roman" panose="02020603050405020304" pitchFamily="18" charset="0"/>
              </a:rPr>
              <a:t> and </a:t>
            </a:r>
            <a:r>
              <a:rPr lang="en-AU" sz="18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dirty="0" smtClean="0">
                <a:latin typeface="Times New Roman" panose="02020603050405020304" pitchFamily="18" charset="0"/>
                <a:ea typeface="Times New Roman" panose="02020603050405020304" pitchFamily="18" charset="0"/>
              </a:rPr>
              <a:t> </a:t>
            </a:r>
            <a:r>
              <a:rPr lang="en-AU" dirty="0">
                <a:latin typeface="Times New Roman" panose="02020603050405020304" pitchFamily="18" charset="0"/>
                <a:ea typeface="Times New Roman" panose="02020603050405020304" pitchFamily="18" charset="0"/>
              </a:rPr>
              <a:t>which means you can gain access to files and directories within those directories (if the permissions on the files let you).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5903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continues</a:t>
            </a:r>
            <a:endParaRPr lang="en-US" dirty="0"/>
          </a:p>
        </p:txBody>
      </p:sp>
      <p:sp>
        <p:nvSpPr>
          <p:cNvPr id="3" name="Content Placeholder 2"/>
          <p:cNvSpPr>
            <a:spLocks noGrp="1"/>
          </p:cNvSpPr>
          <p:nvPr>
            <p:ph idx="1"/>
          </p:nvPr>
        </p:nvSpPr>
        <p:spPr>
          <a:xfrm>
            <a:off x="838200" y="1300766"/>
            <a:ext cx="10515600" cy="4876197"/>
          </a:xfrm>
        </p:spPr>
        <p:txBody>
          <a:bodyPr>
            <a:noAutofit/>
          </a:bodyPr>
          <a:lstStyle/>
          <a:p>
            <a:pPr marL="342900" marR="0" lvl="0" indent="-342900">
              <a:spcBef>
                <a:spcPts val="0"/>
              </a:spcBef>
              <a:spcAft>
                <a:spcPts val="0"/>
              </a:spcAft>
              <a:buFont typeface="Wingdings" panose="05000000000000000000" pitchFamily="2" charset="2"/>
              <a:buChar char=""/>
              <a:tabLst>
                <a:tab pos="228600" algn="l"/>
              </a:tabLst>
            </a:pPr>
            <a:r>
              <a:rPr lang="en-AU" sz="3600" dirty="0" err="1">
                <a:latin typeface="Courier New" panose="02070309020205020404" pitchFamily="49" charset="0"/>
                <a:ea typeface="Times New Roman" panose="02020603050405020304" pitchFamily="18" charset="0"/>
                <a:cs typeface="Times New Roman" panose="02020603050405020304" pitchFamily="18" charset="0"/>
              </a:rPr>
              <a:t>chmod</a:t>
            </a:r>
            <a:r>
              <a:rPr lang="en-AU" sz="3600" dirty="0">
                <a:latin typeface="Courier New" panose="02070309020205020404" pitchFamily="49" charset="0"/>
                <a:ea typeface="Times New Roman" panose="02020603050405020304" pitchFamily="18" charset="0"/>
                <a:cs typeface="Times New Roman" panose="02020603050405020304" pitchFamily="18" charset="0"/>
              </a:rPr>
              <a:t> </a:t>
            </a:r>
            <a:r>
              <a:rPr lang="en-AU" sz="3600" dirty="0" err="1">
                <a:latin typeface="Courier New" panose="02070309020205020404" pitchFamily="49" charset="0"/>
                <a:ea typeface="Times New Roman" panose="02020603050405020304" pitchFamily="18" charset="0"/>
                <a:cs typeface="Times New Roman" panose="02020603050405020304" pitchFamily="18" charset="0"/>
              </a:rPr>
              <a:t>o+r</a:t>
            </a:r>
            <a:r>
              <a:rPr lang="en-AU" sz="3600" dirty="0">
                <a:latin typeface="Courier New" panose="02070309020205020404" pitchFamily="49" charset="0"/>
                <a:ea typeface="Times New Roman" panose="02020603050405020304" pitchFamily="18" charset="0"/>
                <a:cs typeface="Times New Roman" panose="02020603050405020304" pitchFamily="18" charset="0"/>
              </a:rPr>
              <a:t> </a:t>
            </a:r>
            <a:r>
              <a:rPr lang="en-AU" sz="36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3600" dirty="0" smtClean="0">
                <a:latin typeface="Courier New" panose="02070309020205020404" pitchFamily="49" charset="0"/>
                <a:ea typeface="Times New Roman" panose="02020603050405020304" pitchFamily="18" charset="0"/>
                <a:cs typeface="Times New Roman" panose="02020603050405020304" pitchFamily="18" charset="0"/>
              </a:rPr>
              <a:t>/85321/solutions </a:t>
            </a:r>
            <a:r>
              <a:rPr lang="en-AU" sz="3600" dirty="0">
                <a:latin typeface="Courier New" panose="02070309020205020404" pitchFamily="49" charset="0"/>
                <a:ea typeface="Times New Roman" panose="02020603050405020304" pitchFamily="18" charset="0"/>
                <a:cs typeface="Times New Roman" panose="02020603050405020304" pitchFamily="18" charset="0"/>
              </a:rPr>
              <a:t/>
            </a:r>
            <a:br>
              <a:rPr lang="en-AU" sz="3600" dirty="0">
                <a:latin typeface="Courier New" panose="02070309020205020404" pitchFamily="49" charset="0"/>
                <a:ea typeface="Times New Roman" panose="02020603050405020304" pitchFamily="18" charset="0"/>
                <a:cs typeface="Times New Roman" panose="02020603050405020304" pitchFamily="18" charset="0"/>
              </a:rPr>
            </a:br>
            <a:r>
              <a:rPr lang="en-AU" sz="3600" dirty="0">
                <a:latin typeface="Times New Roman" panose="02020603050405020304" pitchFamily="18" charset="0"/>
                <a:ea typeface="Times New Roman" panose="02020603050405020304" pitchFamily="18" charset="0"/>
              </a:rPr>
              <a:t>This would add read permission for you to the directory </a:t>
            </a:r>
            <a:r>
              <a:rPr lang="en-AU" sz="2400" dirty="0">
                <a:latin typeface="Courier New" panose="02070309020205020404" pitchFamily="49" charset="0"/>
                <a:ea typeface="Times New Roman" panose="02020603050405020304" pitchFamily="18" charset="0"/>
                <a:cs typeface="Times New Roman" panose="02020603050405020304" pitchFamily="18" charset="0"/>
              </a:rPr>
              <a:t>solutions</a:t>
            </a:r>
            <a:r>
              <a:rPr lang="en-AU" sz="3600" dirty="0">
                <a:latin typeface="Times New Roman" panose="02020603050405020304" pitchFamily="18" charset="0"/>
                <a:ea typeface="Times New Roman" panose="02020603050405020304" pitchFamily="18" charset="0"/>
              </a:rPr>
              <a:t>. Can you read the </a:t>
            </a:r>
            <a:r>
              <a:rPr lang="en-AU" sz="2400" dirty="0">
                <a:latin typeface="Courier New" panose="02070309020205020404" pitchFamily="49" charset="0"/>
                <a:ea typeface="Times New Roman" panose="02020603050405020304" pitchFamily="18" charset="0"/>
                <a:cs typeface="Times New Roman" panose="02020603050405020304" pitchFamily="18" charset="0"/>
              </a:rPr>
              <a:t>assign1.sol</a:t>
            </a:r>
            <a:r>
              <a:rPr lang="en-AU" sz="3600" dirty="0">
                <a:latin typeface="Times New Roman" panose="02020603050405020304" pitchFamily="18" charset="0"/>
                <a:ea typeface="Times New Roman" panose="02020603050405020304" pitchFamily="18" charset="0"/>
              </a:rPr>
              <a:t> file now? No you can't. To read the file or do anything with a file you must have execute permission on the directory it is in. </a:t>
            </a:r>
            <a:endParaRPr lang="en-US" sz="36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28600" algn="l"/>
              </a:tabLst>
            </a:pPr>
            <a:r>
              <a:rPr lang="en-AU" sz="2400" dirty="0" err="1">
                <a:latin typeface="Courier New" panose="02070309020205020404" pitchFamily="49" charset="0"/>
                <a:ea typeface="Times New Roman" panose="02020603050405020304" pitchFamily="18" charset="0"/>
                <a:cs typeface="Times New Roman" panose="02020603050405020304" pitchFamily="18" charset="0"/>
              </a:rPr>
              <a:t>cp</a:t>
            </a:r>
            <a:r>
              <a:rPr lang="en-AU" sz="2400" dirty="0">
                <a:latin typeface="Courier New" panose="02070309020205020404" pitchFamily="49" charset="0"/>
                <a:ea typeface="Times New Roman" panose="02020603050405020304" pitchFamily="18" charset="0"/>
                <a:cs typeface="Times New Roman" panose="02020603050405020304" pitchFamily="18" charset="0"/>
              </a:rPr>
              <a:t> </a:t>
            </a:r>
            <a:r>
              <a:rPr lang="en-AU" sz="2400" dirty="0" err="1">
                <a:latin typeface="Courier New" panose="02070309020205020404" pitchFamily="49" charset="0"/>
                <a:ea typeface="Times New Roman" panose="02020603050405020304" pitchFamily="18" charset="0"/>
                <a:cs typeface="Times New Roman" panose="02020603050405020304" pitchFamily="18" charset="0"/>
              </a:rPr>
              <a:t>my.assign</a:t>
            </a:r>
            <a:r>
              <a:rPr lang="en-AU" sz="2400" dirty="0">
                <a:latin typeface="Courier New" panose="02070309020205020404" pitchFamily="49" charset="0"/>
                <a:ea typeface="Times New Roman" panose="02020603050405020304" pitchFamily="18" charset="0"/>
                <a:cs typeface="Times New Roman" panose="02020603050405020304" pitchFamily="18" charset="0"/>
              </a:rPr>
              <a:t> </a:t>
            </a:r>
            <a:r>
              <a:rPr lang="en-AU" sz="2400" dirty="0" err="1" smtClean="0">
                <a:latin typeface="Courier New" panose="02070309020205020404" pitchFamily="49" charset="0"/>
                <a:ea typeface="Times New Roman" panose="02020603050405020304" pitchFamily="18" charset="0"/>
                <a:cs typeface="Times New Roman" panose="02020603050405020304" pitchFamily="18" charset="0"/>
              </a:rPr>
              <a:t>lateef</a:t>
            </a:r>
            <a:r>
              <a:rPr lang="en-AU" sz="2400" dirty="0" smtClean="0">
                <a:latin typeface="Courier New" panose="02070309020205020404" pitchFamily="49" charset="0"/>
                <a:ea typeface="Times New Roman" panose="02020603050405020304" pitchFamily="18" charset="0"/>
                <a:cs typeface="Times New Roman" panose="02020603050405020304" pitchFamily="18" charset="0"/>
              </a:rPr>
              <a:t>/85321/assign.txt</a:t>
            </a:r>
            <a:r>
              <a:rPr lang="en-AU" sz="3600" dirty="0" smtClean="0">
                <a:latin typeface="Times New Roman" panose="02020603050405020304" pitchFamily="18" charset="0"/>
                <a:ea typeface="Times New Roman" panose="02020603050405020304" pitchFamily="18" charset="0"/>
              </a:rPr>
              <a:t> </a:t>
            </a:r>
            <a:r>
              <a:rPr lang="en-AU" sz="3600" dirty="0">
                <a:latin typeface="Times New Roman" panose="02020603050405020304" pitchFamily="18" charset="0"/>
                <a:ea typeface="Times New Roman" panose="02020603050405020304" pitchFamily="18" charset="0"/>
              </a:rPr>
              <a:t/>
            </a:r>
            <a:br>
              <a:rPr lang="en-AU" sz="3600" dirty="0">
                <a:latin typeface="Times New Roman" panose="02020603050405020304" pitchFamily="18" charset="0"/>
                <a:ea typeface="Times New Roman" panose="02020603050405020304" pitchFamily="18" charset="0"/>
              </a:rPr>
            </a:br>
            <a:r>
              <a:rPr lang="en-AU" sz="3600" dirty="0">
                <a:latin typeface="Times New Roman" panose="02020603050405020304" pitchFamily="18" charset="0"/>
                <a:ea typeface="Times New Roman" panose="02020603050405020304" pitchFamily="18" charset="0"/>
              </a:rPr>
              <a:t>What's this? Trying to replace my assignment with one of your own? Will this work? No because you don't have write permission for the file </a:t>
            </a:r>
            <a:r>
              <a:rPr lang="en-AU" sz="2400" dirty="0">
                <a:latin typeface="Courier New" panose="02070309020205020404" pitchFamily="49" charset="0"/>
                <a:ea typeface="Times New Roman" panose="02020603050405020304" pitchFamily="18" charset="0"/>
                <a:cs typeface="Times New Roman" panose="02020603050405020304" pitchFamily="18" charset="0"/>
              </a:rPr>
              <a:t>assign.txt</a:t>
            </a:r>
            <a:r>
              <a:rPr lang="en-AU" sz="3600" dirty="0">
                <a:latin typeface="Times New Roman" panose="02020603050405020304" pitchFamily="18" charset="0"/>
                <a:ea typeface="Times New Roman" panose="02020603050405020304" pitchFamily="18" charset="0"/>
              </a:rPr>
              <a:t>. </a:t>
            </a:r>
            <a:endParaRPr lang="en-US" sz="3600" dirty="0">
              <a:latin typeface="Times New Roman" panose="02020603050405020304" pitchFamily="18" charset="0"/>
              <a:ea typeface="Times New Roman" panose="02020603050405020304" pitchFamily="18" charset="0"/>
            </a:endParaRPr>
          </a:p>
          <a:p>
            <a:endParaRPr lang="en-US" sz="3600" dirty="0"/>
          </a:p>
        </p:txBody>
      </p:sp>
    </p:spTree>
    <p:extLst>
      <p:ext uri="{BB962C8B-B14F-4D97-AF65-F5344CB8AC3E}">
        <p14:creationId xmlns:p14="http://schemas.microsoft.com/office/powerpoint/2010/main" val="4272986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AU" dirty="0"/>
              <a:t>When you enter a command it is the shell that performs these tasks. It will fork off a new process (which is running the shell's program). The child process then performs an exec to change to the code for the command you wish </a:t>
            </a:r>
            <a:r>
              <a:rPr lang="en-AU" dirty="0" smtClean="0"/>
              <a:t>executed.</a:t>
            </a:r>
          </a:p>
          <a:p>
            <a:r>
              <a:rPr lang="en-US" dirty="0" smtClean="0"/>
              <a:t>While your command is executing the shell will block until its child has completed. When the child dies the shell will present you with another prompt and wait for a new command. </a:t>
            </a:r>
            <a:endParaRPr lang="en-US" dirty="0"/>
          </a:p>
        </p:txBody>
      </p:sp>
    </p:spTree>
    <p:extLst>
      <p:ext uri="{BB962C8B-B14F-4D97-AF65-F5344CB8AC3E}">
        <p14:creationId xmlns:p14="http://schemas.microsoft.com/office/powerpoint/2010/main" val="3982327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UID and GID</a:t>
            </a:r>
            <a:endParaRPr lang="en-US" dirty="0"/>
          </a:p>
        </p:txBody>
      </p:sp>
      <p:sp>
        <p:nvSpPr>
          <p:cNvPr id="3" name="Content Placeholder 2"/>
          <p:cNvSpPr>
            <a:spLocks noGrp="1"/>
          </p:cNvSpPr>
          <p:nvPr>
            <p:ph idx="1"/>
          </p:nvPr>
        </p:nvSpPr>
        <p:spPr/>
        <p:txBody>
          <a:bodyPr>
            <a:normAutofit/>
          </a:bodyPr>
          <a:lstStyle/>
          <a:p>
            <a:r>
              <a:rPr lang="en-US" dirty="0" smtClean="0"/>
              <a:t>In order for the operating system to know what a process is allowed to do, it must store information about who owns the process (UID and GID). The UNIX operating system stores two types of UID and two types of GID</a:t>
            </a:r>
          </a:p>
          <a:p>
            <a:endParaRPr lang="en-US" dirty="0"/>
          </a:p>
          <a:p>
            <a:r>
              <a:rPr lang="en-AU" dirty="0"/>
              <a:t>Real UID and </a:t>
            </a:r>
            <a:r>
              <a:rPr lang="en-AU" dirty="0" smtClean="0"/>
              <a:t>GID</a:t>
            </a:r>
          </a:p>
          <a:p>
            <a:pPr lvl="1"/>
            <a:r>
              <a:rPr lang="en-AU" dirty="0"/>
              <a:t>A process' real UID and GID will be the same as the UID and GID of the user who ran the process. Therefore any process you execute will have your UID and GID. </a:t>
            </a:r>
            <a:endParaRPr lang="en-US" dirty="0"/>
          </a:p>
          <a:p>
            <a:pPr lvl="1"/>
            <a:r>
              <a:rPr lang="en-AU" dirty="0"/>
              <a:t>The real UID and GID are used for accounting purposes. </a:t>
            </a:r>
            <a:endParaRPr lang="en-US" dirty="0"/>
          </a:p>
          <a:p>
            <a:pPr lvl="1"/>
            <a:endParaRPr lang="en-US" dirty="0"/>
          </a:p>
        </p:txBody>
      </p:sp>
    </p:spTree>
    <p:extLst>
      <p:ext uri="{BB962C8B-B14F-4D97-AF65-F5344CB8AC3E}">
        <p14:creationId xmlns:p14="http://schemas.microsoft.com/office/powerpoint/2010/main" val="2691118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Effective UID and GID</a:t>
            </a:r>
            <a:endParaRPr lang="en-US" dirty="0"/>
          </a:p>
        </p:txBody>
      </p:sp>
      <p:sp>
        <p:nvSpPr>
          <p:cNvPr id="3" name="Content Placeholder 2"/>
          <p:cNvSpPr>
            <a:spLocks noGrp="1"/>
          </p:cNvSpPr>
          <p:nvPr>
            <p:ph idx="1"/>
          </p:nvPr>
        </p:nvSpPr>
        <p:spPr/>
        <p:txBody>
          <a:bodyPr/>
          <a:lstStyle/>
          <a:p>
            <a:r>
              <a:rPr lang="en-AU" dirty="0"/>
              <a:t>The effective UID and GID are used to determine what operations a process can perform. In most cases the effective UID and GID will be the same as the real UID and GID. </a:t>
            </a:r>
            <a:endParaRPr lang="en-US" dirty="0"/>
          </a:p>
          <a:p>
            <a:r>
              <a:rPr lang="en-AU" dirty="0"/>
              <a:t>However using special file permissions it is possible to change the effective UID and GID.</a:t>
            </a:r>
            <a:endParaRPr lang="en-US" dirty="0"/>
          </a:p>
        </p:txBody>
      </p:sp>
    </p:spTree>
    <p:extLst>
      <p:ext uri="{BB962C8B-B14F-4D97-AF65-F5344CB8AC3E}">
        <p14:creationId xmlns:p14="http://schemas.microsoft.com/office/powerpoint/2010/main" val="16991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AU" dirty="0">
                <a:latin typeface="Courier New" panose="02070309020205020404" pitchFamily="49" charset="0"/>
                <a:ea typeface="Times New Roman" panose="02020603050405020304" pitchFamily="18" charset="0"/>
                <a:cs typeface="Times New Roman" panose="02020603050405020304" pitchFamily="18" charset="0"/>
              </a:rPr>
              <a:t>#include &lt;</a:t>
            </a:r>
            <a:r>
              <a:rPr lang="en-AU" dirty="0" err="1">
                <a:latin typeface="Courier New" panose="02070309020205020404" pitchFamily="49" charset="0"/>
                <a:ea typeface="Times New Roman" panose="02020603050405020304" pitchFamily="18" charset="0"/>
                <a:cs typeface="Times New Roman" panose="02020603050405020304" pitchFamily="18" charset="0"/>
              </a:rPr>
              <a:t>stdio.h</a:t>
            </a:r>
            <a:r>
              <a:rPr lang="en-AU" dirty="0">
                <a:latin typeface="Courier New" panose="02070309020205020404" pitchFamily="49" charset="0"/>
                <a:ea typeface="Times New Roman" panose="02020603050405020304" pitchFamily="18" charset="0"/>
                <a:cs typeface="Times New Roman" panose="02020603050405020304" pitchFamily="18" charset="0"/>
              </a:rPr>
              <a:t>&gt;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#include &lt;</a:t>
            </a:r>
            <a:r>
              <a:rPr lang="en-AU" dirty="0" err="1">
                <a:latin typeface="Courier New" panose="02070309020205020404" pitchFamily="49" charset="0"/>
                <a:ea typeface="Times New Roman" panose="02020603050405020304" pitchFamily="18" charset="0"/>
                <a:cs typeface="Times New Roman" panose="02020603050405020304" pitchFamily="18" charset="0"/>
              </a:rPr>
              <a:t>unistd.h</a:t>
            </a:r>
            <a:r>
              <a:rPr lang="en-AU" dirty="0">
                <a:latin typeface="Courier New" panose="02070309020205020404" pitchFamily="49" charset="0"/>
                <a:ea typeface="Times New Roman" panose="02020603050405020304" pitchFamily="18" charset="0"/>
                <a:cs typeface="Times New Roman" panose="02020603050405020304" pitchFamily="18" charset="0"/>
              </a:rPr>
              <a:t>&gt;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void main()</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int</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real_uid</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effective_uid</a:t>
            </a: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int</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real_gid</a:t>
            </a: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effective_gid</a:t>
            </a: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 get the user id and group id*/</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real_uid</a:t>
            </a:r>
            <a:r>
              <a:rPr lang="en-AU" dirty="0">
                <a:latin typeface="Courier New" panose="02070309020205020404" pitchFamily="49" charset="0"/>
                <a:ea typeface="Times New Roman" panose="02020603050405020304" pitchFamily="18" charset="0"/>
                <a:cs typeface="Times New Roman" panose="02020603050405020304" pitchFamily="18" charset="0"/>
              </a:rPr>
              <a:t> = </a:t>
            </a:r>
            <a:r>
              <a:rPr lang="en-AU" dirty="0" err="1">
                <a:latin typeface="Courier New" panose="02070309020205020404" pitchFamily="49" charset="0"/>
                <a:ea typeface="Times New Roman" panose="02020603050405020304" pitchFamily="18" charset="0"/>
                <a:cs typeface="Times New Roman" panose="02020603050405020304" pitchFamily="18" charset="0"/>
              </a:rPr>
              <a:t>getuid</a:t>
            </a: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effective_uid</a:t>
            </a:r>
            <a:r>
              <a:rPr lang="en-AU" dirty="0">
                <a:latin typeface="Courier New" panose="02070309020205020404" pitchFamily="49" charset="0"/>
                <a:ea typeface="Times New Roman" panose="02020603050405020304" pitchFamily="18" charset="0"/>
                <a:cs typeface="Times New Roman" panose="02020603050405020304" pitchFamily="18" charset="0"/>
              </a:rPr>
              <a:t> = </a:t>
            </a:r>
            <a:r>
              <a:rPr lang="en-AU" dirty="0" err="1">
                <a:latin typeface="Courier New" panose="02070309020205020404" pitchFamily="49" charset="0"/>
                <a:ea typeface="Times New Roman" panose="02020603050405020304" pitchFamily="18" charset="0"/>
                <a:cs typeface="Times New Roman" panose="02020603050405020304" pitchFamily="18" charset="0"/>
              </a:rPr>
              <a:t>geteuid</a:t>
            </a: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real_gid</a:t>
            </a:r>
            <a:r>
              <a:rPr lang="en-AU" dirty="0">
                <a:latin typeface="Courier New" panose="02070309020205020404" pitchFamily="49" charset="0"/>
                <a:ea typeface="Times New Roman" panose="02020603050405020304" pitchFamily="18" charset="0"/>
                <a:cs typeface="Times New Roman" panose="02020603050405020304" pitchFamily="18" charset="0"/>
              </a:rPr>
              <a:t> = </a:t>
            </a:r>
            <a:r>
              <a:rPr lang="en-AU" dirty="0" err="1">
                <a:latin typeface="Courier New" panose="02070309020205020404" pitchFamily="49" charset="0"/>
                <a:ea typeface="Times New Roman" panose="02020603050405020304" pitchFamily="18" charset="0"/>
                <a:cs typeface="Times New Roman" panose="02020603050405020304" pitchFamily="18" charset="0"/>
              </a:rPr>
              <a:t>getgid</a:t>
            </a: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effective_gid</a:t>
            </a:r>
            <a:r>
              <a:rPr lang="en-AU" dirty="0">
                <a:latin typeface="Courier New" panose="02070309020205020404" pitchFamily="49" charset="0"/>
                <a:ea typeface="Times New Roman" panose="02020603050405020304" pitchFamily="18" charset="0"/>
                <a:cs typeface="Times New Roman" panose="02020603050405020304" pitchFamily="18" charset="0"/>
              </a:rPr>
              <a:t> = </a:t>
            </a:r>
            <a:r>
              <a:rPr lang="en-AU" dirty="0" err="1">
                <a:latin typeface="Courier New" panose="02070309020205020404" pitchFamily="49" charset="0"/>
                <a:ea typeface="Times New Roman" panose="02020603050405020304" pitchFamily="18" charset="0"/>
                <a:cs typeface="Times New Roman" panose="02020603050405020304" pitchFamily="18" charset="0"/>
              </a:rPr>
              <a:t>getegid</a:t>
            </a:r>
            <a:r>
              <a:rPr lang="en-AU" dirty="0">
                <a:latin typeface="Courier New" panose="02070309020205020404" pitchFamily="49" charset="0"/>
                <a:ea typeface="Times New Roman" panose="02020603050405020304" pitchFamily="18" charset="0"/>
                <a:cs typeface="Times New Roman" panose="02020603050405020304" pitchFamily="18" charset="0"/>
              </a:rPr>
              <a:t>();</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 display what I found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printf</a:t>
            </a:r>
            <a:r>
              <a:rPr lang="en-AU" dirty="0">
                <a:latin typeface="Courier New" panose="02070309020205020404" pitchFamily="49" charset="0"/>
                <a:ea typeface="Times New Roman" panose="02020603050405020304" pitchFamily="18" charset="0"/>
                <a:cs typeface="Times New Roman" panose="02020603050405020304" pitchFamily="18" charset="0"/>
              </a:rPr>
              <a:t>( "The real </a:t>
            </a:r>
            <a:r>
              <a:rPr lang="en-AU" dirty="0" err="1">
                <a:latin typeface="Courier New" panose="02070309020205020404" pitchFamily="49" charset="0"/>
                <a:ea typeface="Times New Roman" panose="02020603050405020304" pitchFamily="18" charset="0"/>
                <a:cs typeface="Times New Roman" panose="02020603050405020304" pitchFamily="18" charset="0"/>
              </a:rPr>
              <a:t>uid</a:t>
            </a:r>
            <a:r>
              <a:rPr lang="en-AU" dirty="0">
                <a:latin typeface="Courier New" panose="02070309020205020404" pitchFamily="49" charset="0"/>
                <a:ea typeface="Times New Roman" panose="02020603050405020304" pitchFamily="18" charset="0"/>
                <a:cs typeface="Times New Roman" panose="02020603050405020304" pitchFamily="18" charset="0"/>
              </a:rPr>
              <a:t> is %d\n", </a:t>
            </a:r>
            <a:r>
              <a:rPr lang="en-AU" dirty="0" err="1">
                <a:latin typeface="Courier New" panose="02070309020205020404" pitchFamily="49" charset="0"/>
                <a:ea typeface="Times New Roman" panose="02020603050405020304" pitchFamily="18" charset="0"/>
                <a:cs typeface="Times New Roman" panose="02020603050405020304" pitchFamily="18" charset="0"/>
              </a:rPr>
              <a:t>real_uid</a:t>
            </a:r>
            <a:r>
              <a:rPr lang="en-AU" dirty="0">
                <a:latin typeface="Courier New" panose="02070309020205020404" pitchFamily="49" charset="0"/>
                <a:ea typeface="Times New Roman" panose="02020603050405020304" pitchFamily="18" charset="0"/>
                <a:cs typeface="Times New Roman" panose="02020603050405020304" pitchFamily="18" charset="0"/>
              </a:rPr>
              <a:t>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printf</a:t>
            </a:r>
            <a:r>
              <a:rPr lang="en-AU" dirty="0">
                <a:latin typeface="Courier New" panose="02070309020205020404" pitchFamily="49" charset="0"/>
                <a:ea typeface="Times New Roman" panose="02020603050405020304" pitchFamily="18" charset="0"/>
                <a:cs typeface="Times New Roman" panose="02020603050405020304" pitchFamily="18" charset="0"/>
              </a:rPr>
              <a:t>("The effective </a:t>
            </a:r>
            <a:r>
              <a:rPr lang="en-AU" dirty="0" err="1">
                <a:latin typeface="Courier New" panose="02070309020205020404" pitchFamily="49" charset="0"/>
                <a:ea typeface="Times New Roman" panose="02020603050405020304" pitchFamily="18" charset="0"/>
                <a:cs typeface="Times New Roman" panose="02020603050405020304" pitchFamily="18" charset="0"/>
              </a:rPr>
              <a:t>uid</a:t>
            </a:r>
            <a:r>
              <a:rPr lang="en-AU" dirty="0">
                <a:latin typeface="Courier New" panose="02070309020205020404" pitchFamily="49" charset="0"/>
                <a:ea typeface="Times New Roman" panose="02020603050405020304" pitchFamily="18" charset="0"/>
                <a:cs typeface="Times New Roman" panose="02020603050405020304" pitchFamily="18" charset="0"/>
              </a:rPr>
              <a:t> is %d\n", </a:t>
            </a:r>
            <a:r>
              <a:rPr lang="en-AU" dirty="0" err="1">
                <a:latin typeface="Courier New" panose="02070309020205020404" pitchFamily="49" charset="0"/>
                <a:ea typeface="Times New Roman" panose="02020603050405020304" pitchFamily="18" charset="0"/>
                <a:cs typeface="Times New Roman" panose="02020603050405020304" pitchFamily="18" charset="0"/>
              </a:rPr>
              <a:t>effective_uid</a:t>
            </a:r>
            <a:r>
              <a:rPr lang="en-AU" dirty="0">
                <a:latin typeface="Courier New" panose="02070309020205020404" pitchFamily="49" charset="0"/>
                <a:ea typeface="Times New Roman" panose="02020603050405020304" pitchFamily="18" charset="0"/>
                <a:cs typeface="Times New Roman" panose="02020603050405020304" pitchFamily="18" charset="0"/>
              </a:rPr>
              <a:t>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printf</a:t>
            </a:r>
            <a:r>
              <a:rPr lang="en-AU" dirty="0">
                <a:latin typeface="Courier New" panose="02070309020205020404" pitchFamily="49" charset="0"/>
                <a:ea typeface="Times New Roman" panose="02020603050405020304" pitchFamily="18" charset="0"/>
                <a:cs typeface="Times New Roman" panose="02020603050405020304" pitchFamily="18" charset="0"/>
              </a:rPr>
              <a:t>("The real </a:t>
            </a:r>
            <a:r>
              <a:rPr lang="en-AU" dirty="0" err="1">
                <a:latin typeface="Courier New" panose="02070309020205020404" pitchFamily="49" charset="0"/>
                <a:ea typeface="Times New Roman" panose="02020603050405020304" pitchFamily="18" charset="0"/>
                <a:cs typeface="Times New Roman" panose="02020603050405020304" pitchFamily="18" charset="0"/>
              </a:rPr>
              <a:t>gid</a:t>
            </a:r>
            <a:r>
              <a:rPr lang="en-AU" dirty="0">
                <a:latin typeface="Courier New" panose="02070309020205020404" pitchFamily="49" charset="0"/>
                <a:ea typeface="Times New Roman" panose="02020603050405020304" pitchFamily="18" charset="0"/>
                <a:cs typeface="Times New Roman" panose="02020603050405020304" pitchFamily="18" charset="0"/>
              </a:rPr>
              <a:t> is %d\n", </a:t>
            </a:r>
            <a:r>
              <a:rPr lang="en-AU" dirty="0" err="1">
                <a:latin typeface="Courier New" panose="02070309020205020404" pitchFamily="49" charset="0"/>
                <a:ea typeface="Times New Roman" panose="02020603050405020304" pitchFamily="18" charset="0"/>
                <a:cs typeface="Times New Roman" panose="02020603050405020304" pitchFamily="18" charset="0"/>
              </a:rPr>
              <a:t>real_gid</a:t>
            </a:r>
            <a:r>
              <a:rPr lang="en-AU" dirty="0">
                <a:latin typeface="Courier New" panose="02070309020205020404" pitchFamily="49" charset="0"/>
                <a:ea typeface="Times New Roman" panose="02020603050405020304" pitchFamily="18" charset="0"/>
                <a:cs typeface="Times New Roman" panose="02020603050405020304" pitchFamily="18" charset="0"/>
              </a:rPr>
              <a:t>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r>
              <a:rPr lang="en-AU" dirty="0" err="1">
                <a:latin typeface="Courier New" panose="02070309020205020404" pitchFamily="49" charset="0"/>
                <a:ea typeface="Times New Roman" panose="02020603050405020304" pitchFamily="18" charset="0"/>
                <a:cs typeface="Times New Roman" panose="02020603050405020304" pitchFamily="18" charset="0"/>
              </a:rPr>
              <a:t>printf</a:t>
            </a:r>
            <a:r>
              <a:rPr lang="en-AU" dirty="0">
                <a:latin typeface="Courier New" panose="02070309020205020404" pitchFamily="49" charset="0"/>
                <a:ea typeface="Times New Roman" panose="02020603050405020304" pitchFamily="18" charset="0"/>
                <a:cs typeface="Times New Roman" panose="02020603050405020304" pitchFamily="18" charset="0"/>
              </a:rPr>
              <a:t>("The effective </a:t>
            </a:r>
            <a:r>
              <a:rPr lang="en-AU" dirty="0" err="1">
                <a:latin typeface="Courier New" panose="02070309020205020404" pitchFamily="49" charset="0"/>
                <a:ea typeface="Times New Roman" panose="02020603050405020304" pitchFamily="18" charset="0"/>
                <a:cs typeface="Times New Roman" panose="02020603050405020304" pitchFamily="18" charset="0"/>
              </a:rPr>
              <a:t>gid</a:t>
            </a:r>
            <a:r>
              <a:rPr lang="en-AU" dirty="0">
                <a:latin typeface="Courier New" panose="02070309020205020404" pitchFamily="49" charset="0"/>
                <a:ea typeface="Times New Roman" panose="02020603050405020304" pitchFamily="18" charset="0"/>
                <a:cs typeface="Times New Roman" panose="02020603050405020304" pitchFamily="18" charset="0"/>
              </a:rPr>
              <a:t> is %d\n", </a:t>
            </a:r>
            <a:r>
              <a:rPr lang="en-AU" dirty="0" err="1">
                <a:latin typeface="Courier New" panose="02070309020205020404" pitchFamily="49" charset="0"/>
                <a:ea typeface="Times New Roman" panose="02020603050405020304" pitchFamily="18" charset="0"/>
                <a:cs typeface="Times New Roman" panose="02020603050405020304" pitchFamily="18" charset="0"/>
              </a:rPr>
              <a:t>effective_gid</a:t>
            </a:r>
            <a:r>
              <a:rPr lang="en-AU" dirty="0">
                <a:latin typeface="Courier New" panose="02070309020205020404" pitchFamily="49" charset="0"/>
                <a:ea typeface="Times New Roman" panose="02020603050405020304" pitchFamily="18" charset="0"/>
                <a:cs typeface="Times New Roman" panose="02020603050405020304" pitchFamily="18" charset="0"/>
              </a:rPr>
              <a:t> );</a:t>
            </a:r>
            <a:br>
              <a:rPr lang="en-AU" dirty="0">
                <a:latin typeface="Courier New" panose="02070309020205020404" pitchFamily="49" charset="0"/>
                <a:ea typeface="Times New Roman" panose="02020603050405020304" pitchFamily="18" charset="0"/>
                <a:cs typeface="Times New Roman" panose="02020603050405020304" pitchFamily="18" charset="0"/>
              </a:rPr>
            </a:br>
            <a:r>
              <a:rPr lang="en-AU"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330869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Process</a:t>
            </a:r>
            <a:endParaRPr lang="en-US" dirty="0"/>
          </a:p>
        </p:txBody>
      </p:sp>
      <p:sp>
        <p:nvSpPr>
          <p:cNvPr id="3" name="Content Placeholder 2"/>
          <p:cNvSpPr>
            <a:spLocks noGrp="1"/>
          </p:cNvSpPr>
          <p:nvPr>
            <p:ph idx="1"/>
          </p:nvPr>
        </p:nvSpPr>
        <p:spPr/>
        <p:txBody>
          <a:bodyPr/>
          <a:lstStyle/>
          <a:p>
            <a:r>
              <a:rPr lang="en-US" dirty="0" smtClean="0"/>
              <a:t>Foreground processes</a:t>
            </a:r>
          </a:p>
          <a:p>
            <a:r>
              <a:rPr lang="en-US" dirty="0" smtClean="0"/>
              <a:t>Background processes</a:t>
            </a:r>
            <a:endParaRPr lang="en-US" dirty="0"/>
          </a:p>
        </p:txBody>
      </p:sp>
    </p:spTree>
    <p:extLst>
      <p:ext uri="{BB962C8B-B14F-4D97-AF65-F5344CB8AC3E}">
        <p14:creationId xmlns:p14="http://schemas.microsoft.com/office/powerpoint/2010/main" val="1588960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2610</Words>
  <Application>Microsoft Office PowerPoint</Application>
  <PresentationFormat>Widescreen</PresentationFormat>
  <Paragraphs>286</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Courier New</vt:lpstr>
      <vt:lpstr>Times New Roman</vt:lpstr>
      <vt:lpstr>Wingdings</vt:lpstr>
      <vt:lpstr>Office Theme</vt:lpstr>
      <vt:lpstr>System Administration and Security</vt:lpstr>
      <vt:lpstr>What is a process</vt:lpstr>
      <vt:lpstr>Process attributes </vt:lpstr>
      <vt:lpstr>Parent processes</vt:lpstr>
      <vt:lpstr>PowerPoint Presentation</vt:lpstr>
      <vt:lpstr>UID and GID</vt:lpstr>
      <vt:lpstr>Effective UID and GID</vt:lpstr>
      <vt:lpstr>PowerPoint Presentation</vt:lpstr>
      <vt:lpstr>Starting a Process</vt:lpstr>
      <vt:lpstr>Background Processes</vt:lpstr>
      <vt:lpstr>Listing Running Processes</vt:lpstr>
      <vt:lpstr>Stopping Processes</vt:lpstr>
      <vt:lpstr>Parent and Child Processes</vt:lpstr>
      <vt:lpstr>Daemon Processes</vt:lpstr>
      <vt:lpstr>PowerPoint Presentation</vt:lpstr>
      <vt:lpstr>The top Command</vt:lpstr>
      <vt:lpstr>Job ID Versus Process ID</vt:lpstr>
      <vt:lpstr>Files</vt:lpstr>
      <vt:lpstr>File command</vt:lpstr>
      <vt:lpstr>File attributes</vt:lpstr>
      <vt:lpstr>Exercises</vt:lpstr>
      <vt:lpstr>File protection</vt:lpstr>
      <vt:lpstr>File operations</vt:lpstr>
      <vt:lpstr>Users, groups and others</vt:lpstr>
      <vt:lpstr>File permissions</vt:lpstr>
      <vt:lpstr>Symbolic and numeric permissions</vt:lpstr>
      <vt:lpstr>Special permissions</vt:lpstr>
      <vt:lpstr>PowerPoint Presentation</vt:lpstr>
      <vt:lpstr>Changing passwords</vt:lpstr>
      <vt:lpstr>PowerPoint Presentation</vt:lpstr>
      <vt:lpstr>setuid and setgid</vt:lpstr>
      <vt:lpstr>PowerPoint Presentation</vt:lpstr>
      <vt:lpstr>Numeric permissions</vt:lpstr>
      <vt:lpstr>Symbolic to numeric</vt:lpstr>
      <vt:lpstr>Exercises</vt:lpstr>
      <vt:lpstr>Changing file permissions</vt:lpstr>
      <vt:lpstr>PowerPoint Presentation</vt:lpstr>
      <vt:lpstr>Examples</vt:lpstr>
      <vt:lpstr>Changing owners</vt:lpstr>
      <vt:lpstr>Changing groups</vt:lpstr>
      <vt:lpstr>Examples</vt:lpstr>
      <vt:lpstr>Default permissions</vt:lpstr>
      <vt:lpstr>umask</vt:lpstr>
      <vt:lpstr>PowerPoint Presentation</vt:lpstr>
      <vt:lpstr>File permissions and directories</vt:lpstr>
      <vt:lpstr>What happens if? </vt:lpstr>
      <vt:lpstr>Example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Administrtion and Security</dc:title>
  <dc:creator>USER</dc:creator>
  <cp:lastModifiedBy>USER</cp:lastModifiedBy>
  <cp:revision>36</cp:revision>
  <dcterms:created xsi:type="dcterms:W3CDTF">2017-02-10T13:00:02Z</dcterms:created>
  <dcterms:modified xsi:type="dcterms:W3CDTF">2020-02-09T16:01:16Z</dcterms:modified>
</cp:coreProperties>
</file>