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9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tarterBook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3E795-7006-4027-B88D-82C8A63F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0189" y="1524000"/>
            <a:ext cx="7099539" cy="1524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4400" dirty="0"/>
              <a:t>Kickstarter: </a:t>
            </a:r>
            <a:br>
              <a:rPr lang="es-ES" sz="4400" dirty="0"/>
            </a:br>
            <a:r>
              <a:rPr lang="es-ES" sz="4400" dirty="0" err="1"/>
              <a:t>succeding</a:t>
            </a:r>
            <a:r>
              <a:rPr lang="es-ES" sz="4400" dirty="0"/>
              <a:t> </a:t>
            </a:r>
            <a:r>
              <a:rPr lang="es-ES" sz="4400" dirty="0" err="1"/>
              <a:t>with</a:t>
            </a:r>
            <a:r>
              <a:rPr lang="es-ES" sz="4400" dirty="0"/>
              <a:t> crowdfunding</a:t>
            </a:r>
            <a:endParaRPr lang="es-MX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7B051-0127-4345-9B0A-C5478748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Gabriela Olivares</a:t>
            </a:r>
          </a:p>
          <a:p>
            <a:pPr algn="l"/>
            <a:r>
              <a:rPr lang="es-ES" dirty="0" err="1"/>
              <a:t>December</a:t>
            </a:r>
            <a:r>
              <a:rPr lang="es-ES" dirty="0"/>
              <a:t> 30th,2020</a:t>
            </a:r>
            <a:endParaRPr lang="es-MX" dirty="0"/>
          </a:p>
        </p:txBody>
      </p:sp>
      <p:pic>
        <p:nvPicPr>
          <p:cNvPr id="25" name="Picture 1">
            <a:extLst>
              <a:ext uri="{FF2B5EF4-FFF2-40B4-BE49-F238E27FC236}">
                <a16:creationId xmlns:a16="http://schemas.microsoft.com/office/drawing/2014/main" id="{7E2E815D-2C24-4F3A-BDEB-F82DD980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76" r="1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84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2A6DC-4240-4055-8EC4-AC89B87D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137"/>
            <a:ext cx="10668000" cy="1524000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than</a:t>
            </a:r>
            <a:r>
              <a:rPr lang="es-ES" dirty="0"/>
              <a:t> 11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Project </a:t>
            </a:r>
            <a:r>
              <a:rPr lang="es-ES" dirty="0" err="1"/>
              <a:t>Crowdfundig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5C238-94D7-4AC7-A4A3-80EFF626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25" y="1181819"/>
            <a:ext cx="10670875" cy="5529531"/>
          </a:xfrm>
        </p:spPr>
        <p:txBody>
          <a:bodyPr>
            <a:normAutofit/>
          </a:bodyPr>
          <a:lstStyle/>
          <a:p>
            <a:pPr algn="just"/>
            <a:r>
              <a:rPr lang="es-ES" sz="1300" dirty="0" err="1"/>
              <a:t>For</a:t>
            </a:r>
            <a:r>
              <a:rPr lang="es-ES" sz="1300" dirty="0"/>
              <a:t> more </a:t>
            </a:r>
            <a:r>
              <a:rPr lang="es-ES" sz="1300" dirty="0" err="1"/>
              <a:t>than</a:t>
            </a:r>
            <a:r>
              <a:rPr lang="es-ES" sz="1300" dirty="0"/>
              <a:t> 11 </a:t>
            </a:r>
            <a:r>
              <a:rPr lang="es-ES" sz="1300" dirty="0" err="1"/>
              <a:t>years</a:t>
            </a:r>
            <a:r>
              <a:rPr lang="es-ES" sz="1300" dirty="0"/>
              <a:t> Kickstarter has </a:t>
            </a:r>
            <a:r>
              <a:rPr lang="es-ES" sz="1300" dirty="0" err="1"/>
              <a:t>been</a:t>
            </a:r>
            <a:r>
              <a:rPr lang="es-ES" sz="1300" dirty="0"/>
              <a:t> crowdfunding </a:t>
            </a:r>
            <a:r>
              <a:rPr lang="es-ES" sz="1300" dirty="0" err="1"/>
              <a:t>very</a:t>
            </a:r>
            <a:r>
              <a:rPr lang="es-ES" sz="1300" dirty="0"/>
              <a:t> </a:t>
            </a:r>
            <a:r>
              <a:rPr lang="es-ES" sz="1300" dirty="0" err="1"/>
              <a:t>interesting</a:t>
            </a:r>
            <a:r>
              <a:rPr lang="es-ES" sz="1300" dirty="0"/>
              <a:t> </a:t>
            </a:r>
            <a:r>
              <a:rPr lang="es-ES" sz="1300" dirty="0" err="1"/>
              <a:t>campaigns</a:t>
            </a:r>
            <a:r>
              <a:rPr lang="es-ES" sz="1300" dirty="0"/>
              <a:t> </a:t>
            </a:r>
            <a:r>
              <a:rPr lang="es-ES" sz="1300" dirty="0" err="1"/>
              <a:t>around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world</a:t>
            </a:r>
            <a:r>
              <a:rPr lang="es-ES" sz="1300" dirty="0"/>
              <a:t>, </a:t>
            </a:r>
            <a:r>
              <a:rPr lang="es-ES" sz="1300" dirty="0" err="1"/>
              <a:t>within</a:t>
            </a:r>
            <a:r>
              <a:rPr lang="es-ES" sz="1300" dirty="0"/>
              <a:t> </a:t>
            </a:r>
            <a:r>
              <a:rPr lang="es-ES" sz="1300" dirty="0" err="1"/>
              <a:t>different</a:t>
            </a:r>
            <a:r>
              <a:rPr lang="es-ES" sz="1300" dirty="0"/>
              <a:t> </a:t>
            </a:r>
            <a:r>
              <a:rPr lang="es-ES" sz="1300" dirty="0" err="1"/>
              <a:t>sectors</a:t>
            </a:r>
            <a:r>
              <a:rPr lang="es-ES" sz="1300" dirty="0"/>
              <a:t>.</a:t>
            </a:r>
          </a:p>
          <a:p>
            <a:pPr algn="just"/>
            <a:r>
              <a:rPr lang="es-ES" sz="1300" dirty="0"/>
              <a:t>2015 </a:t>
            </a:r>
            <a:r>
              <a:rPr lang="es-ES" sz="1300" dirty="0" err="1"/>
              <a:t>was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most</a:t>
            </a:r>
            <a:r>
              <a:rPr lang="es-ES" sz="1300" dirty="0"/>
              <a:t> </a:t>
            </a:r>
            <a:r>
              <a:rPr lang="es-ES" sz="1300" dirty="0" err="1"/>
              <a:t>productive</a:t>
            </a:r>
            <a:r>
              <a:rPr lang="es-ES" sz="1300" dirty="0"/>
              <a:t> </a:t>
            </a:r>
            <a:r>
              <a:rPr lang="es-ES" sz="1300" dirty="0" err="1"/>
              <a:t>year</a:t>
            </a:r>
            <a:r>
              <a:rPr lang="es-ES" sz="1300" dirty="0"/>
              <a:t> </a:t>
            </a:r>
            <a:r>
              <a:rPr lang="es-ES" sz="1300" dirty="0" err="1"/>
              <a:t>showing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higher</a:t>
            </a:r>
            <a:r>
              <a:rPr lang="es-ES" sz="1300" dirty="0"/>
              <a:t> </a:t>
            </a:r>
            <a:r>
              <a:rPr lang="es-ES" sz="1300" dirty="0" err="1"/>
              <a:t>number</a:t>
            </a:r>
            <a:r>
              <a:rPr lang="es-ES" sz="1300" dirty="0"/>
              <a:t> </a:t>
            </a:r>
            <a:r>
              <a:rPr lang="es-ES" sz="1300" dirty="0" err="1"/>
              <a:t>of</a:t>
            </a:r>
            <a:r>
              <a:rPr lang="es-ES" sz="1300" dirty="0"/>
              <a:t> </a:t>
            </a:r>
            <a:r>
              <a:rPr lang="es-ES" sz="1300" dirty="0" err="1"/>
              <a:t>funded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, </a:t>
            </a:r>
            <a:r>
              <a:rPr lang="es-ES" sz="1300" dirty="0" err="1"/>
              <a:t>even</a:t>
            </a:r>
            <a:r>
              <a:rPr lang="es-ES" sz="1300" dirty="0"/>
              <a:t> </a:t>
            </a:r>
            <a:r>
              <a:rPr lang="es-ES" sz="1300" dirty="0" err="1"/>
              <a:t>though</a:t>
            </a:r>
            <a:r>
              <a:rPr lang="es-ES" sz="1300" dirty="0"/>
              <a:t>, </a:t>
            </a:r>
            <a:r>
              <a:rPr lang="es-ES" sz="1300" dirty="0" err="1"/>
              <a:t>successful</a:t>
            </a:r>
            <a:r>
              <a:rPr lang="es-ES" sz="1300" dirty="0"/>
              <a:t> and </a:t>
            </a:r>
            <a:r>
              <a:rPr lang="es-ES" sz="1300" dirty="0" err="1"/>
              <a:t>failed</a:t>
            </a:r>
            <a:r>
              <a:rPr lang="es-ES" sz="1300" dirty="0"/>
              <a:t> </a:t>
            </a:r>
            <a:r>
              <a:rPr lang="es-ES" sz="1300" dirty="0" err="1"/>
              <a:t>ones</a:t>
            </a:r>
            <a:r>
              <a:rPr lang="es-ES" sz="1300" dirty="0"/>
              <a:t> </a:t>
            </a:r>
            <a:r>
              <a:rPr lang="es-ES" sz="1300" dirty="0" err="1"/>
              <a:t>were</a:t>
            </a:r>
            <a:r>
              <a:rPr lang="es-ES" sz="1300" dirty="0"/>
              <a:t> </a:t>
            </a:r>
            <a:r>
              <a:rPr lang="es-ES" sz="1300" dirty="0" err="1"/>
              <a:t>almost</a:t>
            </a:r>
            <a:r>
              <a:rPr lang="es-ES" sz="1300" dirty="0"/>
              <a:t> </a:t>
            </a:r>
            <a:r>
              <a:rPr lang="es-ES" sz="1300" dirty="0" err="1"/>
              <a:t>same</a:t>
            </a:r>
            <a:r>
              <a:rPr lang="es-ES" sz="1300" dirty="0"/>
              <a:t>.</a:t>
            </a:r>
          </a:p>
          <a:p>
            <a:pPr algn="just"/>
            <a:r>
              <a:rPr lang="es-ES" sz="1300" dirty="0" err="1"/>
              <a:t>Through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years</a:t>
            </a:r>
            <a:r>
              <a:rPr lang="es-ES" sz="1300" dirty="0"/>
              <a:t>, </a:t>
            </a:r>
            <a:r>
              <a:rPr lang="es-ES" sz="1300" dirty="0" err="1"/>
              <a:t>may</a:t>
            </a:r>
            <a:r>
              <a:rPr lang="es-ES" sz="1300" dirty="0"/>
              <a:t> and </a:t>
            </a:r>
            <a:r>
              <a:rPr lang="es-ES" sz="1300" dirty="0" err="1"/>
              <a:t>july</a:t>
            </a:r>
            <a:r>
              <a:rPr lang="es-ES" sz="1300" dirty="0"/>
              <a:t> </a:t>
            </a:r>
            <a:r>
              <a:rPr lang="es-ES" sz="1300" dirty="0" err="1"/>
              <a:t>concentrates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major</a:t>
            </a:r>
            <a:r>
              <a:rPr lang="es-ES" sz="1300" dirty="0"/>
              <a:t> </a:t>
            </a:r>
            <a:r>
              <a:rPr lang="es-ES" sz="1300" dirty="0" err="1"/>
              <a:t>number</a:t>
            </a:r>
            <a:r>
              <a:rPr lang="es-ES" sz="1300" dirty="0"/>
              <a:t> </a:t>
            </a:r>
            <a:r>
              <a:rPr lang="es-ES" sz="1300" dirty="0" err="1"/>
              <a:t>of</a:t>
            </a:r>
            <a:r>
              <a:rPr lang="es-ES" sz="1300" dirty="0"/>
              <a:t> </a:t>
            </a:r>
            <a:r>
              <a:rPr lang="es-ES" sz="1300" dirty="0" err="1"/>
              <a:t>launched</a:t>
            </a:r>
            <a:r>
              <a:rPr lang="es-ES" sz="1300" dirty="0"/>
              <a:t> </a:t>
            </a:r>
            <a:r>
              <a:rPr lang="es-ES" sz="1300" dirty="0" err="1"/>
              <a:t>campaigns</a:t>
            </a:r>
            <a:r>
              <a:rPr lang="es-ES" sz="1300" dirty="0"/>
              <a:t>.</a:t>
            </a:r>
          </a:p>
          <a:p>
            <a:pPr algn="just"/>
            <a:r>
              <a:rPr lang="es-ES" sz="1300" dirty="0"/>
              <a:t>76% </a:t>
            </a:r>
            <a:r>
              <a:rPr lang="es-ES" sz="1300" dirty="0" err="1"/>
              <a:t>of</a:t>
            </a:r>
            <a:r>
              <a:rPr lang="es-ES" sz="1300" dirty="0"/>
              <a:t> </a:t>
            </a:r>
            <a:r>
              <a:rPr lang="es-ES" sz="1300" dirty="0" err="1"/>
              <a:t>successful</a:t>
            </a:r>
            <a:r>
              <a:rPr lang="es-ES" sz="1300" dirty="0"/>
              <a:t> sponsors crowdfunding </a:t>
            </a:r>
            <a:r>
              <a:rPr lang="es-ES" sz="1300" dirty="0" err="1"/>
              <a:t>campaigns</a:t>
            </a:r>
            <a:r>
              <a:rPr lang="es-ES" sz="1300" dirty="0"/>
              <a:t> come </a:t>
            </a:r>
            <a:r>
              <a:rPr lang="es-ES" sz="1300" dirty="0" err="1"/>
              <a:t>from</a:t>
            </a:r>
            <a:r>
              <a:rPr lang="es-ES" sz="1300" dirty="0"/>
              <a:t> </a:t>
            </a:r>
            <a:r>
              <a:rPr lang="es-ES" sz="1300" dirty="0" err="1"/>
              <a:t>United</a:t>
            </a:r>
            <a:r>
              <a:rPr lang="es-ES" sz="1300" dirty="0"/>
              <a:t> </a:t>
            </a:r>
            <a:r>
              <a:rPr lang="es-ES" sz="1300" dirty="0" err="1"/>
              <a:t>States</a:t>
            </a:r>
            <a:r>
              <a:rPr lang="es-ES" sz="1300" dirty="0"/>
              <a:t> </a:t>
            </a:r>
            <a:r>
              <a:rPr lang="es-ES" sz="1300" dirty="0" err="1"/>
              <a:t>followed</a:t>
            </a:r>
            <a:r>
              <a:rPr lang="es-ES" sz="1300" dirty="0"/>
              <a:t> </a:t>
            </a:r>
            <a:r>
              <a:rPr lang="es-ES" sz="1300" dirty="0" err="1"/>
              <a:t>by</a:t>
            </a:r>
            <a:r>
              <a:rPr lang="es-ES" sz="1300" dirty="0"/>
              <a:t> Great </a:t>
            </a:r>
            <a:r>
              <a:rPr lang="es-ES" sz="1300" dirty="0" err="1"/>
              <a:t>Britain</a:t>
            </a:r>
            <a:r>
              <a:rPr lang="es-ES" sz="1300" dirty="0"/>
              <a:t> </a:t>
            </a:r>
            <a:r>
              <a:rPr lang="es-ES" sz="1300" dirty="0" err="1"/>
              <a:t>with</a:t>
            </a:r>
            <a:r>
              <a:rPr lang="es-ES" sz="1300" dirty="0"/>
              <a:t> 17% and </a:t>
            </a:r>
            <a:r>
              <a:rPr lang="es-ES" sz="1300" dirty="0" err="1"/>
              <a:t>Canada</a:t>
            </a:r>
            <a:r>
              <a:rPr lang="es-ES" sz="1300" dirty="0"/>
              <a:t> 3%.</a:t>
            </a:r>
          </a:p>
          <a:p>
            <a:pPr algn="just"/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most</a:t>
            </a:r>
            <a:r>
              <a:rPr lang="es-ES" sz="1300" dirty="0"/>
              <a:t> </a:t>
            </a:r>
            <a:r>
              <a:rPr lang="es-ES" sz="1300" dirty="0" err="1"/>
              <a:t>important</a:t>
            </a:r>
            <a:r>
              <a:rPr lang="es-ES" sz="1300" dirty="0"/>
              <a:t> </a:t>
            </a:r>
            <a:r>
              <a:rPr lang="es-ES" sz="1300" dirty="0" err="1"/>
              <a:t>activity</a:t>
            </a:r>
            <a:r>
              <a:rPr lang="es-ES" sz="1300" dirty="0"/>
              <a:t> </a:t>
            </a:r>
            <a:r>
              <a:rPr lang="es-ES" sz="1300" dirty="0" err="1"/>
              <a:t>funded</a:t>
            </a:r>
            <a:r>
              <a:rPr lang="es-ES" sz="1300" dirty="0"/>
              <a:t> has </a:t>
            </a:r>
            <a:r>
              <a:rPr lang="es-ES" sz="1300" dirty="0" err="1"/>
              <a:t>been</a:t>
            </a:r>
            <a:r>
              <a:rPr lang="es-ES" sz="1300" dirty="0"/>
              <a:t> </a:t>
            </a:r>
            <a:r>
              <a:rPr lang="es-ES" sz="1300" dirty="0" err="1"/>
              <a:t>theater</a:t>
            </a:r>
            <a:r>
              <a:rPr lang="es-ES" sz="1300" dirty="0"/>
              <a:t> </a:t>
            </a:r>
            <a:r>
              <a:rPr lang="es-ES" sz="1300" dirty="0" err="1"/>
              <a:t>activities</a:t>
            </a:r>
            <a:r>
              <a:rPr lang="es-ES" sz="1300" dirty="0"/>
              <a:t>, </a:t>
            </a:r>
            <a:r>
              <a:rPr lang="es-ES" sz="1300" dirty="0" err="1"/>
              <a:t>even</a:t>
            </a:r>
            <a:r>
              <a:rPr lang="es-ES" sz="1300" dirty="0"/>
              <a:t> </a:t>
            </a:r>
            <a:r>
              <a:rPr lang="es-ES" sz="1300" dirty="0" err="1"/>
              <a:t>though</a:t>
            </a:r>
            <a:r>
              <a:rPr lang="es-ES" sz="1300" dirty="0"/>
              <a:t>,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following</a:t>
            </a:r>
            <a:r>
              <a:rPr lang="es-ES" sz="1300" dirty="0"/>
              <a:t> </a:t>
            </a:r>
            <a:r>
              <a:rPr lang="es-ES" sz="1300" dirty="0" err="1"/>
              <a:t>important</a:t>
            </a:r>
            <a:r>
              <a:rPr lang="es-ES" sz="1300" dirty="0"/>
              <a:t> </a:t>
            </a:r>
            <a:r>
              <a:rPr lang="es-ES" sz="1300" dirty="0" err="1"/>
              <a:t>category</a:t>
            </a:r>
            <a:r>
              <a:rPr lang="es-ES" sz="1300" dirty="0"/>
              <a:t>, </a:t>
            </a:r>
            <a:r>
              <a:rPr lang="es-ES" sz="1300" dirty="0" err="1"/>
              <a:t>such</a:t>
            </a:r>
            <a:r>
              <a:rPr lang="es-ES" sz="1300" dirty="0"/>
              <a:t> as </a:t>
            </a:r>
            <a:r>
              <a:rPr lang="es-ES" sz="1300" dirty="0" err="1"/>
              <a:t>is</a:t>
            </a:r>
            <a:r>
              <a:rPr lang="es-ES" sz="1300" dirty="0"/>
              <a:t> music, has  77% </a:t>
            </a:r>
            <a:r>
              <a:rPr lang="es-ES" sz="1300" dirty="0" err="1"/>
              <a:t>of</a:t>
            </a:r>
            <a:r>
              <a:rPr lang="es-ES" sz="1300" dirty="0"/>
              <a:t> </a:t>
            </a:r>
            <a:r>
              <a:rPr lang="es-ES" sz="1300" dirty="0" err="1"/>
              <a:t>successful</a:t>
            </a:r>
            <a:r>
              <a:rPr lang="es-ES" sz="1300" dirty="0"/>
              <a:t> </a:t>
            </a:r>
            <a:r>
              <a:rPr lang="es-ES" sz="1300" dirty="0" err="1"/>
              <a:t>campaigns</a:t>
            </a:r>
            <a:r>
              <a:rPr lang="es-ES" sz="1300" dirty="0"/>
              <a:t> </a:t>
            </a:r>
            <a:r>
              <a:rPr lang="es-ES" sz="1300" dirty="0" err="1"/>
              <a:t>compared</a:t>
            </a:r>
            <a:r>
              <a:rPr lang="es-ES" sz="1300" dirty="0"/>
              <a:t> </a:t>
            </a:r>
            <a:r>
              <a:rPr lang="es-ES" sz="1300" dirty="0" err="1"/>
              <a:t>to</a:t>
            </a:r>
            <a:r>
              <a:rPr lang="es-ES" sz="1300" dirty="0"/>
              <a:t> 60% </a:t>
            </a:r>
            <a:r>
              <a:rPr lang="es-ES" sz="1300" dirty="0" err="1"/>
              <a:t>from</a:t>
            </a:r>
            <a:r>
              <a:rPr lang="es-ES" sz="1300" dirty="0"/>
              <a:t> </a:t>
            </a:r>
            <a:r>
              <a:rPr lang="es-ES" sz="1300" dirty="0" err="1"/>
              <a:t>theater</a:t>
            </a:r>
            <a:r>
              <a:rPr lang="es-ES" sz="1300" dirty="0"/>
              <a:t>. As </a:t>
            </a:r>
            <a:r>
              <a:rPr lang="es-ES" sz="1300" dirty="0" err="1"/>
              <a:t>expected</a:t>
            </a:r>
            <a:r>
              <a:rPr lang="es-ES" sz="1300" dirty="0"/>
              <a:t>, </a:t>
            </a:r>
            <a:r>
              <a:rPr lang="es-ES" sz="1300" dirty="0" err="1"/>
              <a:t>theater</a:t>
            </a:r>
            <a:r>
              <a:rPr lang="es-ES" sz="1300" dirty="0"/>
              <a:t> </a:t>
            </a:r>
            <a:r>
              <a:rPr lang="es-ES" sz="1300" dirty="0" err="1"/>
              <a:t>plays</a:t>
            </a:r>
            <a:r>
              <a:rPr lang="es-ES" sz="1300" dirty="0"/>
              <a:t> </a:t>
            </a:r>
            <a:r>
              <a:rPr lang="es-ES" sz="1300" dirty="0" err="1"/>
              <a:t>is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most</a:t>
            </a:r>
            <a:r>
              <a:rPr lang="es-ES" sz="1300" dirty="0"/>
              <a:t> </a:t>
            </a:r>
            <a:r>
              <a:rPr lang="es-ES" sz="1300" dirty="0" err="1"/>
              <a:t>historical</a:t>
            </a:r>
            <a:r>
              <a:rPr lang="es-ES" sz="1300" dirty="0"/>
              <a:t> </a:t>
            </a:r>
            <a:r>
              <a:rPr lang="es-ES" sz="1300" dirty="0" err="1"/>
              <a:t>representative</a:t>
            </a:r>
            <a:r>
              <a:rPr lang="es-ES" sz="1300" dirty="0"/>
              <a:t> </a:t>
            </a:r>
            <a:r>
              <a:rPr lang="es-ES" sz="1300" dirty="0" err="1"/>
              <a:t>subcategory</a:t>
            </a:r>
            <a:r>
              <a:rPr lang="es-ES" sz="1300" dirty="0"/>
              <a:t> </a:t>
            </a:r>
            <a:r>
              <a:rPr lang="es-ES" sz="1300" dirty="0" err="1"/>
              <a:t>with</a:t>
            </a:r>
            <a:r>
              <a:rPr lang="es-ES" sz="1300" dirty="0"/>
              <a:t> 694 </a:t>
            </a:r>
            <a:r>
              <a:rPr lang="es-ES" sz="1300" dirty="0" err="1"/>
              <a:t>successful</a:t>
            </a:r>
            <a:r>
              <a:rPr lang="es-ES" sz="1300" dirty="0"/>
              <a:t> </a:t>
            </a:r>
            <a:r>
              <a:rPr lang="es-ES" sz="1300" dirty="0" err="1"/>
              <a:t>campaigns</a:t>
            </a:r>
            <a:r>
              <a:rPr lang="es-ES" sz="1300" dirty="0"/>
              <a:t> (32%) and 353 </a:t>
            </a:r>
            <a:r>
              <a:rPr lang="es-ES" sz="1300" dirty="0" err="1"/>
              <a:t>failed</a:t>
            </a:r>
            <a:r>
              <a:rPr lang="es-ES" sz="1300" dirty="0"/>
              <a:t> (23%).</a:t>
            </a:r>
          </a:p>
          <a:p>
            <a:pPr algn="just"/>
            <a:r>
              <a:rPr lang="es-ES" sz="1300" dirty="0" err="1"/>
              <a:t>Most</a:t>
            </a:r>
            <a:r>
              <a:rPr lang="es-ES" sz="1300" dirty="0"/>
              <a:t> </a:t>
            </a:r>
            <a:r>
              <a:rPr lang="es-ES" sz="1300" dirty="0" err="1"/>
              <a:t>of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goal</a:t>
            </a:r>
            <a:r>
              <a:rPr lang="es-ES" sz="1300" dirty="0"/>
              <a:t> </a:t>
            </a:r>
            <a:r>
              <a:rPr lang="es-ES" sz="1300" dirty="0" err="1"/>
              <a:t>successful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 </a:t>
            </a:r>
            <a:r>
              <a:rPr lang="es-ES" sz="1300" dirty="0" err="1"/>
              <a:t>were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ones</a:t>
            </a:r>
            <a:r>
              <a:rPr lang="es-ES" sz="1300" dirty="0"/>
              <a:t> </a:t>
            </a:r>
            <a:r>
              <a:rPr lang="es-ES" sz="1300" dirty="0" err="1"/>
              <a:t>less</a:t>
            </a:r>
            <a:r>
              <a:rPr lang="es-ES" sz="1300" dirty="0"/>
              <a:t> </a:t>
            </a:r>
            <a:r>
              <a:rPr lang="es-ES" sz="1300" dirty="0" err="1"/>
              <a:t>than</a:t>
            </a:r>
            <a:r>
              <a:rPr lang="es-ES" sz="1300" dirty="0"/>
              <a:t> US$1,000.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trend</a:t>
            </a:r>
            <a:r>
              <a:rPr lang="es-ES" sz="1300" dirty="0"/>
              <a:t>  shows a posible </a:t>
            </a:r>
            <a:r>
              <a:rPr lang="es-ES" sz="1300" dirty="0" err="1"/>
              <a:t>correlation</a:t>
            </a:r>
            <a:r>
              <a:rPr lang="es-ES" sz="1300" dirty="0"/>
              <a:t> </a:t>
            </a:r>
            <a:r>
              <a:rPr lang="es-ES" sz="1300" dirty="0" err="1"/>
              <a:t>between</a:t>
            </a:r>
            <a:r>
              <a:rPr lang="es-ES" sz="1300" dirty="0"/>
              <a:t> </a:t>
            </a:r>
            <a:r>
              <a:rPr lang="es-ES" sz="1300" dirty="0" err="1"/>
              <a:t>success</a:t>
            </a:r>
            <a:r>
              <a:rPr lang="es-ES" sz="1300" dirty="0"/>
              <a:t> and </a:t>
            </a:r>
            <a:r>
              <a:rPr lang="es-ES" sz="1300" dirty="0" err="1"/>
              <a:t>low</a:t>
            </a:r>
            <a:r>
              <a:rPr lang="es-ES" sz="1300" dirty="0"/>
              <a:t> </a:t>
            </a:r>
            <a:r>
              <a:rPr lang="es-ES" sz="1300" dirty="0" err="1"/>
              <a:t>fund</a:t>
            </a:r>
            <a:r>
              <a:rPr lang="es-ES" sz="1300" dirty="0"/>
              <a:t> </a:t>
            </a:r>
            <a:r>
              <a:rPr lang="es-ES" sz="1300" dirty="0" err="1"/>
              <a:t>raising</a:t>
            </a:r>
            <a:r>
              <a:rPr lang="es-ES" sz="1300" dirty="0"/>
              <a:t>, and </a:t>
            </a:r>
            <a:r>
              <a:rPr lang="es-ES" sz="1300" dirty="0" err="1"/>
              <a:t>failed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 </a:t>
            </a:r>
            <a:r>
              <a:rPr lang="es-ES" sz="1300" dirty="0" err="1"/>
              <a:t>highly</a:t>
            </a:r>
            <a:r>
              <a:rPr lang="es-ES" sz="1300" dirty="0"/>
              <a:t> </a:t>
            </a:r>
            <a:r>
              <a:rPr lang="es-ES" sz="1300" dirty="0" err="1"/>
              <a:t>fund</a:t>
            </a:r>
            <a:r>
              <a:rPr lang="es-ES" sz="1300" dirty="0"/>
              <a:t> </a:t>
            </a:r>
            <a:r>
              <a:rPr lang="es-ES" sz="1300" dirty="0" err="1"/>
              <a:t>raised</a:t>
            </a:r>
            <a:r>
              <a:rPr lang="es-ES" sz="1300" dirty="0"/>
              <a:t>. </a:t>
            </a:r>
            <a:r>
              <a:rPr lang="es-ES" sz="1300" dirty="0" err="1"/>
              <a:t>For</a:t>
            </a:r>
            <a:r>
              <a:rPr lang="es-ES" sz="1300" dirty="0"/>
              <a:t> </a:t>
            </a:r>
            <a:r>
              <a:rPr lang="es-ES" sz="1300" dirty="0" err="1"/>
              <a:t>succeeding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 </a:t>
            </a:r>
            <a:r>
              <a:rPr lang="es-ES" sz="1300" dirty="0" err="1"/>
              <a:t>there</a:t>
            </a:r>
            <a:r>
              <a:rPr lang="es-ES" sz="1300" dirty="0"/>
              <a:t> </a:t>
            </a:r>
            <a:r>
              <a:rPr lang="es-ES" sz="1300" dirty="0" err="1"/>
              <a:t>is</a:t>
            </a:r>
            <a:r>
              <a:rPr lang="es-ES" sz="1300" dirty="0"/>
              <a:t> a </a:t>
            </a:r>
            <a:r>
              <a:rPr lang="es-ES" sz="1300" dirty="0" err="1"/>
              <a:t>slight</a:t>
            </a:r>
            <a:r>
              <a:rPr lang="es-ES" sz="1300" dirty="0"/>
              <a:t> </a:t>
            </a:r>
            <a:r>
              <a:rPr lang="es-ES" sz="1300" dirty="0" err="1"/>
              <a:t>fall</a:t>
            </a:r>
            <a:r>
              <a:rPr lang="es-ES" sz="1300" dirty="0"/>
              <a:t> up </a:t>
            </a:r>
            <a:r>
              <a:rPr lang="es-ES" sz="1300" dirty="0" err="1"/>
              <a:t>to</a:t>
            </a:r>
            <a:r>
              <a:rPr lang="es-ES" sz="1300" dirty="0"/>
              <a:t> US$4,999 </a:t>
            </a:r>
            <a:r>
              <a:rPr lang="es-ES" sz="1300" dirty="0" err="1"/>
              <a:t>from</a:t>
            </a:r>
            <a:r>
              <a:rPr lang="es-ES" sz="1300" dirty="0"/>
              <a:t> </a:t>
            </a:r>
            <a:r>
              <a:rPr lang="es-ES" sz="1300" dirty="0" err="1"/>
              <a:t>where</a:t>
            </a:r>
            <a:r>
              <a:rPr lang="es-ES" sz="1300" dirty="0"/>
              <a:t> a </a:t>
            </a:r>
            <a:r>
              <a:rPr lang="es-ES" sz="1300" dirty="0" err="1"/>
              <a:t>representative</a:t>
            </a:r>
            <a:r>
              <a:rPr lang="es-ES" sz="1300" dirty="0"/>
              <a:t> </a:t>
            </a:r>
            <a:r>
              <a:rPr lang="es-ES" sz="1300" dirty="0" err="1"/>
              <a:t>fall</a:t>
            </a:r>
            <a:r>
              <a:rPr lang="es-ES" sz="1300" dirty="0"/>
              <a:t> </a:t>
            </a:r>
            <a:r>
              <a:rPr lang="es-ES" sz="1300" dirty="0" err="1"/>
              <a:t>starts</a:t>
            </a:r>
            <a:r>
              <a:rPr lang="es-ES" sz="1300" dirty="0"/>
              <a:t>, </a:t>
            </a:r>
            <a:r>
              <a:rPr lang="es-ES" sz="1300" dirty="0" err="1"/>
              <a:t>intersecting</a:t>
            </a:r>
            <a:r>
              <a:rPr lang="es-ES" sz="1300" dirty="0"/>
              <a:t> </a:t>
            </a:r>
            <a:r>
              <a:rPr lang="es-ES" sz="1300" dirty="0" err="1"/>
              <a:t>with</a:t>
            </a:r>
            <a:r>
              <a:rPr lang="es-ES" sz="1300" dirty="0"/>
              <a:t> </a:t>
            </a:r>
            <a:r>
              <a:rPr lang="es-ES" sz="1300" dirty="0" err="1"/>
              <a:t>an</a:t>
            </a:r>
            <a:r>
              <a:rPr lang="es-ES" sz="1300" dirty="0"/>
              <a:t> </a:t>
            </a:r>
            <a:r>
              <a:rPr lang="es-ES" sz="1300" dirty="0" err="1"/>
              <a:t>interesting</a:t>
            </a:r>
            <a:r>
              <a:rPr lang="es-ES" sz="1300" dirty="0"/>
              <a:t> </a:t>
            </a:r>
            <a:r>
              <a:rPr lang="es-ES" sz="1300" dirty="0" err="1"/>
              <a:t>raising</a:t>
            </a:r>
            <a:r>
              <a:rPr lang="es-ES" sz="1300" dirty="0"/>
              <a:t> </a:t>
            </a:r>
            <a:r>
              <a:rPr lang="es-ES" sz="1300" dirty="0" err="1"/>
              <a:t>failed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 up </a:t>
            </a:r>
            <a:r>
              <a:rPr lang="es-ES" sz="1300" dirty="0" err="1"/>
              <a:t>to</a:t>
            </a:r>
            <a:r>
              <a:rPr lang="es-ES" sz="1300" dirty="0"/>
              <a:t> US$19,999. </a:t>
            </a:r>
            <a:r>
              <a:rPr lang="es-ES" sz="1300" dirty="0" err="1"/>
              <a:t>Grater</a:t>
            </a:r>
            <a:r>
              <a:rPr lang="es-ES" sz="1300" dirty="0"/>
              <a:t> </a:t>
            </a:r>
            <a:r>
              <a:rPr lang="es-ES" sz="1300" dirty="0" err="1"/>
              <a:t>failed</a:t>
            </a:r>
            <a:r>
              <a:rPr lang="es-ES" sz="1300" dirty="0"/>
              <a:t> </a:t>
            </a:r>
            <a:r>
              <a:rPr lang="es-ES" sz="1300" dirty="0" err="1"/>
              <a:t>projects</a:t>
            </a:r>
            <a:r>
              <a:rPr lang="es-ES" sz="1300" dirty="0"/>
              <a:t> </a:t>
            </a:r>
            <a:r>
              <a:rPr lang="es-ES" sz="1300" dirty="0" err="1"/>
              <a:t>trend</a:t>
            </a:r>
            <a:r>
              <a:rPr lang="es-ES" sz="1300" dirty="0"/>
              <a:t> </a:t>
            </a:r>
            <a:r>
              <a:rPr lang="es-ES" sz="1300" dirty="0" err="1"/>
              <a:t>started</a:t>
            </a:r>
            <a:r>
              <a:rPr lang="es-ES" sz="1300" dirty="0"/>
              <a:t> as </a:t>
            </a:r>
            <a:r>
              <a:rPr lang="es-ES" sz="1300" dirty="0" err="1"/>
              <a:t>higher</a:t>
            </a:r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goal</a:t>
            </a:r>
            <a:r>
              <a:rPr lang="es-ES" sz="1300" dirty="0"/>
              <a:t> </a:t>
            </a:r>
            <a:r>
              <a:rPr lang="es-ES" sz="1300" dirty="0" err="1"/>
              <a:t>is</a:t>
            </a:r>
            <a:r>
              <a:rPr lang="es-ES" sz="1300" dirty="0"/>
              <a:t>. </a:t>
            </a:r>
          </a:p>
          <a:p>
            <a:pPr algn="just"/>
            <a:r>
              <a:rPr lang="es-ES" sz="1300" dirty="0"/>
              <a:t> </a:t>
            </a:r>
            <a:r>
              <a:rPr lang="es-ES" sz="1300" dirty="0" err="1"/>
              <a:t>The</a:t>
            </a:r>
            <a:r>
              <a:rPr lang="es-ES" sz="1300" dirty="0"/>
              <a:t> </a:t>
            </a:r>
            <a:r>
              <a:rPr lang="es-ES" sz="1300" dirty="0" err="1"/>
              <a:t>Most</a:t>
            </a:r>
            <a:r>
              <a:rPr lang="es-ES" sz="1300" dirty="0"/>
              <a:t> </a:t>
            </a:r>
            <a:r>
              <a:rPr lang="es-ES" sz="1300" dirty="0" err="1"/>
              <a:t>attractive</a:t>
            </a:r>
            <a:r>
              <a:rPr lang="es-ES" sz="1300" dirty="0"/>
              <a:t> Project </a:t>
            </a:r>
            <a:r>
              <a:rPr lang="es-ES" sz="1300" dirty="0" err="1"/>
              <a:t>was</a:t>
            </a:r>
            <a:r>
              <a:rPr lang="es-ES" sz="1300" dirty="0"/>
              <a:t> </a:t>
            </a:r>
            <a:r>
              <a:rPr lang="en-US" sz="1300" dirty="0"/>
              <a:t>3Doodler: The World's First 3D Printing Pen, which not only accumulate 6.23% of the backers, but also surpassed it’s goal of US$30,000 </a:t>
            </a:r>
            <a:r>
              <a:rPr lang="en-US" sz="1300" dirty="0" err="1"/>
              <a:t>rasing</a:t>
            </a:r>
            <a:r>
              <a:rPr lang="en-US" sz="1300" dirty="0"/>
              <a:t> US$2,334,135 (7,814% up to it’s goal!). </a:t>
            </a:r>
          </a:p>
          <a:p>
            <a:pPr algn="just"/>
            <a:r>
              <a:rPr lang="en-US" sz="1300" dirty="0"/>
              <a:t>Unexpectedly, </a:t>
            </a:r>
            <a:r>
              <a:rPr lang="en-US" sz="1300" dirty="0" err="1"/>
              <a:t>castAR</a:t>
            </a:r>
            <a:r>
              <a:rPr lang="en-US" sz="1300" dirty="0"/>
              <a:t>: the most versatile AR &amp; VR system project, raised 263% up to the stated goal with only 0.91% of the backers. An important amount of low goal projects surpassed their expectations. It can be an indicative of a relatively small amount of backers interest looking for low cost but interesting High Tech projects, which  mean that even when a small group of investors raised the higher amount of capital.</a:t>
            </a:r>
          </a:p>
          <a:p>
            <a:pPr algn="just"/>
            <a:endParaRPr lang="en-US" sz="1300" dirty="0"/>
          </a:p>
          <a:p>
            <a:pPr algn="just"/>
            <a:endParaRPr lang="es-MX" sz="1300" dirty="0"/>
          </a:p>
        </p:txBody>
      </p:sp>
      <p:sp>
        <p:nvSpPr>
          <p:cNvPr id="4" name="Estrella: 5 puntas 3">
            <a:hlinkClick r:id="rId2" action="ppaction://hlinkfile"/>
            <a:extLst>
              <a:ext uri="{FF2B5EF4-FFF2-40B4-BE49-F238E27FC236}">
                <a16:creationId xmlns:a16="http://schemas.microsoft.com/office/drawing/2014/main" id="{45DD01C3-468E-4280-B4FC-CD399ABEE4B3}"/>
              </a:ext>
            </a:extLst>
          </p:cNvPr>
          <p:cNvSpPr/>
          <p:nvPr/>
        </p:nvSpPr>
        <p:spPr>
          <a:xfrm>
            <a:off x="11430000" y="5848710"/>
            <a:ext cx="655607" cy="543463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E4BF-34F9-4138-A812-EDFABF3D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134"/>
            <a:ext cx="10668000" cy="1524000"/>
          </a:xfrm>
        </p:spPr>
        <p:txBody>
          <a:bodyPr/>
          <a:lstStyle/>
          <a:p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C54BA-65B9-429F-907E-C18A3FCAEBEC}"/>
              </a:ext>
            </a:extLst>
          </p:cNvPr>
          <p:cNvSpPr txBox="1">
            <a:spLocks/>
          </p:cNvSpPr>
          <p:nvPr/>
        </p:nvSpPr>
        <p:spPr>
          <a:xfrm>
            <a:off x="146646" y="3912620"/>
            <a:ext cx="10161920" cy="2798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Assumptions and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/>
              <a:t>Assume that Goals and Pledge figures are stated in USD and no exchange rate analysis is needed, despite country currency is specified.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/>
              <a:t>Theater campaign success can be correlated to the greater number of sponsorship the category has received over the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/>
              <a:t>Limitations: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000" dirty="0"/>
              <a:t>There is no information about staff pick and spotlight columns being unusable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000" dirty="0"/>
              <a:t>It does not specify information unit basis, specially on value columns such as goal and pledge  or backers who can be individuals or companies, so it is unclear.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000" dirty="0"/>
              <a:t>It is mentioned the geographical origin of the funding but is unclear the geographical origin of the projects, which also would be insightful 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000" dirty="0"/>
              <a:t>Additional analyses and graphs: Annual crowdfunding evolution, Country analysis pie, main project analysis by backer count and goal/pledge value, dispersion and correlation graphs. Also, based on dates, can add a special analysis describing the project deadline efficiency, checking if projects have reached their deadlines compared to the value of capital raised.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endParaRPr lang="es-MX" sz="10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A0F1677-33BB-4C62-A619-362AF7008EAA}"/>
              </a:ext>
            </a:extLst>
          </p:cNvPr>
          <p:cNvSpPr txBox="1">
            <a:spLocks/>
          </p:cNvSpPr>
          <p:nvPr/>
        </p:nvSpPr>
        <p:spPr>
          <a:xfrm>
            <a:off x="411191" y="1203930"/>
            <a:ext cx="6515819" cy="270869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400" dirty="0"/>
              <a:t>Backers , in average, supported more successful projects than failed ones.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Half of the backers from successful projects is higher than from failed ones as for 197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The maximum number of backers represented a difference of 25,164 from failed.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Successful campaigns shows a higher difference among their values than failed ones.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Failed campaigns are closer to their mean, being less variable than successful ones.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There is a low correlation between the backers count and the campaign donations.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s-MX" sz="1400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D34C14A-D653-4863-9FB9-49C09BC90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87190"/>
              </p:ext>
            </p:extLst>
          </p:nvPr>
        </p:nvGraphicFramePr>
        <p:xfrm>
          <a:off x="6996024" y="531064"/>
          <a:ext cx="47244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3" imgW="4724400" imgH="3057525" progId="Excel.Sheet.12">
                  <p:embed/>
                </p:oleObj>
              </mc:Choice>
              <mc:Fallback>
                <p:oleObj name="Worksheet" r:id="rId3" imgW="4724400" imgH="3057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6024" y="531064"/>
                        <a:ext cx="4724400" cy="305752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71211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285D7"/>
      </a:accent1>
      <a:accent2>
        <a:srgbClr val="9E6ACE"/>
      </a:accent2>
      <a:accent3>
        <a:srgbClr val="8D85D7"/>
      </a:accent3>
      <a:accent4>
        <a:srgbClr val="6A8ACE"/>
      </a:accent4>
      <a:accent5>
        <a:srgbClr val="5CADCA"/>
      </a:accent5>
      <a:accent6>
        <a:srgbClr val="5BB1A4"/>
      </a:accent6>
      <a:hlink>
        <a:srgbClr val="5A8E5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635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Microsoft Excel Worksheet</vt:lpstr>
      <vt:lpstr>Kickstarter:  succeding with crowdfunding</vt:lpstr>
      <vt:lpstr>More than 11 years of Project Crowdfundig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Olivares</dc:creator>
  <cp:lastModifiedBy>Gabriela Olivares</cp:lastModifiedBy>
  <cp:revision>74</cp:revision>
  <dcterms:created xsi:type="dcterms:W3CDTF">2020-07-31T19:25:47Z</dcterms:created>
  <dcterms:modified xsi:type="dcterms:W3CDTF">2020-08-01T01:20:45Z</dcterms:modified>
</cp:coreProperties>
</file>