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93" r:id="rId2"/>
    <p:sldId id="1088" r:id="rId3"/>
    <p:sldId id="1090" r:id="rId4"/>
    <p:sldId id="1092" r:id="rId5"/>
    <p:sldId id="1115" r:id="rId6"/>
    <p:sldId id="1089" r:id="rId7"/>
    <p:sldId id="1096" r:id="rId8"/>
    <p:sldId id="1097" r:id="rId9"/>
    <p:sldId id="10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5757E-777D-EB67-477D-43786D2EB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22724-FFF9-C8CD-3442-83F51C205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DF4E3-A3A2-78D0-08C9-593E95BD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3994-55C8-4C87-8E73-EFE8E8BA456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ACF8E-BD10-3973-893B-8DB32D91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12B03-E2F6-96BA-A3C3-EAED2BCD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B648-04F8-439A-84BB-214B1B62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0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CD14-0F19-ED13-2572-EBAFEC21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FA34F-9B67-8FBB-30A4-553F5DD90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DF8CF-AFDC-C282-6FE0-FB3B9E1D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3994-55C8-4C87-8E73-EFE8E8BA456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0E86-2F24-D514-CB0A-C0AD9BAC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1B9B0-5428-477A-B2D6-E6E55356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B648-04F8-439A-84BB-214B1B62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2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925127-3776-55A3-6F08-9DE398365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5C41D-0C25-BFDA-A20E-D67133CFC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90D10-2E82-794A-F2B8-7B357F3F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3994-55C8-4C87-8E73-EFE8E8BA456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49ECC-5FEB-FD92-6243-76AD3BA5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02793-722A-4731-08C6-427ED70E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B648-04F8-439A-84BB-214B1B62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5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3168-3402-50D5-6EA4-8203324A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0D17-ECC7-29DB-FB70-AD4BEABF6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52850-109E-7977-5063-D62AA189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3994-55C8-4C87-8E73-EFE8E8BA456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C0B9B-A0EF-E6EC-26BB-88AEDC67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1D41-1908-1CF3-39B6-ACE481D5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B648-04F8-439A-84BB-214B1B62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4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35D1-36F9-1F5D-2B51-8AADE303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AE308-73B3-3355-62FE-81401F00E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40A2E-7BFC-2693-A0C6-763B33C3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3994-55C8-4C87-8E73-EFE8E8BA456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3F015-432A-FEB5-9A4A-7FA4470F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8F784-A0F8-C727-23F0-C32B95EE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B648-04F8-439A-84BB-214B1B62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8440-7A61-6FF4-701C-F4E52859D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BC3D-663E-51E8-B2AD-60505A5B6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2702C-E0F8-60FF-BB60-C73EBFA2D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3C274-FA69-C8E2-C5FE-E39C6AC8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3994-55C8-4C87-8E73-EFE8E8BA456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D2B6F-FA29-84DA-2436-1971AA65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4036A-D390-266A-1FEA-96F41391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B648-04F8-439A-84BB-214B1B62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1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1854-3C8C-1702-6670-756CEB93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A10E4-A1F3-FA4E-6B80-CBB8F634A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6DAF1-40E4-BDFE-7CAE-86C9B45EE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9C693-60A7-0137-C406-103E46D39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74BE9-7882-9F4D-2F31-3B404A9E3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3E649-7298-4E6D-DC7A-0E3C30E7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3994-55C8-4C87-8E73-EFE8E8BA456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A9449-EFE4-C8F7-CA3F-FADF378E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6B4791-B0A4-C8E1-A410-0CBBF31A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B648-04F8-439A-84BB-214B1B62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2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A087-EFF6-C623-6F26-C671ACF0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307FB-9171-D72E-3F30-DA1633E4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3994-55C8-4C87-8E73-EFE8E8BA456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152DE-1068-D623-B0FF-63FE275F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40F55-98C3-33D1-7152-ED264F17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B648-04F8-439A-84BB-214B1B62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3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F9462-24DF-A17E-5F68-97032D9C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3994-55C8-4C87-8E73-EFE8E8BA456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D441A-383A-78EC-35EA-D4D6E28FF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F9D66-9FC1-8F5D-E98B-F6756B75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B648-04F8-439A-84BB-214B1B62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8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F72A-756D-1CC3-F80B-095DAF5D8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4111D-36BB-8872-AC93-07AB828E6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8880D-4455-DD62-406A-19CE4CAFE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6207D-C22F-DA77-C3BD-1DB434B2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3994-55C8-4C87-8E73-EFE8E8BA456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0B698-6204-61D7-548D-21EC00C4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B14D3-09F3-3F00-D12D-74F5D961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B648-04F8-439A-84BB-214B1B62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0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362E-0BC5-1776-8D61-BB58DA97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0CD56-8FD7-EA2C-0FE2-B619028C9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DA829-A2C2-CA5F-F7CB-073F4CBBC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2C6FA-B7CA-C4BA-47DF-84E97680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3994-55C8-4C87-8E73-EFE8E8BA456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BD662-9C8A-6F12-3B7D-E858F460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BD2C2-1E22-FCA9-4264-25C9316E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B648-04F8-439A-84BB-214B1B62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1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281D0-2593-1313-6610-50921D26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9CAB8-BE81-8D7F-FBEB-AC26A6120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0FF28-7EC8-3004-F3D1-B7B59FAE3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D3994-55C8-4C87-8E73-EFE8E8BA4561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5A86-CA44-96D1-4945-CBBCE76B1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323B8-1068-D21A-07A6-98314B913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BB648-04F8-439A-84BB-214B1B62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0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bbySuwichaya/Machine-Learning-Course/tree/main/SV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4D23A-26E8-8379-3E03-B927583C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EC57-7E5B-4FDC-8425-F1381DBEEB89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79A347-4DE5-73F8-2165-7CA98717D746}"/>
              </a:ext>
            </a:extLst>
          </p:cNvPr>
          <p:cNvSpPr txBox="1">
            <a:spLocks/>
          </p:cNvSpPr>
          <p:nvPr/>
        </p:nvSpPr>
        <p:spPr>
          <a:xfrm>
            <a:off x="0" y="5143"/>
            <a:ext cx="12192000" cy="647021"/>
          </a:xfrm>
          <a:prstGeom prst="rect">
            <a:avLst/>
          </a:prstGeom>
          <a:solidFill>
            <a:srgbClr val="66CCFF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 Coding 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543A3-D1A0-A502-93F9-F97BAACD2DFD}"/>
              </a:ext>
            </a:extLst>
          </p:cNvPr>
          <p:cNvSpPr txBox="1"/>
          <p:nvPr/>
        </p:nvSpPr>
        <p:spPr>
          <a:xfrm>
            <a:off x="434454" y="873287"/>
            <a:ext cx="9942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https://github.com/GabbySuwichaya/Machine-Learning-Course/tree/main/SVM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2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77C7E-6826-EB3E-D814-65D90DE4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EC57-7E5B-4FDC-8425-F1381DBEEB8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DA52A4-35C0-5C64-5C7F-ADCDA0D729E6}"/>
              </a:ext>
            </a:extLst>
          </p:cNvPr>
          <p:cNvSpPr txBox="1">
            <a:spLocks/>
          </p:cNvSpPr>
          <p:nvPr/>
        </p:nvSpPr>
        <p:spPr>
          <a:xfrm>
            <a:off x="0" y="5143"/>
            <a:ext cx="12192000" cy="647021"/>
          </a:xfrm>
          <a:prstGeom prst="rect">
            <a:avLst/>
          </a:prstGeom>
          <a:solidFill>
            <a:srgbClr val="66CCFF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 Exercises: 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Raleway"/>
              </a:rPr>
              <a:t>Multiclass Classification Using SVM. </a:t>
            </a:r>
            <a:r>
              <a:rPr lang="en-US" sz="3200" b="1" dirty="0"/>
              <a:t> 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0352ED-61E9-CE03-A0D5-B366449FC919}"/>
              </a:ext>
            </a:extLst>
          </p:cNvPr>
          <p:cNvSpPr txBox="1"/>
          <p:nvPr/>
        </p:nvSpPr>
        <p:spPr>
          <a:xfrm>
            <a:off x="232441" y="798879"/>
            <a:ext cx="11886771" cy="574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SVM does not support multiclass classification natively. Two commonly used approaches that extend SVM for </a:t>
            </a:r>
            <a:br>
              <a:rPr lang="en-US" sz="1400" dirty="0"/>
            </a:br>
            <a:r>
              <a:rPr lang="en-US" sz="1400" dirty="0"/>
              <a:t> multiclass classification are 1) One-vs-One and 2) One-vs-Rest. </a:t>
            </a:r>
            <a:br>
              <a:rPr lang="en-US" sz="1400" dirty="0"/>
            </a:br>
            <a:br>
              <a:rPr lang="en-US" sz="400" dirty="0"/>
            </a:br>
            <a:r>
              <a:rPr lang="en-US" sz="1400" dirty="0"/>
              <a:t>In this exercise, we would like you to apply multiclass classification using SVM to classify number 0-10 from MNIST dataset. </a:t>
            </a:r>
          </a:p>
          <a:p>
            <a:r>
              <a:rPr lang="en-US" sz="1400" dirty="0"/>
              <a:t> Specifically, we would like you to explore the following: 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MNIST contains around 60,000 samples for training and 10,000 for testing (which can be too large for some computing units). 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400" dirty="0"/>
              <a:t>You may randomly select 6000 samples for training and 1000 sample for testing. Ensure that you have chosen the samples evenly from each class.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Then, show us the distribution of labels in the selected training and testing samples.</a:t>
            </a:r>
            <a:endParaRPr lang="en-US" sz="1400" dirty="0"/>
          </a:p>
          <a:p>
            <a:pPr marL="800100" lvl="1" indent="-342900">
              <a:buFont typeface="+mj-lt"/>
              <a:buAutoNum type="alphaLcParenR"/>
            </a:pPr>
            <a:endParaRPr lang="en-US" sz="9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Let's assume that we choose the RBF kernel for SVM. </a:t>
            </a:r>
            <a:r>
              <a:rPr lang="en-US" sz="1400" i="1" dirty="0"/>
              <a:t>You may separate your training set for tuning and validation. </a:t>
            </a:r>
            <a:r>
              <a:rPr lang="en-US" sz="1400" dirty="0"/>
              <a:t> 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400" dirty="0"/>
              <a:t>Show the accuracy (or loss ) curves across of the validation set across different kernels and model parameters. 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400" dirty="0"/>
              <a:t>Pick the best set of parameters and verify the final performance on the testing dataset.  </a:t>
            </a:r>
          </a:p>
          <a:p>
            <a:pPr lvl="1"/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To see the differences between One-vs-one and One-vs-the rest. Let’s observe the positive and negative samples.  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400" dirty="0"/>
              <a:t>For One-vs-Rest, what is the number of boundary decision </a:t>
            </a:r>
            <a:r>
              <a:rPr lang="en-US" sz="1400" dirty="0" err="1"/>
              <a:t>w.r.t.</a:t>
            </a:r>
            <a:r>
              <a:rPr lang="en-US" sz="1400" dirty="0"/>
              <a:t> the number of classes? What is the number of binary classifiers in </a:t>
            </a:r>
            <a:r>
              <a:rPr lang="en-US" sz="1400" dirty="0" err="1"/>
              <a:t>Sklearn</a:t>
            </a:r>
            <a:r>
              <a:rPr lang="en-US" sz="1400" dirty="0"/>
              <a:t> (RBF kernel)? </a:t>
            </a:r>
          </a:p>
          <a:p>
            <a:pPr marL="1257300" lvl="2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Observe the positive and negative samples of the first and the last separation, and any where in the middle.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400" dirty="0"/>
              <a:t>For One-vs-One, same questions for the number of classifiers and classes. </a:t>
            </a:r>
          </a:p>
          <a:p>
            <a:pPr marL="1257300" lvl="2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Also, give the same observation.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400" dirty="0"/>
              <a:t>Can you tell the differences between the observation in (3.a) and (3.b)? </a:t>
            </a:r>
          </a:p>
          <a:p>
            <a:pPr marL="1257300" lvl="2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For each observation, you may plot the mean shapes of the positive and negative samples &amp; the histogram of </a:t>
            </a:r>
            <a:br>
              <a:rPr lang="en-US" sz="1400" dirty="0"/>
            </a:br>
            <a:r>
              <a:rPr lang="en-US" sz="1400" dirty="0"/>
              <a:t>the labels associated with the positive and negative samples.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 startAt="4"/>
            </a:pPr>
            <a:r>
              <a:rPr lang="en-US" sz="1400" dirty="0"/>
              <a:t>What are the values contained in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svm.dual_coef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dirty="0"/>
              <a:t> ? Why don't they contain only positive value?</a:t>
            </a:r>
          </a:p>
        </p:txBody>
      </p:sp>
    </p:spTree>
    <p:extLst>
      <p:ext uri="{BB962C8B-B14F-4D97-AF65-F5344CB8AC3E}">
        <p14:creationId xmlns:p14="http://schemas.microsoft.com/office/powerpoint/2010/main" val="39971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77C7E-6826-EB3E-D814-65D90DE4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EC57-7E5B-4FDC-8425-F1381DBEEB8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DA52A4-35C0-5C64-5C7F-ADCDA0D729E6}"/>
              </a:ext>
            </a:extLst>
          </p:cNvPr>
          <p:cNvSpPr txBox="1">
            <a:spLocks/>
          </p:cNvSpPr>
          <p:nvPr/>
        </p:nvSpPr>
        <p:spPr>
          <a:xfrm>
            <a:off x="0" y="5143"/>
            <a:ext cx="12192000" cy="647021"/>
          </a:xfrm>
          <a:prstGeom prst="rect">
            <a:avLst/>
          </a:prstGeom>
          <a:solidFill>
            <a:srgbClr val="66CCFF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 Coding &amp; solutions </a:t>
            </a:r>
            <a:r>
              <a:rPr lang="en-US" sz="3200" b="1" dirty="0"/>
              <a:t> 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102FE-7FBC-D9A9-E440-9074E98040C7}"/>
              </a:ext>
            </a:extLst>
          </p:cNvPr>
          <p:cNvSpPr txBox="1"/>
          <p:nvPr/>
        </p:nvSpPr>
        <p:spPr>
          <a:xfrm>
            <a:off x="170596" y="789211"/>
            <a:ext cx="55933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br>
              <a:rPr lang="en-US" sz="2000" dirty="0"/>
            </a:br>
            <a:r>
              <a:rPr lang="en-US" sz="2000" dirty="0"/>
              <a:t> </a:t>
            </a:r>
          </a:p>
          <a:p>
            <a:pPr lvl="1"/>
            <a:r>
              <a:rPr lang="en-US" sz="2000" dirty="0"/>
              <a:t>You may randomly select 10000 samples for training and 1000 sample for testing.  </a:t>
            </a:r>
          </a:p>
          <a:p>
            <a:pPr marL="800100" lvl="1" indent="-342900">
              <a:buFont typeface="+mj-lt"/>
              <a:buAutoNum type="alphaLcParenR"/>
            </a:pPr>
            <a:endParaRPr lang="en-US" sz="2000" dirty="0"/>
          </a:p>
          <a:p>
            <a:pPr lvl="1"/>
            <a:r>
              <a:rPr lang="en-US" sz="2000" dirty="0"/>
              <a:t>Then, show us the distribution of the labels in training and testing samples that you selected. Please choose the samples from each class evenly.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687FC2-6F44-066F-3A2D-45C300209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6" t="17978" r="57724" b="13167"/>
          <a:stretch/>
        </p:blipFill>
        <p:spPr>
          <a:xfrm>
            <a:off x="5896969" y="1442550"/>
            <a:ext cx="4724400" cy="4722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6039C9-3525-9189-5C1C-41FC4E961C31}"/>
              </a:ext>
            </a:extLst>
          </p:cNvPr>
          <p:cNvSpPr txBox="1"/>
          <p:nvPr/>
        </p:nvSpPr>
        <p:spPr>
          <a:xfrm>
            <a:off x="689212" y="789211"/>
            <a:ext cx="97376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MNIST contains around 60,000 samples for training and 10,000 for testing. </a:t>
            </a:r>
          </a:p>
        </p:txBody>
      </p:sp>
    </p:spTree>
    <p:extLst>
      <p:ext uri="{BB962C8B-B14F-4D97-AF65-F5344CB8AC3E}">
        <p14:creationId xmlns:p14="http://schemas.microsoft.com/office/powerpoint/2010/main" val="285143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77C7E-6826-EB3E-D814-65D90DE4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EC57-7E5B-4FDC-8425-F1381DBEEB8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DA52A4-35C0-5C64-5C7F-ADCDA0D729E6}"/>
              </a:ext>
            </a:extLst>
          </p:cNvPr>
          <p:cNvSpPr txBox="1">
            <a:spLocks/>
          </p:cNvSpPr>
          <p:nvPr/>
        </p:nvSpPr>
        <p:spPr>
          <a:xfrm>
            <a:off x="0" y="5143"/>
            <a:ext cx="12192000" cy="647021"/>
          </a:xfrm>
          <a:prstGeom prst="rect">
            <a:avLst/>
          </a:prstGeom>
          <a:solidFill>
            <a:srgbClr val="66CCFF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 Coding &amp; solutions </a:t>
            </a:r>
            <a:r>
              <a:rPr lang="en-US" sz="3200" b="1" dirty="0"/>
              <a:t> 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F1B9F-CEE2-7E60-E8C5-5220C79388FF}"/>
              </a:ext>
            </a:extLst>
          </p:cNvPr>
          <p:cNvSpPr txBox="1"/>
          <p:nvPr/>
        </p:nvSpPr>
        <p:spPr>
          <a:xfrm>
            <a:off x="216090" y="606680"/>
            <a:ext cx="115209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Let’s say we choose the RBF kernel SVM. You may separate your training set for tuning and validation. Please </a:t>
            </a:r>
            <a:br>
              <a:rPr lang="en-US" dirty="0"/>
            </a:br>
            <a:r>
              <a:rPr lang="en-US" dirty="0"/>
              <a:t>show the following results: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B669D-FA15-A023-AF02-8EF17BC3D2CA}"/>
              </a:ext>
            </a:extLst>
          </p:cNvPr>
          <p:cNvSpPr txBox="1"/>
          <p:nvPr/>
        </p:nvSpPr>
        <p:spPr>
          <a:xfrm>
            <a:off x="-172979" y="1397675"/>
            <a:ext cx="61278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endParaRPr lang="en-US" dirty="0"/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Show the accuracy (or loss ) curves across of the validation set  across different kernels and model parameters. </a:t>
            </a:r>
          </a:p>
          <a:p>
            <a:pPr marL="800100" lvl="1" indent="-342900">
              <a:buFont typeface="+mj-lt"/>
              <a:buAutoNum type="alphaLcParenR"/>
            </a:pPr>
            <a:endParaRPr lang="en-US" dirty="0"/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Pick the best set of parameters and verify the final performance on the testing dataset.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1136F3-3F55-C34F-8482-050BA1009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96" y="1253701"/>
            <a:ext cx="5179756" cy="5179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4EA482-765A-869D-5E85-5511C5EE7C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63" t="13864" r="22425" b="11641"/>
          <a:stretch/>
        </p:blipFill>
        <p:spPr>
          <a:xfrm>
            <a:off x="704211" y="3614537"/>
            <a:ext cx="4136195" cy="300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4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4E176-13EC-1F07-C19F-92424C15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EC57-7E5B-4FDC-8425-F1381DBEEB8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F36921-DF9C-39EF-B4D1-86DD6E1C425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7021"/>
          </a:xfrm>
          <a:prstGeom prst="rect">
            <a:avLst/>
          </a:prstGeom>
          <a:solidFill>
            <a:srgbClr val="66CCFF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 Coding &amp;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A4FC7-952B-FB24-3338-0C6194918963}"/>
              </a:ext>
            </a:extLst>
          </p:cNvPr>
          <p:cNvSpPr txBox="1"/>
          <p:nvPr/>
        </p:nvSpPr>
        <p:spPr>
          <a:xfrm>
            <a:off x="207144" y="630041"/>
            <a:ext cx="11859903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dirty="0"/>
              <a:t>To see the differences between One-vs-one and One-vs-Rest. Let’s observe the positive and negative supports.  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600" dirty="0"/>
              <a:t>For </a:t>
            </a:r>
            <a:r>
              <a:rPr lang="en-US" sz="1600" dirty="0">
                <a:highlight>
                  <a:srgbClr val="FF9999"/>
                </a:highlight>
              </a:rPr>
              <a:t>One-vs-Rest</a:t>
            </a:r>
            <a:r>
              <a:rPr lang="en-US" sz="1600" dirty="0"/>
              <a:t>, </a:t>
            </a:r>
            <a:r>
              <a:rPr lang="en-US" sz="1600" dirty="0">
                <a:highlight>
                  <a:srgbClr val="FFFF00"/>
                </a:highlight>
              </a:rPr>
              <a:t>what is the number of boundary decision with respect to classes? What is the number of binary classifiers in </a:t>
            </a:r>
            <a:r>
              <a:rPr lang="en-US" sz="1600" dirty="0" err="1">
                <a:highlight>
                  <a:srgbClr val="FFFF00"/>
                </a:highlight>
              </a:rPr>
              <a:t>Sklearn</a:t>
            </a:r>
            <a:r>
              <a:rPr lang="en-US" sz="1600" dirty="0">
                <a:highlight>
                  <a:srgbClr val="FFFF00"/>
                </a:highlight>
              </a:rPr>
              <a:t> (RBF kernel)? 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0000"/>
                </a:solidFill>
              </a:rPr>
              <a:t>Also, observe the positive and negative supports of the first separation,  the last separation, and any where </a:t>
            </a:r>
            <a:r>
              <a:rPr lang="en-US" sz="1600" dirty="0" err="1">
                <a:solidFill>
                  <a:srgbClr val="FF0000"/>
                </a:solidFill>
              </a:rPr>
              <a:t>inbetween</a:t>
            </a:r>
            <a:r>
              <a:rPr lang="en-US" sz="1600" dirty="0">
                <a:solidFill>
                  <a:srgbClr val="FF0000"/>
                </a:solidFill>
              </a:rPr>
              <a:t>..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4FA58-75AB-543A-6644-F4EF9BD0E740}"/>
              </a:ext>
            </a:extLst>
          </p:cNvPr>
          <p:cNvSpPr txBox="1"/>
          <p:nvPr/>
        </p:nvSpPr>
        <p:spPr>
          <a:xfrm>
            <a:off x="472656" y="1769154"/>
            <a:ext cx="11085393" cy="5232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173038"/>
            <a:r>
              <a:rPr lang="en-US" sz="1400" dirty="0"/>
              <a:t> </a:t>
            </a:r>
            <a:r>
              <a:rPr lang="en-US" sz="1400" b="1" dirty="0"/>
              <a:t>ANSWER</a:t>
            </a:r>
            <a:r>
              <a:rPr lang="en-US" sz="1400" dirty="0"/>
              <a:t>: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The number of binary classifiers is equal to the number of classes. Then the numbe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r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of boundary decision is </a:t>
            </a: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k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en-US" sz="1400" dirty="0"/>
              <a:t>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That is, they use the 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hyperplane to separate one class from the others. </a:t>
            </a:r>
            <a:endParaRPr lang="en-US" sz="14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BA52141-77B4-6828-09EF-AC48A72C64A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CEEC57-7E5B-4FDC-8425-F1381DBEEB8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F294D-F139-11E2-7D1A-7FE87DA04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3736" y="3939206"/>
            <a:ext cx="3590835" cy="1436333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349B332-7A77-1407-D7CC-A01B9A1C393C}"/>
              </a:ext>
            </a:extLst>
          </p:cNvPr>
          <p:cNvSpPr txBox="1">
            <a:spLocks/>
          </p:cNvSpPr>
          <p:nvPr/>
        </p:nvSpPr>
        <p:spPr>
          <a:xfrm>
            <a:off x="8918403" y="48043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CEEC57-7E5B-4FDC-8425-F1381DBEEB8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0B37E3-5BDD-88B1-4B46-2E24A0945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5696" y="2495913"/>
            <a:ext cx="1357371" cy="13573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499C44-7A67-B444-64C7-7DBBA268A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7759" y="3943864"/>
            <a:ext cx="1377641" cy="13776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3648BA-00B2-CD1E-D45E-53D4767214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6354" y="2499124"/>
            <a:ext cx="1377641" cy="13776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50715F-A266-CF84-101C-90F94AB9B1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7686" y="3941589"/>
            <a:ext cx="1377641" cy="13776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68C20D-6F11-1BD4-28B6-DF2E2FB334AB}"/>
              </a:ext>
            </a:extLst>
          </p:cNvPr>
          <p:cNvSpPr txBox="1"/>
          <p:nvPr/>
        </p:nvSpPr>
        <p:spPr>
          <a:xfrm>
            <a:off x="1566428" y="2290471"/>
            <a:ext cx="1091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Mean Positive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D6F7C5-5EDD-AFF6-3A43-8E4A0DF3C220}"/>
              </a:ext>
            </a:extLst>
          </p:cNvPr>
          <p:cNvSpPr txBox="1"/>
          <p:nvPr/>
        </p:nvSpPr>
        <p:spPr>
          <a:xfrm>
            <a:off x="3012415" y="2303134"/>
            <a:ext cx="1152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Mean Negative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E937008-6BD5-9D90-90A3-5553EF8111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r="8962"/>
          <a:stretch/>
        </p:blipFill>
        <p:spPr>
          <a:xfrm>
            <a:off x="7647149" y="4005744"/>
            <a:ext cx="4192026" cy="127688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EE49C2-F6DF-EC23-F12A-A7CC5AACD9BB}"/>
              </a:ext>
            </a:extLst>
          </p:cNvPr>
          <p:cNvSpPr txBox="1"/>
          <p:nvPr/>
        </p:nvSpPr>
        <p:spPr>
          <a:xfrm>
            <a:off x="312343" y="5631728"/>
            <a:ext cx="1051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The 3rd  separation</a:t>
            </a:r>
            <a:br>
              <a:rPr lang="en-US" sz="1000" dirty="0"/>
            </a:br>
            <a:r>
              <a:rPr lang="en-US" sz="1000" dirty="0"/>
              <a:t>(the 3rd binary classifier)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2A60A0B-C321-439F-59D1-A58154C500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4156" y="5362626"/>
            <a:ext cx="3590832" cy="14363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4036906-6559-0D07-1270-3C3E33533D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5717" y="5394248"/>
            <a:ext cx="1377641" cy="13776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A96176-2534-7D57-82A2-714FD422AF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9974" y="5391972"/>
            <a:ext cx="1377641" cy="137764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2EECFFB-367A-8778-2F38-5FCB7DF50E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r="8962"/>
          <a:stretch/>
        </p:blipFill>
        <p:spPr>
          <a:xfrm>
            <a:off x="7647149" y="5455539"/>
            <a:ext cx="4192026" cy="12768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31FDC08-E403-CFE4-6C81-8AA928A3EB3E}"/>
              </a:ext>
            </a:extLst>
          </p:cNvPr>
          <p:cNvSpPr txBox="1"/>
          <p:nvPr/>
        </p:nvSpPr>
        <p:spPr>
          <a:xfrm>
            <a:off x="8680260" y="2224318"/>
            <a:ext cx="223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Examples of Positive Supports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D32DC91-6D3C-2D05-4E80-4AE569003C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5511" y="2431590"/>
            <a:ext cx="3590832" cy="143633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4118580-8B1E-8275-33F2-52E12EE9F9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r="8962"/>
          <a:stretch/>
        </p:blipFill>
        <p:spPr>
          <a:xfrm>
            <a:off x="7647149" y="2478353"/>
            <a:ext cx="4192026" cy="127688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80E1E96-24EC-7B62-93B6-F9DC12FDF088}"/>
              </a:ext>
            </a:extLst>
          </p:cNvPr>
          <p:cNvSpPr txBox="1"/>
          <p:nvPr/>
        </p:nvSpPr>
        <p:spPr>
          <a:xfrm>
            <a:off x="349721" y="2858123"/>
            <a:ext cx="1051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The first separation</a:t>
            </a:r>
            <a:br>
              <a:rPr lang="en-US" sz="1000" dirty="0"/>
            </a:br>
            <a:r>
              <a:rPr lang="en-US" sz="1000" dirty="0"/>
              <a:t>(the first binary classifier)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D15CB7-B6DA-260E-19E2-AECB6809424A}"/>
              </a:ext>
            </a:extLst>
          </p:cNvPr>
          <p:cNvSpPr txBox="1"/>
          <p:nvPr/>
        </p:nvSpPr>
        <p:spPr>
          <a:xfrm>
            <a:off x="312343" y="4171306"/>
            <a:ext cx="1051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The last separation</a:t>
            </a:r>
            <a:br>
              <a:rPr lang="en-US" sz="1000" dirty="0"/>
            </a:br>
            <a:r>
              <a:rPr lang="en-US" sz="1000" dirty="0"/>
              <a:t>(the last binary classifier)</a:t>
            </a:r>
          </a:p>
        </p:txBody>
      </p:sp>
    </p:spTree>
    <p:extLst>
      <p:ext uri="{BB962C8B-B14F-4D97-AF65-F5344CB8AC3E}">
        <p14:creationId xmlns:p14="http://schemas.microsoft.com/office/powerpoint/2010/main" val="93514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0E941D16-F950-2FFA-0BE8-95599651B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788" y="5398387"/>
            <a:ext cx="3522411" cy="140896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A908F6E-EAA0-983B-8245-00D63A5E9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788" y="3962052"/>
            <a:ext cx="3590837" cy="143633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4E176-13EC-1F07-C19F-92424C15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EC57-7E5B-4FDC-8425-F1381DBEEB8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F36921-DF9C-39EF-B4D1-86DD6E1C425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7021"/>
          </a:xfrm>
          <a:prstGeom prst="rect">
            <a:avLst/>
          </a:prstGeom>
          <a:solidFill>
            <a:srgbClr val="66CCFF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 Coding &amp;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A4FC7-952B-FB24-3338-0C6194918963}"/>
              </a:ext>
            </a:extLst>
          </p:cNvPr>
          <p:cNvSpPr txBox="1"/>
          <p:nvPr/>
        </p:nvSpPr>
        <p:spPr>
          <a:xfrm>
            <a:off x="102359" y="628928"/>
            <a:ext cx="118599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dirty="0"/>
              <a:t>To see the differences between One-vs-one and One-vs-the rest. Let’s observe the positive and negative supports.  </a:t>
            </a:r>
          </a:p>
          <a:p>
            <a:pPr marL="800100" lvl="1" indent="-342900">
              <a:buFont typeface="+mj-lt"/>
              <a:buAutoNum type="alphaLcParenR" startAt="2"/>
            </a:pPr>
            <a:r>
              <a:rPr lang="en-US" sz="1600" dirty="0"/>
              <a:t>For one-vs-one, </a:t>
            </a:r>
            <a:r>
              <a:rPr lang="en-US" sz="1600" b="1" dirty="0"/>
              <a:t>what is the number of boundary decisions in association with the number of classes? What is the number of binary classifiers for </a:t>
            </a:r>
            <a:r>
              <a:rPr lang="en-US" sz="1600" b="1" dirty="0" err="1"/>
              <a:t>Sklearn</a:t>
            </a:r>
            <a:r>
              <a:rPr lang="en-US" sz="1600" b="1" dirty="0"/>
              <a:t>?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600" dirty="0"/>
              <a:t>Observe the positive and negative supports of the first separation, the last separation, and any where in the middle.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E33903-11CF-B08F-B419-094FE3432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15" y="4088211"/>
            <a:ext cx="1357371" cy="135737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BA9B1D7-E4C6-29C0-90BF-196C9E383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58" y="5431986"/>
            <a:ext cx="1377641" cy="137764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59E368B-4AAF-A525-8A9B-C869BE1F66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42" y="4088211"/>
            <a:ext cx="1377641" cy="137764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9883869-10FD-456B-5002-82C7C3434F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185" y="5429711"/>
            <a:ext cx="1377641" cy="137764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5482093-D6F6-50AC-2135-8DBB10874C92}"/>
              </a:ext>
            </a:extLst>
          </p:cNvPr>
          <p:cNvSpPr txBox="1"/>
          <p:nvPr/>
        </p:nvSpPr>
        <p:spPr>
          <a:xfrm>
            <a:off x="609101" y="1739143"/>
            <a:ext cx="10744699" cy="212365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  <a:r>
              <a:rPr lang="en-US" sz="1600" b="1" dirty="0"/>
              <a:t>ANSWER</a:t>
            </a:r>
            <a:r>
              <a:rPr lang="en-US" sz="1600" dirty="0"/>
              <a:t>: </a:t>
            </a: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Theoretically, the number of </a:t>
            </a:r>
            <a:r>
              <a:rPr lang="en-US" sz="1500" b="1" dirty="0"/>
              <a:t>boundary decisions</a:t>
            </a: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 for One-vs-One is equal to the total number of possible pairwise combinations between classes (k choose 2), i.e., k*(k-1)/2 = 10*(10-1)/2=5*9=45 for k is the number of classes.</a:t>
            </a:r>
            <a:r>
              <a:rPr lang="en-US" sz="1500" dirty="0"/>
              <a:t> </a:t>
            </a:r>
          </a:p>
          <a:p>
            <a:endParaRPr lang="en-US" sz="1500" dirty="0"/>
          </a:p>
          <a:p>
            <a:r>
              <a:rPr lang="en-US" sz="1500" dirty="0"/>
              <a:t>However, non-linear SVM from </a:t>
            </a:r>
            <a:r>
              <a:rPr lang="en-US" sz="1500" dirty="0" err="1"/>
              <a:t>Sklearn</a:t>
            </a:r>
            <a:r>
              <a:rPr lang="en-US" sz="1500" dirty="0"/>
              <a:t> uses </a:t>
            </a:r>
            <a:r>
              <a:rPr lang="en-US" sz="1500" b="1" dirty="0"/>
              <a:t>k-1 binary classifiers</a:t>
            </a:r>
            <a:r>
              <a:rPr lang="en-US" sz="15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that separate a set of classes into positive and negative groups based on the presence or absence of each class in the subsets. </a:t>
            </a:r>
            <a:r>
              <a:rPr lang="en-US" sz="1500" dirty="0"/>
              <a:t> For example, if there are 5 </a:t>
            </a: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classes</a:t>
            </a:r>
            <a:r>
              <a:rPr lang="en-US" sz="1500" dirty="0"/>
              <a:t> for {A,B,C,D,E}, it will classify them ({A}, {B,C,D,E}), ({A,B,C,D}, {E}) , ({A,B}, {C,D,E}) , ({A,B,C}, {D,E}).  Finally, the multiclass classification result is the intersection of positive and negative group. Therefore, it uses only k-1 binary classifiers. </a:t>
            </a:r>
          </a:p>
          <a:p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We can observe this by selecting each binary classifier and show the negative and positive supports.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8307D1-8590-A253-377B-8041803ADF89}"/>
              </a:ext>
            </a:extLst>
          </p:cNvPr>
          <p:cNvSpPr txBox="1"/>
          <p:nvPr/>
        </p:nvSpPr>
        <p:spPr>
          <a:xfrm>
            <a:off x="1240369" y="3914788"/>
            <a:ext cx="1091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Mean Positive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7EDD0D-2063-27DE-D068-9C79885BEAA0}"/>
              </a:ext>
            </a:extLst>
          </p:cNvPr>
          <p:cNvSpPr txBox="1"/>
          <p:nvPr/>
        </p:nvSpPr>
        <p:spPr>
          <a:xfrm>
            <a:off x="2642664" y="3904558"/>
            <a:ext cx="1152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Mean Negative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94267-3E68-7D6F-6F86-243874A98EA3}"/>
              </a:ext>
            </a:extLst>
          </p:cNvPr>
          <p:cNvSpPr txBox="1"/>
          <p:nvPr/>
        </p:nvSpPr>
        <p:spPr>
          <a:xfrm>
            <a:off x="55602" y="4354130"/>
            <a:ext cx="1051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The first separation</a:t>
            </a:r>
            <a:br>
              <a:rPr lang="en-US" sz="1000" dirty="0"/>
            </a:br>
            <a:r>
              <a:rPr lang="en-US" sz="1000" dirty="0"/>
              <a:t>(the first binary classifier)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8A35F-4CB4-B45F-6161-34321A5792ED}"/>
              </a:ext>
            </a:extLst>
          </p:cNvPr>
          <p:cNvSpPr txBox="1"/>
          <p:nvPr/>
        </p:nvSpPr>
        <p:spPr>
          <a:xfrm>
            <a:off x="20402" y="5648464"/>
            <a:ext cx="1051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The last separation</a:t>
            </a:r>
            <a:br>
              <a:rPr lang="en-US" sz="1000" dirty="0"/>
            </a:br>
            <a:r>
              <a:rPr lang="en-US" sz="1000" dirty="0"/>
              <a:t>(the last binary classifier)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21AB38-820D-2150-1849-C9EA840C6FF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2" t="6711" r="10261"/>
          <a:stretch/>
        </p:blipFill>
        <p:spPr>
          <a:xfrm>
            <a:off x="7861123" y="4088211"/>
            <a:ext cx="3861226" cy="11761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3B0C27-BB94-D87A-D9E9-53C8973F7912}"/>
              </a:ext>
            </a:extLst>
          </p:cNvPr>
          <p:cNvSpPr txBox="1"/>
          <p:nvPr/>
        </p:nvSpPr>
        <p:spPr>
          <a:xfrm>
            <a:off x="7024791" y="4445438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Positive </a:t>
            </a:r>
          </a:p>
          <a:p>
            <a:r>
              <a:rPr lang="en-US" sz="1200" b="1" dirty="0"/>
              <a:t>Supports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4234D4-CD89-56AE-2690-4E660F261E94}"/>
              </a:ext>
            </a:extLst>
          </p:cNvPr>
          <p:cNvSpPr txBox="1"/>
          <p:nvPr/>
        </p:nvSpPr>
        <p:spPr>
          <a:xfrm>
            <a:off x="7079178" y="5806739"/>
            <a:ext cx="781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Negative </a:t>
            </a:r>
          </a:p>
          <a:p>
            <a:r>
              <a:rPr lang="en-US" sz="1200" b="1" dirty="0"/>
              <a:t>Supports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A30F616-B053-E6B1-2B1F-29AAA9BED2B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1" t="8102" r="10933"/>
          <a:stretch/>
        </p:blipFill>
        <p:spPr>
          <a:xfrm>
            <a:off x="7861124" y="5429711"/>
            <a:ext cx="3803164" cy="11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4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4E176-13EC-1F07-C19F-92424C15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EC57-7E5B-4FDC-8425-F1381DBEEB89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F36921-DF9C-39EF-B4D1-86DD6E1C425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7021"/>
          </a:xfrm>
          <a:prstGeom prst="rect">
            <a:avLst/>
          </a:prstGeom>
          <a:solidFill>
            <a:srgbClr val="66CCFF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 Coding &amp;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A4FC7-952B-FB24-3338-0C6194918963}"/>
              </a:ext>
            </a:extLst>
          </p:cNvPr>
          <p:cNvSpPr txBox="1"/>
          <p:nvPr/>
        </p:nvSpPr>
        <p:spPr>
          <a:xfrm>
            <a:off x="166048" y="721996"/>
            <a:ext cx="118599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dirty="0"/>
              <a:t>To see the differences between One-vs-one and One-vs-the rest. Let’s observe the positive and negative supports. 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For one-vs-one, </a:t>
            </a:r>
            <a:r>
              <a:rPr lang="en-US" sz="1600" b="1" dirty="0"/>
              <a:t>what is the number of boundary decisions in association with the number of classes? What is the number of binary classifiers for </a:t>
            </a:r>
            <a:r>
              <a:rPr lang="en-US" sz="1600" b="1" dirty="0" err="1"/>
              <a:t>Sklearn</a:t>
            </a:r>
            <a:r>
              <a:rPr lang="en-US" sz="1600" b="1" dirty="0"/>
              <a:t>?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600" dirty="0"/>
              <a:t>Observe the positive and negative supports of the first separation, the last separation, and any where in the middle.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482093-D6F6-50AC-2135-8DBB10874C92}"/>
              </a:ext>
            </a:extLst>
          </p:cNvPr>
          <p:cNvSpPr txBox="1"/>
          <p:nvPr/>
        </p:nvSpPr>
        <p:spPr>
          <a:xfrm>
            <a:off x="534898" y="1909926"/>
            <a:ext cx="10613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b="1" dirty="0"/>
              <a:t>ANSWER</a:t>
            </a:r>
            <a:r>
              <a:rPr lang="en-US" sz="1400" dirty="0"/>
              <a:t>: </a:t>
            </a:r>
            <a:r>
              <a:rPr lang="en-US" sz="1400" dirty="0" err="1"/>
              <a:t>Cont</a:t>
            </a:r>
            <a:r>
              <a:rPr lang="en-US" sz="1400" dirty="0"/>
              <a:t>’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F7BBC-4370-45A9-F312-81D682686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2836" y="3873995"/>
            <a:ext cx="3590837" cy="1436334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52A0D0A-4A74-7D30-BBC0-BCEE7C49D521}"/>
              </a:ext>
            </a:extLst>
          </p:cNvPr>
          <p:cNvSpPr txBox="1">
            <a:spLocks/>
          </p:cNvSpPr>
          <p:nvPr/>
        </p:nvSpPr>
        <p:spPr>
          <a:xfrm>
            <a:off x="8914202" y="47165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CEEC57-7E5B-4FDC-8425-F1381DBEEB8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1DCB9E-3740-B2C2-3D3A-976E30407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9317" y="2426977"/>
            <a:ext cx="1357371" cy="1357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9C6629-9DFC-0C96-7AFC-DBE4CAC37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6860" y="3878653"/>
            <a:ext cx="1377641" cy="13776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C76FAB-A7EF-73F8-013C-A56649EA03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9975" y="2430188"/>
            <a:ext cx="1377641" cy="1377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9CE5C7-BE64-8B11-EB07-1230E7260A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6787" y="3876378"/>
            <a:ext cx="1377641" cy="13776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AFB0E3-9993-708B-CDE2-01A41BF2880B}"/>
              </a:ext>
            </a:extLst>
          </p:cNvPr>
          <p:cNvSpPr txBox="1"/>
          <p:nvPr/>
        </p:nvSpPr>
        <p:spPr>
          <a:xfrm>
            <a:off x="1560049" y="2221535"/>
            <a:ext cx="1091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Mean Positive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A64007-CA8C-9A0D-0117-D38B3B3A09DF}"/>
              </a:ext>
            </a:extLst>
          </p:cNvPr>
          <p:cNvSpPr txBox="1"/>
          <p:nvPr/>
        </p:nvSpPr>
        <p:spPr>
          <a:xfrm>
            <a:off x="3006036" y="2234198"/>
            <a:ext cx="1152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Mean Negative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20E44F-8733-B109-725C-DE1D849125CD}"/>
              </a:ext>
            </a:extLst>
          </p:cNvPr>
          <p:cNvSpPr txBox="1"/>
          <p:nvPr/>
        </p:nvSpPr>
        <p:spPr>
          <a:xfrm>
            <a:off x="359204" y="2714361"/>
            <a:ext cx="1051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The 2nd separation</a:t>
            </a:r>
            <a:br>
              <a:rPr lang="en-US" sz="1000" dirty="0"/>
            </a:br>
            <a:r>
              <a:rPr lang="en-US" sz="1000" dirty="0"/>
              <a:t>(the 2nd binary classifier)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93552F-166E-3673-918E-B5AD2FAB1409}"/>
              </a:ext>
            </a:extLst>
          </p:cNvPr>
          <p:cNvSpPr txBox="1"/>
          <p:nvPr/>
        </p:nvSpPr>
        <p:spPr>
          <a:xfrm>
            <a:off x="324004" y="4095131"/>
            <a:ext cx="1051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The 3rd separation</a:t>
            </a:r>
            <a:br>
              <a:rPr lang="en-US" sz="1000" dirty="0"/>
            </a:br>
            <a:r>
              <a:rPr lang="en-US" sz="1000" dirty="0"/>
              <a:t>(the 3rd binary classifier)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44F9B5-0F0A-8B7D-27F4-684EF5EF3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r="8962"/>
          <a:stretch/>
        </p:blipFill>
        <p:spPr>
          <a:xfrm>
            <a:off x="7688292" y="3939944"/>
            <a:ext cx="4192026" cy="12768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C5288D-6ED3-F660-CB7A-CB434A432384}"/>
              </a:ext>
            </a:extLst>
          </p:cNvPr>
          <p:cNvSpPr txBox="1"/>
          <p:nvPr/>
        </p:nvSpPr>
        <p:spPr>
          <a:xfrm>
            <a:off x="312343" y="5885258"/>
            <a:ext cx="1051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The 4th  separation</a:t>
            </a:r>
            <a:br>
              <a:rPr lang="en-US" sz="1000" dirty="0"/>
            </a:br>
            <a:r>
              <a:rPr lang="en-US" sz="1000" dirty="0"/>
              <a:t>(the 4th binary classifier)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7B32CD1-B53F-E8CA-8E8B-347A57B9F9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4155" y="5362626"/>
            <a:ext cx="3590835" cy="143633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7A05B6-B592-45D0-DB81-451A981326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5717" y="5394248"/>
            <a:ext cx="1377641" cy="13776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4A04230-CA42-2FAE-84BC-2E4F0F72C0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5644" y="5391973"/>
            <a:ext cx="1377641" cy="137764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E2473DC-E73E-5E86-5C5D-A0B28564D9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r="8962"/>
          <a:stretch/>
        </p:blipFill>
        <p:spPr>
          <a:xfrm>
            <a:off x="7647149" y="5455539"/>
            <a:ext cx="4192026" cy="127688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F7B50A9-C25C-011E-6C52-C829D6BB1835}"/>
              </a:ext>
            </a:extLst>
          </p:cNvPr>
          <p:cNvSpPr txBox="1"/>
          <p:nvPr/>
        </p:nvSpPr>
        <p:spPr>
          <a:xfrm>
            <a:off x="8598845" y="2172116"/>
            <a:ext cx="223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Examples of Positive Supports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CB8A27-3F2F-5B25-7C04-37933D7815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9131" y="2362654"/>
            <a:ext cx="3590835" cy="143633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97A0C74-D802-5590-8441-308FD8E182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r="8962"/>
          <a:stretch/>
        </p:blipFill>
        <p:spPr>
          <a:xfrm>
            <a:off x="7640770" y="2409417"/>
            <a:ext cx="4192026" cy="127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4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4E176-13EC-1F07-C19F-92424C15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EC57-7E5B-4FDC-8425-F1381DBEEB8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F36921-DF9C-39EF-B4D1-86DD6E1C425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7021"/>
          </a:xfrm>
          <a:prstGeom prst="rect">
            <a:avLst/>
          </a:prstGeom>
          <a:solidFill>
            <a:srgbClr val="66CCFF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 Coding &amp;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A4FC7-952B-FB24-3338-0C6194918963}"/>
              </a:ext>
            </a:extLst>
          </p:cNvPr>
          <p:cNvSpPr txBox="1"/>
          <p:nvPr/>
        </p:nvSpPr>
        <p:spPr>
          <a:xfrm>
            <a:off x="166048" y="721996"/>
            <a:ext cx="118599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dirty="0"/>
              <a:t>To see the differences between One-vs-one and One-vs-the rest. Let’s observe the positive and negative supports. 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For one-vs-one, </a:t>
            </a:r>
            <a:r>
              <a:rPr lang="en-US" sz="1600" b="1" dirty="0"/>
              <a:t>what is the number of boundary decisions in association with the number of classes? What is the number of binary classifiers for </a:t>
            </a:r>
            <a:r>
              <a:rPr lang="en-US" sz="1600" b="1" dirty="0" err="1"/>
              <a:t>Sklearn</a:t>
            </a:r>
            <a:r>
              <a:rPr lang="en-US" sz="1600" b="1" dirty="0"/>
              <a:t>?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600" dirty="0"/>
              <a:t>Observe the positive and negative supports of the first separation, the last separation, and any where in the middle.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482093-D6F6-50AC-2135-8DBB10874C92}"/>
              </a:ext>
            </a:extLst>
          </p:cNvPr>
          <p:cNvSpPr txBox="1"/>
          <p:nvPr/>
        </p:nvSpPr>
        <p:spPr>
          <a:xfrm>
            <a:off x="534898" y="1909926"/>
            <a:ext cx="10613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b="1" dirty="0"/>
              <a:t>ANSWER</a:t>
            </a:r>
            <a:r>
              <a:rPr lang="en-US" sz="1400" dirty="0"/>
              <a:t>: </a:t>
            </a:r>
            <a:r>
              <a:rPr lang="en-US" sz="1400" dirty="0" err="1"/>
              <a:t>Cont</a:t>
            </a:r>
            <a:r>
              <a:rPr lang="en-US" sz="1400" dirty="0"/>
              <a:t>’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F7BBC-4370-45A9-F312-81D682686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9535" y="3851421"/>
            <a:ext cx="3590835" cy="1436334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52A0D0A-4A74-7D30-BBC0-BCEE7C49D521}"/>
              </a:ext>
            </a:extLst>
          </p:cNvPr>
          <p:cNvSpPr txBox="1">
            <a:spLocks/>
          </p:cNvSpPr>
          <p:nvPr/>
        </p:nvSpPr>
        <p:spPr>
          <a:xfrm>
            <a:off x="8914202" y="47165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CEEC57-7E5B-4FDC-8425-F1381DBEEB8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1DCB9E-3740-B2C2-3D3A-976E30407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9317" y="2426977"/>
            <a:ext cx="1357371" cy="1357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9C6629-9DFC-0C96-7AFC-DBE4CAC37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3558" y="3856079"/>
            <a:ext cx="1377641" cy="13776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C76FAB-A7EF-73F8-013C-A56649EA03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9975" y="2430188"/>
            <a:ext cx="1377641" cy="1377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9CE5C7-BE64-8B11-EB07-1230E7260A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3485" y="3853804"/>
            <a:ext cx="1377641" cy="13776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AFB0E3-9993-708B-CDE2-01A41BF2880B}"/>
              </a:ext>
            </a:extLst>
          </p:cNvPr>
          <p:cNvSpPr txBox="1"/>
          <p:nvPr/>
        </p:nvSpPr>
        <p:spPr>
          <a:xfrm>
            <a:off x="1560049" y="2221535"/>
            <a:ext cx="1091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Mean Positive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A64007-CA8C-9A0D-0117-D38B3B3A09DF}"/>
              </a:ext>
            </a:extLst>
          </p:cNvPr>
          <p:cNvSpPr txBox="1"/>
          <p:nvPr/>
        </p:nvSpPr>
        <p:spPr>
          <a:xfrm>
            <a:off x="3006036" y="2234198"/>
            <a:ext cx="1152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Mean Negative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20E44F-8733-B109-725C-DE1D849125CD}"/>
              </a:ext>
            </a:extLst>
          </p:cNvPr>
          <p:cNvSpPr txBox="1"/>
          <p:nvPr/>
        </p:nvSpPr>
        <p:spPr>
          <a:xfrm>
            <a:off x="359204" y="2714361"/>
            <a:ext cx="1051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The 5th separation</a:t>
            </a:r>
            <a:br>
              <a:rPr lang="en-US" sz="1000" dirty="0"/>
            </a:br>
            <a:r>
              <a:rPr lang="en-US" sz="1000" dirty="0"/>
              <a:t>(the 5th binary classifier)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93552F-166E-3673-918E-B5AD2FAB1409}"/>
              </a:ext>
            </a:extLst>
          </p:cNvPr>
          <p:cNvSpPr txBox="1"/>
          <p:nvPr/>
        </p:nvSpPr>
        <p:spPr>
          <a:xfrm>
            <a:off x="318380" y="4118166"/>
            <a:ext cx="1051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The 6th separation</a:t>
            </a:r>
            <a:br>
              <a:rPr lang="en-US" sz="1000" dirty="0"/>
            </a:br>
            <a:r>
              <a:rPr lang="en-US" sz="1000" dirty="0"/>
              <a:t>(the 6th binary classifier)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44F9B5-0F0A-8B7D-27F4-684EF5EF3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r="8962"/>
          <a:stretch/>
        </p:blipFill>
        <p:spPr>
          <a:xfrm>
            <a:off x="7694990" y="3917370"/>
            <a:ext cx="4192026" cy="12768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C5288D-6ED3-F660-CB7A-CB434A432384}"/>
              </a:ext>
            </a:extLst>
          </p:cNvPr>
          <p:cNvSpPr txBox="1"/>
          <p:nvPr/>
        </p:nvSpPr>
        <p:spPr>
          <a:xfrm>
            <a:off x="312343" y="5631728"/>
            <a:ext cx="1051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The 7th  separation</a:t>
            </a:r>
            <a:br>
              <a:rPr lang="en-US" sz="1000" dirty="0"/>
            </a:br>
            <a:r>
              <a:rPr lang="en-US" sz="1000" dirty="0"/>
              <a:t>(the 7th binary classifier)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7B32CD1-B53F-E8CA-8E8B-347A57B9F9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4155" y="5362626"/>
            <a:ext cx="3590835" cy="14363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7A05B6-B592-45D0-DB81-451A981326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5717" y="5394248"/>
            <a:ext cx="1377641" cy="13776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4A04230-CA42-2FAE-84BC-2E4F0F72C0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9974" y="5391972"/>
            <a:ext cx="1377641" cy="137764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E2473DC-E73E-5E86-5C5D-A0B28564D9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r="8962"/>
          <a:stretch/>
        </p:blipFill>
        <p:spPr>
          <a:xfrm>
            <a:off x="7647149" y="5455539"/>
            <a:ext cx="4192026" cy="127688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F7B50A9-C25C-011E-6C52-C829D6BB1835}"/>
              </a:ext>
            </a:extLst>
          </p:cNvPr>
          <p:cNvSpPr txBox="1"/>
          <p:nvPr/>
        </p:nvSpPr>
        <p:spPr>
          <a:xfrm>
            <a:off x="8673881" y="2155382"/>
            <a:ext cx="223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Examples of Positive Supports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CB8A27-3F2F-5B25-7C04-37933D7815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9131" y="2362654"/>
            <a:ext cx="3590835" cy="14363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97A0C74-D802-5590-8441-308FD8E182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r="8962"/>
          <a:stretch/>
        </p:blipFill>
        <p:spPr>
          <a:xfrm>
            <a:off x="7640770" y="2409417"/>
            <a:ext cx="4192026" cy="12768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2F39F6-0F80-7787-0141-76CC85A7B267}"/>
              </a:ext>
            </a:extLst>
          </p:cNvPr>
          <p:cNvSpPr txBox="1"/>
          <p:nvPr/>
        </p:nvSpPr>
        <p:spPr>
          <a:xfrm>
            <a:off x="8649663" y="3752248"/>
            <a:ext cx="223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Examples of Negative Supports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554198-A6D2-FA37-9C23-ED24EF17E390}"/>
              </a:ext>
            </a:extLst>
          </p:cNvPr>
          <p:cNvSpPr txBox="1"/>
          <p:nvPr/>
        </p:nvSpPr>
        <p:spPr>
          <a:xfrm>
            <a:off x="8729275" y="5250501"/>
            <a:ext cx="2234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Examples of Negative Supports</a:t>
            </a:r>
          </a:p>
        </p:txBody>
      </p:sp>
    </p:spTree>
    <p:extLst>
      <p:ext uri="{BB962C8B-B14F-4D97-AF65-F5344CB8AC3E}">
        <p14:creationId xmlns:p14="http://schemas.microsoft.com/office/powerpoint/2010/main" val="126477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4E176-13EC-1F07-C19F-92424C15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EC57-7E5B-4FDC-8425-F1381DBEEB8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F36921-DF9C-39EF-B4D1-86DD6E1C425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7021"/>
          </a:xfrm>
          <a:prstGeom prst="rect">
            <a:avLst/>
          </a:prstGeom>
          <a:solidFill>
            <a:srgbClr val="66CCFF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 Coding &amp;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A4FC7-952B-FB24-3338-0C6194918963}"/>
              </a:ext>
            </a:extLst>
          </p:cNvPr>
          <p:cNvSpPr txBox="1"/>
          <p:nvPr/>
        </p:nvSpPr>
        <p:spPr>
          <a:xfrm>
            <a:off x="177422" y="797890"/>
            <a:ext cx="11859903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dirty="0"/>
              <a:t>To see the differences between One-vs-one and One-vs-the rest. Let’s observe the positive and negative supports.  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n-US" sz="1600" dirty="0"/>
              <a:t>Can you tell the differences between the observation in (3.a) and (3.b)? 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For each observation, you may plot the mean shapes of the positive and negative samples &amp; the histogram of the labels associated with the positive and negative samples.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endParaRPr lang="en-US" sz="1600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3D180-A12A-0A8D-D185-B7EB91D37249}"/>
              </a:ext>
            </a:extLst>
          </p:cNvPr>
          <p:cNvSpPr txBox="1"/>
          <p:nvPr/>
        </p:nvSpPr>
        <p:spPr>
          <a:xfrm>
            <a:off x="586855" y="2134390"/>
            <a:ext cx="10567916" cy="266226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</a:pPr>
            <a:r>
              <a:rPr lang="en-US" sz="1400" dirty="0"/>
              <a:t>The difference lies on how the boundary decision is made. 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For One-vs-rest, the decision is made between one class vs. the rest. Therefore, we can always obtain the number of classifier =k. Also, we can see that the positive support will always corresponding to the class of interest. </a:t>
            </a:r>
          </a:p>
          <a:p>
            <a:pPr lvl="1">
              <a:spcBef>
                <a:spcPts val="600"/>
              </a:spcBef>
            </a:pPr>
            <a:endParaRPr lang="en-US" sz="900" dirty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Meanwhile, for One-vs-one, the decision is made between pairs of classes. Theoretically, the number of boundary decision will be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k*(k-1)/2 for k is the number of classes. </a:t>
            </a:r>
            <a:r>
              <a:rPr lang="en-US" sz="1400" dirty="0"/>
              <a:t>In the </a:t>
            </a:r>
            <a:r>
              <a:rPr lang="en-US" sz="1400" dirty="0" err="1"/>
              <a:t>Sklearn</a:t>
            </a:r>
            <a:r>
              <a:rPr lang="en-US" sz="1400" dirty="0"/>
              <a:t> implementation, this is done via the binary classification that separate data into two group of classes, which requires k-1 separation. Finally, the results gathered from the binary classification are used to form the boundary decision.    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400" dirty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400" dirty="0"/>
              <a:t>We can see this when we look at the positive/negative supports of the binary classifiers.  For example, the 2</a:t>
            </a:r>
            <a:r>
              <a:rPr lang="en-US" sz="1400" baseline="30000" dirty="0"/>
              <a:t>nd</a:t>
            </a:r>
            <a:r>
              <a:rPr lang="en-US" sz="1400" dirty="0"/>
              <a:t>  to the 2</a:t>
            </a:r>
            <a:r>
              <a:rPr lang="en-US" sz="1400" baseline="30000" dirty="0"/>
              <a:t>nd</a:t>
            </a:r>
            <a:r>
              <a:rPr lang="en-US" sz="1400" dirty="0"/>
              <a:t>  to last classifiers can be used to show the differences in their classification mechanisms.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863170-2097-D060-90CB-5A0A35D5C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3011" y="5234223"/>
            <a:ext cx="3590837" cy="14363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6DE919-FB5A-1524-C5A3-3798735A4526}"/>
              </a:ext>
            </a:extLst>
          </p:cNvPr>
          <p:cNvSpPr txBox="1"/>
          <p:nvPr/>
        </p:nvSpPr>
        <p:spPr>
          <a:xfrm>
            <a:off x="177422" y="5478104"/>
            <a:ext cx="1051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The 3rd separation</a:t>
            </a:r>
            <a:br>
              <a:rPr lang="en-US" sz="1000" dirty="0"/>
            </a:br>
            <a:r>
              <a:rPr lang="en-US" sz="1000" dirty="0"/>
              <a:t>(the 3rd binary classifier)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2001D8-090F-6A21-79B4-C83001F9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03" y="5163930"/>
            <a:ext cx="3590832" cy="1436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D57C90-47B9-5258-C497-4E8A9B070757}"/>
              </a:ext>
            </a:extLst>
          </p:cNvPr>
          <p:cNvSpPr txBox="1"/>
          <p:nvPr/>
        </p:nvSpPr>
        <p:spPr>
          <a:xfrm>
            <a:off x="2404282" y="4876943"/>
            <a:ext cx="1335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One-vs-One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6818FE-727D-FF28-51A9-17B0FD1F9634}"/>
              </a:ext>
            </a:extLst>
          </p:cNvPr>
          <p:cNvSpPr txBox="1"/>
          <p:nvPr/>
        </p:nvSpPr>
        <p:spPr>
          <a:xfrm>
            <a:off x="7697339" y="4862923"/>
            <a:ext cx="1335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One-vs-Rest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91016E-2181-F68F-9478-974D3B2FA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r="8962"/>
          <a:stretch/>
        </p:blipFill>
        <p:spPr>
          <a:xfrm>
            <a:off x="9858233" y="5567892"/>
            <a:ext cx="2215486" cy="6748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2E63D5-A05D-8E51-D483-BA8CF0B206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r="8962"/>
          <a:stretch/>
        </p:blipFill>
        <p:spPr>
          <a:xfrm>
            <a:off x="4418574" y="5726752"/>
            <a:ext cx="2066982" cy="62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1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1466</Words>
  <Application>Microsoft Office PowerPoint</Application>
  <PresentationFormat>Widescreen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Raleway</vt:lpstr>
      <vt:lpstr>Söhne</vt:lpstr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Suwichaya Suwanwimolkul</dc:creator>
  <cp:lastModifiedBy>Suwichaya Suwanwimolkul</cp:lastModifiedBy>
  <cp:revision>3</cp:revision>
  <dcterms:created xsi:type="dcterms:W3CDTF">2023-05-27T06:00:02Z</dcterms:created>
  <dcterms:modified xsi:type="dcterms:W3CDTF">2023-05-28T04:25:11Z</dcterms:modified>
</cp:coreProperties>
</file>