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3369E4-C458-4FB8-81C1-F05ED7DFB243}" v="8" dt="2022-05-10T02:05:33.8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b68681a019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b68681a019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dd130fa82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dd130fa82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b68681a019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b68681a019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b68681a019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b68681a019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dce406d863_2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dce406d863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b68681a019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b68681a019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dce406d863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dce406d863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dce406d863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dce406d863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68681a019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68681a019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68681a019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68681a019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dce406d863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dce406d863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ce406d863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dce406d863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b68681a019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b68681a019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68681a019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68681a019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b68681a019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b68681a019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dce406d863_2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dce406d863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rideindego.com/about/data/"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kiosks.bicycletransit.workers.dev/phl"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Analysis on Indego Bike Dataset</a:t>
            </a:r>
            <a:endParaRPr/>
          </a:p>
        </p:txBody>
      </p:sp>
      <p:sp>
        <p:nvSpPr>
          <p:cNvPr id="68" name="Google Shape;68;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By Gabe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Usage of date range graph:</a:t>
            </a:r>
            <a:endParaRPr/>
          </a:p>
        </p:txBody>
      </p:sp>
      <p:sp>
        <p:nvSpPr>
          <p:cNvPr id="130" name="Google Shape;130;p22"/>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How active the station is for taking out or docking a bike</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Shows change in activity of the station over the date range</a:t>
            </a:r>
            <a:endParaRPr/>
          </a:p>
          <a:p>
            <a:pPr marL="45720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Holidays </a:t>
            </a:r>
            <a:endParaRPr/>
          </a:p>
        </p:txBody>
      </p:sp>
      <p:sp>
        <p:nvSpPr>
          <p:cNvPr id="136" name="Google Shape;136;p23"/>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 the area above the graphs, the application will display each holidays within the date range</a:t>
            </a:r>
            <a:endParaRPr/>
          </a:p>
          <a:p>
            <a:pPr marL="457200" lvl="0" indent="-342900" algn="l" rtl="0">
              <a:spcBef>
                <a:spcPts val="0"/>
              </a:spcBef>
              <a:spcAft>
                <a:spcPts val="0"/>
              </a:spcAft>
              <a:buSzPts val="1800"/>
              <a:buChar char="●"/>
            </a:pPr>
            <a:r>
              <a:rPr lang="en"/>
              <a:t>If the date range includes the first of January, the application would show:</a:t>
            </a:r>
            <a:endParaRPr/>
          </a:p>
          <a:p>
            <a:pPr marL="0" lvl="0" indent="0" algn="l" rtl="0">
              <a:spcBef>
                <a:spcPts val="1200"/>
              </a:spcBef>
              <a:spcAft>
                <a:spcPts val="0"/>
              </a:spcAft>
              <a:buNone/>
            </a:pPr>
            <a:endParaRPr/>
          </a:p>
          <a:p>
            <a:pPr marL="457200" lvl="0" indent="0" algn="l" rtl="0">
              <a:spcBef>
                <a:spcPts val="1200"/>
              </a:spcBef>
              <a:spcAft>
                <a:spcPts val="1200"/>
              </a:spcAft>
              <a:buNone/>
            </a:pPr>
            <a:endParaRPr/>
          </a:p>
        </p:txBody>
      </p:sp>
      <p:pic>
        <p:nvPicPr>
          <p:cNvPr id="137" name="Google Shape;137;p23"/>
          <p:cNvPicPr preferRelativeResize="0"/>
          <p:nvPr/>
        </p:nvPicPr>
        <p:blipFill>
          <a:blip r:embed="rId3">
            <a:alphaModFix/>
          </a:blip>
          <a:stretch>
            <a:fillRect/>
          </a:stretch>
        </p:blipFill>
        <p:spPr>
          <a:xfrm>
            <a:off x="649275" y="3102325"/>
            <a:ext cx="3404725" cy="1179700"/>
          </a:xfrm>
          <a:prstGeom prst="rect">
            <a:avLst/>
          </a:prstGeom>
          <a:noFill/>
          <a:ln>
            <a:noFill/>
          </a:ln>
        </p:spPr>
      </p:pic>
      <p:sp>
        <p:nvSpPr>
          <p:cNvPr id="138" name="Google Shape;138;p23"/>
          <p:cNvSpPr txBox="1"/>
          <p:nvPr/>
        </p:nvSpPr>
        <p:spPr>
          <a:xfrm>
            <a:off x="4282025" y="3168825"/>
            <a:ext cx="43074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 If the date being shown in a half-hour chart is a holiday, the holiday name will be displayed below the graph.</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Getting past data based on a future date</a:t>
            </a:r>
            <a:endParaRPr/>
          </a:p>
        </p:txBody>
      </p:sp>
      <p:sp>
        <p:nvSpPr>
          <p:cNvPr id="144" name="Google Shape;144;p24"/>
          <p:cNvSpPr txBox="1">
            <a:spLocks noGrp="1"/>
          </p:cNvSpPr>
          <p:nvPr>
            <p:ph type="body" idx="1"/>
          </p:nvPr>
        </p:nvSpPr>
        <p:spPr>
          <a:xfrm>
            <a:off x="471900" y="1919075"/>
            <a:ext cx="25938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Selecting a future date:</a:t>
            </a:r>
            <a:endParaRPr/>
          </a:p>
        </p:txBody>
      </p:sp>
      <p:pic>
        <p:nvPicPr>
          <p:cNvPr id="145" name="Google Shape;145;p24"/>
          <p:cNvPicPr preferRelativeResize="0"/>
          <p:nvPr/>
        </p:nvPicPr>
        <p:blipFill>
          <a:blip r:embed="rId3">
            <a:alphaModFix/>
          </a:blip>
          <a:stretch>
            <a:fillRect/>
          </a:stretch>
        </p:blipFill>
        <p:spPr>
          <a:xfrm>
            <a:off x="674588" y="2495750"/>
            <a:ext cx="2024037" cy="2470400"/>
          </a:xfrm>
          <a:prstGeom prst="rect">
            <a:avLst/>
          </a:prstGeom>
          <a:noFill/>
          <a:ln>
            <a:noFill/>
          </a:ln>
        </p:spPr>
      </p:pic>
      <p:sp>
        <p:nvSpPr>
          <p:cNvPr id="146" name="Google Shape;146;p24"/>
          <p:cNvSpPr txBox="1"/>
          <p:nvPr/>
        </p:nvSpPr>
        <p:spPr>
          <a:xfrm>
            <a:off x="3065700" y="1919075"/>
            <a:ext cx="3610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Roboto"/>
                <a:ea typeface="Roboto"/>
                <a:cs typeface="Roboto"/>
                <a:sym typeface="Roboto"/>
              </a:rPr>
              <a:t>(The user can select a date in the following two weeks from the current date.)</a:t>
            </a:r>
            <a:endParaRPr>
              <a:solidFill>
                <a:schemeClr val="lt2"/>
              </a:solidFill>
              <a:latin typeface="Roboto"/>
              <a:ea typeface="Roboto"/>
              <a:cs typeface="Roboto"/>
              <a:sym typeface="Roboto"/>
            </a:endParaRPr>
          </a:p>
        </p:txBody>
      </p:sp>
      <p:pic>
        <p:nvPicPr>
          <p:cNvPr id="147" name="Google Shape;147;p24"/>
          <p:cNvPicPr preferRelativeResize="0"/>
          <p:nvPr/>
        </p:nvPicPr>
        <p:blipFill>
          <a:blip r:embed="rId4">
            <a:alphaModFix/>
          </a:blip>
          <a:stretch>
            <a:fillRect/>
          </a:stretch>
        </p:blipFill>
        <p:spPr>
          <a:xfrm>
            <a:off x="5761075" y="2823475"/>
            <a:ext cx="2932925" cy="2193350"/>
          </a:xfrm>
          <a:prstGeom prst="rect">
            <a:avLst/>
          </a:prstGeom>
          <a:noFill/>
          <a:ln>
            <a:noFill/>
          </a:ln>
        </p:spPr>
      </p:pic>
      <p:sp>
        <p:nvSpPr>
          <p:cNvPr id="148" name="Google Shape;148;p24"/>
          <p:cNvSpPr txBox="1"/>
          <p:nvPr/>
        </p:nvSpPr>
        <p:spPr>
          <a:xfrm>
            <a:off x="6359700" y="2293050"/>
            <a:ext cx="202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Roboto"/>
                <a:ea typeface="Roboto"/>
                <a:cs typeface="Roboto"/>
                <a:sym typeface="Roboto"/>
              </a:rPr>
              <a:t>Same location:</a:t>
            </a:r>
            <a:endParaRPr>
              <a:solidFill>
                <a:schemeClr val="lt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Half-hour data for 2020 and 2019</a:t>
            </a:r>
            <a:endParaRPr/>
          </a:p>
        </p:txBody>
      </p:sp>
      <p:sp>
        <p:nvSpPr>
          <p:cNvPr id="154" name="Google Shape;154;p25"/>
          <p:cNvSpPr txBox="1">
            <a:spLocks noGrp="1"/>
          </p:cNvSpPr>
          <p:nvPr>
            <p:ph type="body" idx="1"/>
          </p:nvPr>
        </p:nvSpPr>
        <p:spPr>
          <a:xfrm>
            <a:off x="471900" y="1919075"/>
            <a:ext cx="2784000" cy="1628100"/>
          </a:xfrm>
          <a:prstGeom prst="rect">
            <a:avLst/>
          </a:prstGeom>
        </p:spPr>
        <p:txBody>
          <a:bodyPr spcFirstLastPara="1" wrap="square" lIns="91425" tIns="91425" rIns="91425" bIns="91425" anchor="t" anchorCtr="0">
            <a:normAutofit fontScale="85000"/>
          </a:bodyPr>
          <a:lstStyle/>
          <a:p>
            <a:pPr marL="0" lvl="0" indent="0" algn="l" rtl="0">
              <a:spcBef>
                <a:spcPts val="0"/>
              </a:spcBef>
              <a:spcAft>
                <a:spcPts val="1200"/>
              </a:spcAft>
              <a:buNone/>
            </a:pPr>
            <a:r>
              <a:rPr lang="en"/>
              <a:t>Based on the date you select, the application will display data for the corresponding day in 2020 and 2019 based on day of the week.</a:t>
            </a:r>
            <a:endParaRPr/>
          </a:p>
        </p:txBody>
      </p:sp>
      <p:pic>
        <p:nvPicPr>
          <p:cNvPr id="155" name="Google Shape;155;p25"/>
          <p:cNvPicPr preferRelativeResize="0"/>
          <p:nvPr/>
        </p:nvPicPr>
        <p:blipFill>
          <a:blip r:embed="rId3">
            <a:alphaModFix/>
          </a:blip>
          <a:stretch>
            <a:fillRect/>
          </a:stretch>
        </p:blipFill>
        <p:spPr>
          <a:xfrm>
            <a:off x="3486499" y="2864300"/>
            <a:ext cx="2814326" cy="2228525"/>
          </a:xfrm>
          <a:prstGeom prst="rect">
            <a:avLst/>
          </a:prstGeom>
          <a:noFill/>
          <a:ln>
            <a:noFill/>
          </a:ln>
        </p:spPr>
      </p:pic>
      <p:sp>
        <p:nvSpPr>
          <p:cNvPr id="156" name="Google Shape;156;p25"/>
          <p:cNvSpPr txBox="1"/>
          <p:nvPr/>
        </p:nvSpPr>
        <p:spPr>
          <a:xfrm>
            <a:off x="471900" y="3737275"/>
            <a:ext cx="29139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Roboto"/>
                <a:ea typeface="Roboto"/>
                <a:cs typeface="Roboto"/>
                <a:sym typeface="Roboto"/>
              </a:rPr>
              <a:t>For example if you select Tuesday, 5/25, the graph generated for 2020 will show data from Tuesday 5/26 and 2019 will show Tuesday, 5/28.</a:t>
            </a:r>
            <a:endParaRPr>
              <a:solidFill>
                <a:schemeClr val="lt2"/>
              </a:solidFill>
              <a:latin typeface="Roboto"/>
              <a:ea typeface="Roboto"/>
              <a:cs typeface="Roboto"/>
              <a:sym typeface="Roboto"/>
            </a:endParaRPr>
          </a:p>
        </p:txBody>
      </p:sp>
      <p:sp>
        <p:nvSpPr>
          <p:cNvPr id="157" name="Google Shape;157;p25"/>
          <p:cNvSpPr txBox="1"/>
          <p:nvPr/>
        </p:nvSpPr>
        <p:spPr>
          <a:xfrm>
            <a:off x="3645813" y="2185125"/>
            <a:ext cx="2495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Roboto"/>
                <a:ea typeface="Roboto"/>
                <a:cs typeface="Roboto"/>
                <a:sym typeface="Roboto"/>
              </a:rPr>
              <a:t>2020 graph based on Location and Date selection:</a:t>
            </a:r>
            <a:endParaRPr>
              <a:solidFill>
                <a:schemeClr val="lt2"/>
              </a:solidFill>
              <a:latin typeface="Roboto"/>
              <a:ea typeface="Roboto"/>
              <a:cs typeface="Roboto"/>
              <a:sym typeface="Roboto"/>
            </a:endParaRPr>
          </a:p>
        </p:txBody>
      </p:sp>
      <p:pic>
        <p:nvPicPr>
          <p:cNvPr id="158" name="Google Shape;158;p25"/>
          <p:cNvPicPr preferRelativeResize="0"/>
          <p:nvPr/>
        </p:nvPicPr>
        <p:blipFill>
          <a:blip r:embed="rId4">
            <a:alphaModFix/>
          </a:blip>
          <a:stretch>
            <a:fillRect/>
          </a:stretch>
        </p:blipFill>
        <p:spPr>
          <a:xfrm>
            <a:off x="6531425" y="2914967"/>
            <a:ext cx="2612576" cy="2127184"/>
          </a:xfrm>
          <a:prstGeom prst="rect">
            <a:avLst/>
          </a:prstGeom>
          <a:noFill/>
          <a:ln>
            <a:noFill/>
          </a:ln>
        </p:spPr>
      </p:pic>
      <p:sp>
        <p:nvSpPr>
          <p:cNvPr id="159" name="Google Shape;159;p25"/>
          <p:cNvSpPr txBox="1"/>
          <p:nvPr/>
        </p:nvSpPr>
        <p:spPr>
          <a:xfrm>
            <a:off x="6531425" y="2185125"/>
            <a:ext cx="2495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Roboto"/>
                <a:ea typeface="Roboto"/>
                <a:cs typeface="Roboto"/>
                <a:sym typeface="Roboto"/>
              </a:rPr>
              <a:t>2019 graph based on location and date selection:</a:t>
            </a:r>
            <a:endParaRPr>
              <a:solidFill>
                <a:schemeClr val="lt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processing</a:t>
            </a:r>
            <a:endParaRPr/>
          </a:p>
        </p:txBody>
      </p:sp>
      <p:sp>
        <p:nvSpPr>
          <p:cNvPr id="165" name="Google Shape;165;p26"/>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en"/>
              <a:t>Trip Data is pulled from q2 of 2020 and 2019</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The trips for each half hour is narrowed down using the start_time and end_time of the trip</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To calculate the net change the trips started during the half-hour is subtracted from the trips ended.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Usage of half-hour data</a:t>
            </a:r>
            <a:endParaRPr/>
          </a:p>
        </p:txBody>
      </p:sp>
      <p:sp>
        <p:nvSpPr>
          <p:cNvPr id="171" name="Google Shape;171;p27"/>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Determine which half-hour periods are popular for returning/taking out bikes</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Predict net change of bikes in the same half-hour period on the selected day (can be used with the map data to predict the amount of bikes left).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Future directions</a:t>
            </a:r>
            <a:endParaRPr/>
          </a:p>
        </p:txBody>
      </p:sp>
      <p:sp>
        <p:nvSpPr>
          <p:cNvPr id="177" name="Google Shape;177;p28"/>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Using past demand data to predict the future probability of getting a bike</a:t>
            </a:r>
            <a:endParaRPr/>
          </a:p>
          <a:p>
            <a:pPr marL="457200" lvl="0" indent="-342900" algn="l" rtl="0">
              <a:spcBef>
                <a:spcPts val="0"/>
              </a:spcBef>
              <a:spcAft>
                <a:spcPts val="0"/>
              </a:spcAft>
              <a:buSzPts val="1800"/>
              <a:buChar char="●"/>
            </a:pPr>
            <a:r>
              <a:rPr lang="en"/>
              <a:t>Tracking weather influence on daily bike activity</a:t>
            </a:r>
            <a:endParaRPr/>
          </a:p>
          <a:p>
            <a:pPr marL="457200" lvl="0" indent="-342900" algn="l" rtl="0">
              <a:spcBef>
                <a:spcPts val="0"/>
              </a:spcBef>
              <a:spcAft>
                <a:spcPts val="0"/>
              </a:spcAft>
              <a:buSzPts val="1800"/>
              <a:buChar char="●"/>
            </a:pPr>
            <a:r>
              <a:rPr lang="en"/>
              <a:t>Including all available data (from 2015)</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Questions?</a:t>
            </a:r>
            <a:endParaRPr/>
          </a:p>
        </p:txBody>
      </p:sp>
      <p:sp>
        <p:nvSpPr>
          <p:cNvPr id="183" name="Google Shape;183;p29"/>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Goal of the Project</a:t>
            </a:r>
            <a:endParaRPr/>
          </a:p>
        </p:txBody>
      </p:sp>
      <p:sp>
        <p:nvSpPr>
          <p:cNvPr id="74" name="Google Shape;74;p14"/>
          <p:cNvSpPr txBox="1">
            <a:spLocks noGrp="1"/>
          </p:cNvSpPr>
          <p:nvPr>
            <p:ph type="body" idx="1"/>
          </p:nvPr>
        </p:nvSpPr>
        <p:spPr>
          <a:xfrm>
            <a:off x="597375" y="2002725"/>
            <a:ext cx="8222100" cy="2710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Create an interactive application to analyze the trend and demand patterns of of Indego bike rentals at various docking stations and times within the City of Philadelphia. The goal was to display the popularity of bike rentals within certain regions and time slots. As a stretch goal, build and integrate a machine learning model to predict the availability of an Indego bike for the next 24 hours at a user specified location.</a:t>
            </a:r>
            <a:endParaRPr/>
          </a:p>
          <a:p>
            <a:pPr marL="0" lvl="0" indent="0" algn="ctr"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Business Outcome</a:t>
            </a:r>
            <a:endParaRPr/>
          </a:p>
        </p:txBody>
      </p:sp>
      <p:sp>
        <p:nvSpPr>
          <p:cNvPr id="80" name="Google Shape;80;p15"/>
          <p:cNvSpPr txBox="1">
            <a:spLocks noGrp="1"/>
          </p:cNvSpPr>
          <p:nvPr>
            <p:ph type="body" idx="1"/>
          </p:nvPr>
        </p:nvSpPr>
        <p:spPr>
          <a:xfrm>
            <a:off x="471900" y="1784200"/>
            <a:ext cx="7989000" cy="296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Based on the data shown by the application,  a user will be able to tell if a station is likely to have a bike available for when they want to rent a bike. This would increase customer satisfaction as a user could use the app to predict that there would be no bikes available when they want one, and go to another location. This would remove a possible worry of the customer about whether there will be a bike available for them when they need one. This would also inform the company who runs the stations (Indego) at what times and location there is a lot of bikes being taken out or a lot of bikes being docked. They can use this data to allocate their resources better i.e move bikes from a location with a lot of bikes being docked, to a location with a lot of bikes being taken out..</a:t>
            </a:r>
            <a:endParaRPr sz="1400"/>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Trip Dataset</a:t>
            </a:r>
            <a:endParaRPr/>
          </a:p>
        </p:txBody>
      </p:sp>
      <p:sp>
        <p:nvSpPr>
          <p:cNvPr id="86" name="Google Shape;86;p16"/>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The application uses trip data from indego bike stations around the city found here: </a:t>
            </a:r>
            <a:r>
              <a:rPr lang="en" u="sng">
                <a:solidFill>
                  <a:schemeClr val="hlink"/>
                </a:solidFill>
                <a:hlinkClick r:id="rId3"/>
              </a:rPr>
              <a:t>https://www.rideindego.com/about/data/</a:t>
            </a:r>
            <a:r>
              <a:rPr lang="en"/>
              <a:t> </a:t>
            </a:r>
            <a:endParaRPr/>
          </a:p>
          <a:p>
            <a:pPr marL="0" lvl="0" indent="0" algn="l" rtl="0">
              <a:spcBef>
                <a:spcPts val="1200"/>
              </a:spcBef>
              <a:spcAft>
                <a:spcPts val="0"/>
              </a:spcAft>
              <a:buNone/>
            </a:pPr>
            <a:br>
              <a:rPr lang="en"/>
            </a:br>
            <a:r>
              <a:rPr lang="en"/>
              <a:t>From the Dataset I used the files from 2021 q1, 2020 q2 and 2019 q2 and columns:</a:t>
            </a:r>
            <a:endParaRPr/>
          </a:p>
          <a:p>
            <a:pPr marL="0" lvl="0" indent="0" algn="l" rtl="0">
              <a:spcBef>
                <a:spcPts val="1200"/>
              </a:spcBef>
              <a:spcAft>
                <a:spcPts val="0"/>
              </a:spcAft>
              <a:buNone/>
            </a:pPr>
            <a:r>
              <a:rPr lang="en" b="1"/>
              <a:t>start_time, end_time, start_station, start_lat, start_lon, end_station</a:t>
            </a:r>
            <a:endParaRPr b="1"/>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Realtime website</a:t>
            </a:r>
            <a:endParaRPr/>
          </a:p>
        </p:txBody>
      </p:sp>
      <p:sp>
        <p:nvSpPr>
          <p:cNvPr id="92" name="Google Shape;92;p17"/>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a:t>The Application also uses data from a real time website</a:t>
            </a:r>
            <a:endParaRPr/>
          </a:p>
          <a:p>
            <a:pPr marL="457200" lvl="0" indent="-342900" algn="l" rtl="0">
              <a:lnSpc>
                <a:spcPct val="150000"/>
              </a:lnSpc>
              <a:spcBef>
                <a:spcPts val="0"/>
              </a:spcBef>
              <a:spcAft>
                <a:spcPts val="0"/>
              </a:spcAft>
              <a:buSzPts val="1800"/>
              <a:buChar char="●"/>
            </a:pPr>
            <a:r>
              <a:rPr lang="en"/>
              <a:t>This website contains data from each station that includes:</a:t>
            </a:r>
            <a:endParaRPr/>
          </a:p>
          <a:p>
            <a:pPr marL="914400" lvl="1" indent="-317500" algn="l" rtl="0">
              <a:lnSpc>
                <a:spcPct val="150000"/>
              </a:lnSpc>
              <a:spcBef>
                <a:spcPts val="0"/>
              </a:spcBef>
              <a:spcAft>
                <a:spcPts val="0"/>
              </a:spcAft>
              <a:buSzPts val="1400"/>
              <a:buChar char="○"/>
            </a:pPr>
            <a:r>
              <a:rPr lang="en"/>
              <a:t>The amount of </a:t>
            </a:r>
            <a:r>
              <a:rPr lang="en" b="1"/>
              <a:t>bikes, classic bikes, electric bikes, and docks available </a:t>
            </a:r>
            <a:endParaRPr b="1"/>
          </a:p>
          <a:p>
            <a:pPr marL="457200" lvl="0" indent="-342900" algn="l" rtl="0">
              <a:lnSpc>
                <a:spcPct val="150000"/>
              </a:lnSpc>
              <a:spcBef>
                <a:spcPts val="0"/>
              </a:spcBef>
              <a:spcAft>
                <a:spcPts val="0"/>
              </a:spcAft>
              <a:buSzPts val="1800"/>
              <a:buChar char="●"/>
            </a:pPr>
            <a:r>
              <a:rPr lang="en"/>
              <a:t>It is found here: </a:t>
            </a:r>
            <a:r>
              <a:rPr lang="en" u="sng">
                <a:solidFill>
                  <a:schemeClr val="hlink"/>
                </a:solidFill>
                <a:hlinkClick r:id="rId3"/>
              </a:rPr>
              <a:t>https://kiosks.bicycletransit.workers.dev/phl</a:t>
            </a:r>
            <a:endParaRPr/>
          </a:p>
          <a:p>
            <a:pPr marL="457200" lvl="0" indent="-342900" algn="l" rtl="0">
              <a:lnSpc>
                <a:spcPct val="150000"/>
              </a:lnSpc>
              <a:spcBef>
                <a:spcPts val="0"/>
              </a:spcBef>
              <a:spcAft>
                <a:spcPts val="0"/>
              </a:spcAft>
              <a:buSzPts val="1800"/>
              <a:buChar char="●"/>
            </a:pPr>
            <a:r>
              <a:rPr lang="en"/>
              <a:t>This data is pulled from the website and displayed on the map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Application Map</a:t>
            </a:r>
            <a:endParaRPr/>
          </a:p>
        </p:txBody>
      </p:sp>
      <p:sp>
        <p:nvSpPr>
          <p:cNvPr id="98" name="Google Shape;98;p18"/>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Map of all stations:                                                       Hover Information:</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99" name="Google Shape;99;p18"/>
          <p:cNvPicPr preferRelativeResize="0"/>
          <p:nvPr/>
        </p:nvPicPr>
        <p:blipFill>
          <a:blip r:embed="rId3">
            <a:alphaModFix/>
          </a:blip>
          <a:stretch>
            <a:fillRect/>
          </a:stretch>
        </p:blipFill>
        <p:spPr>
          <a:xfrm>
            <a:off x="247325" y="2294375"/>
            <a:ext cx="3279899" cy="2633775"/>
          </a:xfrm>
          <a:prstGeom prst="rect">
            <a:avLst/>
          </a:prstGeom>
          <a:noFill/>
          <a:ln>
            <a:noFill/>
          </a:ln>
        </p:spPr>
      </p:pic>
      <p:pic>
        <p:nvPicPr>
          <p:cNvPr id="100" name="Google Shape;100;p18"/>
          <p:cNvPicPr preferRelativeResize="0"/>
          <p:nvPr/>
        </p:nvPicPr>
        <p:blipFill>
          <a:blip r:embed="rId4">
            <a:alphaModFix/>
          </a:blip>
          <a:stretch>
            <a:fillRect/>
          </a:stretch>
        </p:blipFill>
        <p:spPr>
          <a:xfrm>
            <a:off x="4572001" y="2462050"/>
            <a:ext cx="3799625" cy="2298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Trip data in a date range</a:t>
            </a:r>
            <a:endParaRPr/>
          </a:p>
        </p:txBody>
      </p:sp>
      <p:sp>
        <p:nvSpPr>
          <p:cNvPr id="106" name="Google Shape;106;p19"/>
          <p:cNvSpPr txBox="1">
            <a:spLocks noGrp="1"/>
          </p:cNvSpPr>
          <p:nvPr>
            <p:ph type="body" idx="1"/>
          </p:nvPr>
        </p:nvSpPr>
        <p:spPr>
          <a:xfrm>
            <a:off x="699950" y="1984300"/>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Location:                                                    Start date:                           End Date:</a:t>
            </a:r>
            <a:endParaRPr/>
          </a:p>
        </p:txBody>
      </p:sp>
      <p:pic>
        <p:nvPicPr>
          <p:cNvPr id="107" name="Google Shape;107;p19"/>
          <p:cNvPicPr preferRelativeResize="0"/>
          <p:nvPr/>
        </p:nvPicPr>
        <p:blipFill>
          <a:blip r:embed="rId3">
            <a:alphaModFix/>
          </a:blip>
          <a:stretch>
            <a:fillRect/>
          </a:stretch>
        </p:blipFill>
        <p:spPr>
          <a:xfrm>
            <a:off x="576300" y="2519700"/>
            <a:ext cx="2932925" cy="2193350"/>
          </a:xfrm>
          <a:prstGeom prst="rect">
            <a:avLst/>
          </a:prstGeom>
          <a:noFill/>
          <a:ln>
            <a:noFill/>
          </a:ln>
        </p:spPr>
      </p:pic>
      <p:pic>
        <p:nvPicPr>
          <p:cNvPr id="108" name="Google Shape;108;p19"/>
          <p:cNvPicPr preferRelativeResize="0"/>
          <p:nvPr/>
        </p:nvPicPr>
        <p:blipFill>
          <a:blip r:embed="rId4">
            <a:alphaModFix/>
          </a:blip>
          <a:stretch>
            <a:fillRect/>
          </a:stretch>
        </p:blipFill>
        <p:spPr>
          <a:xfrm>
            <a:off x="4092662" y="2538250"/>
            <a:ext cx="2003200" cy="2156250"/>
          </a:xfrm>
          <a:prstGeom prst="rect">
            <a:avLst/>
          </a:prstGeom>
          <a:noFill/>
          <a:ln>
            <a:noFill/>
          </a:ln>
        </p:spPr>
      </p:pic>
      <p:pic>
        <p:nvPicPr>
          <p:cNvPr id="109" name="Google Shape;109;p19"/>
          <p:cNvPicPr preferRelativeResize="0"/>
          <p:nvPr/>
        </p:nvPicPr>
        <p:blipFill>
          <a:blip r:embed="rId5">
            <a:alphaModFix/>
          </a:blip>
          <a:stretch>
            <a:fillRect/>
          </a:stretch>
        </p:blipFill>
        <p:spPr>
          <a:xfrm>
            <a:off x="6679300" y="2571750"/>
            <a:ext cx="2209225" cy="2156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Trip data in date range graphs:</a:t>
            </a:r>
            <a:endParaRPr/>
          </a:p>
        </p:txBody>
      </p:sp>
      <p:sp>
        <p:nvSpPr>
          <p:cNvPr id="115" name="Google Shape;115;p20"/>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Based on selected Date Range and location, the application shows two graphs. </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116" name="Google Shape;116;p20"/>
          <p:cNvSpPr txBox="1"/>
          <p:nvPr/>
        </p:nvSpPr>
        <p:spPr>
          <a:xfrm>
            <a:off x="658775" y="2371650"/>
            <a:ext cx="7588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Roboto"/>
                <a:ea typeface="Roboto"/>
                <a:cs typeface="Roboto"/>
                <a:sym typeface="Roboto"/>
              </a:rPr>
              <a:t>The x axis of these graphs is each date within the range and the y axis the number of trips started/ended</a:t>
            </a:r>
            <a:endParaRPr>
              <a:solidFill>
                <a:schemeClr val="lt2"/>
              </a:solidFill>
              <a:latin typeface="Roboto"/>
              <a:ea typeface="Roboto"/>
              <a:cs typeface="Roboto"/>
              <a:sym typeface="Roboto"/>
            </a:endParaRPr>
          </a:p>
        </p:txBody>
      </p:sp>
      <p:pic>
        <p:nvPicPr>
          <p:cNvPr id="117" name="Google Shape;117;p20"/>
          <p:cNvPicPr preferRelativeResize="0"/>
          <p:nvPr/>
        </p:nvPicPr>
        <p:blipFill>
          <a:blip r:embed="rId3">
            <a:alphaModFix/>
          </a:blip>
          <a:stretch>
            <a:fillRect/>
          </a:stretch>
        </p:blipFill>
        <p:spPr>
          <a:xfrm>
            <a:off x="999550" y="3038102"/>
            <a:ext cx="2444299" cy="1902150"/>
          </a:xfrm>
          <a:prstGeom prst="rect">
            <a:avLst/>
          </a:prstGeom>
          <a:noFill/>
          <a:ln>
            <a:noFill/>
          </a:ln>
        </p:spPr>
      </p:pic>
      <p:pic>
        <p:nvPicPr>
          <p:cNvPr id="118" name="Google Shape;118;p20"/>
          <p:cNvPicPr preferRelativeResize="0"/>
          <p:nvPr/>
        </p:nvPicPr>
        <p:blipFill>
          <a:blip r:embed="rId4">
            <a:alphaModFix/>
          </a:blip>
          <a:stretch>
            <a:fillRect/>
          </a:stretch>
        </p:blipFill>
        <p:spPr>
          <a:xfrm>
            <a:off x="5290900" y="3038100"/>
            <a:ext cx="2764375" cy="19021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processing</a:t>
            </a:r>
            <a:endParaRPr/>
          </a:p>
        </p:txBody>
      </p:sp>
      <p:sp>
        <p:nvSpPr>
          <p:cNvPr id="124" name="Google Shape;124;p21"/>
          <p:cNvSpPr txBox="1">
            <a:spLocks noGrp="1"/>
          </p:cNvSpPr>
          <p:nvPr>
            <p:ph type="body" idx="1"/>
          </p:nvPr>
        </p:nvSpPr>
        <p:spPr>
          <a:xfrm>
            <a:off x="471900" y="1906400"/>
            <a:ext cx="8222100" cy="27102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a:t>Takes each trip that ends or starts at the selected station (checks start_station or end_station)</a:t>
            </a:r>
            <a:endParaRPr/>
          </a:p>
          <a:p>
            <a:pPr marL="457200" lvl="0" indent="-342900" algn="l" rtl="0">
              <a:lnSpc>
                <a:spcPct val="150000"/>
              </a:lnSpc>
              <a:spcBef>
                <a:spcPts val="0"/>
              </a:spcBef>
              <a:spcAft>
                <a:spcPts val="0"/>
              </a:spcAft>
              <a:buSzPts val="1800"/>
              <a:buChar char="●"/>
            </a:pPr>
            <a:r>
              <a:rPr lang="en"/>
              <a:t>Gets the number of trips that occur on the first day during the selected date range using the list of trips at a station and start_time, end_time</a:t>
            </a:r>
            <a:endParaRPr/>
          </a:p>
          <a:p>
            <a:pPr marL="457200" lvl="0" indent="-342900" algn="l" rtl="0">
              <a:lnSpc>
                <a:spcPct val="150000"/>
              </a:lnSpc>
              <a:spcBef>
                <a:spcPts val="0"/>
              </a:spcBef>
              <a:spcAft>
                <a:spcPts val="0"/>
              </a:spcAft>
              <a:buSzPts val="1800"/>
              <a:buChar char="●"/>
            </a:pPr>
            <a:r>
              <a:rPr lang="en"/>
              <a:t>The number of trips started/ended on each day is displayed as the line in the chart</a:t>
            </a:r>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17</Slides>
  <Notes>17</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Material</vt:lpstr>
      <vt:lpstr>Analysis on Indego Bike Dataset</vt:lpstr>
      <vt:lpstr>Goal of the Project</vt:lpstr>
      <vt:lpstr>Business Outcome</vt:lpstr>
      <vt:lpstr>Trip Dataset</vt:lpstr>
      <vt:lpstr>Realtime website</vt:lpstr>
      <vt:lpstr>Application Map</vt:lpstr>
      <vt:lpstr>Trip data in a date range</vt:lpstr>
      <vt:lpstr>Trip data in date range graphs:</vt:lpstr>
      <vt:lpstr>Data processing</vt:lpstr>
      <vt:lpstr>Usage of date range graph:</vt:lpstr>
      <vt:lpstr>Holidays </vt:lpstr>
      <vt:lpstr>Getting past data based on a future date</vt:lpstr>
      <vt:lpstr>Half-hour data for 2020 and 2019</vt:lpstr>
      <vt:lpstr>Data processing</vt:lpstr>
      <vt:lpstr>Usage of half-hour data</vt:lpstr>
      <vt:lpstr>Future directions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Indego Bike Dataset</dc:title>
  <cp:revision>5</cp:revision>
  <dcterms:modified xsi:type="dcterms:W3CDTF">2022-05-10T02:06:23Z</dcterms:modified>
</cp:coreProperties>
</file>