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97" r:id="rId7"/>
    <p:sldId id="260" r:id="rId8"/>
    <p:sldId id="261" r:id="rId9"/>
    <p:sldId id="262" r:id="rId10"/>
    <p:sldId id="263" r:id="rId11"/>
    <p:sldId id="298" r:id="rId12"/>
    <p:sldId id="265" r:id="rId13"/>
    <p:sldId id="266" r:id="rId14"/>
    <p:sldId id="267" r:id="rId15"/>
    <p:sldId id="290" r:id="rId16"/>
    <p:sldId id="289" r:id="rId17"/>
    <p:sldId id="299" r:id="rId18"/>
    <p:sldId id="269" r:id="rId19"/>
    <p:sldId id="293" r:id="rId20"/>
    <p:sldId id="271" r:id="rId21"/>
    <p:sldId id="272" r:id="rId22"/>
    <p:sldId id="291" r:id="rId23"/>
    <p:sldId id="292" r:id="rId24"/>
    <p:sldId id="275" r:id="rId25"/>
    <p:sldId id="276" r:id="rId26"/>
    <p:sldId id="294" r:id="rId27"/>
    <p:sldId id="300" r:id="rId28"/>
    <p:sldId id="278" r:id="rId29"/>
    <p:sldId id="279" r:id="rId30"/>
    <p:sldId id="280" r:id="rId31"/>
    <p:sldId id="281" r:id="rId32"/>
    <p:sldId id="282" r:id="rId33"/>
    <p:sldId id="283" r:id="rId34"/>
    <p:sldId id="295" r:id="rId35"/>
    <p:sldId id="284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C484A-5BC3-4E0D-9814-D6749D4B2888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49EB6-D542-41CB-93DC-0055E2CF85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94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2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3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0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8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8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3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6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98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4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F154-4240-49BB-A94B-76FEEF2C6D1E}" type="datetimeFigureOut">
              <a:rPr lang="it-IT" smtClean="0"/>
              <a:t>11/07/2018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CC25-F7A6-43AA-8BCA-EF2AEA09D6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6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3580-D03F-4E66-8EA5-AF269A58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59649" cy="1404620"/>
          </a:xfrm>
        </p:spPr>
        <p:txBody>
          <a:bodyPr/>
          <a:lstStyle/>
          <a:p>
            <a:r>
              <a:rPr lang="it-IT" dirty="0" err="1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AdviseOnly</a:t>
            </a:r>
            <a:endParaRPr lang="it-IT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B1FFA4-8592-460C-8366-F03A4625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526103" y="3478496"/>
            <a:ext cx="5125914" cy="386861"/>
          </a:xfrm>
        </p:spPr>
        <p:txBody>
          <a:bodyPr>
            <a:normAutofit/>
          </a:bodyPr>
          <a:lstStyle/>
          <a:p>
            <a:r>
              <a:rPr lang="it-IT" sz="1600" dirty="0"/>
              <a:t>Powered by </a:t>
            </a:r>
            <a:r>
              <a:rPr lang="it-IT" sz="1600" dirty="0" err="1"/>
              <a:t>VirtualB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4C845B-ED74-466D-AD2E-260DC72DE8FA}"/>
              </a:ext>
            </a:extLst>
          </p:cNvPr>
          <p:cNvSpPr txBox="1"/>
          <p:nvPr/>
        </p:nvSpPr>
        <p:spPr>
          <a:xfrm>
            <a:off x="8220807" y="4290646"/>
            <a:ext cx="2092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Colombo Lorenzo 763581</a:t>
            </a:r>
          </a:p>
          <a:p>
            <a:r>
              <a:rPr lang="it-IT" sz="1200" dirty="0">
                <a:solidFill>
                  <a:schemeClr val="bg1"/>
                </a:solidFill>
              </a:rPr>
              <a:t>Gabellini Luca 777786</a:t>
            </a:r>
          </a:p>
          <a:p>
            <a:r>
              <a:rPr lang="it-IT" sz="1200" dirty="0">
                <a:solidFill>
                  <a:schemeClr val="bg1"/>
                </a:solidFill>
              </a:rPr>
              <a:t>Simoncelli Francesco</a:t>
            </a:r>
          </a:p>
          <a:p>
            <a:r>
              <a:rPr lang="it-IT" sz="1200" dirty="0">
                <a:solidFill>
                  <a:schemeClr val="bg1"/>
                </a:solidFill>
              </a:rPr>
              <a:t>Vita Lorenzo 784681</a:t>
            </a:r>
          </a:p>
          <a:p>
            <a:r>
              <a:rPr lang="it-IT" sz="1200" dirty="0" err="1">
                <a:solidFill>
                  <a:schemeClr val="bg1"/>
                </a:solidFill>
              </a:rPr>
              <a:t>Zantedeschi</a:t>
            </a:r>
            <a:r>
              <a:rPr lang="it-IT" sz="1200" dirty="0">
                <a:solidFill>
                  <a:schemeClr val="bg1"/>
                </a:solidFill>
              </a:rPr>
              <a:t> Matteo 790445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FFE54B-9B4A-4AEF-BE42-3A7C87776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5087" cy="14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1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B3FA62-6801-48B1-B0B9-472A6814FF79}"/>
              </a:ext>
            </a:extLst>
          </p:cNvPr>
          <p:cNvSpPr txBox="1"/>
          <p:nvPr/>
        </p:nvSpPr>
        <p:spPr>
          <a:xfrm>
            <a:off x="3638550" y="342901"/>
            <a:ext cx="4638675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DESCRIZIONE DATASET 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</a:rPr>
              <a:t>pt3.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5274C0-6088-4BF7-8CAA-B8122C7F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0" y="1681034"/>
            <a:ext cx="5049973" cy="25403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9546294-F5AD-4712-B8AA-8F93EF151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23" y="1976309"/>
            <a:ext cx="5186363" cy="24717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37B661-95CF-4039-A5F2-3F6ED4979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" y="4140282"/>
            <a:ext cx="5255911" cy="2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D25A1-3DCE-4BD3-BEDF-4F6DA73D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ESPLORAZIONE</a:t>
            </a:r>
          </a:p>
        </p:txBody>
      </p:sp>
    </p:spTree>
    <p:extLst>
      <p:ext uri="{BB962C8B-B14F-4D97-AF65-F5344CB8AC3E}">
        <p14:creationId xmlns:p14="http://schemas.microsoft.com/office/powerpoint/2010/main" val="345991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E05FB6C-5E21-4FA6-800D-2A02C1C6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80" y="377686"/>
            <a:ext cx="6361245" cy="5835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155F0AA-76B6-4E7E-BADB-109CA281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-1805" r="-70" b="10277"/>
          <a:stretch/>
        </p:blipFill>
        <p:spPr>
          <a:xfrm>
            <a:off x="481595" y="2693917"/>
            <a:ext cx="3931596" cy="2016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FD6CCF-FCDE-4C32-B9AB-3CAB9AA6C5E4}"/>
              </a:ext>
            </a:extLst>
          </p:cNvPr>
          <p:cNvSpPr txBox="1"/>
          <p:nvPr/>
        </p:nvSpPr>
        <p:spPr>
          <a:xfrm>
            <a:off x="481595" y="849646"/>
            <a:ext cx="352843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ESPLORAZIONE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</a:rPr>
              <a:t>pt.1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822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6D1C16C-DF2B-43B7-87B3-035397557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0" y="1424296"/>
            <a:ext cx="5351376" cy="44074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5A0C05-B1BE-419A-A8D2-B8D4A3FB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1243514"/>
            <a:ext cx="5542571" cy="495450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642FEEE-D35F-44E0-ABB8-9664A3572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0" y="6074351"/>
            <a:ext cx="5228166" cy="45882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AC7B26-8557-4AA7-BFAF-F3AEB71993D2}"/>
              </a:ext>
            </a:extLst>
          </p:cNvPr>
          <p:cNvSpPr txBox="1"/>
          <p:nvPr/>
        </p:nvSpPr>
        <p:spPr>
          <a:xfrm>
            <a:off x="3555856" y="131720"/>
            <a:ext cx="44577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ESPLORAZIONE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</a:rPr>
              <a:t>pt.2</a:t>
            </a:r>
          </a:p>
        </p:txBody>
      </p:sp>
    </p:spTree>
    <p:extLst>
      <p:ext uri="{BB962C8B-B14F-4D97-AF65-F5344CB8AC3E}">
        <p14:creationId xmlns:p14="http://schemas.microsoft.com/office/powerpoint/2010/main" val="172238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C4B0C2F9-3F7E-41E4-9E9C-906EEB90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2" y="1804042"/>
            <a:ext cx="3887874" cy="5888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AAF22AA-7E16-471F-A498-407C01E2F346}"/>
              </a:ext>
            </a:extLst>
          </p:cNvPr>
          <p:cNvSpPr/>
          <p:nvPr/>
        </p:nvSpPr>
        <p:spPr>
          <a:xfrm>
            <a:off x="4797288" y="1443682"/>
            <a:ext cx="7253512" cy="1184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it-IT" sz="1200" b="1" dirty="0" err="1"/>
              <a:t>ClientInvestmentHorizon</a:t>
            </a:r>
            <a:r>
              <a:rPr lang="it-IT" sz="1200" b="1" dirty="0"/>
              <a:t>    </a:t>
            </a:r>
            <a:r>
              <a:rPr lang="it-IT" sz="1200" b="1" dirty="0" err="1"/>
              <a:t>ClientPotentialIndex</a:t>
            </a:r>
            <a:r>
              <a:rPr lang="it-IT" sz="1200" b="1" dirty="0"/>
              <a:t>         </a:t>
            </a:r>
            <a:r>
              <a:rPr lang="it-IT" sz="1200" b="1" dirty="0" err="1"/>
              <a:t>IncomeHighLow</a:t>
            </a:r>
            <a:r>
              <a:rPr lang="it-IT" sz="1200" b="1" dirty="0"/>
              <a:t>     	   </a:t>
            </a:r>
            <a:r>
              <a:rPr lang="it-IT" sz="1200" b="1" dirty="0" err="1"/>
              <a:t>AuM</a:t>
            </a:r>
            <a:r>
              <a:rPr lang="it-IT" sz="1200" b="1" dirty="0"/>
              <a:t> </a:t>
            </a:r>
          </a:p>
          <a:p>
            <a:pPr algn="just"/>
            <a:r>
              <a:rPr lang="it-IT" sz="1100" dirty="0"/>
              <a:t>                 1.275                             	       1.841                           	    1.563                             1.394</a:t>
            </a:r>
          </a:p>
          <a:p>
            <a:pPr algn="just"/>
            <a:r>
              <a:rPr lang="it-IT" sz="1200" b="1" dirty="0"/>
              <a:t>          </a:t>
            </a:r>
            <a:r>
              <a:rPr lang="it-IT" sz="1200" b="1" dirty="0" err="1"/>
              <a:t>IncomeNeed</a:t>
            </a:r>
            <a:r>
              <a:rPr lang="it-IT" sz="1200" b="1" dirty="0"/>
              <a:t>                  </a:t>
            </a:r>
            <a:r>
              <a:rPr lang="it-IT" sz="1200" b="1" dirty="0" err="1"/>
              <a:t>LongTermCareNeed</a:t>
            </a:r>
            <a:r>
              <a:rPr lang="it-IT" sz="1200" b="1" dirty="0"/>
              <a:t>          </a:t>
            </a:r>
            <a:r>
              <a:rPr lang="it-IT" sz="1200" b="1" dirty="0" err="1"/>
              <a:t>ProtectionNeed</a:t>
            </a:r>
            <a:r>
              <a:rPr lang="it-IT" sz="1200" b="1" dirty="0"/>
              <a:t>       </a:t>
            </a:r>
            <a:r>
              <a:rPr lang="it-IT" sz="1200" b="1" dirty="0" err="1"/>
              <a:t>PensionNeed</a:t>
            </a:r>
            <a:r>
              <a:rPr lang="it-IT" sz="1200" b="1" dirty="0"/>
              <a:t> </a:t>
            </a:r>
          </a:p>
          <a:p>
            <a:pPr algn="just"/>
            <a:r>
              <a:rPr lang="it-IT" sz="1200" dirty="0"/>
              <a:t>                </a:t>
            </a:r>
            <a:r>
              <a:rPr lang="it-IT" sz="1100" dirty="0"/>
              <a:t>2.095                   	                    1.232                                        1.139                            1.769</a:t>
            </a:r>
            <a:endParaRPr lang="it-IT" sz="1200" dirty="0"/>
          </a:p>
          <a:p>
            <a:pPr algn="just"/>
            <a:r>
              <a:rPr lang="it-IT" sz="1200" dirty="0"/>
              <a:t>           </a:t>
            </a:r>
            <a:r>
              <a:rPr lang="it-IT" sz="1200" b="1" dirty="0" err="1"/>
              <a:t>PanicMood</a:t>
            </a:r>
            <a:r>
              <a:rPr lang="it-IT" sz="1200" b="1" dirty="0"/>
              <a:t>                       </a:t>
            </a:r>
            <a:r>
              <a:rPr lang="it-IT" sz="1200" b="1" dirty="0" err="1"/>
              <a:t>DurataRapporto</a:t>
            </a:r>
            <a:r>
              <a:rPr lang="it-IT" sz="1200" b="1" dirty="0"/>
              <a:t> </a:t>
            </a:r>
          </a:p>
          <a:p>
            <a:pPr algn="just"/>
            <a:r>
              <a:rPr lang="it-IT" sz="1200" dirty="0"/>
              <a:t>                </a:t>
            </a:r>
            <a:r>
              <a:rPr lang="it-IT" sz="1100" dirty="0"/>
              <a:t>1.079              	                    1.037 </a:t>
            </a:r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2195666-91C5-4FE7-A910-D4BDB0761093}"/>
              </a:ext>
            </a:extLst>
          </p:cNvPr>
          <p:cNvSpPr/>
          <p:nvPr/>
        </p:nvSpPr>
        <p:spPr>
          <a:xfrm>
            <a:off x="141201" y="2799527"/>
            <a:ext cx="7162800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dirty="0">
                <a:latin typeface="Lucida Console" panose="020B0609040504020204" pitchFamily="49" charset="0"/>
              </a:rPr>
              <a:t>                      </a:t>
            </a:r>
            <a:r>
              <a:rPr lang="it-IT" sz="1200" b="1" dirty="0">
                <a:latin typeface="Lucida Console" panose="020B0609040504020204" pitchFamily="49" charset="0"/>
              </a:rPr>
              <a:t>Value              p-</a:t>
            </a:r>
            <a:r>
              <a:rPr lang="it-IT" sz="1200" b="1" dirty="0" err="1">
                <a:latin typeface="Lucida Console" panose="020B0609040504020204" pitchFamily="49" charset="0"/>
              </a:rPr>
              <a:t>value</a:t>
            </a:r>
            <a:r>
              <a:rPr lang="it-IT" sz="1200" b="1" dirty="0">
                <a:latin typeface="Lucida Console" panose="020B0609040504020204" pitchFamily="49" charset="0"/>
              </a:rPr>
              <a:t>            </a:t>
            </a:r>
            <a:r>
              <a:rPr lang="it-IT" sz="1200" b="1" dirty="0" err="1">
                <a:latin typeface="Lucida Console" panose="020B0609040504020204" pitchFamily="49" charset="0"/>
              </a:rPr>
              <a:t>Decision</a:t>
            </a:r>
            <a:endParaRPr lang="it-IT" sz="1200" b="1" dirty="0">
              <a:latin typeface="Lucida Console" panose="020B0609040504020204" pitchFamily="49" charset="0"/>
            </a:endParaRPr>
          </a:p>
          <a:p>
            <a:r>
              <a:rPr lang="it-IT" sz="1100" dirty="0" err="1">
                <a:latin typeface="Lucida Console" panose="020B0609040504020204" pitchFamily="49" charset="0"/>
              </a:rPr>
              <a:t>Heteroscedasticity</a:t>
            </a:r>
            <a:r>
              <a:rPr lang="it-IT" sz="1100" dirty="0">
                <a:latin typeface="Lucida Console" panose="020B0609040504020204" pitchFamily="49" charset="0"/>
              </a:rPr>
              <a:t>       2.35                 0.125        </a:t>
            </a:r>
            <a:r>
              <a:rPr lang="it-IT" sz="1100" dirty="0" err="1">
                <a:latin typeface="Lucida Console" panose="020B0609040504020204" pitchFamily="49" charset="0"/>
              </a:rPr>
              <a:t>Assumptions</a:t>
            </a:r>
            <a:r>
              <a:rPr lang="it-IT" sz="1100" dirty="0">
                <a:latin typeface="Lucida Console" panose="020B0609040504020204" pitchFamily="49" charset="0"/>
              </a:rPr>
              <a:t> </a:t>
            </a:r>
            <a:r>
              <a:rPr lang="it-IT" sz="1100" dirty="0" err="1">
                <a:latin typeface="Lucida Console" panose="020B0609040504020204" pitchFamily="49" charset="0"/>
              </a:rPr>
              <a:t>acceptable</a:t>
            </a:r>
            <a:r>
              <a:rPr lang="it-IT" sz="1100" dirty="0"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52B119-9AB8-458D-83F6-B740E716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89" y="3924049"/>
            <a:ext cx="4000500" cy="26289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6FBA98-836A-49F0-B642-FE702330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01" y="3924049"/>
            <a:ext cx="7010400" cy="27717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7F7CFE-4AAB-4DBB-A9FE-18AD7E7E5C67}"/>
              </a:ext>
            </a:extLst>
          </p:cNvPr>
          <p:cNvSpPr txBox="1"/>
          <p:nvPr/>
        </p:nvSpPr>
        <p:spPr>
          <a:xfrm>
            <a:off x="293601" y="34878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Regressione </a:t>
            </a:r>
            <a:r>
              <a:rPr lang="it-IT" sz="1600" dirty="0" err="1"/>
              <a:t>Stepwise</a:t>
            </a:r>
            <a:endParaRPr lang="it-IT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A134A5-1066-47EA-AA4C-232B1122F43C}"/>
              </a:ext>
            </a:extLst>
          </p:cNvPr>
          <p:cNvSpPr txBox="1"/>
          <p:nvPr/>
        </p:nvSpPr>
        <p:spPr>
          <a:xfrm>
            <a:off x="141200" y="1398570"/>
            <a:ext cx="431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Lucida Console" panose="020B0609040504020204" pitchFamily="49" charset="0"/>
              </a:rPr>
              <a:t>Correlazioni con Risk </a:t>
            </a:r>
            <a:r>
              <a:rPr lang="it-IT" sz="1400" b="1" dirty="0" err="1">
                <a:latin typeface="Lucida Console" panose="020B0609040504020204" pitchFamily="49" charset="0"/>
              </a:rPr>
              <a:t>Propension</a:t>
            </a:r>
            <a:r>
              <a:rPr lang="it-IT" sz="1400" b="1" dirty="0">
                <a:latin typeface="Lucida Console" panose="020B0609040504020204" pitchFamily="49" charset="0"/>
              </a:rPr>
              <a:t> &gt; 0,6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C569B8-E727-4951-B60C-3FD07D99F7F5}"/>
              </a:ext>
            </a:extLst>
          </p:cNvPr>
          <p:cNvSpPr txBox="1"/>
          <p:nvPr/>
        </p:nvSpPr>
        <p:spPr>
          <a:xfrm>
            <a:off x="3505200" y="266700"/>
            <a:ext cx="4848225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ESPLORAZIONE pt.3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</a:rPr>
              <a:t>Regressione Risk </a:t>
            </a:r>
            <a:r>
              <a:rPr lang="it-IT" sz="2500" dirty="0" err="1">
                <a:solidFill>
                  <a:schemeClr val="bg1"/>
                </a:solidFill>
              </a:rPr>
              <a:t>Propension</a:t>
            </a:r>
            <a:endParaRPr lang="it-IT" sz="25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6775AB-D8E3-4F84-B7A7-662D1BBE1E47}"/>
              </a:ext>
            </a:extLst>
          </p:cNvPr>
          <p:cNvSpPr txBox="1"/>
          <p:nvPr/>
        </p:nvSpPr>
        <p:spPr>
          <a:xfrm>
            <a:off x="7581461" y="1101412"/>
            <a:ext cx="112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VIF</a:t>
            </a:r>
          </a:p>
        </p:txBody>
      </p:sp>
    </p:spTree>
    <p:extLst>
      <p:ext uri="{BB962C8B-B14F-4D97-AF65-F5344CB8AC3E}">
        <p14:creationId xmlns:p14="http://schemas.microsoft.com/office/powerpoint/2010/main" val="14987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64FFA3-6241-4290-B861-801A40159C45}"/>
              </a:ext>
            </a:extLst>
          </p:cNvPr>
          <p:cNvSpPr txBox="1"/>
          <p:nvPr/>
        </p:nvSpPr>
        <p:spPr>
          <a:xfrm>
            <a:off x="3505200" y="266700"/>
            <a:ext cx="4848225" cy="77251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ESPLORAZIONE pt.4</a:t>
            </a:r>
          </a:p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pc="-150" dirty="0">
                <a:solidFill>
                  <a:srgbClr val="FFFEFF"/>
                </a:solidFill>
              </a:rPr>
              <a:t>Logistica  </a:t>
            </a:r>
            <a:r>
              <a:rPr lang="en-US" sz="2400" spc="-150" dirty="0" err="1">
                <a:solidFill>
                  <a:srgbClr val="FFFEFF"/>
                </a:solidFill>
              </a:rPr>
              <a:t>NoTrustInBanks</a:t>
            </a:r>
            <a:endParaRPr lang="en-US" sz="2400" spc="-150" dirty="0">
              <a:solidFill>
                <a:srgbClr val="FFFEFF"/>
              </a:solidFill>
            </a:endParaRPr>
          </a:p>
        </p:txBody>
      </p:sp>
      <p:pic>
        <p:nvPicPr>
          <p:cNvPr id="3" name="Segnaposto contenuto 3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F9138468-DB64-45D2-B377-D7034445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8" y="2176165"/>
            <a:ext cx="7168660" cy="3120212"/>
          </a:xfrm>
          <a:prstGeom prst="rect">
            <a:avLst/>
          </a:prstGeom>
          <a:ln w="9525"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33650-3E79-4D44-A1C8-8126686AEF12}"/>
              </a:ext>
            </a:extLst>
          </p:cNvPr>
          <p:cNvSpPr txBox="1"/>
          <p:nvPr/>
        </p:nvSpPr>
        <p:spPr>
          <a:xfrm>
            <a:off x="10043174" y="1951167"/>
            <a:ext cx="212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Lucida Console" panose="020B0609040504020204" pitchFamily="49" charset="0"/>
              </a:rPr>
              <a:t>Odds</a:t>
            </a:r>
            <a:r>
              <a:rPr lang="it-IT" sz="2000" dirty="0">
                <a:latin typeface="Lucida Console" panose="020B0609040504020204" pitchFamily="49" charset="0"/>
              </a:rPr>
              <a:t> Ratio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B9854B4-27E7-421E-A723-95D46646538B}"/>
              </a:ext>
            </a:extLst>
          </p:cNvPr>
          <p:cNvSpPr/>
          <p:nvPr/>
        </p:nvSpPr>
        <p:spPr>
          <a:xfrm>
            <a:off x="7389985" y="2351277"/>
            <a:ext cx="3026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ClientPotentialIndex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Sex1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ClientInvestmentHorizon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IncomeNeed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LongTermCareNeed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ProtectionNeed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InheritanceIndex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4C3524-F2C7-4077-8246-69943FE7C6E7}"/>
              </a:ext>
            </a:extLst>
          </p:cNvPr>
          <p:cNvSpPr txBox="1"/>
          <p:nvPr/>
        </p:nvSpPr>
        <p:spPr>
          <a:xfrm>
            <a:off x="10043174" y="2351277"/>
            <a:ext cx="2122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Console" panose="020B0609040504020204" pitchFamily="49" charset="0"/>
              </a:rPr>
              <a:t>2.342</a:t>
            </a:r>
          </a:p>
          <a:p>
            <a:pPr algn="ctr"/>
            <a:r>
              <a:rPr lang="en-US" sz="1600" dirty="0">
                <a:latin typeface="Lucida Console" panose="020B0609040504020204" pitchFamily="49" charset="0"/>
              </a:rPr>
              <a:t>1.513</a:t>
            </a:r>
          </a:p>
          <a:p>
            <a:pPr algn="ctr"/>
            <a:r>
              <a:rPr lang="en-US" sz="1600" dirty="0">
                <a:latin typeface="Lucida Console" panose="020B0609040504020204" pitchFamily="49" charset="0"/>
              </a:rPr>
              <a:t>0.992</a:t>
            </a:r>
            <a:endParaRPr lang="it-IT" sz="1600" dirty="0">
              <a:latin typeface="Lucida Console" panose="020B0609040504020204" pitchFamily="49" charset="0"/>
            </a:endParaRPr>
          </a:p>
          <a:p>
            <a:pPr algn="ctr"/>
            <a:r>
              <a:rPr lang="en-US" sz="1600" dirty="0">
                <a:latin typeface="Lucida Console" panose="020B0609040504020204" pitchFamily="49" charset="0"/>
              </a:rPr>
              <a:t>0.703</a:t>
            </a:r>
          </a:p>
          <a:p>
            <a:pPr algn="ctr"/>
            <a:r>
              <a:rPr lang="en-US" sz="1600" dirty="0">
                <a:latin typeface="Lucida Console" panose="020B0609040504020204" pitchFamily="49" charset="0"/>
              </a:rPr>
              <a:t>2.103</a:t>
            </a:r>
          </a:p>
          <a:p>
            <a:pPr algn="ctr"/>
            <a:r>
              <a:rPr lang="en-US" sz="1600" dirty="0">
                <a:latin typeface="Lucida Console" panose="020B0609040504020204" pitchFamily="49" charset="0"/>
              </a:rPr>
              <a:t>0.874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57.450</a:t>
            </a:r>
          </a:p>
        </p:txBody>
      </p:sp>
    </p:spTree>
    <p:extLst>
      <p:ext uri="{BB962C8B-B14F-4D97-AF65-F5344CB8AC3E}">
        <p14:creationId xmlns:p14="http://schemas.microsoft.com/office/powerpoint/2010/main" val="73699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A1819C-7BF5-4F32-95E5-7720F582856B}"/>
              </a:ext>
            </a:extLst>
          </p:cNvPr>
          <p:cNvSpPr txBox="1"/>
          <p:nvPr/>
        </p:nvSpPr>
        <p:spPr>
          <a:xfrm>
            <a:off x="3505200" y="266700"/>
            <a:ext cx="4848225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</a:rPr>
              <a:t>ESPLORAZIONE pt.5</a:t>
            </a:r>
          </a:p>
          <a:p>
            <a:pPr algn="ctr"/>
            <a:r>
              <a:rPr lang="it-IT" sz="2500" dirty="0" err="1">
                <a:solidFill>
                  <a:schemeClr val="bg1"/>
                </a:solidFill>
              </a:rPr>
              <a:t>Rpart</a:t>
            </a:r>
            <a:r>
              <a:rPr lang="it-IT" sz="2500" dirty="0">
                <a:solidFill>
                  <a:schemeClr val="bg1"/>
                </a:solidFill>
              </a:rPr>
              <a:t> su </a:t>
            </a:r>
            <a:r>
              <a:rPr lang="it-IT" sz="2500" dirty="0" err="1">
                <a:solidFill>
                  <a:schemeClr val="bg1"/>
                </a:solidFill>
              </a:rPr>
              <a:t>Panic</a:t>
            </a:r>
            <a:r>
              <a:rPr lang="it-IT" sz="2500" dirty="0">
                <a:solidFill>
                  <a:schemeClr val="bg1"/>
                </a:solidFill>
              </a:rPr>
              <a:t> Mood</a:t>
            </a:r>
          </a:p>
        </p:txBody>
      </p:sp>
      <p:pic>
        <p:nvPicPr>
          <p:cNvPr id="3" name="Segnaposto contenuto 3">
            <a:extLst>
              <a:ext uri="{FF2B5EF4-FFF2-40B4-BE49-F238E27FC236}">
                <a16:creationId xmlns:a16="http://schemas.microsoft.com/office/drawing/2014/main" id="{60A8F6DD-7984-4C5A-8E85-881C7F4A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8" y="1710689"/>
            <a:ext cx="6131724" cy="3754349"/>
          </a:xfrm>
          <a:prstGeom prst="rect">
            <a:avLst/>
          </a:prstGeom>
          <a:ln w="9525"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377D11-0F33-49A8-95C1-370C6D82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74" y="1872464"/>
            <a:ext cx="5327408" cy="338533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2776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EFD83-9595-4A3F-8838-501F60CD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SEGMENTAZIONE CLIENTI</a:t>
            </a:r>
          </a:p>
        </p:txBody>
      </p:sp>
    </p:spTree>
    <p:extLst>
      <p:ext uri="{BB962C8B-B14F-4D97-AF65-F5344CB8AC3E}">
        <p14:creationId xmlns:p14="http://schemas.microsoft.com/office/powerpoint/2010/main" val="172973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02CAEBC-C5CB-4EF5-9B5F-BA48C6CC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SEGMENTAZIONE CLIENTI: IDEA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91CE30-7521-4CD0-BB83-51B2A780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Idea generale in 3 steps: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Segmentiamo i clienti in base alle preferenze espresse nel questionario </a:t>
            </a:r>
            <a:r>
              <a:rPr lang="it-IT" dirty="0" err="1"/>
              <a:t>MiFID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Segmentiamo i clienti in base alla composizione del loro portafoglio finanziario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Facciamo emergere dalle due segmentazioni le eventuali incongruenze/disallineamenti da correggere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927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3">
            <a:extLst>
              <a:ext uri="{FF2B5EF4-FFF2-40B4-BE49-F238E27FC236}">
                <a16:creationId xmlns:a16="http://schemas.microsoft.com/office/drawing/2014/main" id="{2F53B7D8-4BB2-443B-B62B-4719EEDE36CA}"/>
              </a:ext>
            </a:extLst>
          </p:cNvPr>
          <p:cNvSpPr txBox="1">
            <a:spLocks/>
          </p:cNvSpPr>
          <p:nvPr/>
        </p:nvSpPr>
        <p:spPr>
          <a:xfrm>
            <a:off x="390851" y="1302940"/>
            <a:ext cx="6595197" cy="135279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it-IT" sz="1600" dirty="0"/>
              <a:t>Sono state utilizzate le seguenti variabili per la segmentazione, in quanto ritenute manifestazione diretta delle preferenze dei clienti espresse nei questionari </a:t>
            </a:r>
            <a:r>
              <a:rPr lang="it-IT" sz="1600" dirty="0" err="1"/>
              <a:t>MiFID</a:t>
            </a:r>
            <a:r>
              <a:rPr lang="it-IT" sz="1600" dirty="0"/>
              <a:t>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RiskPropension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ClientInvestmentHorizon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ClientKnowledgeExperience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IncomeNeed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LongTermCareNeed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ProtectionNeed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PensionNeed</a:t>
            </a:r>
            <a:endParaRPr lang="it-IT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InheritanceIndex</a:t>
            </a:r>
            <a:r>
              <a:rPr lang="it-IT" sz="1400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BF28F1-C738-4E66-A333-AEE5A5891EE4}"/>
              </a:ext>
            </a:extLst>
          </p:cNvPr>
          <p:cNvSpPr txBox="1"/>
          <p:nvPr/>
        </p:nvSpPr>
        <p:spPr>
          <a:xfrm>
            <a:off x="3505200" y="266700"/>
            <a:ext cx="484822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Segmentazione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preferenze</a:t>
            </a:r>
            <a:r>
              <a:rPr lang="en-US" sz="2400" dirty="0">
                <a:solidFill>
                  <a:schemeClr val="bg1"/>
                </a:solidFill>
              </a:rPr>
              <a:t> MiFID (Pt.1): PCA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D91F2B12-86C0-4401-A37E-E9B15B0D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27" y="1184756"/>
            <a:ext cx="4517821" cy="5323061"/>
          </a:xfrm>
          <a:prstGeom prst="rect">
            <a:avLst/>
          </a:prstGeom>
          <a:ln w="9525">
            <a:noFill/>
          </a:ln>
        </p:spPr>
      </p:pic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8A853432-289C-4E89-A5AB-64A2CCF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77" y="4202262"/>
            <a:ext cx="3290287" cy="234780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5826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038E0-58A6-44E4-AA66-539E4BB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CONTESTO INTRODUTTIVO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79BAE8-79FF-4504-9A8F-D91D0E477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MiFID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77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D146F-BBA7-4FF8-AFD9-FB969DA82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61F99BD-EAC4-40B0-8735-02B721F5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CD895D-F2AF-4320-BDEE-D23E4457B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518D1B9-960B-44AE-9640-BF59858A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0C4D64-BF47-4E10-A344-806B22E8C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22BFDAB-9D0A-41C8-B375-D0A2C6096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FF9EA6-E6AA-4B19-BADA-8ACEEEBC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8278B97-81B7-4F8C-B2E9-7ACFD859B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F164BC0-23B0-46D0-998B-331CD8A6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DD01883-3102-45CA-9987-E4E7FFC4F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C86E339-1D06-4235-AA45-E1E7D0D54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683D1D9-BAA4-45B1-A034-77EE8A45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E708C5D-7300-4793-9E60-91941D93A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F366556-A5E2-4806-84DE-84289CC79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65A5F4C-BA98-4154-AFC9-750348630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4A4F33A-F45E-4C9A-A79E-CAC9710DE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EA0EDFE-B128-4FF9-B144-287B6B5F2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31D7A09-9535-44B2-855A-AB906D3C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02EA9DF-0B80-4EDA-BA38-B8DBCB1E4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E62E76C-A3AC-4D36-AA4B-3C61D430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43465F-0E92-4E15-89B7-DED36045B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050863-EDFB-44C3-A9AE-BBEAD29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6397A3-ACF2-4D9C-9310-90DBB0F39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13A135-4DD5-4A60-97B1-A86E34030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56ED5A-7CBC-47E0-9CC5-3B873C462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55DB9D-9FDA-41B4-A6A8-AF59E3EAE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0405391-72F6-496A-9B38-55DDD0BAE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5CE551A-B6CA-442B-837A-131BCEF59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849FECC-81FB-4BDB-8E90-BC37D899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BACC4419-2A66-4FFC-869D-203FEAC0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3C6F436-78E7-44FD-9201-E2DAC7EFD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C517085-53A0-46DE-B28E-E0053D99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1AC165A-18F2-402B-8F7C-26D5F93D5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0461AD6-276C-4338-90CD-50223318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E161E98-B5CC-41C6-8E62-F9E801BBA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059FB2AE-E599-4534-84DB-2AF3FEAA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018C8F7-9BC7-4A84-95BE-8246CC591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8D8FB21-5637-4AF3-8782-84578272E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A28CC211-6D8D-46A0-86EC-CA4E126FB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25E36F2-6446-44CC-BB4C-156E82F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E066F20-83FF-4D04-811E-55AAF45F2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73CF0743-6450-4674-9642-40390211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54C9D2A-0368-46DD-A12E-BD2F76869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70F0A07F-614F-41D0-ABE7-218EF3746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0526D734-933B-4C47-A833-EC96748BB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9A74C5-58CD-4550-BC24-32B9A3D0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D7AAA8-BB88-4068-8C0F-EA4A33D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DD57F097-5578-4730-80E8-C356E3492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8FF5B8-5684-4507-B525-B8F78B9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EAA10DF-B0D5-4ED4-8A32-D3A3DBB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>
                <a:latin typeface="+mn-lt"/>
              </a:rPr>
              <a:t>Segmentazione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tramite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preferenze</a:t>
            </a:r>
            <a:r>
              <a:rPr lang="en-US" sz="2800" dirty="0">
                <a:latin typeface="+mn-lt"/>
              </a:rPr>
              <a:t> MiFID (Pt.2): K-Means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43D7CA-043B-468A-9D6C-D404067B2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6972" y="0"/>
            <a:ext cx="674338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43D869-9EEC-46DA-AD03-9562EB91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88" y="762439"/>
            <a:ext cx="2901684" cy="2524088"/>
          </a:xfrm>
          <a:prstGeom prst="rect">
            <a:avLst/>
          </a:prstGeom>
          <a:ln w="9525"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85F883-D316-4CED-BBA0-D3A59FEB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58" y="729090"/>
            <a:ext cx="2896502" cy="2588674"/>
          </a:xfrm>
          <a:prstGeom prst="rect">
            <a:avLst/>
          </a:prstGeom>
          <a:ln w="9525">
            <a:noFill/>
          </a:ln>
        </p:spPr>
      </p:pic>
      <p:pic>
        <p:nvPicPr>
          <p:cNvPr id="4" name="Segnaposto contenuto 3" descr="Immagine che contiene tavolo, parete, fotografia&#10;&#10;Descrizione generata con affidabilità elevata">
            <a:extLst>
              <a:ext uri="{FF2B5EF4-FFF2-40B4-BE49-F238E27FC236}">
                <a16:creationId xmlns:a16="http://schemas.microsoft.com/office/drawing/2014/main" id="{80754BBD-F656-4D61-899F-8CF7887D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38" y="3589724"/>
            <a:ext cx="4996277" cy="295234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5581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A28A3D-4596-43B8-A6DF-65AB0ED6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0B2570-2D49-43E2-ABA1-7BA3C02A3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2216DB1-AC3C-4F9D-AA1B-324E4022B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A037B1-A8BB-41FC-9CB5-B0BEB490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B92A88-D240-4960-B7A8-1FCAF984D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4D3E7B0-F393-4F35-85CD-AC0CBA6EA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0FC3844-EF87-430B-9B5B-8B797254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B194C3B-44BD-4709-913B-2A45B6778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3E13CE1-A9F3-4B69-BED6-E781B1DAB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C49026B-BD2A-4E6E-8AD8-32DF25F1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FA038E9-787C-4070-99A3-1F8BD69A4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BDB61A7-D6F0-47B6-8FCE-15D84FE3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6CA5C3-13BA-4AB7-A9BD-88897AF56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060F8C1-4FE4-4035-899B-266FBD233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FBF6623-8BFA-482F-8387-5B97DE958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9CE969-5C71-4AC9-8021-646C4735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E85663A-9CAA-4D19-91A7-40D74703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A1E175E-EE29-4374-A4BA-577739BCE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510238E-779A-4718-B052-152C858F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BA305E-7A55-4318-9C99-E70A31E83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8C43A8-B678-4D54-9D37-13CAF64BA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298FCC7-A6E1-4043-BD27-2687ADA55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E9EC7D4-9207-4B87-94F6-316DDB6E6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2AAA3-BDF2-42B3-A86E-A43145D6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9255B-70B4-431C-AD5A-B3FD92C17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79FCF5A-B4E3-4219-92D0-83067D65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8C49C-A58D-4839-8B09-267FC8DB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3B03780-4BFF-4F51-9545-BA027E7D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 err="1">
                <a:latin typeface="+mn-lt"/>
              </a:rPr>
              <a:t>Segmentazione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tramite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preferenze</a:t>
            </a:r>
            <a:r>
              <a:rPr lang="en-US" sz="2800" dirty="0">
                <a:latin typeface="+mn-lt"/>
              </a:rPr>
              <a:t> MiFID (Pt.3): </a:t>
            </a:r>
            <a:r>
              <a:rPr lang="en-US" sz="2800" dirty="0" err="1">
                <a:latin typeface="+mn-lt"/>
              </a:rPr>
              <a:t>Centroidi</a:t>
            </a:r>
            <a:endParaRPr lang="en-US" sz="2800" dirty="0">
              <a:latin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327B45-B159-47AD-AB20-F42354113BA9}"/>
              </a:ext>
            </a:extLst>
          </p:cNvPr>
          <p:cNvSpPr txBox="1"/>
          <p:nvPr/>
        </p:nvSpPr>
        <p:spPr>
          <a:xfrm>
            <a:off x="5118447" y="797594"/>
            <a:ext cx="6281873" cy="239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Alta </a:t>
            </a:r>
            <a:r>
              <a:rPr lang="en-US" dirty="0" err="1"/>
              <a:t>propensione</a:t>
            </a:r>
            <a:r>
              <a:rPr lang="en-US" dirty="0"/>
              <a:t> al </a:t>
            </a:r>
            <a:r>
              <a:rPr lang="en-US" dirty="0" err="1"/>
              <a:t>rischio</a:t>
            </a:r>
            <a:r>
              <a:rPr lang="en-US" dirty="0"/>
              <a:t>, medio/</a:t>
            </a:r>
            <a:r>
              <a:rPr lang="en-US" dirty="0" err="1"/>
              <a:t>lungo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, </a:t>
            </a:r>
            <a:r>
              <a:rPr lang="en-US" dirty="0" err="1"/>
              <a:t>poca</a:t>
            </a:r>
            <a:r>
              <a:rPr lang="en-US" dirty="0"/>
              <a:t>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mercato</a:t>
            </a:r>
            <a:r>
              <a:rPr lang="en-US" dirty="0"/>
              <a:t> </a:t>
            </a:r>
            <a:r>
              <a:rPr lang="en-US" dirty="0" err="1"/>
              <a:t>finanziario</a:t>
            </a:r>
            <a:endParaRPr lang="en-US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Media </a:t>
            </a:r>
            <a:r>
              <a:rPr lang="en-US" dirty="0" err="1"/>
              <a:t>propensione</a:t>
            </a:r>
            <a:r>
              <a:rPr lang="en-US" dirty="0"/>
              <a:t> al </a:t>
            </a:r>
            <a:r>
              <a:rPr lang="en-US" dirty="0" err="1"/>
              <a:t>rischio</a:t>
            </a:r>
            <a:r>
              <a:rPr lang="en-US" dirty="0"/>
              <a:t>, medio/</a:t>
            </a:r>
            <a:r>
              <a:rPr lang="en-US" dirty="0" err="1"/>
              <a:t>lungo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, </a:t>
            </a:r>
            <a:r>
              <a:rPr lang="en-US" dirty="0" err="1"/>
              <a:t>buona</a:t>
            </a:r>
            <a:r>
              <a:rPr lang="en-US" dirty="0"/>
              <a:t>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mercato</a:t>
            </a:r>
            <a:r>
              <a:rPr lang="en-US" dirty="0"/>
              <a:t> </a:t>
            </a:r>
            <a:r>
              <a:rPr lang="en-US" dirty="0" err="1"/>
              <a:t>finanziario</a:t>
            </a:r>
            <a:endParaRPr lang="en-US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Bassa</a:t>
            </a:r>
            <a:r>
              <a:rPr lang="en-US" dirty="0"/>
              <a:t> </a:t>
            </a:r>
            <a:r>
              <a:rPr lang="en-US" dirty="0" err="1"/>
              <a:t>propensione</a:t>
            </a:r>
            <a:r>
              <a:rPr lang="en-US" dirty="0"/>
              <a:t> al </a:t>
            </a:r>
            <a:r>
              <a:rPr lang="en-US" dirty="0" err="1"/>
              <a:t>rischio</a:t>
            </a:r>
            <a:r>
              <a:rPr lang="en-US" dirty="0"/>
              <a:t>, breve </a:t>
            </a:r>
            <a:r>
              <a:rPr lang="en-US" dirty="0" err="1"/>
              <a:t>termine</a:t>
            </a:r>
            <a:r>
              <a:rPr lang="en-US" dirty="0"/>
              <a:t>, </a:t>
            </a:r>
            <a:r>
              <a:rPr lang="en-US" dirty="0" err="1"/>
              <a:t>buona</a:t>
            </a:r>
            <a:r>
              <a:rPr lang="en-US" dirty="0"/>
              <a:t>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mercato</a:t>
            </a:r>
            <a:r>
              <a:rPr lang="en-US" dirty="0"/>
              <a:t> </a:t>
            </a:r>
            <a:r>
              <a:rPr lang="en-US" dirty="0" err="1"/>
              <a:t>finanziario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A5B1C6-BFDA-4919-B823-108E790C1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56F3E62-E8F9-458B-AD2A-2B3848ED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72" y="3838822"/>
            <a:ext cx="5541369" cy="205978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41208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7D1D00-5089-4EC4-9119-1E6479884583}"/>
              </a:ext>
            </a:extLst>
          </p:cNvPr>
          <p:cNvSpPr txBox="1"/>
          <p:nvPr/>
        </p:nvSpPr>
        <p:spPr>
          <a:xfrm>
            <a:off x="3505200" y="266700"/>
            <a:ext cx="484822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Segmentazione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preferenze</a:t>
            </a:r>
            <a:r>
              <a:rPr lang="en-US" sz="2400" dirty="0">
                <a:solidFill>
                  <a:schemeClr val="bg1"/>
                </a:solidFill>
              </a:rPr>
              <a:t> MiFID (Pt.4): PCA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9222CF-A247-43FB-8E81-E859A346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1" y="1277341"/>
            <a:ext cx="5741539" cy="4927220"/>
          </a:xfrm>
          <a:prstGeom prst="rect">
            <a:avLst/>
          </a:prstGeom>
          <a:ln w="9525"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811F317-3D5D-4411-9083-EAA2D524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35" y="1422051"/>
            <a:ext cx="4105123" cy="4013897"/>
          </a:xfrm>
          <a:prstGeom prst="rect">
            <a:avLst/>
          </a:prstGeom>
          <a:ln w="9525">
            <a:noFill/>
          </a:ln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1FB55D80-7B75-49CB-9F29-B07A6EE8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33" y="5708481"/>
            <a:ext cx="6110406" cy="88229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783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7D1D00-5089-4EC4-9119-1E6479884583}"/>
              </a:ext>
            </a:extLst>
          </p:cNvPr>
          <p:cNvSpPr txBox="1"/>
          <p:nvPr/>
        </p:nvSpPr>
        <p:spPr>
          <a:xfrm>
            <a:off x="3505200" y="266700"/>
            <a:ext cx="484822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Segmentazione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portafoglio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finanziario</a:t>
            </a:r>
            <a:r>
              <a:rPr lang="en-US" sz="2400" dirty="0">
                <a:solidFill>
                  <a:schemeClr val="bg1"/>
                </a:solidFill>
              </a:rPr>
              <a:t> (Pt.1):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6" name="Segnaposto contenuto 3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7485DCBD-64D5-4483-B242-16E284D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9" y="1551377"/>
            <a:ext cx="6518581" cy="4401747"/>
          </a:xfrm>
          <a:prstGeom prst="rect">
            <a:avLst/>
          </a:prstGeom>
          <a:ln w="9525">
            <a:noFill/>
          </a:ln>
        </p:spPr>
      </p:pic>
      <p:pic>
        <p:nvPicPr>
          <p:cNvPr id="7" name="Immagine 6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EB906B3F-7715-4327-8249-71C98E30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91" y="2018000"/>
            <a:ext cx="4589540" cy="393512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4635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93068-C5DC-4281-971A-9E37F829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Segmentazione tramite portafoglio finanziario (Pt.2): K-</a:t>
            </a:r>
            <a:r>
              <a:rPr lang="it-IT" sz="2800" dirty="0" err="1">
                <a:latin typeface="+mn-lt"/>
              </a:rPr>
              <a:t>Means</a:t>
            </a:r>
            <a:endParaRPr lang="it-IT" sz="2800" dirty="0">
              <a:latin typeface="+mn-lt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1709116-A2C7-4857-920F-3CB9E4E3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78131"/>
            <a:ext cx="5539154" cy="26492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1FF744D-7298-45C0-A45B-D51F05AE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93" y="3089281"/>
            <a:ext cx="3738814" cy="26492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620065C-5A4D-43BD-BEEE-DD3BB4482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87" y="3127412"/>
            <a:ext cx="3609757" cy="26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A28A3D-4596-43B8-A6DF-65AB0ED6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0B2570-2D49-43E2-ABA1-7BA3C02A3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2216DB1-AC3C-4F9D-AA1B-324E4022B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A037B1-A8BB-41FC-9CB5-B0BEB490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B92A88-D240-4960-B7A8-1FCAF984D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4D3E7B0-F393-4F35-85CD-AC0CBA6EA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0FC3844-EF87-430B-9B5B-8B797254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B194C3B-44BD-4709-913B-2A45B6778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3E13CE1-A9F3-4B69-BED6-E781B1DAB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C49026B-BD2A-4E6E-8AD8-32DF25F1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FA038E9-787C-4070-99A3-1F8BD69A4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BDB61A7-D6F0-47B6-8FCE-15D84FE3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6CA5C3-13BA-4AB7-A9BD-88897AF56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060F8C1-4FE4-4035-899B-266FBD233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FBF6623-8BFA-482F-8387-5B97DE958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9CE969-5C71-4AC9-8021-646C4735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E85663A-9CAA-4D19-91A7-40D74703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A1E175E-EE29-4374-A4BA-577739BCE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510238E-779A-4718-B052-152C858F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BA305E-7A55-4318-9C99-E70A31E83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8C43A8-B678-4D54-9D37-13CAF64BA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298FCC7-A6E1-4043-BD27-2687ADA55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E9EC7D4-9207-4B87-94F6-316DDB6E6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2AAA3-BDF2-42B3-A86E-A43145D6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9255B-70B4-431C-AD5A-B3FD92C17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79FCF5A-B4E3-4219-92D0-83067D65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8C49C-A58D-4839-8B09-267FC8DB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7E6AC44-E17F-4C6D-8DCE-52369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 err="1">
                <a:latin typeface="+mn-lt"/>
              </a:rPr>
              <a:t>Segmentazione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tramite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portafoglio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finanziario</a:t>
            </a:r>
            <a:r>
              <a:rPr lang="en-US" sz="2800" dirty="0">
                <a:latin typeface="+mn-lt"/>
              </a:rPr>
              <a:t> (Pt.3): </a:t>
            </a:r>
            <a:r>
              <a:rPr lang="en-US" sz="2800" dirty="0" err="1">
                <a:latin typeface="+mn-lt"/>
              </a:rPr>
              <a:t>Centroidi</a:t>
            </a:r>
            <a:endParaRPr lang="en-US" sz="2800" dirty="0">
              <a:latin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91D8A6-F566-4320-8BC9-ECBF34625903}"/>
              </a:ext>
            </a:extLst>
          </p:cNvPr>
          <p:cNvSpPr txBox="1"/>
          <p:nvPr/>
        </p:nvSpPr>
        <p:spPr>
          <a:xfrm>
            <a:off x="5118447" y="797594"/>
            <a:ext cx="6281873" cy="239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Principalmente Cash 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Molti Bond, qualche Equity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Differenziazione del rischio con forti investimenti in Bond ed Equity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A5B1C6-BFDA-4919-B823-108E790C1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8C4E09CF-CC97-45E7-8AFB-96B72125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5" y="4006551"/>
            <a:ext cx="5956764" cy="172432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099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7D1D00-5089-4EC4-9119-1E6479884583}"/>
              </a:ext>
            </a:extLst>
          </p:cNvPr>
          <p:cNvSpPr txBox="1"/>
          <p:nvPr/>
        </p:nvSpPr>
        <p:spPr>
          <a:xfrm>
            <a:off x="3623896" y="267229"/>
            <a:ext cx="4944208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Segmentazione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tramite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portafoglio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finanziario</a:t>
            </a:r>
            <a:r>
              <a:rPr lang="en-US" sz="2400" dirty="0">
                <a:solidFill>
                  <a:schemeClr val="bg1"/>
                </a:solidFill>
              </a:rPr>
              <a:t> (Pt.4): PCA</a:t>
            </a:r>
            <a:endParaRPr lang="it-IT" sz="2500" dirty="0">
              <a:solidFill>
                <a:schemeClr val="bg1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A6DC6C8B-07E1-413C-AE26-A4DD279A7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1" y="1202976"/>
            <a:ext cx="5481381" cy="4931124"/>
          </a:xfrm>
          <a:prstGeom prst="rect">
            <a:avLst/>
          </a:prstGeom>
          <a:ln w="9525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DC6A3E-8006-4A6B-BFBC-8226F179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90" y="1439997"/>
            <a:ext cx="3857710" cy="3810825"/>
          </a:xfrm>
          <a:prstGeom prst="rect">
            <a:avLst/>
          </a:prstGeom>
          <a:ln w="9525"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F973236-542D-4800-A90B-1208EE84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56" y="5344943"/>
            <a:ext cx="5373095" cy="131161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8778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EFD83-9595-4A3F-8838-501F60CD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+mn-lt"/>
              </a:rPr>
              <a:t>ADEGUAMENTO PORTAFOGLI FINANZIARI</a:t>
            </a:r>
          </a:p>
        </p:txBody>
      </p:sp>
    </p:spTree>
    <p:extLst>
      <p:ext uri="{BB962C8B-B14F-4D97-AF65-F5344CB8AC3E}">
        <p14:creationId xmlns:p14="http://schemas.microsoft.com/office/powerpoint/2010/main" val="119199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306D8-1546-40FE-83A2-5F93998D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+mn-lt"/>
              </a:rPr>
              <a:t>Collegamento ottimo tra segmentazioni</a:t>
            </a:r>
            <a:br>
              <a:rPr lang="it-IT" sz="2800" dirty="0">
                <a:latin typeface="+mn-lt"/>
              </a:rPr>
            </a:br>
            <a:r>
              <a:rPr lang="it-IT" sz="2800" dirty="0">
                <a:latin typeface="+mn-lt"/>
              </a:rPr>
              <a:t>(conoscenza di dominio e interpretazione risultati)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A6D49-64C5-4961-ABDD-B62F5DDF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57" y="618506"/>
            <a:ext cx="6281873" cy="5559439"/>
          </a:xfrm>
        </p:spPr>
        <p:txBody>
          <a:bodyPr>
            <a:normAutofit fontScale="92500" lnSpcReduction="20000"/>
          </a:bodyPr>
          <a:lstStyle/>
          <a:p>
            <a:r>
              <a:rPr lang="it-IT" sz="1900" dirty="0"/>
              <a:t>Segmentazione clienti tramite </a:t>
            </a:r>
            <a:r>
              <a:rPr lang="it-IT" sz="2200" b="1" dirty="0"/>
              <a:t>preferenze </a:t>
            </a:r>
            <a:r>
              <a:rPr lang="it-IT" sz="2200" b="1" dirty="0" err="1"/>
              <a:t>MiFID</a:t>
            </a:r>
            <a:r>
              <a:rPr lang="it-IT" sz="1900" dirty="0"/>
              <a:t>, i 3 cluster individuati: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Alta propensione al rischio, medio/lungo termine, poca conoscenza del mercato finanziario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Media propensione al rischio, medio/lungo termine, buona conoscenza del mercato finanziario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Bassa propensione al rischio, breve termine, buona conoscenza del mercato finanziario</a:t>
            </a:r>
          </a:p>
          <a:p>
            <a:pPr marL="342900" indent="-342900">
              <a:buFont typeface="+mj-lt"/>
              <a:buAutoNum type="arabicPeriod"/>
            </a:pPr>
            <a:endParaRPr lang="it-IT" sz="1900" dirty="0"/>
          </a:p>
          <a:p>
            <a:r>
              <a:rPr lang="it-IT" sz="1900" dirty="0"/>
              <a:t>Segmentazione tramite </a:t>
            </a:r>
            <a:r>
              <a:rPr lang="it-IT" sz="2200" b="1" dirty="0"/>
              <a:t>portafoglio finanziario</a:t>
            </a:r>
            <a:r>
              <a:rPr lang="it-IT" sz="1900" dirty="0"/>
              <a:t>, i 3 cluster individuati: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Principalmente Cash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Molti Bond, qualche </a:t>
            </a:r>
            <a:r>
              <a:rPr lang="it-IT" sz="1900" dirty="0" err="1"/>
              <a:t>Equity</a:t>
            </a:r>
            <a:endParaRPr lang="it-IT" sz="1900" dirty="0"/>
          </a:p>
          <a:p>
            <a:pPr marL="342900" indent="-342900">
              <a:buFont typeface="+mj-lt"/>
              <a:buAutoNum type="arabicPeriod"/>
            </a:pPr>
            <a:r>
              <a:rPr lang="it-IT" sz="1900" dirty="0"/>
              <a:t>Differenziazione del rischio con forti investimenti in Bond ed </a:t>
            </a:r>
            <a:r>
              <a:rPr lang="it-IT" sz="1900" dirty="0" err="1"/>
              <a:t>Equity</a:t>
            </a:r>
            <a:r>
              <a:rPr lang="it-IT" sz="1900" dirty="0"/>
              <a:t> </a:t>
            </a:r>
          </a:p>
          <a:p>
            <a:endParaRPr lang="it-IT" dirty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69E1EAB0-7DA6-4032-B068-6A1AF50F15A5}"/>
              </a:ext>
            </a:extLst>
          </p:cNvPr>
          <p:cNvSpPr/>
          <p:nvPr/>
        </p:nvSpPr>
        <p:spPr>
          <a:xfrm>
            <a:off x="4791808" y="2145323"/>
            <a:ext cx="386861" cy="2848708"/>
          </a:xfrm>
          <a:custGeom>
            <a:avLst/>
            <a:gdLst>
              <a:gd name="connsiteX0" fmla="*/ 386861 w 386861"/>
              <a:gd name="connsiteY0" fmla="*/ 0 h 2848708"/>
              <a:gd name="connsiteX1" fmla="*/ 0 w 386861"/>
              <a:gd name="connsiteY1" fmla="*/ 1468315 h 2848708"/>
              <a:gd name="connsiteX2" fmla="*/ 386861 w 386861"/>
              <a:gd name="connsiteY2" fmla="*/ 2848708 h 28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861" h="2848708">
                <a:moveTo>
                  <a:pt x="386861" y="0"/>
                </a:moveTo>
                <a:cubicBezTo>
                  <a:pt x="193430" y="496765"/>
                  <a:pt x="0" y="993530"/>
                  <a:pt x="0" y="1468315"/>
                </a:cubicBezTo>
                <a:cubicBezTo>
                  <a:pt x="0" y="1943100"/>
                  <a:pt x="193430" y="2395904"/>
                  <a:pt x="386861" y="2848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B9D6D41A-0B46-4D02-ABB0-3B7DB06AB91A}"/>
              </a:ext>
            </a:extLst>
          </p:cNvPr>
          <p:cNvSpPr/>
          <p:nvPr/>
        </p:nvSpPr>
        <p:spPr>
          <a:xfrm>
            <a:off x="5028669" y="2839915"/>
            <a:ext cx="176377" cy="1732085"/>
          </a:xfrm>
          <a:custGeom>
            <a:avLst/>
            <a:gdLst>
              <a:gd name="connsiteX0" fmla="*/ 176377 w 176377"/>
              <a:gd name="connsiteY0" fmla="*/ 0 h 1732085"/>
              <a:gd name="connsiteX1" fmla="*/ 531 w 176377"/>
              <a:gd name="connsiteY1" fmla="*/ 747347 h 1732085"/>
              <a:gd name="connsiteX2" fmla="*/ 132416 w 176377"/>
              <a:gd name="connsiteY2" fmla="*/ 1732085 h 173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377" h="1732085">
                <a:moveTo>
                  <a:pt x="176377" y="0"/>
                </a:moveTo>
                <a:cubicBezTo>
                  <a:pt x="92117" y="229333"/>
                  <a:pt x="7858" y="458666"/>
                  <a:pt x="531" y="747347"/>
                </a:cubicBezTo>
                <a:cubicBezTo>
                  <a:pt x="-6796" y="1036028"/>
                  <a:pt x="62810" y="1384056"/>
                  <a:pt x="132416" y="1732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5E90EB6B-7A7E-4D1B-9395-20889CB6493D}"/>
              </a:ext>
            </a:extLst>
          </p:cNvPr>
          <p:cNvSpPr/>
          <p:nvPr/>
        </p:nvSpPr>
        <p:spPr>
          <a:xfrm>
            <a:off x="4563161" y="1441938"/>
            <a:ext cx="624301" cy="3912577"/>
          </a:xfrm>
          <a:custGeom>
            <a:avLst/>
            <a:gdLst>
              <a:gd name="connsiteX0" fmla="*/ 624301 w 624301"/>
              <a:gd name="connsiteY0" fmla="*/ 0 h 3912577"/>
              <a:gd name="connsiteX1" fmla="*/ 47 w 624301"/>
              <a:gd name="connsiteY1" fmla="*/ 2356339 h 3912577"/>
              <a:gd name="connsiteX2" fmla="*/ 597924 w 624301"/>
              <a:gd name="connsiteY2" fmla="*/ 3912577 h 391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01" h="3912577">
                <a:moveTo>
                  <a:pt x="624301" y="0"/>
                </a:moveTo>
                <a:cubicBezTo>
                  <a:pt x="314372" y="852121"/>
                  <a:pt x="4443" y="1704243"/>
                  <a:pt x="47" y="2356339"/>
                </a:cubicBezTo>
                <a:cubicBezTo>
                  <a:pt x="-4349" y="3008435"/>
                  <a:pt x="296787" y="3460506"/>
                  <a:pt x="597924" y="3912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03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ECEAD-4E30-4D72-9536-9C6527E8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Modello per adeguamento portafogli alle preferenze </a:t>
            </a:r>
            <a:r>
              <a:rPr lang="it-IT" sz="2800" dirty="0" err="1">
                <a:latin typeface="+mn-lt"/>
              </a:rPr>
              <a:t>MiFID</a:t>
            </a:r>
            <a:r>
              <a:rPr lang="it-IT" sz="2800" dirty="0">
                <a:latin typeface="+mn-lt"/>
              </a:rPr>
              <a:t> (Pt.1):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5F66B-9211-41E4-B098-7D6EB6BB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23875"/>
            <a:ext cx="6281873" cy="5934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dirty="0"/>
              <a:t>Idea generale in step:</a:t>
            </a:r>
          </a:p>
          <a:p>
            <a:pPr>
              <a:buFont typeface="+mj-lt"/>
              <a:buAutoNum type="arabicPeriod"/>
            </a:pPr>
            <a:r>
              <a:rPr lang="it-IT" dirty="0"/>
              <a:t>È stato </a:t>
            </a:r>
            <a:r>
              <a:rPr lang="it-IT" b="1" dirty="0"/>
              <a:t>individuato il collegamento ottimo</a:t>
            </a:r>
            <a:r>
              <a:rPr lang="it-IT" dirty="0"/>
              <a:t> tra le due segmentazioni</a:t>
            </a:r>
          </a:p>
          <a:p>
            <a:pPr>
              <a:buFont typeface="+mj-lt"/>
              <a:buAutoNum type="arabicPeriod"/>
            </a:pPr>
            <a:r>
              <a:rPr lang="it-IT" dirty="0"/>
              <a:t>Su questo collegamento si dividono i clienti in: </a:t>
            </a:r>
            <a:r>
              <a:rPr lang="it-IT" b="1" dirty="0"/>
              <a:t>«</a:t>
            </a:r>
            <a:r>
              <a:rPr lang="it-IT" b="1" dirty="0" err="1"/>
              <a:t>Matched</a:t>
            </a:r>
            <a:r>
              <a:rPr lang="it-IT" b="1" dirty="0"/>
              <a:t>» e «Non </a:t>
            </a:r>
            <a:r>
              <a:rPr lang="it-IT" b="1" dirty="0" err="1"/>
              <a:t>matched</a:t>
            </a:r>
            <a:r>
              <a:rPr lang="it-IT" b="1" dirty="0"/>
              <a:t>»</a:t>
            </a:r>
          </a:p>
          <a:p>
            <a:pPr>
              <a:buFont typeface="+mj-lt"/>
              <a:buAutoNum type="arabicPeriod"/>
            </a:pPr>
            <a:r>
              <a:rPr lang="it-IT" dirty="0"/>
              <a:t>Si utilizzano i </a:t>
            </a:r>
            <a:r>
              <a:rPr lang="it-IT" b="1" dirty="0"/>
              <a:t>«</a:t>
            </a:r>
            <a:r>
              <a:rPr lang="it-IT" b="1" dirty="0" err="1"/>
              <a:t>Matched</a:t>
            </a:r>
            <a:r>
              <a:rPr lang="it-IT" b="1" dirty="0"/>
              <a:t>» come training set per la stima di modelli</a:t>
            </a:r>
            <a:r>
              <a:rPr lang="it-IT" dirty="0"/>
              <a:t> la cui </a:t>
            </a:r>
            <a:r>
              <a:rPr lang="it-IT" b="1" dirty="0"/>
              <a:t>variabile risposta</a:t>
            </a:r>
            <a:r>
              <a:rPr lang="it-IT" dirty="0"/>
              <a:t> è </a:t>
            </a:r>
            <a:r>
              <a:rPr lang="it-IT" b="1" dirty="0"/>
              <a:t>«segmento Portafoglio» </a:t>
            </a:r>
            <a:r>
              <a:rPr lang="it-IT" dirty="0"/>
              <a:t>(segmento 1, 2 o 3), utilizzando come </a:t>
            </a:r>
            <a:r>
              <a:rPr lang="it-IT" b="1" dirty="0"/>
              <a:t>esplicative</a:t>
            </a:r>
            <a:r>
              <a:rPr lang="it-IT" dirty="0"/>
              <a:t> le stesse </a:t>
            </a:r>
            <a:r>
              <a:rPr lang="it-IT" b="1" dirty="0"/>
              <a:t>variabili</a:t>
            </a:r>
            <a:r>
              <a:rPr lang="it-IT" dirty="0"/>
              <a:t> utilizzate nella precedente </a:t>
            </a:r>
            <a:r>
              <a:rPr lang="it-IT" b="1" dirty="0"/>
              <a:t>segmentazione </a:t>
            </a:r>
            <a:r>
              <a:rPr lang="it-IT" b="1" dirty="0" err="1"/>
              <a:t>MiFID</a:t>
            </a:r>
            <a:r>
              <a:rPr lang="it-IT" b="1" dirty="0"/>
              <a:t> </a:t>
            </a:r>
            <a:r>
              <a:rPr lang="it-IT" dirty="0"/>
              <a:t>(riferimento a slide 17) </a:t>
            </a:r>
          </a:p>
          <a:p>
            <a:pPr>
              <a:buFont typeface="+mj-lt"/>
              <a:buAutoNum type="arabicPeriod"/>
            </a:pPr>
            <a:r>
              <a:rPr lang="it-IT" dirty="0"/>
              <a:t>Si individua il </a:t>
            </a:r>
            <a:r>
              <a:rPr lang="it-IT" b="1" dirty="0"/>
              <a:t>modello che meglio prevede i «</a:t>
            </a:r>
            <a:r>
              <a:rPr lang="it-IT" b="1" dirty="0" err="1"/>
              <a:t>Matched</a:t>
            </a:r>
            <a:r>
              <a:rPr lang="it-IT" b="1" dirty="0"/>
              <a:t>» </a:t>
            </a:r>
            <a:r>
              <a:rPr lang="it-IT" dirty="0"/>
              <a:t>in termini di </a:t>
            </a:r>
            <a:r>
              <a:rPr lang="it-IT" dirty="0" err="1"/>
              <a:t>Accuracy</a:t>
            </a:r>
            <a:r>
              <a:rPr lang="it-IT" dirty="0"/>
              <a:t> generale, quindi </a:t>
            </a:r>
            <a:r>
              <a:rPr lang="it-IT" dirty="0" err="1"/>
              <a:t>Accuracy</a:t>
            </a:r>
            <a:r>
              <a:rPr lang="it-IT" dirty="0"/>
              <a:t> sul training set. Viene quindi volutamente selezionato un modello che quasi «</a:t>
            </a:r>
            <a:r>
              <a:rPr lang="it-IT" dirty="0" err="1"/>
              <a:t>overfitta</a:t>
            </a:r>
            <a:r>
              <a:rPr lang="it-IT" dirty="0"/>
              <a:t>» il training set costituito dai «</a:t>
            </a:r>
            <a:r>
              <a:rPr lang="it-IT" dirty="0" err="1"/>
              <a:t>Matched</a:t>
            </a:r>
            <a:r>
              <a:rPr lang="it-IT" dirty="0"/>
              <a:t>»</a:t>
            </a:r>
          </a:p>
          <a:p>
            <a:pPr>
              <a:buFont typeface="+mj-lt"/>
              <a:buAutoNum type="arabicPeriod"/>
            </a:pPr>
            <a:r>
              <a:rPr lang="it-IT" dirty="0"/>
              <a:t>Si utilizza il </a:t>
            </a:r>
            <a:r>
              <a:rPr lang="it-IT" b="1" dirty="0"/>
              <a:t>modello scelto per classificare i «Non </a:t>
            </a:r>
            <a:r>
              <a:rPr lang="it-IT" b="1" dirty="0" err="1"/>
              <a:t>matched</a:t>
            </a:r>
            <a:r>
              <a:rPr lang="it-IT" b="1" dirty="0"/>
              <a:t>»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Vengono creati dei nuovi portafogli per i «Non </a:t>
            </a:r>
            <a:r>
              <a:rPr lang="it-IT" b="1" dirty="0" err="1"/>
              <a:t>matched</a:t>
            </a:r>
            <a:r>
              <a:rPr lang="it-IT" b="1" dirty="0"/>
              <a:t>» </a:t>
            </a:r>
            <a:r>
              <a:rPr lang="it-IT" dirty="0"/>
              <a:t>tramite una </a:t>
            </a:r>
            <a:r>
              <a:rPr lang="it-IT" b="1" dirty="0"/>
              <a:t>media pesata</a:t>
            </a:r>
            <a:r>
              <a:rPr lang="it-IT" dirty="0"/>
              <a:t> dei </a:t>
            </a:r>
            <a:r>
              <a:rPr lang="it-IT" b="1" dirty="0" err="1"/>
              <a:t>centroidi</a:t>
            </a:r>
            <a:r>
              <a:rPr lang="it-IT" dirty="0"/>
              <a:t> ottenuti dalla precedente </a:t>
            </a:r>
            <a:r>
              <a:rPr lang="it-IT" b="1" dirty="0"/>
              <a:t>segmentazione Portafoglio </a:t>
            </a:r>
            <a:r>
              <a:rPr lang="it-IT" dirty="0"/>
              <a:t>(riferimento a slide 21). Per ogni osservazione i pesi di questa media saranno le </a:t>
            </a:r>
            <a:r>
              <a:rPr lang="it-IT" b="1" dirty="0" err="1"/>
              <a:t>posterior</a:t>
            </a:r>
            <a:r>
              <a:rPr lang="it-IT" b="1" dirty="0"/>
              <a:t> assegnate </a:t>
            </a:r>
            <a:r>
              <a:rPr lang="it-IT" dirty="0"/>
              <a:t>al punto precedente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3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C5695-C676-47F6-A918-1DE09C9A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  <a:cs typeface="Arial" panose="020B0604020202020204" pitchFamily="34" charset="0"/>
              </a:rPr>
              <a:t>DIRETTIVA MIFID II</a:t>
            </a:r>
            <a:br>
              <a:rPr lang="it-IT" sz="2800" dirty="0">
                <a:latin typeface="+mn-lt"/>
                <a:cs typeface="Arial" panose="020B0604020202020204" pitchFamily="34" charset="0"/>
              </a:rPr>
            </a:br>
            <a:r>
              <a:rPr lang="it-IT" sz="2800" dirty="0">
                <a:latin typeface="+mn-lt"/>
                <a:cs typeface="Arial" panose="020B0604020202020204" pitchFamily="34" charset="0"/>
              </a:rPr>
              <a:t>(3 </a:t>
            </a:r>
            <a:r>
              <a:rPr lang="it-IT" sz="2800" dirty="0" err="1">
                <a:latin typeface="+mn-lt"/>
                <a:cs typeface="Arial" panose="020B0604020202020204" pitchFamily="34" charset="0"/>
              </a:rPr>
              <a:t>Gen</a:t>
            </a:r>
            <a:r>
              <a:rPr lang="it-IT" sz="2800" dirty="0">
                <a:latin typeface="+mn-lt"/>
                <a:cs typeface="Arial" panose="020B0604020202020204" pitchFamily="34" charset="0"/>
              </a:rPr>
              <a:t> 2018)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B5CC2B-D4D6-44D4-AA30-43D5E415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Sviluppo di un mercato unico dei servizi finanziari in Europa       trasparenza e protezione degli investitori. </a:t>
            </a:r>
          </a:p>
          <a:p>
            <a:r>
              <a:rPr lang="it-IT" dirty="0"/>
              <a:t>Dovere di agire nel miglior interesse del cliente corretta informazione per gli investitori</a:t>
            </a:r>
          </a:p>
          <a:p>
            <a:r>
              <a:rPr lang="it-IT" dirty="0"/>
              <a:t>Adeguata profilatura del risparmiatore       potenziali conflitti di interesse tra le parti 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8380939-7350-4658-9BFD-A5A507A08AEC}"/>
              </a:ext>
            </a:extLst>
          </p:cNvPr>
          <p:cNvSpPr/>
          <p:nvPr/>
        </p:nvSpPr>
        <p:spPr>
          <a:xfrm>
            <a:off x="6251331" y="2795953"/>
            <a:ext cx="310661" cy="1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40304C1-B2AB-4B21-A89A-CD849EE0FB50}"/>
              </a:ext>
            </a:extLst>
          </p:cNvPr>
          <p:cNvSpPr/>
          <p:nvPr/>
        </p:nvSpPr>
        <p:spPr>
          <a:xfrm>
            <a:off x="10509739" y="3234290"/>
            <a:ext cx="310661" cy="12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8595FB0-AA6D-48E9-A078-2894A9AAB4A8}"/>
              </a:ext>
            </a:extLst>
          </p:cNvPr>
          <p:cNvSpPr/>
          <p:nvPr/>
        </p:nvSpPr>
        <p:spPr>
          <a:xfrm>
            <a:off x="9551376" y="4038599"/>
            <a:ext cx="310661" cy="1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887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9">
            <a:extLst>
              <a:ext uri="{FF2B5EF4-FFF2-40B4-BE49-F238E27FC236}">
                <a16:creationId xmlns:a16="http://schemas.microsoft.com/office/drawing/2014/main" id="{EEBFE578-076D-486E-A9A6-1021DFC3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2CBA6443-6AAD-48B5-B23B-9A8249290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D7C0760-E0B7-4957-BDD4-7EA5B6F3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B69FDE5-28EA-4A27-8868-86EBEA358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D7EE149-3A69-452E-A729-CBE5BDE6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A4563C1-61D3-4DEF-86FC-465F7E9D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A9D8708-7B06-440D-B0BD-8B40217A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A6A5A41-E61B-447D-A93D-09E2026D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7F3116D-DE91-4FC5-9B08-B15C8A48A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9D4E2B9-ED28-4029-9897-045C602D9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8853FF5-41D4-46A5-B876-A29320C72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35CA74-FF57-493A-B935-FA6108997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C1F6C8A-D186-4F7D-B1C1-95E14128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C414E3C-15E1-4D3C-94F3-DA332594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CBB9BBD-5E76-4688-B104-083784471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44880F8-5573-4C00-830B-53FDC4268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839EAE7-6C63-43B3-AA8E-EE93AD856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2B4420A-8A5D-44F6-8874-3E5FFF72E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35A8ECB-4DD0-4EE0-A43D-4A807D135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0117505-1C15-4179-B64B-08B38F6D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40CE604-569C-4EDF-840D-7B7B1E2E6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9A6D337-2A45-4076-8A10-833E12B2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F163DB6-D37C-44F3-B0D1-ECA09653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9EDBA622-B13A-49B3-B531-8336221B2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13835D-BB03-48C5-8EC1-13B525D0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91EF513E-E2E4-4315-A562-AD14C9D1A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CB332D-DE92-4BB5-8033-0E3E388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A7228C2-14DC-46DD-8A6E-171AEFDF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 err="1">
                <a:latin typeface="+mn-lt"/>
              </a:rPr>
              <a:t>Modello</a:t>
            </a:r>
            <a:r>
              <a:rPr lang="en-US" sz="2800" dirty="0">
                <a:latin typeface="+mn-lt"/>
              </a:rPr>
              <a:t> per </a:t>
            </a:r>
            <a:r>
              <a:rPr lang="en-US" sz="2800" dirty="0" err="1">
                <a:latin typeface="+mn-lt"/>
              </a:rPr>
              <a:t>adeguamento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portafogli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alle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preferenze</a:t>
            </a:r>
            <a:r>
              <a:rPr lang="en-US" sz="2800" dirty="0">
                <a:latin typeface="+mn-lt"/>
              </a:rPr>
              <a:t> MiFID (Pt.2): Training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CCC64C7-03DB-4110-8289-34C326ECD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40E450A-B7A7-4F1D-BE0C-FBD64278C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32" y="1166139"/>
            <a:ext cx="2671049" cy="940635"/>
          </a:xfrm>
          <a:prstGeom prst="rect">
            <a:avLst/>
          </a:prstGeom>
          <a:ln w="9525"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60355-D0D3-4C83-900D-15DB98D34590}"/>
              </a:ext>
            </a:extLst>
          </p:cNvPr>
          <p:cNvSpPr txBox="1"/>
          <p:nvPr/>
        </p:nvSpPr>
        <p:spPr>
          <a:xfrm>
            <a:off x="5024068" y="3085844"/>
            <a:ext cx="6240180" cy="2308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400" dirty="0"/>
              <a:t>1292 «Matched» </a:t>
            </a:r>
            <a:r>
              <a:rPr lang="en-US" sz="1400" dirty="0" err="1"/>
              <a:t>costituiscono</a:t>
            </a:r>
            <a:r>
              <a:rPr lang="en-US" sz="1400" dirty="0"/>
              <a:t> </a:t>
            </a:r>
            <a:r>
              <a:rPr lang="en-US" sz="1400" dirty="0" err="1"/>
              <a:t>il</a:t>
            </a:r>
            <a:r>
              <a:rPr lang="en-US" sz="1400" dirty="0"/>
              <a:t> training set. Di </a:t>
            </a:r>
            <a:r>
              <a:rPr lang="en-US" sz="1400" dirty="0" err="1"/>
              <a:t>seguito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riportano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modelli</a:t>
            </a:r>
            <a:r>
              <a:rPr lang="en-US" sz="1400" dirty="0"/>
              <a:t> </a:t>
            </a:r>
            <a:r>
              <a:rPr lang="en-US" sz="1400" dirty="0" err="1"/>
              <a:t>utilizzati</a:t>
            </a:r>
            <a:r>
              <a:rPr lang="en-US" sz="1400" dirty="0"/>
              <a:t>:</a:t>
            </a:r>
          </a:p>
          <a:p>
            <a:pPr marL="22860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 err="1"/>
              <a:t>Albero</a:t>
            </a:r>
            <a:r>
              <a:rPr lang="en-US" sz="1400" b="1" dirty="0"/>
              <a:t> </a:t>
            </a:r>
            <a:r>
              <a:rPr lang="en-US" sz="1400" b="1" dirty="0" err="1"/>
              <a:t>Rpart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sym typeface="Wingdings" panose="05000000000000000000" pitchFamily="2" charset="2"/>
              </a:rPr>
              <a:t>cp=0.07, </a:t>
            </a:r>
            <a:r>
              <a:rPr lang="en-US" sz="1400" dirty="0" err="1">
                <a:sym typeface="Wingdings" panose="05000000000000000000" pitchFamily="2" charset="2"/>
              </a:rPr>
              <a:t>minsplit</a:t>
            </a:r>
            <a:r>
              <a:rPr lang="en-US" sz="1400" dirty="0">
                <a:sym typeface="Wingdings" panose="05000000000000000000" pitchFamily="2" charset="2"/>
              </a:rPr>
              <a:t>=20 di default)</a:t>
            </a: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/>
              <a:t>Random Forest </a:t>
            </a:r>
            <a:r>
              <a:rPr lang="en-US" sz="1400" dirty="0"/>
              <a:t>(</a:t>
            </a:r>
            <a:r>
              <a:rPr lang="en-US" sz="1400" dirty="0" err="1">
                <a:sym typeface="Wingdings" panose="05000000000000000000" pitchFamily="2" charset="2"/>
              </a:rPr>
              <a:t>n_tree</a:t>
            </a:r>
            <a:r>
              <a:rPr lang="en-US" sz="1400" dirty="0">
                <a:sym typeface="Wingdings" panose="05000000000000000000" pitchFamily="2" charset="2"/>
              </a:rPr>
              <a:t>=500, </a:t>
            </a:r>
            <a:r>
              <a:rPr lang="en-US" sz="1400" dirty="0" err="1">
                <a:sym typeface="Wingdings" panose="05000000000000000000" pitchFamily="2" charset="2"/>
              </a:rPr>
              <a:t>mtry</a:t>
            </a:r>
            <a:r>
              <a:rPr lang="en-US" sz="1400" dirty="0">
                <a:sym typeface="Wingdings" panose="05000000000000000000" pitchFamily="2" charset="2"/>
              </a:rPr>
              <a:t>= √</a:t>
            </a:r>
            <a:r>
              <a:rPr lang="en-US" sz="1400" dirty="0" err="1">
                <a:sym typeface="Wingdings" panose="05000000000000000000" pitchFamily="2" charset="2"/>
              </a:rPr>
              <a:t>num_var</a:t>
            </a:r>
            <a:r>
              <a:rPr lang="en-US" sz="1400" dirty="0">
                <a:sym typeface="Wingdings" panose="05000000000000000000" pitchFamily="2" charset="2"/>
              </a:rPr>
              <a:t>)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>
                <a:sym typeface="Wingdings" panose="05000000000000000000" pitchFamily="2" charset="2"/>
              </a:rPr>
              <a:t>Neural Network </a:t>
            </a:r>
            <a:r>
              <a:rPr lang="en-US" sz="1400" dirty="0">
                <a:sym typeface="Wingdings" panose="05000000000000000000" pitchFamily="2" charset="2"/>
              </a:rPr>
              <a:t>(size=6, decay=0.1)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>
                <a:sym typeface="Wingdings" panose="05000000000000000000" pitchFamily="2" charset="2"/>
              </a:rPr>
              <a:t>Naive Bayes </a:t>
            </a:r>
            <a:r>
              <a:rPr lang="en-US" sz="1400" dirty="0">
                <a:sym typeface="Wingdings" panose="05000000000000000000" pitchFamily="2" charset="2"/>
              </a:rPr>
              <a:t>(use kernel=FALSE, Laplace=0)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>
                <a:sym typeface="Wingdings" panose="05000000000000000000" pitchFamily="2" charset="2"/>
              </a:rPr>
              <a:t>Support Vector Machine </a:t>
            </a:r>
            <a:r>
              <a:rPr lang="en-US" sz="1400" dirty="0">
                <a:sym typeface="Wingdings" panose="05000000000000000000" pitchFamily="2" charset="2"/>
              </a:rPr>
              <a:t>(sigma=0.1604924, C = 1)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>
                <a:sym typeface="Wingdings" panose="05000000000000000000" pitchFamily="2" charset="2"/>
              </a:rPr>
              <a:t>Bagged Cart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dirty="0"/>
              <a:t>Stochastic Gradient Boosting </a:t>
            </a:r>
            <a:r>
              <a:rPr lang="en-US" sz="1400" dirty="0"/>
              <a:t>(</a:t>
            </a:r>
            <a:r>
              <a:rPr lang="en-US" sz="1400" dirty="0" err="1">
                <a:sym typeface="Wingdings" panose="05000000000000000000" pitchFamily="2" charset="2"/>
              </a:rPr>
              <a:t>n.trees</a:t>
            </a:r>
            <a:r>
              <a:rPr lang="en-US" sz="1400" dirty="0">
                <a:sym typeface="Wingdings" panose="05000000000000000000" pitchFamily="2" charset="2"/>
              </a:rPr>
              <a:t>=150, </a:t>
            </a:r>
            <a:r>
              <a:rPr lang="en-US" sz="1400" dirty="0" err="1">
                <a:sym typeface="Wingdings" panose="05000000000000000000" pitchFamily="2" charset="2"/>
              </a:rPr>
              <a:t>interaction.depth</a:t>
            </a:r>
            <a:r>
              <a:rPr lang="en-US" sz="1400" dirty="0">
                <a:sym typeface="Wingdings" panose="05000000000000000000" pitchFamily="2" charset="2"/>
              </a:rPr>
              <a:t>=3, shrinkage=0.1, </a:t>
            </a:r>
            <a:r>
              <a:rPr lang="en-US" sz="1400" dirty="0" err="1">
                <a:sym typeface="Wingdings" panose="05000000000000000000" pitchFamily="2" charset="2"/>
              </a:rPr>
              <a:t>n.minobsinnode</a:t>
            </a:r>
            <a:r>
              <a:rPr lang="en-US" sz="1400" dirty="0">
                <a:sym typeface="Wingdings" panose="05000000000000000000" pitchFamily="2" charset="2"/>
              </a:rPr>
              <a:t> = 10)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400" dirty="0">
              <a:sym typeface="Wingdings" panose="05000000000000000000" pitchFamily="2" charset="2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400" dirty="0"/>
              <a:t>Per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parametri</a:t>
            </a:r>
            <a:r>
              <a:rPr lang="en-US" sz="1400" dirty="0"/>
              <a:t> di </a:t>
            </a:r>
            <a:r>
              <a:rPr lang="en-US" sz="1400" dirty="0" err="1"/>
              <a:t>tutti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modelli</a:t>
            </a:r>
            <a:r>
              <a:rPr lang="en-US" sz="1400" dirty="0"/>
              <a:t> (</a:t>
            </a:r>
            <a:r>
              <a:rPr lang="en-US" sz="1400" dirty="0" err="1"/>
              <a:t>escluso</a:t>
            </a:r>
            <a:r>
              <a:rPr lang="en-US" sz="1400" dirty="0"/>
              <a:t> Random Forest) è </a:t>
            </a:r>
            <a:r>
              <a:rPr lang="en-US" sz="1400" dirty="0" err="1"/>
              <a:t>stato</a:t>
            </a:r>
            <a:r>
              <a:rPr lang="en-US" sz="1400" dirty="0"/>
              <a:t> </a:t>
            </a:r>
            <a:r>
              <a:rPr lang="en-US" sz="1400" dirty="0" err="1"/>
              <a:t>fatto</a:t>
            </a:r>
            <a:r>
              <a:rPr lang="en-US" sz="1400" dirty="0"/>
              <a:t> tuning con caret </a:t>
            </a:r>
            <a:r>
              <a:rPr lang="en-US" sz="1400" b="1" dirty="0" err="1"/>
              <a:t>massimizzando</a:t>
            </a:r>
            <a:r>
              <a:rPr lang="en-US" sz="1400" b="1" dirty="0"/>
              <a:t> </a:t>
            </a:r>
            <a:r>
              <a:rPr lang="en-US" sz="1400" b="1" dirty="0" err="1"/>
              <a:t>l’Accuracy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9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B1D09-9008-4FE7-B5E0-F89EFE0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Modello per adeguamento portafogli alle preferenze </a:t>
            </a:r>
            <a:r>
              <a:rPr lang="it-IT" sz="2800" dirty="0" err="1">
                <a:latin typeface="+mn-lt"/>
              </a:rPr>
              <a:t>MiFID</a:t>
            </a:r>
            <a:r>
              <a:rPr lang="it-IT" sz="2800" dirty="0">
                <a:latin typeface="+mn-lt"/>
              </a:rPr>
              <a:t> (Pt.3): </a:t>
            </a:r>
            <a:r>
              <a:rPr lang="it-IT" sz="2800" dirty="0" err="1">
                <a:latin typeface="+mn-lt"/>
              </a:rPr>
              <a:t>Assessment</a:t>
            </a:r>
            <a:r>
              <a:rPr lang="it-IT" sz="2800" dirty="0">
                <a:latin typeface="+mn-lt"/>
              </a:rPr>
              <a:t> 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2C9DF7-7916-45D7-841B-4011100C72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33947" y="1673778"/>
            <a:ext cx="4521200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vincitore è la rete neurale: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1361C2-B0F1-418F-BD30-C5B700C9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7" y="2457451"/>
            <a:ext cx="4424428" cy="35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41090A-4F59-4F81-B8F1-3DCD3E04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Modello per adeguamento portafogli alle preferenze </a:t>
            </a:r>
            <a:r>
              <a:rPr lang="it-IT" sz="2800" dirty="0" err="1">
                <a:latin typeface="+mn-lt"/>
              </a:rPr>
              <a:t>MiFID</a:t>
            </a:r>
            <a:r>
              <a:rPr lang="it-IT" sz="2800" dirty="0">
                <a:latin typeface="+mn-lt"/>
              </a:rPr>
              <a:t> (Pt.4): </a:t>
            </a:r>
            <a:r>
              <a:rPr lang="it-IT" sz="2800" dirty="0" err="1">
                <a:latin typeface="+mn-lt"/>
              </a:rPr>
              <a:t>Prediction</a:t>
            </a:r>
            <a:endParaRPr lang="it-IT" sz="2800" dirty="0">
              <a:latin typeface="+mn-lt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2EC1E6C-9C7E-4482-B9F2-3D106E11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01" y="1304925"/>
            <a:ext cx="6281738" cy="8477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 utilizza la rete neurale per classificare i 3708 «Non </a:t>
            </a:r>
            <a:r>
              <a:rPr lang="it-IT" dirty="0" err="1"/>
              <a:t>matched</a:t>
            </a:r>
            <a:r>
              <a:rPr lang="it-IT" dirty="0"/>
              <a:t>», si riporta la matrice di confusione ottenuta: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340E7B-631B-42C9-9639-40FADD94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1" y="2349925"/>
            <a:ext cx="4649740" cy="12636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79BA5B-1157-4DB1-85B7-633FA767A0AC}"/>
              </a:ext>
            </a:extLst>
          </p:cNvPr>
          <p:cNvSpPr txBox="1"/>
          <p:nvPr/>
        </p:nvSpPr>
        <p:spPr>
          <a:xfrm>
            <a:off x="5070476" y="4065563"/>
            <a:ext cx="6176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(1383+1118+920)/3708 = 0,923 </a:t>
            </a:r>
          </a:p>
          <a:p>
            <a:endParaRPr lang="it-IT" dirty="0"/>
          </a:p>
          <a:p>
            <a:r>
              <a:rPr lang="it-IT" b="1" dirty="0"/>
              <a:t>Sono stati adeguati i portafogli di circa il 92% dei clienti</a:t>
            </a:r>
            <a:r>
              <a:rPr lang="it-IT" dirty="0"/>
              <a:t> che (dopo l’introduzione del questionario </a:t>
            </a:r>
            <a:r>
              <a:rPr lang="it-IT" dirty="0" err="1"/>
              <a:t>MiFID</a:t>
            </a:r>
            <a:r>
              <a:rPr lang="it-IT" dirty="0"/>
              <a:t>) necessitavano di un riallineamento del portafoglio finanziario alle preferenze espresse nel questionario</a:t>
            </a:r>
          </a:p>
        </p:txBody>
      </p:sp>
    </p:spTree>
    <p:extLst>
      <p:ext uri="{BB962C8B-B14F-4D97-AF65-F5344CB8AC3E}">
        <p14:creationId xmlns:p14="http://schemas.microsoft.com/office/powerpoint/2010/main" val="642988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A31F3-B938-4A6C-A22D-E6D6B6FC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Modello per adeguamento portafogli alle preferenze </a:t>
            </a:r>
            <a:r>
              <a:rPr lang="it-IT" sz="2800" dirty="0" err="1">
                <a:latin typeface="+mn-lt"/>
              </a:rPr>
              <a:t>MiFID</a:t>
            </a:r>
            <a:r>
              <a:rPr lang="it-IT" sz="2800" dirty="0">
                <a:latin typeface="+mn-lt"/>
              </a:rPr>
              <a:t> (Pt.5): </a:t>
            </a:r>
            <a:r>
              <a:rPr lang="it-IT" sz="2800" dirty="0" err="1">
                <a:latin typeface="+mn-lt"/>
              </a:rPr>
              <a:t>Posterior</a:t>
            </a:r>
            <a:endParaRPr lang="it-IT" sz="2800" dirty="0">
              <a:latin typeface="+mn-lt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743BE4A-ED88-4A3B-9C3B-B17404781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49" y="1949286"/>
            <a:ext cx="3539871" cy="1234250"/>
          </a:xfrm>
          <a:prstGeom prst="rect">
            <a:avLst/>
          </a:prstGeom>
        </p:spPr>
      </p:pic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EA07692D-3CBD-4792-936A-2AF81DD02C79}"/>
              </a:ext>
            </a:extLst>
          </p:cNvPr>
          <p:cNvSpPr/>
          <p:nvPr/>
        </p:nvSpPr>
        <p:spPr>
          <a:xfrm>
            <a:off x="8151820" y="2349925"/>
            <a:ext cx="529972" cy="4909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139B53-C761-4A97-872D-EEFB76C99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93" y="1535479"/>
            <a:ext cx="3421626" cy="21198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72BCE8-0030-49E3-B9D0-81EB9B145918}"/>
              </a:ext>
            </a:extLst>
          </p:cNvPr>
          <p:cNvSpPr txBox="1"/>
          <p:nvPr/>
        </p:nvSpPr>
        <p:spPr>
          <a:xfrm>
            <a:off x="4661789" y="3997982"/>
            <a:ext cx="6285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Viene a questo punto, per ogni cliente, proposto un </a:t>
            </a:r>
            <a:r>
              <a:rPr lang="it-IT" b="1" dirty="0"/>
              <a:t>nuovo portafoglio finanziario</a:t>
            </a:r>
            <a:r>
              <a:rPr lang="it-IT" dirty="0"/>
              <a:t> utilizzando la formula che segue:</a:t>
            </a:r>
          </a:p>
          <a:p>
            <a:endParaRPr lang="it-IT" dirty="0"/>
          </a:p>
          <a:p>
            <a:r>
              <a:rPr lang="it-IT" dirty="0"/>
              <a:t>Nuovo portafoglio = X1*Posterior1 + X2*Posterior2 + X3*Posterior3</a:t>
            </a:r>
          </a:p>
        </p:txBody>
      </p:sp>
    </p:spTree>
    <p:extLst>
      <p:ext uri="{BB962C8B-B14F-4D97-AF65-F5344CB8AC3E}">
        <p14:creationId xmlns:p14="http://schemas.microsoft.com/office/powerpoint/2010/main" val="381531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28577-4CB6-46C4-8271-C985A431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01576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6B965C9F-F60C-4909-B3F9-184F7C0D5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it-IT" sz="7200" dirty="0">
                <a:solidFill>
                  <a:schemeClr val="accent1"/>
                </a:solidFill>
                <a:latin typeface="+mn-lt"/>
              </a:rPr>
              <a:t>APPENDICE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4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0EEA83-F21D-4B26-8298-14446F26702A}"/>
              </a:ext>
            </a:extLst>
          </p:cNvPr>
          <p:cNvSpPr txBox="1"/>
          <p:nvPr/>
        </p:nvSpPr>
        <p:spPr>
          <a:xfrm>
            <a:off x="824644" y="53196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in </a:t>
            </a:r>
            <a:r>
              <a:rPr lang="it-IT" dirty="0" err="1"/>
              <a:t>Rpart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68DE2E-A542-40DD-924D-07DB0838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0" y="1109920"/>
            <a:ext cx="4465027" cy="46381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2E9880-85FD-44C0-A26C-B16E72978772}"/>
              </a:ext>
            </a:extLst>
          </p:cNvPr>
          <p:cNvSpPr txBox="1"/>
          <p:nvPr/>
        </p:nvSpPr>
        <p:spPr>
          <a:xfrm>
            <a:off x="6131902" y="531961"/>
            <a:ext cx="42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in </a:t>
            </a:r>
            <a:r>
              <a:rPr lang="it-IT" dirty="0" err="1"/>
              <a:t>RandomForest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B1C9F5-348D-4466-8ABF-6225A655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7" y="1110395"/>
            <a:ext cx="3705225" cy="15906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5A0F2-66F4-4446-A170-8AF60B0BAA19}"/>
              </a:ext>
            </a:extLst>
          </p:cNvPr>
          <p:cNvSpPr txBox="1"/>
          <p:nvPr/>
        </p:nvSpPr>
        <p:spPr>
          <a:xfrm>
            <a:off x="6131900" y="3059668"/>
            <a:ext cx="42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in Rete Neurale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708643-AEE6-442A-8B4D-FDDC4573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70" y="3891925"/>
            <a:ext cx="6115050" cy="16954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74735B-0765-4088-A775-2C89541750DD}"/>
              </a:ext>
            </a:extLst>
          </p:cNvPr>
          <p:cNvSpPr txBox="1"/>
          <p:nvPr/>
        </p:nvSpPr>
        <p:spPr>
          <a:xfrm>
            <a:off x="161925" y="0"/>
            <a:ext cx="42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894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99C10-A9A7-48AC-9250-F833C2A287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0" y="98669"/>
            <a:ext cx="6096000" cy="622300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+mn-lt"/>
              </a:rPr>
              <a:t>Rpart</a:t>
            </a:r>
            <a:r>
              <a:rPr lang="it-IT" dirty="0">
                <a:latin typeface="+mn-lt"/>
              </a:rPr>
              <a:t> finale</a:t>
            </a:r>
          </a:p>
        </p:txBody>
      </p:sp>
      <p:pic>
        <p:nvPicPr>
          <p:cNvPr id="4" name="Segnaposto contenuto 3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CA8D0A43-BF31-4676-85D8-7C8DD8FFFA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5" y="857494"/>
            <a:ext cx="10498015" cy="59018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240896-264D-4E9B-BBFF-8207A33AD37C}"/>
              </a:ext>
            </a:extLst>
          </p:cNvPr>
          <p:cNvSpPr txBox="1"/>
          <p:nvPr/>
        </p:nvSpPr>
        <p:spPr>
          <a:xfrm>
            <a:off x="161925" y="0"/>
            <a:ext cx="42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3979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77A22DE-810D-4263-8BF7-381971CE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19" y="1548988"/>
            <a:ext cx="9540689" cy="48254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71EEAD-EFDE-48B6-A04B-06AA83DAF02F}"/>
              </a:ext>
            </a:extLst>
          </p:cNvPr>
          <p:cNvSpPr txBox="1"/>
          <p:nvPr/>
        </p:nvSpPr>
        <p:spPr>
          <a:xfrm>
            <a:off x="4446588" y="394562"/>
            <a:ext cx="3651127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RETE NEURALE FINALE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784F15-86A2-4FFC-9613-60CA0CF174EC}"/>
              </a:ext>
            </a:extLst>
          </p:cNvPr>
          <p:cNvSpPr txBox="1"/>
          <p:nvPr/>
        </p:nvSpPr>
        <p:spPr>
          <a:xfrm>
            <a:off x="161925" y="0"/>
            <a:ext cx="42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466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3A7B4-0E1B-4495-A364-0FFAAFA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NOVITA’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F2CB7-703C-4623-B377-17F9733E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Introduce il concetto di </a:t>
            </a:r>
            <a:r>
              <a:rPr lang="it-IT" i="1" u="sng" dirty="0"/>
              <a:t>consulenza</a:t>
            </a:r>
            <a:r>
              <a:rPr lang="it-IT" dirty="0"/>
              <a:t> su base indipendente. Le imprese di investimento devono specificare ai clienti 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la consulenza è prestata su base indipendente o meno;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la consulenza è basata su un’analisi del mercato ampia o più ristretta delle varie tipologie di strumenti finanziari;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l’impresa fornirà ai clienti la valutazione periodica dell’adeguatezza degli strumenti finanziari raccomandati.</a:t>
            </a:r>
          </a:p>
          <a:p>
            <a:r>
              <a:rPr lang="it-IT" dirty="0"/>
              <a:t>Presidia il concetto di tutela del dell’investitore rappresentato dalla </a:t>
            </a:r>
            <a:r>
              <a:rPr lang="it-IT" i="1" u="sng" dirty="0"/>
              <a:t>valutazione di adeguatezza</a:t>
            </a:r>
            <a:r>
              <a:rPr lang="it-IT" i="1" dirty="0"/>
              <a:t>       r</a:t>
            </a:r>
            <a:r>
              <a:rPr lang="it-IT" dirty="0"/>
              <a:t>accolta di una serie di informazioni sul cliente: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le sue conoscenze ed esperienze in materia di investimenti;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la sua situazione finanziaria, tra cui la capacità di sostenere eventuali perdite;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i suoi obiettivi di investimento, inclusa la tolleranza al rischio.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574E246-CF21-43BC-9B56-050BC6348E3E}"/>
              </a:ext>
            </a:extLst>
          </p:cNvPr>
          <p:cNvSpPr/>
          <p:nvPr/>
        </p:nvSpPr>
        <p:spPr>
          <a:xfrm>
            <a:off x="10023231" y="3771899"/>
            <a:ext cx="310661" cy="1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6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67260-542C-4DA1-8AA7-5A729614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GOVERNANCE DEL PRODOTTO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129FF7-396B-47FE-8DE4-68F97607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MiFID</a:t>
            </a:r>
            <a:r>
              <a:rPr lang="it-IT" dirty="0"/>
              <a:t> II introduce una serie di requisiti organizzativi applicati ai rapporti tra produttori e distributori di strumenti finanziari. </a:t>
            </a:r>
          </a:p>
          <a:p>
            <a:r>
              <a:rPr lang="it-IT" dirty="0"/>
              <a:t>I produttori       definiscono un processo di approvazione per ogni strumento finanziario prima della sua commercializzazione o distribuzione alla clientela. </a:t>
            </a:r>
          </a:p>
          <a:p>
            <a:r>
              <a:rPr lang="it-IT" dirty="0"/>
              <a:t>I distributori       sono tenuti a contribuire all’implementazione di strategie distributive appropriate rispetto alle caratteristiche del mercato target.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852D788-BCC7-4DB6-810A-C36964640DA4}"/>
              </a:ext>
            </a:extLst>
          </p:cNvPr>
          <p:cNvSpPr/>
          <p:nvPr/>
        </p:nvSpPr>
        <p:spPr>
          <a:xfrm>
            <a:off x="6673362" y="2743198"/>
            <a:ext cx="310661" cy="1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8F1E3BA-528D-4626-901F-1B981DEC77B0}"/>
              </a:ext>
            </a:extLst>
          </p:cNvPr>
          <p:cNvSpPr/>
          <p:nvPr/>
        </p:nvSpPr>
        <p:spPr>
          <a:xfrm>
            <a:off x="6799384" y="4185137"/>
            <a:ext cx="310661" cy="1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5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BDF82-F94E-4BB7-B562-5B5B001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DESCRIZIONE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3746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FCB05-78FD-4322-8FDB-1EB6A83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VARIABILI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FA67196-C5D6-425C-9EF1-B2B13C0B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6" y="905608"/>
            <a:ext cx="7027857" cy="5046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261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B102E-9AF1-4DB3-903A-026D5C97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DESCRIZIONE DATASET </a:t>
            </a:r>
            <a:br>
              <a:rPr lang="it-IT" sz="2800" dirty="0">
                <a:latin typeface="+mn-lt"/>
              </a:rPr>
            </a:br>
            <a:r>
              <a:rPr lang="it-IT" sz="2800" dirty="0">
                <a:latin typeface="+mn-lt"/>
              </a:rPr>
              <a:t>pt.1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AC37203-0DAF-4CF7-9FF2-89F6609B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22" y="819150"/>
            <a:ext cx="6617216" cy="45624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E604CF-F4DB-4ADE-957A-8D5D7AB2BC19}"/>
              </a:ext>
            </a:extLst>
          </p:cNvPr>
          <p:cNvSpPr txBox="1"/>
          <p:nvPr/>
        </p:nvSpPr>
        <p:spPr>
          <a:xfrm>
            <a:off x="4782622" y="5842337"/>
            <a:ext cx="361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ckwell (Corpo)"/>
              </a:rPr>
              <a:t>N = 5000 osservazioni</a:t>
            </a:r>
          </a:p>
        </p:txBody>
      </p:sp>
    </p:spTree>
    <p:extLst>
      <p:ext uri="{BB962C8B-B14F-4D97-AF65-F5344CB8AC3E}">
        <p14:creationId xmlns:p14="http://schemas.microsoft.com/office/powerpoint/2010/main" val="41464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53EE6-F776-4A3F-A084-D2762EE4D3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0" y="312739"/>
            <a:ext cx="4569069" cy="1146784"/>
          </a:xfrm>
          <a:solidFill>
            <a:srgbClr val="00B0F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it-IT" sz="2800" dirty="0">
                <a:solidFill>
                  <a:schemeClr val="bg1"/>
                </a:solidFill>
                <a:latin typeface="+mn-lt"/>
              </a:rPr>
              <a:t>DESCRIZIONE DATASET </a:t>
            </a:r>
            <a:br>
              <a:rPr lang="it-IT" sz="2800" dirty="0">
                <a:solidFill>
                  <a:schemeClr val="bg1"/>
                </a:solidFill>
                <a:latin typeface="+mn-lt"/>
              </a:rPr>
            </a:br>
            <a:r>
              <a:rPr lang="it-IT" sz="2800" dirty="0">
                <a:solidFill>
                  <a:schemeClr val="bg1"/>
                </a:solidFill>
                <a:latin typeface="+mn-lt"/>
              </a:rPr>
              <a:t>pt.2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5F6C42E-EEA3-4551-8804-6133F7D4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75118"/>
            <a:ext cx="5793542" cy="2753838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ED0369-ECF4-432D-886C-084ECF5A9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60" y="1575118"/>
            <a:ext cx="5764955" cy="275383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45A9151-2080-422B-AE00-757911E1A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56639"/>
            <a:ext cx="5876925" cy="243484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A6270D-D306-4CB1-931D-C24BB88A3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8" y="4409933"/>
            <a:ext cx="5960307" cy="243484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633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1131</Words>
  <Application>Microsoft Office PowerPoint</Application>
  <PresentationFormat>Widescreen</PresentationFormat>
  <Paragraphs>147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UD Digi Kyokasho NK-B</vt:lpstr>
      <vt:lpstr>Arial</vt:lpstr>
      <vt:lpstr>Calibri</vt:lpstr>
      <vt:lpstr>Calibri Light</vt:lpstr>
      <vt:lpstr>Lucida Console</vt:lpstr>
      <vt:lpstr>Rockwell</vt:lpstr>
      <vt:lpstr>Rockwell (Corpo)</vt:lpstr>
      <vt:lpstr>Wingdings</vt:lpstr>
      <vt:lpstr>Atlante</vt:lpstr>
      <vt:lpstr>AdviseOnly</vt:lpstr>
      <vt:lpstr>CONTESTO INTRODUTTIVO</vt:lpstr>
      <vt:lpstr>DIRETTIVA MIFID II (3 Gen 2018)</vt:lpstr>
      <vt:lpstr>NOVITA’</vt:lpstr>
      <vt:lpstr>GOVERNANCE DEL PRODOTTO</vt:lpstr>
      <vt:lpstr>DESCRIZIONE DATASET</vt:lpstr>
      <vt:lpstr>VARIABILI</vt:lpstr>
      <vt:lpstr>DESCRIZIONE DATASET  pt.1</vt:lpstr>
      <vt:lpstr>DESCRIZIONE DATASET  pt.2</vt:lpstr>
      <vt:lpstr>Presentazione standard di PowerPoint</vt:lpstr>
      <vt:lpstr>ESPLORAZIONE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SEGMENTAZIONE CLIENTI</vt:lpstr>
      <vt:lpstr>SEGMENTAZIONE CLIENTI: IDEA</vt:lpstr>
      <vt:lpstr>Presentazione standard di PowerPoint</vt:lpstr>
      <vt:lpstr>Segmentazione tramite preferenze MiFID (Pt.2): K-Means</vt:lpstr>
      <vt:lpstr>Segmentazione tramite preferenze MiFID (Pt.3): Centroidi</vt:lpstr>
      <vt:lpstr>Presentazione standard di PowerPoint</vt:lpstr>
      <vt:lpstr>Presentazione standard di PowerPoint</vt:lpstr>
      <vt:lpstr>Segmentazione tramite portafoglio finanziario (Pt.2): K-Means</vt:lpstr>
      <vt:lpstr>Segmentazione tramite portafoglio finanziario (Pt.3): Centroidi</vt:lpstr>
      <vt:lpstr>Presentazione standard di PowerPoint</vt:lpstr>
      <vt:lpstr>ADEGUAMENTO PORTAFOGLI FINANZIARI</vt:lpstr>
      <vt:lpstr>Collegamento ottimo tra segmentazioni (conoscenza di dominio e interpretazione risultati)</vt:lpstr>
      <vt:lpstr>Modello per adeguamento portafogli alle preferenze MiFID (Pt.1): Idea</vt:lpstr>
      <vt:lpstr>Modello per adeguamento portafogli alle preferenze MiFID (Pt.2): Training</vt:lpstr>
      <vt:lpstr>Modello per adeguamento portafogli alle preferenze MiFID (Pt.3): Assessment  </vt:lpstr>
      <vt:lpstr>Modello per adeguamento portafogli alle preferenze MiFID (Pt.4): Prediction</vt:lpstr>
      <vt:lpstr>Modello per adeguamento portafogli alle preferenze MiFID (Pt.5): Posterior</vt:lpstr>
      <vt:lpstr>GRAZIE PER L’ATTENZIONE</vt:lpstr>
      <vt:lpstr>APPENDICE</vt:lpstr>
      <vt:lpstr>Presentazione standard di PowerPoint</vt:lpstr>
      <vt:lpstr>Rpart finale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AdviseOnly</dc:title>
  <dc:creator>Francesco Simoncelli</dc:creator>
  <cp:lastModifiedBy>Luca</cp:lastModifiedBy>
  <cp:revision>29</cp:revision>
  <dcterms:created xsi:type="dcterms:W3CDTF">2018-07-11T09:20:43Z</dcterms:created>
  <dcterms:modified xsi:type="dcterms:W3CDTF">2018-07-11T13:50:33Z</dcterms:modified>
</cp:coreProperties>
</file>