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4" r:id="rId10"/>
    <p:sldId id="263" r:id="rId11"/>
    <p:sldId id="264" r:id="rId12"/>
    <p:sldId id="265" r:id="rId13"/>
    <p:sldId id="266" r:id="rId14"/>
    <p:sldId id="270" r:id="rId15"/>
    <p:sldId id="267" r:id="rId16"/>
    <p:sldId id="268" r:id="rId17"/>
    <p:sldId id="269" r:id="rId18"/>
    <p:sldId id="271" r:id="rId19"/>
    <p:sldId id="272" r:id="rId20"/>
    <p:sldId id="273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Provasi" initials="MP" lastIdx="0" clrIdx="0">
    <p:extLst>
      <p:ext uri="{19B8F6BF-5375-455C-9EA6-DF929625EA0E}">
        <p15:presenceInfo xmlns:p15="http://schemas.microsoft.com/office/powerpoint/2012/main" userId="6cc228dcea597b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4FD97D-E73C-407A-BB92-4E2B93DBEBF5}">
  <a:tblStyle styleId="{154FD97D-E73C-407A-BB92-4E2B93DBEBF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27F97BB-C833-4FB7-BDE5-3F7075034690}" styleName="Stile con tema 2 - Color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Stile con tema 2 - Color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Stile medio 4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4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2721A82-A289-4DBE-854C-F2E6F247B9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A23B397-C45B-4445-86EC-A5CB07E918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CEEF2-5146-4993-8F55-17B277A733D4}" type="datetimeFigureOut">
              <a:rPr lang="it-IT" smtClean="0"/>
              <a:t>30/01/2019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91068D-F757-4FA2-9CCB-EB5E39BA75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2F13F28-DA46-4232-9C1A-FD78EF1EFE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909BD-AF95-46A2-9C1B-E5DDF0AE45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0676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af871002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af8710026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4af8710026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9391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7851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2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asic Layout">
  <p:cSld name="6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176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1"/>
          </p:nvPr>
        </p:nvSpPr>
        <p:spPr>
          <a:xfrm>
            <a:off x="0" y="291952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0" y="3501681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2"/>
          <p:cNvSpPr>
            <a:spLocks noGrp="1"/>
          </p:cNvSpPr>
          <p:nvPr>
            <p:ph type="pic" idx="3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Basic Layout">
  <p:cSld name="8_Basic Layout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0" y="15395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>
            <a:spLocks noGrp="1"/>
          </p:cNvSpPr>
          <p:nvPr>
            <p:ph type="pic" idx="3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rgbClr val="F2F2F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>
            <a:spLocks noGrp="1"/>
          </p:cNvSpPr>
          <p:nvPr>
            <p:ph type="pic" idx="4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rgbClr val="F2F2F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>
            <a:spLocks noGrp="1"/>
          </p:cNvSpPr>
          <p:nvPr>
            <p:ph type="pic" idx="5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rgbClr val="F2F2F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>
            <a:spLocks noGrp="1"/>
          </p:cNvSpPr>
          <p:nvPr>
            <p:ph type="pic" idx="6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rgbClr val="F2F2F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>
            <a:spLocks noGrp="1"/>
          </p:cNvSpPr>
          <p:nvPr>
            <p:ph type="pic" idx="7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rgbClr val="F2F2F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>
            <a:spLocks noGrp="1"/>
          </p:cNvSpPr>
          <p:nvPr>
            <p:ph type="pic" idx="8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rgbClr val="F2F2F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>
            <a:spLocks noGrp="1"/>
          </p:cNvSpPr>
          <p:nvPr>
            <p:ph type="pic" idx="9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rgbClr val="F2F2F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>
            <a:spLocks noGrp="1"/>
          </p:cNvSpPr>
          <p:nvPr>
            <p:ph type="pic" idx="13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rgbClr val="F2F2F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>
            <a:spLocks noGrp="1"/>
          </p:cNvSpPr>
          <p:nvPr>
            <p:ph type="pic" idx="2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>
            <a:spLocks noGrp="1"/>
          </p:cNvSpPr>
          <p:nvPr>
            <p:ph type="pic" idx="3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>
            <a:spLocks noGrp="1"/>
          </p:cNvSpPr>
          <p:nvPr>
            <p:ph type="pic" idx="4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>
            <a:spLocks noGrp="1"/>
          </p:cNvSpPr>
          <p:nvPr>
            <p:ph type="pic" idx="5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s and Contents Layout">
  <p:cSld name="1_Images and Contents Layout">
    <p:bg>
      <p:bgPr>
        <a:solidFill>
          <a:schemeClr val="accen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>
            <a:spLocks noGrp="1"/>
          </p:cNvSpPr>
          <p:nvPr>
            <p:ph type="pic" idx="2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>
            <a:spLocks noGrp="1"/>
          </p:cNvSpPr>
          <p:nvPr>
            <p:ph type="pic" idx="3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and Contents Layout">
  <p:cSld name="2_Images and Contents Layout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>
            <a:spLocks noGrp="1"/>
          </p:cNvSpPr>
          <p:nvPr>
            <p:ph type="pic" idx="2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pic" idx="3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>
            <a:spLocks noGrp="1"/>
          </p:cNvSpPr>
          <p:nvPr>
            <p:ph type="pic" idx="4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5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>
            <a:spLocks noGrp="1"/>
          </p:cNvSpPr>
          <p:nvPr>
            <p:ph type="pic" idx="6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bg>
      <p:bgPr>
        <a:solidFill>
          <a:schemeClr val="accen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>
            <a:spLocks noGrp="1"/>
          </p:cNvSpPr>
          <p:nvPr>
            <p:ph type="pic" idx="2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>
            <a:spLocks noGrp="1"/>
          </p:cNvSpPr>
          <p:nvPr>
            <p:ph type="pic" idx="3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bg>
      <p:bgPr>
        <a:solidFill>
          <a:srgbClr val="44434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>
            <a:spLocks noGrp="1"/>
          </p:cNvSpPr>
          <p:nvPr>
            <p:ph type="pic" idx="2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>
            <a:spLocks noGrp="1"/>
          </p:cNvSpPr>
          <p:nvPr>
            <p:ph type="pic" idx="3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Images and Contents Layout">
  <p:cSld name="6_Images and Contents Layou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2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>
            <a:spLocks noGrp="1"/>
          </p:cNvSpPr>
          <p:nvPr>
            <p:ph type="pic" idx="3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9"/>
          <p:cNvSpPr>
            <a:spLocks noGrp="1"/>
          </p:cNvSpPr>
          <p:nvPr>
            <p:ph type="pic" idx="4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>
            <a:spLocks noGrp="1"/>
          </p:cNvSpPr>
          <p:nvPr>
            <p:ph type="pic" idx="5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2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>
            <a:spLocks noGrp="1"/>
          </p:cNvSpPr>
          <p:nvPr>
            <p:ph type="pic" idx="3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0"/>
          <p:cNvSpPr>
            <a:spLocks noGrp="1"/>
          </p:cNvSpPr>
          <p:nvPr>
            <p:ph type="pic" idx="4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>
            <a:spLocks noGrp="1"/>
          </p:cNvSpPr>
          <p:nvPr>
            <p:ph type="pic" idx="5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/>
          <p:nvPr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s and Contents Layout">
  <p:cSld name="5_Images and Contents Layout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2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1"/>
          <p:cNvSpPr/>
          <p:nvPr/>
        </p:nvSpPr>
        <p:spPr>
          <a:xfrm>
            <a:off x="-9526" y="1183060"/>
            <a:ext cx="9153525" cy="3960440"/>
          </a:xfrm>
          <a:custGeom>
            <a:avLst/>
            <a:gdLst/>
            <a:ahLst/>
            <a:cxnLst/>
            <a:rect l="l" t="t" r="r" b="b"/>
            <a:pathLst>
              <a:path w="9153525" h="3960440" extrusionOk="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21" descr="D:\Fullppt\PNG이미지\핸드폰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77798" y="777418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1"/>
          <p:cNvSpPr>
            <a:spLocks noGrp="1"/>
          </p:cNvSpPr>
          <p:nvPr>
            <p:ph type="pic" idx="3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0" y="3587482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-148" y="423555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Images and Contents Layout">
  <p:cSld name="9_Images and Contents Layout">
    <p:bg>
      <p:bgPr>
        <a:solidFill>
          <a:schemeClr val="accen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2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3312" y="2730636"/>
            <a:ext cx="2040674" cy="2034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2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75342" y="2730636"/>
            <a:ext cx="2040674" cy="203470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2"/>
          <p:cNvSpPr>
            <a:spLocks noGrp="1"/>
          </p:cNvSpPr>
          <p:nvPr>
            <p:ph type="pic" idx="2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2"/>
          <p:cNvSpPr>
            <a:spLocks noGrp="1"/>
          </p:cNvSpPr>
          <p:nvPr>
            <p:ph type="pic" idx="3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>
            <a:spLocks noGrp="1"/>
          </p:cNvSpPr>
          <p:nvPr>
            <p:ph type="pic" idx="4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sz="405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4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4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solidFill>
          <a:srgbClr val="44434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059"/>
            <a:ext cx="3856106" cy="5135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solidFill>
          <a:schemeClr val="accen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0" y="15395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body" idx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176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0" y="15395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0" y="15395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asic Layout">
  <p:cSld name="5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0" y="15395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3491880" y="2284824"/>
            <a:ext cx="5904656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</a:pPr>
            <a:r>
              <a:rPr lang="it-IT" sz="4000"/>
              <a:t>ANALISI RECENSIONI AMAZON</a:t>
            </a:r>
            <a:endParaRPr/>
          </a:p>
        </p:txBody>
      </p:sp>
      <p:pic>
        <p:nvPicPr>
          <p:cNvPr id="114" name="Google Shape;114;p25" descr="Image result for TEXT MIN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8024" y="123478"/>
            <a:ext cx="1943111" cy="194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5" descr="Image result for amazon vettoria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0272" y="214541"/>
            <a:ext cx="1760984" cy="176098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5"/>
          <p:cNvSpPr txBox="1"/>
          <p:nvPr/>
        </p:nvSpPr>
        <p:spPr>
          <a:xfrm>
            <a:off x="5454450" y="3936375"/>
            <a:ext cx="3579600" cy="10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600" i="1">
                <a:solidFill>
                  <a:schemeClr val="lt1"/>
                </a:solidFill>
              </a:rPr>
              <a:t>Luca </a:t>
            </a:r>
            <a:r>
              <a:rPr lang="it-IT" sz="1600" i="1">
                <a:solidFill>
                  <a:srgbClr val="FFFFFF"/>
                </a:solidFill>
              </a:rPr>
              <a:t>Gabellini (777786)</a:t>
            </a:r>
            <a:endParaRPr sz="1600" i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600" i="1">
                <a:solidFill>
                  <a:schemeClr val="lt1"/>
                </a:solidFill>
              </a:rPr>
              <a:t>Matteo </a:t>
            </a:r>
            <a:r>
              <a:rPr lang="it-IT" sz="1600" i="1">
                <a:solidFill>
                  <a:srgbClr val="FFFFFF"/>
                </a:solidFill>
              </a:rPr>
              <a:t>Provasi (782922)</a:t>
            </a:r>
            <a:endParaRPr sz="1600" i="1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i="1">
                <a:solidFill>
                  <a:schemeClr val="lt1"/>
                </a:solidFill>
              </a:rPr>
              <a:t>Pierluigi </a:t>
            </a:r>
            <a:r>
              <a:rPr lang="it-IT" sz="1600" i="1">
                <a:solidFill>
                  <a:srgbClr val="FFFFFF"/>
                </a:solidFill>
              </a:rPr>
              <a:t>Tagliabue (835211)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>
            <a:spLocks noGrp="1"/>
          </p:cNvSpPr>
          <p:nvPr>
            <p:ph type="body" idx="1"/>
          </p:nvPr>
        </p:nvSpPr>
        <p:spPr>
          <a:xfrm>
            <a:off x="0" y="15395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None/>
            </a:pPr>
            <a:r>
              <a:rPr lang="it-IT">
                <a:solidFill>
                  <a:srgbClr val="FFC000"/>
                </a:solidFill>
              </a:rPr>
              <a:t>Step 3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252" name="Google Shape;252;p33"/>
          <p:cNvSpPr/>
          <p:nvPr/>
        </p:nvSpPr>
        <p:spPr>
          <a:xfrm>
            <a:off x="4680012" y="1184696"/>
            <a:ext cx="4068451" cy="17152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395535" y="1188747"/>
            <a:ext cx="4068451" cy="17152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395535" y="3097108"/>
            <a:ext cx="4068451" cy="17152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4680013" y="3097108"/>
            <a:ext cx="4068451" cy="17152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467544" y="3109540"/>
            <a:ext cx="356494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Modelli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3"/>
          <p:cNvSpPr txBox="1"/>
          <p:nvPr/>
        </p:nvSpPr>
        <p:spPr>
          <a:xfrm>
            <a:off x="611560" y="3719054"/>
            <a:ext cx="26288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Char char="•"/>
            </a:pPr>
            <a:r>
              <a:rPr lang="it-IT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Descrizione</a:t>
            </a:r>
            <a:endParaRPr sz="12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Char char="•"/>
            </a:pPr>
            <a:r>
              <a:rPr lang="it-IT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Naïve Bayes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Char char="•"/>
            </a:pPr>
            <a:r>
              <a:rPr lang="it-IT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Char char="•"/>
            </a:pPr>
            <a:r>
              <a:rPr lang="it-IT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Logistic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body" idx="1"/>
          </p:nvPr>
        </p:nvSpPr>
        <p:spPr>
          <a:xfrm>
            <a:off x="3220928" y="449229"/>
            <a:ext cx="3165432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</a:pPr>
            <a:r>
              <a:rPr lang="it-IT"/>
              <a:t>MODELLI</a:t>
            </a:r>
            <a:endParaRPr/>
          </a:p>
        </p:txBody>
      </p:sp>
      <p:sp>
        <p:nvSpPr>
          <p:cNvPr id="263" name="Google Shape;263;p34"/>
          <p:cNvSpPr/>
          <p:nvPr/>
        </p:nvSpPr>
        <p:spPr>
          <a:xfrm rot="5400000">
            <a:off x="3938218" y="-3127744"/>
            <a:ext cx="1076693" cy="773001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4"/>
          <p:cNvSpPr/>
          <p:nvPr/>
        </p:nvSpPr>
        <p:spPr>
          <a:xfrm>
            <a:off x="1065312" y="280061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34"/>
          <p:cNvGrpSpPr/>
          <p:nvPr/>
        </p:nvGrpSpPr>
        <p:grpSpPr>
          <a:xfrm>
            <a:off x="406491" y="1438262"/>
            <a:ext cx="2609367" cy="3140036"/>
            <a:chOff x="993733" y="1566850"/>
            <a:chExt cx="2227200" cy="2650507"/>
          </a:xfrm>
        </p:grpSpPr>
        <p:sp>
          <p:nvSpPr>
            <p:cNvPr id="266" name="Google Shape;266;p34"/>
            <p:cNvSpPr/>
            <p:nvPr/>
          </p:nvSpPr>
          <p:spPr>
            <a:xfrm>
              <a:off x="993733" y="2012957"/>
              <a:ext cx="2227200" cy="2204400"/>
            </a:xfrm>
            <a:prstGeom prst="rect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1683824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34"/>
          <p:cNvGrpSpPr/>
          <p:nvPr/>
        </p:nvGrpSpPr>
        <p:grpSpPr>
          <a:xfrm>
            <a:off x="3131831" y="1438262"/>
            <a:ext cx="2798496" cy="3139854"/>
            <a:chOff x="3462026" y="1566850"/>
            <a:chExt cx="2227200" cy="2637694"/>
          </a:xfrm>
        </p:grpSpPr>
        <p:sp>
          <p:nvSpPr>
            <p:cNvPr id="269" name="Google Shape;269;p34"/>
            <p:cNvSpPr/>
            <p:nvPr/>
          </p:nvSpPr>
          <p:spPr>
            <a:xfrm>
              <a:off x="3462026" y="2001644"/>
              <a:ext cx="2227200" cy="2202900"/>
            </a:xfrm>
            <a:prstGeom prst="rect">
              <a:avLst/>
            </a:pr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4148497" y="1566850"/>
              <a:ext cx="847006" cy="8470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34"/>
          <p:cNvGrpSpPr/>
          <p:nvPr/>
        </p:nvGrpSpPr>
        <p:grpSpPr>
          <a:xfrm>
            <a:off x="6059625" y="1438223"/>
            <a:ext cx="2760837" cy="3140063"/>
            <a:chOff x="5930332" y="1566850"/>
            <a:chExt cx="2227200" cy="2602406"/>
          </a:xfrm>
        </p:grpSpPr>
        <p:sp>
          <p:nvSpPr>
            <p:cNvPr id="272" name="Google Shape;272;p34"/>
            <p:cNvSpPr/>
            <p:nvPr/>
          </p:nvSpPr>
          <p:spPr>
            <a:xfrm>
              <a:off x="5930332" y="1990356"/>
              <a:ext cx="2227200" cy="2178900"/>
            </a:xfrm>
            <a:prstGeom prst="rect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6620438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34"/>
          <p:cNvGrpSpPr/>
          <p:nvPr/>
        </p:nvGrpSpPr>
        <p:grpSpPr>
          <a:xfrm>
            <a:off x="430600" y="2502511"/>
            <a:ext cx="2572023" cy="1692289"/>
            <a:chOff x="5716756" y="1741474"/>
            <a:chExt cx="3669600" cy="605622"/>
          </a:xfrm>
        </p:grpSpPr>
        <p:sp>
          <p:nvSpPr>
            <p:cNvPr id="275" name="Google Shape;275;p34"/>
            <p:cNvSpPr txBox="1"/>
            <p:nvPr/>
          </p:nvSpPr>
          <p:spPr>
            <a:xfrm>
              <a:off x="5716756" y="1844296"/>
              <a:ext cx="36696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Char char="•"/>
              </a:pPr>
              <a:r>
                <a:rPr lang="it-IT" sz="1200" dirty="0">
                  <a:solidFill>
                    <a:schemeClr val="lt1"/>
                  </a:solidFill>
                </a:rPr>
                <a:t>Probabilità di appartenenza calcolata sfruttando il teorema di </a:t>
              </a:r>
              <a:r>
                <a:rPr lang="it-IT" sz="1200" dirty="0" err="1">
                  <a:solidFill>
                    <a:schemeClr val="lt1"/>
                  </a:solidFill>
                </a:rPr>
                <a:t>Bayes</a:t>
              </a:r>
              <a:endParaRPr sz="1200" dirty="0">
                <a:solidFill>
                  <a:schemeClr val="lt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dirty="0">
                <a:solidFill>
                  <a:schemeClr val="lt1"/>
                </a:solidFill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Char char="•"/>
              </a:pPr>
              <a:r>
                <a:rPr lang="it-IT" sz="1200" dirty="0">
                  <a:solidFill>
                    <a:schemeClr val="lt1"/>
                  </a:solidFill>
                </a:rPr>
                <a:t>Correzione di Laplace per ovviare alla presenza di parole sconosciute</a:t>
              </a:r>
              <a:endParaRPr dirty="0">
                <a:solidFill>
                  <a:schemeClr val="dk1"/>
                </a:solidFill>
              </a:endParaRPr>
            </a:p>
            <a:p>
              <a:pPr marL="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9525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4"/>
            <p:cNvSpPr txBox="1"/>
            <p:nvPr/>
          </p:nvSpPr>
          <p:spPr>
            <a:xfrm>
              <a:off x="6304992" y="1741474"/>
              <a:ext cx="2453250" cy="1134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Naïve Bayes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34"/>
          <p:cNvGrpSpPr/>
          <p:nvPr/>
        </p:nvGrpSpPr>
        <p:grpSpPr>
          <a:xfrm>
            <a:off x="3145605" y="2502426"/>
            <a:ext cx="2783597" cy="1692868"/>
            <a:chOff x="6167079" y="1750624"/>
            <a:chExt cx="2712900" cy="3800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8" name="Google Shape;278;p34"/>
                <p:cNvSpPr txBox="1"/>
                <p:nvPr/>
              </p:nvSpPr>
              <p:spPr>
                <a:xfrm>
                  <a:off x="6167079" y="1819623"/>
                  <a:ext cx="2712900" cy="31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457200" lvl="0" indent="-30480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200"/>
                    <a:buChar char="•"/>
                  </a:pPr>
                  <a:r>
                    <a:rPr lang="it-IT" sz="1200" dirty="0">
                      <a:solidFill>
                        <a:schemeClr val="lt1"/>
                      </a:solidFill>
                    </a:rPr>
                    <a:t>Media i risultati di </a:t>
                  </a:r>
                  <a:r>
                    <a:rPr lang="it-IT" sz="1200" i="1" dirty="0">
                      <a:solidFill>
                        <a:schemeClr val="lt1"/>
                      </a:solidFill>
                    </a:rPr>
                    <a:t>n</a:t>
                  </a:r>
                  <a:r>
                    <a:rPr lang="it-IT" sz="1200" dirty="0">
                      <a:solidFill>
                        <a:schemeClr val="lt1"/>
                      </a:solidFill>
                    </a:rPr>
                    <a:t> alberi classificativi</a:t>
                  </a:r>
                </a:p>
                <a:p>
                  <a:pPr marL="45720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lang="it-IT" sz="600" dirty="0">
                    <a:solidFill>
                      <a:schemeClr val="lt1"/>
                    </a:solidFill>
                  </a:endParaRPr>
                </a:p>
                <a:p>
                  <a:pPr marL="457200" lvl="0" indent="-30480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200"/>
                    <a:buChar char="•"/>
                  </a:pPr>
                  <a:r>
                    <a:rPr lang="it-IT" sz="1200" dirty="0">
                      <a:solidFill>
                        <a:schemeClr val="lt1"/>
                      </a:solidFill>
                    </a:rPr>
                    <a:t>Ogni albero contiene un subset di massimo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t-IT" sz="12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sz="12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rad>
                      <m:r>
                        <a:rPr lang="it-IT" sz="1200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it-IT" sz="1200" dirty="0">
                      <a:solidFill>
                        <a:schemeClr val="lt1"/>
                      </a:solidFill>
                    </a:rPr>
                    <a:t>features </a:t>
                  </a:r>
                  <a:endParaRPr lang="it-IT" dirty="0">
                    <a:solidFill>
                      <a:schemeClr val="dk1"/>
                    </a:solidFill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lang="it-IT" sz="600" dirty="0">
                    <a:solidFill>
                      <a:schemeClr val="lt1"/>
                    </a:solidFill>
                  </a:endParaRPr>
                </a:p>
                <a:p>
                  <a:pPr marL="457200" lvl="0" indent="-30480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200"/>
                    <a:buChar char="•"/>
                  </a:pPr>
                  <a:r>
                    <a:rPr lang="it-IT" sz="1200" dirty="0">
                      <a:solidFill>
                        <a:schemeClr val="lt1"/>
                      </a:solidFill>
                    </a:rPr>
                    <a:t>Split dei nodi in base all’Indice di Gini</a:t>
                  </a:r>
                  <a:endParaRPr sz="1200" dirty="0">
                    <a:solidFill>
                      <a:schemeClr val="lt1"/>
                    </a:solidFill>
                  </a:endParaRPr>
                </a:p>
              </p:txBody>
            </p:sp>
          </mc:Choice>
          <mc:Fallback>
            <p:sp>
              <p:nvSpPr>
                <p:cNvPr id="278" name="Google Shape;278;p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079" y="1819623"/>
                  <a:ext cx="2712900" cy="311100"/>
                </a:xfrm>
                <a:prstGeom prst="rect">
                  <a:avLst/>
                </a:prstGeom>
                <a:blipFill>
                  <a:blip r:embed="rId3"/>
                  <a:stretch>
                    <a:fillRect t="-881" r="-219" b="-352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9" name="Google Shape;279;p34"/>
            <p:cNvSpPr txBox="1"/>
            <p:nvPr/>
          </p:nvSpPr>
          <p:spPr>
            <a:xfrm>
              <a:off x="6178184" y="1750624"/>
              <a:ext cx="2690700" cy="6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Random Forest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34"/>
          <p:cNvGrpSpPr/>
          <p:nvPr/>
        </p:nvGrpSpPr>
        <p:grpSpPr>
          <a:xfrm>
            <a:off x="6046347" y="2502556"/>
            <a:ext cx="2688812" cy="736431"/>
            <a:chOff x="5641818" y="1769858"/>
            <a:chExt cx="3249600" cy="249061"/>
          </a:xfrm>
        </p:grpSpPr>
        <p:sp>
          <p:nvSpPr>
            <p:cNvPr id="281" name="Google Shape;281;p34"/>
            <p:cNvSpPr txBox="1"/>
            <p:nvPr/>
          </p:nvSpPr>
          <p:spPr>
            <a:xfrm>
              <a:off x="5641818" y="1862919"/>
              <a:ext cx="3249600" cy="15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Char char="•"/>
              </a:pPr>
              <a:r>
                <a:rPr lang="it-IT" sz="1200" dirty="0">
                  <a:solidFill>
                    <a:schemeClr val="lt1"/>
                  </a:solidFill>
                </a:rPr>
                <a:t>Metodo </a:t>
              </a:r>
              <a:r>
                <a:rPr lang="it-IT" sz="1200" i="1" dirty="0" err="1">
                  <a:solidFill>
                    <a:schemeClr val="lt1"/>
                  </a:solidFill>
                </a:rPr>
                <a:t>Multinomial</a:t>
              </a:r>
              <a:endParaRPr sz="1200" i="1" dirty="0">
                <a:solidFill>
                  <a:schemeClr val="lt1"/>
                </a:solidFill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dirty="0">
                <a:solidFill>
                  <a:schemeClr val="lt1"/>
                </a:solidFill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Char char="•"/>
              </a:pPr>
              <a:r>
                <a:rPr lang="it-IT" sz="1200" dirty="0">
                  <a:solidFill>
                    <a:schemeClr val="lt1"/>
                  </a:solidFill>
                </a:rPr>
                <a:t>Probabilità di appartenenza calcolata con la funzione </a:t>
              </a:r>
              <a:r>
                <a:rPr lang="it-IT" sz="1200" i="1" dirty="0" err="1">
                  <a:solidFill>
                    <a:schemeClr val="lt1"/>
                  </a:solidFill>
                </a:rPr>
                <a:t>softmax</a:t>
              </a:r>
              <a:endParaRPr sz="1200" i="1" dirty="0">
                <a:solidFill>
                  <a:schemeClr val="lt1"/>
                </a:solidFill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i="1" dirty="0">
                <a:solidFill>
                  <a:schemeClr val="lt1"/>
                </a:solidFill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Char char="•"/>
              </a:pPr>
              <a:r>
                <a:rPr lang="it-IT" sz="1200" dirty="0">
                  <a:solidFill>
                    <a:schemeClr val="lt1"/>
                  </a:solidFill>
                </a:rPr>
                <a:t>Recensione assegnata alla classe con probabilità più elevata</a:t>
              </a:r>
              <a:endParaRPr sz="1200" dirty="0">
                <a:solidFill>
                  <a:schemeClr val="lt1"/>
                </a:solidFill>
              </a:endParaRPr>
            </a:p>
            <a:p>
              <a:pPr marL="171450" marR="0" lvl="0" indent="-952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4"/>
            <p:cNvSpPr txBox="1"/>
            <p:nvPr/>
          </p:nvSpPr>
          <p:spPr>
            <a:xfrm>
              <a:off x="6232624" y="1769858"/>
              <a:ext cx="2187600" cy="1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Logistico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body" idx="1"/>
          </p:nvPr>
        </p:nvSpPr>
        <p:spPr>
          <a:xfrm>
            <a:off x="0" y="15395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None/>
            </a:pPr>
            <a:r>
              <a:rPr lang="it-IT">
                <a:solidFill>
                  <a:srgbClr val="FFC000"/>
                </a:solidFill>
              </a:rPr>
              <a:t>Step 4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288" name="Google Shape;288;p35"/>
          <p:cNvSpPr/>
          <p:nvPr/>
        </p:nvSpPr>
        <p:spPr>
          <a:xfrm>
            <a:off x="4680012" y="1184696"/>
            <a:ext cx="4068451" cy="17152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5"/>
          <p:cNvSpPr/>
          <p:nvPr/>
        </p:nvSpPr>
        <p:spPr>
          <a:xfrm>
            <a:off x="395535" y="1188747"/>
            <a:ext cx="4068451" cy="17152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5"/>
          <p:cNvSpPr/>
          <p:nvPr/>
        </p:nvSpPr>
        <p:spPr>
          <a:xfrm>
            <a:off x="395535" y="3097108"/>
            <a:ext cx="4068451" cy="17152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5"/>
          <p:cNvSpPr/>
          <p:nvPr/>
        </p:nvSpPr>
        <p:spPr>
          <a:xfrm>
            <a:off x="4680013" y="3097108"/>
            <a:ext cx="4068451" cy="17152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5"/>
          <p:cNvSpPr txBox="1"/>
          <p:nvPr/>
        </p:nvSpPr>
        <p:spPr>
          <a:xfrm>
            <a:off x="4701117" y="3147814"/>
            <a:ext cx="356494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Analisi &amp; risultati</a:t>
            </a:r>
            <a:endParaRPr sz="2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4845133" y="3757328"/>
            <a:ext cx="26288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it-IT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Precision/Recall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it-IT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Confusion matrix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it-IT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Commenti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>
            <a:spLocks noGrp="1"/>
          </p:cNvSpPr>
          <p:nvPr>
            <p:ph type="body" idx="1"/>
          </p:nvPr>
        </p:nvSpPr>
        <p:spPr>
          <a:xfrm>
            <a:off x="2463748" y="449229"/>
            <a:ext cx="561493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</a:pPr>
            <a:r>
              <a:rPr lang="it-IT" dirty="0"/>
              <a:t>ANALISI &amp; RISULTATI - 1</a:t>
            </a:r>
            <a:endParaRPr dirty="0"/>
          </a:p>
        </p:txBody>
      </p:sp>
      <p:sp>
        <p:nvSpPr>
          <p:cNvPr id="344" name="Google Shape;344;p39"/>
          <p:cNvSpPr/>
          <p:nvPr/>
        </p:nvSpPr>
        <p:spPr>
          <a:xfrm rot="5400000">
            <a:off x="3983684" y="-3087275"/>
            <a:ext cx="1076700" cy="764905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9"/>
          <p:cNvSpPr/>
          <p:nvPr/>
        </p:nvSpPr>
        <p:spPr>
          <a:xfrm>
            <a:off x="1065312" y="280061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9"/>
          <p:cNvSpPr txBox="1"/>
          <p:nvPr/>
        </p:nvSpPr>
        <p:spPr>
          <a:xfrm>
            <a:off x="693427" y="1468689"/>
            <a:ext cx="3540641" cy="717000"/>
          </a:xfrm>
          <a:prstGeom prst="rect">
            <a:avLst/>
          </a:prstGeom>
          <a:noFill/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lt1"/>
                </a:solidFill>
              </a:rPr>
              <a:t>Test 𝟀</a:t>
            </a:r>
            <a:r>
              <a:rPr lang="it-IT" sz="1800" baseline="30000" dirty="0">
                <a:solidFill>
                  <a:schemeClr val="lt1"/>
                </a:solidFill>
              </a:rPr>
              <a:t>2 </a:t>
            </a:r>
            <a:r>
              <a:rPr lang="it-IT" sz="1800" dirty="0">
                <a:solidFill>
                  <a:schemeClr val="lt1"/>
                </a:solidFill>
              </a:rPr>
              <a:t>per rilevanza condizionata:</a:t>
            </a:r>
            <a:r>
              <a:rPr lang="it-IT" sz="1800" baseline="30000" dirty="0">
                <a:solidFill>
                  <a:schemeClr val="lt1"/>
                </a:solidFill>
              </a:rPr>
              <a:t>   </a:t>
            </a:r>
            <a:endParaRPr sz="1800" baseline="30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Google Shape;347;p39"/>
              <p:cNvSpPr txBox="1"/>
              <p:nvPr/>
            </p:nvSpPr>
            <p:spPr>
              <a:xfrm>
                <a:off x="3774557" y="1483940"/>
                <a:ext cx="4019107" cy="586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𝜲</m:t>
                          </m:r>
                        </m:e>
                        <m:sup>
                          <m: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it-IT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sSup>
                            <m:sSupPr>
                              <m:ctrlPr>
                                <a:rPr lang="it-IT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𝑨𝑫</m:t>
                                  </m:r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𝑪𝑩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347" name="Google Shape;347;p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57" y="1483940"/>
                <a:ext cx="4019107" cy="5869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3641DF04-315A-4D2D-88D2-1EDDAC76C0DC}"/>
              </a:ext>
            </a:extLst>
          </p:cNvPr>
          <p:cNvSpPr txBox="1"/>
          <p:nvPr/>
        </p:nvSpPr>
        <p:spPr>
          <a:xfrm>
            <a:off x="742031" y="2266944"/>
            <a:ext cx="2533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sz="1200" b="1" dirty="0">
                <a:solidFill>
                  <a:schemeClr val="bg1"/>
                </a:solidFill>
              </a:rPr>
              <a:t># Baby:</a:t>
            </a:r>
            <a:endParaRPr lang="it-IT" sz="1200" b="1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1. baby</a:t>
            </a:r>
            <a:endParaRPr lang="it-IT" sz="1200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2. diaper</a:t>
            </a:r>
            <a:endParaRPr lang="it-IT" sz="1200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3. bottle</a:t>
            </a:r>
            <a:endParaRPr lang="it-IT" sz="1200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 </a:t>
            </a:r>
            <a:endParaRPr lang="it-IT" sz="1200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b="1" dirty="0">
                <a:solidFill>
                  <a:schemeClr val="bg1"/>
                </a:solidFill>
              </a:rPr>
              <a:t># Cell Phones and Accessories:</a:t>
            </a:r>
            <a:endParaRPr lang="it-IT" sz="1200" b="1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1. phone</a:t>
            </a:r>
            <a:endParaRPr lang="it-IT" sz="1200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2. case</a:t>
            </a:r>
            <a:endParaRPr lang="it-IT" sz="1200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3. charge</a:t>
            </a:r>
            <a:endParaRPr lang="it-IT" sz="1200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 </a:t>
            </a:r>
            <a:endParaRPr lang="it-IT" sz="1200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b="1" dirty="0">
                <a:solidFill>
                  <a:schemeClr val="bg1"/>
                </a:solidFill>
              </a:rPr>
              <a:t># Digital Music:</a:t>
            </a:r>
            <a:endParaRPr lang="it-IT" sz="1200" b="1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1. album</a:t>
            </a:r>
            <a:endParaRPr lang="it-IT" sz="1200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2. song</a:t>
            </a:r>
            <a:endParaRPr lang="it-IT" sz="1200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3. </a:t>
            </a:r>
            <a:r>
              <a:rPr lang="en-US" sz="1200" dirty="0" err="1">
                <a:solidFill>
                  <a:schemeClr val="bg1"/>
                </a:solidFill>
              </a:rPr>
              <a:t>quot</a:t>
            </a:r>
            <a:endParaRPr lang="it-IT" sz="12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469BDC-E8FC-45A7-83A1-80795B777769}"/>
              </a:ext>
            </a:extLst>
          </p:cNvPr>
          <p:cNvSpPr txBox="1"/>
          <p:nvPr/>
        </p:nvSpPr>
        <p:spPr>
          <a:xfrm>
            <a:off x="3467099" y="2266944"/>
            <a:ext cx="21098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sz="1200" b="1" dirty="0">
                <a:solidFill>
                  <a:schemeClr val="bg1"/>
                </a:solidFill>
              </a:rPr>
              <a:t># Musical Instruments:</a:t>
            </a:r>
            <a:endParaRPr lang="it-IT" sz="1200" b="1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1. guitar</a:t>
            </a:r>
            <a:endParaRPr lang="it-IT" sz="1200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2. string</a:t>
            </a:r>
            <a:endParaRPr lang="it-IT" sz="1200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3. pedal</a:t>
            </a:r>
            <a:endParaRPr lang="it-IT" sz="1200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 </a:t>
            </a:r>
            <a:endParaRPr lang="it-IT" sz="1200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b="1" dirty="0">
                <a:solidFill>
                  <a:schemeClr val="bg1"/>
                </a:solidFill>
              </a:rPr>
              <a:t># Office Products:</a:t>
            </a:r>
            <a:endParaRPr lang="it-IT" sz="1200" b="1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1. printer</a:t>
            </a:r>
            <a:endParaRPr lang="it-IT" sz="1200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2. ink</a:t>
            </a:r>
            <a:endParaRPr lang="it-IT" sz="1200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3. paper</a:t>
            </a:r>
            <a:endParaRPr lang="it-IT" sz="1200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 </a:t>
            </a:r>
            <a:endParaRPr lang="it-IT" sz="1200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b="1" dirty="0">
                <a:solidFill>
                  <a:schemeClr val="bg1"/>
                </a:solidFill>
              </a:rPr>
              <a:t># Pet Supplies:</a:t>
            </a:r>
            <a:endParaRPr lang="it-IT" sz="1200" b="1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1. dog</a:t>
            </a:r>
            <a:endParaRPr lang="it-IT" sz="1200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2. cat</a:t>
            </a:r>
            <a:endParaRPr lang="it-IT" sz="1200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3. treat</a:t>
            </a:r>
            <a:endParaRPr lang="it-IT" sz="1200" dirty="0">
              <a:solidFill>
                <a:schemeClr val="bg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51FA144-8AE4-40DD-82A4-A136DB24D896}"/>
              </a:ext>
            </a:extLst>
          </p:cNvPr>
          <p:cNvSpPr txBox="1"/>
          <p:nvPr/>
        </p:nvSpPr>
        <p:spPr>
          <a:xfrm>
            <a:off x="6218907" y="2266944"/>
            <a:ext cx="2625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sz="1200" b="1" dirty="0">
                <a:solidFill>
                  <a:schemeClr val="bg1"/>
                </a:solidFill>
              </a:rPr>
              <a:t># Tools and Home Improvement:</a:t>
            </a:r>
            <a:endParaRPr lang="it-IT" sz="1200" b="1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1. tool</a:t>
            </a:r>
            <a:endParaRPr lang="it-IT" sz="1200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2. light</a:t>
            </a:r>
            <a:endParaRPr lang="it-IT" sz="1200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3. Bulb</a:t>
            </a:r>
          </a:p>
          <a:p>
            <a:pPr fontAlgn="base" latinLnBrk="1"/>
            <a:endParaRPr lang="it-IT" sz="1200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b="1" dirty="0">
                <a:solidFill>
                  <a:schemeClr val="bg1"/>
                </a:solidFill>
              </a:rPr>
              <a:t># Toys and Games:</a:t>
            </a:r>
            <a:endParaRPr lang="it-IT" sz="1200" b="1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1. doll</a:t>
            </a:r>
            <a:endParaRPr lang="it-IT" sz="1200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2. toy</a:t>
            </a:r>
            <a:endParaRPr lang="it-IT" sz="1200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3. kid</a:t>
            </a:r>
            <a:endParaRPr lang="it-IT" sz="1200" dirty="0">
              <a:solidFill>
                <a:schemeClr val="bg1"/>
              </a:solidFill>
            </a:endParaRPr>
          </a:p>
          <a:p>
            <a:pPr fontAlgn="base" latinLnBrk="1"/>
            <a:endParaRPr lang="it-IT" sz="1200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b="1" dirty="0">
                <a:solidFill>
                  <a:schemeClr val="bg1"/>
                </a:solidFill>
              </a:rPr>
              <a:t># Video Games:</a:t>
            </a:r>
            <a:endParaRPr lang="it-IT" sz="1200" b="1" dirty="0">
              <a:solidFill>
                <a:schemeClr val="bg1"/>
              </a:solidFill>
            </a:endParaRPr>
          </a:p>
          <a:p>
            <a:pPr fontAlgn="base" latinLnBrk="1"/>
            <a:r>
              <a:rPr lang="it-IT" sz="1200" dirty="0">
                <a:solidFill>
                  <a:schemeClr val="bg1"/>
                </a:solidFill>
              </a:rPr>
              <a:t>1. game</a:t>
            </a:r>
          </a:p>
          <a:p>
            <a:pPr fontAlgn="base" latinLnBrk="1"/>
            <a:r>
              <a:rPr lang="it-IT" sz="1200" dirty="0">
                <a:solidFill>
                  <a:schemeClr val="bg1"/>
                </a:solidFill>
              </a:rPr>
              <a:t>2. graphic</a:t>
            </a:r>
          </a:p>
          <a:p>
            <a:pPr fontAlgn="base" latinLnBrk="1"/>
            <a:r>
              <a:rPr lang="it-IT" sz="1200" dirty="0">
                <a:solidFill>
                  <a:schemeClr val="bg1"/>
                </a:solidFill>
              </a:rPr>
              <a:t>3. play</a:t>
            </a:r>
          </a:p>
        </p:txBody>
      </p:sp>
    </p:spTree>
    <p:extLst>
      <p:ext uri="{BB962C8B-B14F-4D97-AF65-F5344CB8AC3E}">
        <p14:creationId xmlns:p14="http://schemas.microsoft.com/office/powerpoint/2010/main" val="89040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>
            <a:spLocks noGrp="1"/>
          </p:cNvSpPr>
          <p:nvPr>
            <p:ph type="body" idx="1"/>
          </p:nvPr>
        </p:nvSpPr>
        <p:spPr>
          <a:xfrm>
            <a:off x="2463749" y="449229"/>
            <a:ext cx="5712688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</a:pPr>
            <a:r>
              <a:rPr lang="it-IT" dirty="0"/>
              <a:t>ANALISI &amp; RISULTATI - 2</a:t>
            </a:r>
            <a:endParaRPr dirty="0"/>
          </a:p>
        </p:txBody>
      </p:sp>
      <p:sp>
        <p:nvSpPr>
          <p:cNvPr id="299" name="Google Shape;299;p36"/>
          <p:cNvSpPr/>
          <p:nvPr/>
        </p:nvSpPr>
        <p:spPr>
          <a:xfrm rot="5400000">
            <a:off x="3938218" y="-3127744"/>
            <a:ext cx="1076693" cy="773001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1065312" y="280061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1" name="Google Shape;301;p36"/>
          <p:cNvGrpSpPr/>
          <p:nvPr/>
        </p:nvGrpSpPr>
        <p:grpSpPr>
          <a:xfrm>
            <a:off x="611559" y="1577033"/>
            <a:ext cx="3312369" cy="2828529"/>
            <a:chOff x="-1062465" y="3123631"/>
            <a:chExt cx="2062421" cy="2828529"/>
          </a:xfrm>
        </p:grpSpPr>
        <p:sp>
          <p:nvSpPr>
            <p:cNvPr id="302" name="Google Shape;302;p36"/>
            <p:cNvSpPr txBox="1"/>
            <p:nvPr/>
          </p:nvSpPr>
          <p:spPr>
            <a:xfrm>
              <a:off x="-1059701" y="3643836"/>
              <a:ext cx="2059657" cy="2308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Tutti i modelli registrano buone performance classificative in termini di accuracy: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it-IT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Random forest </a:t>
              </a:r>
              <a:r>
                <a:rPr lang="it-IT" sz="1600">
                  <a:solidFill>
                    <a:schemeClr val="lt1"/>
                  </a:solidFill>
                </a:rPr>
                <a:t>(100 alberi), meno performante</a:t>
              </a:r>
              <a:endParaRPr sz="1600">
                <a:solidFill>
                  <a:schemeClr val="lt1"/>
                </a:solidFill>
              </a:endParaRPr>
            </a:p>
            <a:p>
              <a:pPr marL="4572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it-IT" sz="1600">
                  <a:solidFill>
                    <a:schemeClr val="lt1"/>
                  </a:solidFill>
                </a:rPr>
                <a:t>Accuracy più elevata con il logistico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6"/>
            <p:cNvSpPr txBox="1"/>
            <p:nvPr/>
          </p:nvSpPr>
          <p:spPr>
            <a:xfrm>
              <a:off x="-1062465" y="3123631"/>
              <a:ext cx="2059657" cy="461665"/>
            </a:xfrm>
            <a:prstGeom prst="rect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Performance modelli</a:t>
              </a:r>
              <a:endParaRPr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36"/>
          <p:cNvGrpSpPr/>
          <p:nvPr/>
        </p:nvGrpSpPr>
        <p:grpSpPr>
          <a:xfrm>
            <a:off x="5029201" y="1577033"/>
            <a:ext cx="3312369" cy="2582308"/>
            <a:chOff x="-1062465" y="3123631"/>
            <a:chExt cx="2062421" cy="2582308"/>
          </a:xfrm>
        </p:grpSpPr>
        <p:sp>
          <p:nvSpPr>
            <p:cNvPr id="305" name="Google Shape;305;p36"/>
            <p:cNvSpPr txBox="1"/>
            <p:nvPr/>
          </p:nvSpPr>
          <p:spPr>
            <a:xfrm>
              <a:off x="-1059701" y="3643836"/>
              <a:ext cx="2059657" cy="2062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La classe </a:t>
              </a:r>
              <a:r>
                <a:rPr lang="it-IT" sz="1600" i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Musical Instruments </a:t>
              </a:r>
              <a:r>
                <a:rPr lang="it-IT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presenta un problema:</a:t>
              </a:r>
              <a:endParaRPr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it-IT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Alta precision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it-IT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Bassa recall</a:t>
              </a:r>
              <a:endParaRPr/>
            </a:p>
            <a:p>
              <a:pPr marL="285750" marR="0" lvl="0" indent="-1841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Il numero di osservazioni in questa classe è significativamente minore rispetto a tutte le altre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6"/>
            <p:cNvSpPr txBox="1"/>
            <p:nvPr/>
          </p:nvSpPr>
          <p:spPr>
            <a:xfrm>
              <a:off x="-1062465" y="3123631"/>
              <a:ext cx="2059657" cy="461665"/>
            </a:xfrm>
            <a:prstGeom prst="rect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Precision &amp; recall</a:t>
              </a:r>
              <a:endParaRPr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>
            <a:spLocks noGrp="1"/>
          </p:cNvSpPr>
          <p:nvPr>
            <p:ph type="body" idx="1"/>
          </p:nvPr>
        </p:nvSpPr>
        <p:spPr>
          <a:xfrm>
            <a:off x="2463749" y="449229"/>
            <a:ext cx="5614939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</a:pPr>
            <a:r>
              <a:rPr lang="it-IT" dirty="0"/>
              <a:t>ANALISI &amp; RISULTATI - 3</a:t>
            </a:r>
            <a:endParaRPr dirty="0"/>
          </a:p>
        </p:txBody>
      </p:sp>
      <p:sp>
        <p:nvSpPr>
          <p:cNvPr id="312" name="Google Shape;312;p37"/>
          <p:cNvSpPr/>
          <p:nvPr/>
        </p:nvSpPr>
        <p:spPr>
          <a:xfrm rot="5400000">
            <a:off x="3938218" y="-3127744"/>
            <a:ext cx="1076693" cy="773001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7"/>
          <p:cNvSpPr/>
          <p:nvPr/>
        </p:nvSpPr>
        <p:spPr>
          <a:xfrm>
            <a:off x="1065312" y="280061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4" name="Google Shape;314;p37"/>
          <p:cNvGrpSpPr/>
          <p:nvPr/>
        </p:nvGrpSpPr>
        <p:grpSpPr>
          <a:xfrm>
            <a:off x="611559" y="1577033"/>
            <a:ext cx="3312369" cy="3074750"/>
            <a:chOff x="-1062465" y="3123631"/>
            <a:chExt cx="2062421" cy="3074750"/>
          </a:xfrm>
        </p:grpSpPr>
        <p:sp>
          <p:nvSpPr>
            <p:cNvPr id="315" name="Google Shape;315;p37"/>
            <p:cNvSpPr txBox="1"/>
            <p:nvPr/>
          </p:nvSpPr>
          <p:spPr>
            <a:xfrm>
              <a:off x="-1059701" y="3643836"/>
              <a:ext cx="2059657" cy="2554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Per avere una migliore recall si sono prese tutte le osservazioni disponibili per </a:t>
              </a:r>
              <a:r>
                <a:rPr lang="it-IT" sz="1600" i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Musical Instruments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La numerosità diventa uguale a quella della seconda classe meno numerosa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Nuovo dataset con solo questa categoria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7"/>
            <p:cNvSpPr txBox="1"/>
            <p:nvPr/>
          </p:nvSpPr>
          <p:spPr>
            <a:xfrm>
              <a:off x="-1062465" y="3123631"/>
              <a:ext cx="2059657" cy="461665"/>
            </a:xfrm>
            <a:prstGeom prst="rect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Ricampionamento</a:t>
              </a:r>
              <a:endParaRPr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" name="Google Shape;317;p37"/>
          <p:cNvGrpSpPr/>
          <p:nvPr/>
        </p:nvGrpSpPr>
        <p:grpSpPr>
          <a:xfrm>
            <a:off x="5029201" y="1577033"/>
            <a:ext cx="3312369" cy="3074750"/>
            <a:chOff x="-1062465" y="3123631"/>
            <a:chExt cx="2062421" cy="3074750"/>
          </a:xfrm>
        </p:grpSpPr>
        <p:sp>
          <p:nvSpPr>
            <p:cNvPr id="318" name="Google Shape;318;p37"/>
            <p:cNvSpPr txBox="1"/>
            <p:nvPr/>
          </p:nvSpPr>
          <p:spPr>
            <a:xfrm>
              <a:off x="-1059701" y="3643836"/>
              <a:ext cx="2059657" cy="2554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it-IT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Si sono svolti tutti gli step di preprocessing elencati in precedenza</a:t>
              </a:r>
              <a:endParaRPr/>
            </a:p>
            <a:p>
              <a:pPr marL="285750" marR="0" lvl="0" indent="-1841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it-IT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Dal dataset originale sono rimosse le osservazioni relative a </a:t>
              </a:r>
              <a:r>
                <a:rPr lang="it-IT" sz="1600" i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Musical Instruments </a:t>
              </a:r>
              <a:r>
                <a:rPr lang="it-IT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 sostituite con il nuovo dataset</a:t>
              </a:r>
              <a:endParaRPr/>
            </a:p>
            <a:p>
              <a:pPr marL="285750" marR="0" lvl="0" indent="-1841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it-IT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Nuovo split train/test 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7"/>
            <p:cNvSpPr txBox="1"/>
            <p:nvPr/>
          </p:nvSpPr>
          <p:spPr>
            <a:xfrm>
              <a:off x="-1062465" y="3123631"/>
              <a:ext cx="2059657" cy="461665"/>
            </a:xfrm>
            <a:prstGeom prst="rect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Preprocessing</a:t>
              </a:r>
              <a:endParaRPr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>
            <a:spLocks noGrp="1"/>
          </p:cNvSpPr>
          <p:nvPr>
            <p:ph type="body" idx="1"/>
          </p:nvPr>
        </p:nvSpPr>
        <p:spPr>
          <a:xfrm>
            <a:off x="2463749" y="449229"/>
            <a:ext cx="5614939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</a:pPr>
            <a:r>
              <a:rPr lang="it-IT" dirty="0"/>
              <a:t>ANALISI &amp; RISULTATI - 4</a:t>
            </a:r>
            <a:endParaRPr dirty="0"/>
          </a:p>
        </p:txBody>
      </p:sp>
      <p:sp>
        <p:nvSpPr>
          <p:cNvPr id="326" name="Google Shape;326;p38"/>
          <p:cNvSpPr/>
          <p:nvPr/>
        </p:nvSpPr>
        <p:spPr>
          <a:xfrm rot="5400000">
            <a:off x="3938218" y="-3127744"/>
            <a:ext cx="1076693" cy="773001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8"/>
          <p:cNvSpPr/>
          <p:nvPr/>
        </p:nvSpPr>
        <p:spPr>
          <a:xfrm>
            <a:off x="1065312" y="280061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38"/>
          <p:cNvGrpSpPr/>
          <p:nvPr/>
        </p:nvGrpSpPr>
        <p:grpSpPr>
          <a:xfrm>
            <a:off x="394035" y="1530866"/>
            <a:ext cx="3312369" cy="858759"/>
            <a:chOff x="-1062465" y="3123631"/>
            <a:chExt cx="2062421" cy="858759"/>
          </a:xfrm>
        </p:grpSpPr>
        <p:sp>
          <p:nvSpPr>
            <p:cNvPr id="329" name="Google Shape;329;p38"/>
            <p:cNvSpPr txBox="1"/>
            <p:nvPr/>
          </p:nvSpPr>
          <p:spPr>
            <a:xfrm>
              <a:off x="-1059701" y="3643836"/>
              <a:ext cx="205965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8"/>
            <p:cNvSpPr txBox="1"/>
            <p:nvPr/>
          </p:nvSpPr>
          <p:spPr>
            <a:xfrm>
              <a:off x="-1062465" y="3123631"/>
              <a:ext cx="2059657" cy="461665"/>
            </a:xfrm>
            <a:prstGeom prst="rect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Accuracy</a:t>
              </a:r>
              <a:endParaRPr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Google Shape;332;p38"/>
          <p:cNvGrpSpPr/>
          <p:nvPr/>
        </p:nvGrpSpPr>
        <p:grpSpPr>
          <a:xfrm>
            <a:off x="5029201" y="1536484"/>
            <a:ext cx="3312369" cy="1104980"/>
            <a:chOff x="-1062465" y="3123631"/>
            <a:chExt cx="2062421" cy="1104980"/>
          </a:xfrm>
        </p:grpSpPr>
        <p:sp>
          <p:nvSpPr>
            <p:cNvPr id="333" name="Google Shape;333;p38"/>
            <p:cNvSpPr txBox="1"/>
            <p:nvPr/>
          </p:nvSpPr>
          <p:spPr>
            <a:xfrm>
              <a:off x="-1059701" y="3643836"/>
              <a:ext cx="2059657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it-IT" dirty="0">
                  <a:solidFill>
                    <a:schemeClr val="bg1"/>
                  </a:solidFill>
                </a:rPr>
                <a:t>Recall relativa alla classe </a:t>
              </a:r>
              <a:r>
                <a:rPr lang="it-IT" dirty="0" err="1">
                  <a:solidFill>
                    <a:schemeClr val="bg1"/>
                  </a:solidFill>
                </a:rPr>
                <a:t>ricampionata</a:t>
              </a:r>
              <a:r>
                <a:rPr lang="it-IT" dirty="0">
                  <a:solidFill>
                    <a:schemeClr val="bg1"/>
                  </a:solidFill>
                </a:rPr>
                <a:t>, </a:t>
              </a:r>
              <a:r>
                <a:rPr lang="it-IT" i="1" dirty="0">
                  <a:solidFill>
                    <a:schemeClr val="bg1"/>
                  </a:solidFill>
                </a:rPr>
                <a:t>Musical Instruments</a:t>
              </a:r>
              <a:r>
                <a:rPr lang="it-IT" dirty="0">
                  <a:solidFill>
                    <a:schemeClr val="bg1"/>
                  </a:solidFill>
                </a:rPr>
                <a:t>:</a:t>
              </a:r>
              <a:endParaRPr sz="1600" dirty="0">
                <a:solidFill>
                  <a:schemeClr val="bg1"/>
                </a:solidFill>
                <a:sym typeface="Arial"/>
              </a:endParaRPr>
            </a:p>
          </p:txBody>
        </p:sp>
        <p:sp>
          <p:nvSpPr>
            <p:cNvPr id="334" name="Google Shape;334;p38"/>
            <p:cNvSpPr txBox="1"/>
            <p:nvPr/>
          </p:nvSpPr>
          <p:spPr>
            <a:xfrm>
              <a:off x="-1062465" y="3123631"/>
              <a:ext cx="2059657" cy="461665"/>
            </a:xfrm>
            <a:prstGeom prst="rect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Precision &amp; recall</a:t>
              </a:r>
              <a:endParaRPr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7" name="Google Shape;337;p38"/>
          <p:cNvSpPr txBox="1"/>
          <p:nvPr/>
        </p:nvSpPr>
        <p:spPr>
          <a:xfrm>
            <a:off x="167096" y="3938530"/>
            <a:ext cx="3761805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1"/>
                </a:solidFill>
              </a:rPr>
              <a:t>I valori medi rimangono invariati fra nuovo e vecchio dataset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CCEF9E1-305B-49E3-9090-CAB82A273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536801"/>
              </p:ext>
            </p:extLst>
          </p:nvPr>
        </p:nvGraphicFramePr>
        <p:xfrm>
          <a:off x="303945" y="2281443"/>
          <a:ext cx="3488109" cy="1368175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1163123">
                  <a:extLst>
                    <a:ext uri="{9D8B030D-6E8A-4147-A177-3AD203B41FA5}">
                      <a16:colId xmlns:a16="http://schemas.microsoft.com/office/drawing/2014/main" val="4063541944"/>
                    </a:ext>
                  </a:extLst>
                </a:gridCol>
                <a:gridCol w="1162493">
                  <a:extLst>
                    <a:ext uri="{9D8B030D-6E8A-4147-A177-3AD203B41FA5}">
                      <a16:colId xmlns:a16="http://schemas.microsoft.com/office/drawing/2014/main" val="1496109581"/>
                    </a:ext>
                  </a:extLst>
                </a:gridCol>
                <a:gridCol w="1162493">
                  <a:extLst>
                    <a:ext uri="{9D8B030D-6E8A-4147-A177-3AD203B41FA5}">
                      <a16:colId xmlns:a16="http://schemas.microsoft.com/office/drawing/2014/main" val="2325501314"/>
                    </a:ext>
                  </a:extLst>
                </a:gridCol>
              </a:tblGrid>
              <a:tr h="2160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endParaRPr lang="it-IT" sz="1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100" dirty="0" err="1">
                          <a:effectLst/>
                          <a:latin typeface="Century Gothic" panose="020B0502020202020204" pitchFamily="34" charset="0"/>
                        </a:rPr>
                        <a:t>Accuracy</a:t>
                      </a:r>
                      <a:r>
                        <a:rPr lang="it-IT" sz="1100" dirty="0">
                          <a:effectLst/>
                          <a:latin typeface="Century Gothic" panose="020B0502020202020204" pitchFamily="34" charset="0"/>
                        </a:rPr>
                        <a:t> globale</a:t>
                      </a:r>
                      <a:endParaRPr lang="it-IT" sz="1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endParaRPr lang="it-IT" sz="1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7119695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entury Gothic" panose="020B0502020202020204" pitchFamily="34" charset="0"/>
                        </a:rPr>
                        <a:t>Modello</a:t>
                      </a:r>
                      <a:endParaRPr lang="it-IT" sz="1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entury Gothic" panose="020B0502020202020204" pitchFamily="34" charset="0"/>
                        </a:rPr>
                        <a:t>Dataset originale</a:t>
                      </a:r>
                      <a:endParaRPr lang="it-IT" sz="1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100" dirty="0">
                          <a:effectLst/>
                          <a:latin typeface="Century Gothic" panose="020B0502020202020204" pitchFamily="34" charset="0"/>
                        </a:rPr>
                        <a:t>Dataset </a:t>
                      </a:r>
                      <a:r>
                        <a:rPr lang="it-IT" sz="1100" dirty="0" err="1">
                          <a:effectLst/>
                          <a:latin typeface="Century Gothic" panose="020B0502020202020204" pitchFamily="34" charset="0"/>
                        </a:rPr>
                        <a:t>ricampionato</a:t>
                      </a:r>
                      <a:endParaRPr lang="it-IT" sz="1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47201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entury Gothic" panose="020B0502020202020204" pitchFamily="34" charset="0"/>
                        </a:rPr>
                        <a:t>Naive Bayes</a:t>
                      </a:r>
                      <a:endParaRPr lang="it-IT" sz="1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entury Gothic" panose="020B0502020202020204" pitchFamily="34" charset="0"/>
                        </a:rPr>
                        <a:t>0.883</a:t>
                      </a:r>
                      <a:endParaRPr lang="it-IT" sz="1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entury Gothic" panose="020B0502020202020204" pitchFamily="34" charset="0"/>
                        </a:rPr>
                        <a:t>0.883</a:t>
                      </a:r>
                      <a:endParaRPr lang="it-IT" sz="1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10457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entury Gothic" panose="020B0502020202020204" pitchFamily="34" charset="0"/>
                        </a:rPr>
                        <a:t>Random Forest</a:t>
                      </a:r>
                      <a:endParaRPr lang="it-IT" sz="1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entury Gothic" panose="020B0502020202020204" pitchFamily="34" charset="0"/>
                        </a:rPr>
                        <a:t>0.864</a:t>
                      </a:r>
                      <a:endParaRPr lang="it-IT" sz="1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entury Gothic" panose="020B0502020202020204" pitchFamily="34" charset="0"/>
                        </a:rPr>
                        <a:t>0.864</a:t>
                      </a:r>
                      <a:endParaRPr lang="it-IT" sz="1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96906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 dirty="0" err="1">
                          <a:effectLst/>
                          <a:latin typeface="Century Gothic" panose="020B0502020202020204" pitchFamily="34" charset="0"/>
                        </a:rPr>
                        <a:t>Logistic</a:t>
                      </a:r>
                      <a:endParaRPr lang="it-IT" sz="1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entury Gothic" panose="020B0502020202020204" pitchFamily="34" charset="0"/>
                        </a:rPr>
                        <a:t>0.908</a:t>
                      </a:r>
                      <a:endParaRPr lang="it-IT" sz="1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entury Gothic" panose="020B0502020202020204" pitchFamily="34" charset="0"/>
                        </a:rPr>
                        <a:t>0.906</a:t>
                      </a:r>
                      <a:endParaRPr lang="it-IT" sz="1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5696788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2EB86A1C-2DBD-48B3-8047-7E89CFC65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45922"/>
              </p:ext>
            </p:extLst>
          </p:nvPr>
        </p:nvGraphicFramePr>
        <p:xfrm>
          <a:off x="4009869" y="2650734"/>
          <a:ext cx="5006715" cy="1229151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1187568">
                  <a:extLst>
                    <a:ext uri="{9D8B030D-6E8A-4147-A177-3AD203B41FA5}">
                      <a16:colId xmlns:a16="http://schemas.microsoft.com/office/drawing/2014/main" val="3711249968"/>
                    </a:ext>
                  </a:extLst>
                </a:gridCol>
                <a:gridCol w="1007822">
                  <a:extLst>
                    <a:ext uri="{9D8B030D-6E8A-4147-A177-3AD203B41FA5}">
                      <a16:colId xmlns:a16="http://schemas.microsoft.com/office/drawing/2014/main" val="3482025818"/>
                    </a:ext>
                  </a:extLst>
                </a:gridCol>
                <a:gridCol w="891730">
                  <a:extLst>
                    <a:ext uri="{9D8B030D-6E8A-4147-A177-3AD203B41FA5}">
                      <a16:colId xmlns:a16="http://schemas.microsoft.com/office/drawing/2014/main" val="3804351005"/>
                    </a:ext>
                  </a:extLst>
                </a:gridCol>
                <a:gridCol w="1005735">
                  <a:extLst>
                    <a:ext uri="{9D8B030D-6E8A-4147-A177-3AD203B41FA5}">
                      <a16:colId xmlns:a16="http://schemas.microsoft.com/office/drawing/2014/main" val="3787006754"/>
                    </a:ext>
                  </a:extLst>
                </a:gridCol>
                <a:gridCol w="913860">
                  <a:extLst>
                    <a:ext uri="{9D8B030D-6E8A-4147-A177-3AD203B41FA5}">
                      <a16:colId xmlns:a16="http://schemas.microsoft.com/office/drawing/2014/main" val="89977914"/>
                    </a:ext>
                  </a:extLst>
                </a:gridCol>
              </a:tblGrid>
              <a:tr h="178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it-IT" sz="1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entury Gothic" panose="020B0502020202020204" pitchFamily="34" charset="0"/>
                        </a:rPr>
                        <a:t>Dataset originale</a:t>
                      </a:r>
                      <a:endParaRPr lang="it-IT" sz="1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entury Gothic" panose="020B0502020202020204" pitchFamily="34" charset="0"/>
                        </a:rPr>
                        <a:t>Dataset </a:t>
                      </a:r>
                      <a:r>
                        <a:rPr lang="it-IT" sz="1100" dirty="0" err="1">
                          <a:effectLst/>
                          <a:latin typeface="Century Gothic" panose="020B0502020202020204" pitchFamily="34" charset="0"/>
                        </a:rPr>
                        <a:t>ricampionato</a:t>
                      </a:r>
                      <a:endParaRPr lang="it-IT" sz="1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65701"/>
                  </a:ext>
                </a:extLst>
              </a:tr>
              <a:tr h="2898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entury Gothic" panose="020B0502020202020204" pitchFamily="34" charset="0"/>
                        </a:rPr>
                        <a:t>Modello</a:t>
                      </a:r>
                      <a:endParaRPr lang="it-IT" sz="1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entury Gothic" panose="020B0502020202020204" pitchFamily="34" charset="0"/>
                        </a:rPr>
                        <a:t>Precision M.I.</a:t>
                      </a:r>
                      <a:endParaRPr lang="it-IT" sz="1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entury Gothic" panose="020B0502020202020204" pitchFamily="34" charset="0"/>
                        </a:rPr>
                        <a:t>Recall M.I.</a:t>
                      </a:r>
                      <a:endParaRPr lang="it-IT" sz="1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entury Gothic" panose="020B0502020202020204" pitchFamily="34" charset="0"/>
                        </a:rPr>
                        <a:t>Precision M.I.</a:t>
                      </a:r>
                      <a:endParaRPr lang="it-IT" sz="1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entury Gothic" panose="020B0502020202020204" pitchFamily="34" charset="0"/>
                        </a:rPr>
                        <a:t>Recall M.I.</a:t>
                      </a:r>
                      <a:endParaRPr lang="it-IT" sz="1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9733199"/>
                  </a:ext>
                </a:extLst>
              </a:tr>
              <a:tr h="253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entury Gothic" panose="020B0502020202020204" pitchFamily="34" charset="0"/>
                        </a:rPr>
                        <a:t>Naive Bayes</a:t>
                      </a:r>
                      <a:endParaRPr lang="it-IT" sz="1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entury Gothic" panose="020B0502020202020204" pitchFamily="34" charset="0"/>
                        </a:rPr>
                        <a:t>0.94</a:t>
                      </a:r>
                      <a:endParaRPr lang="it-IT" sz="1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 dirty="0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0.31</a:t>
                      </a:r>
                      <a:endParaRPr lang="it-IT" sz="1100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entury Gothic" panose="020B0502020202020204" pitchFamily="34" charset="0"/>
                        </a:rPr>
                        <a:t>0.97</a:t>
                      </a:r>
                      <a:endParaRPr lang="it-IT" sz="1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 dirty="0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0.78</a:t>
                      </a:r>
                      <a:endParaRPr lang="it-IT" sz="1100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6416795"/>
                  </a:ext>
                </a:extLst>
              </a:tr>
              <a:tr h="253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entury Gothic" panose="020B0502020202020204" pitchFamily="34" charset="0"/>
                        </a:rPr>
                        <a:t>Random Forest</a:t>
                      </a:r>
                      <a:endParaRPr lang="it-IT" sz="1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entury Gothic" panose="020B0502020202020204" pitchFamily="34" charset="0"/>
                        </a:rPr>
                        <a:t>0.93</a:t>
                      </a:r>
                      <a:endParaRPr lang="it-IT" sz="1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0.34</a:t>
                      </a:r>
                      <a:endParaRPr lang="it-IT" sz="11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entury Gothic" panose="020B0502020202020204" pitchFamily="34" charset="0"/>
                        </a:rPr>
                        <a:t>0.92</a:t>
                      </a:r>
                      <a:endParaRPr lang="it-IT" sz="1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0.82</a:t>
                      </a:r>
                      <a:endParaRPr lang="it-IT" sz="11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6579919"/>
                  </a:ext>
                </a:extLst>
              </a:tr>
              <a:tr h="253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 dirty="0" err="1">
                          <a:effectLst/>
                          <a:latin typeface="Century Gothic" panose="020B0502020202020204" pitchFamily="34" charset="0"/>
                        </a:rPr>
                        <a:t>Logistic</a:t>
                      </a:r>
                      <a:endParaRPr lang="it-IT" sz="1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entury Gothic" panose="020B0502020202020204" pitchFamily="34" charset="0"/>
                        </a:rPr>
                        <a:t>0.91</a:t>
                      </a:r>
                      <a:endParaRPr lang="it-IT" sz="1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0.62</a:t>
                      </a:r>
                      <a:endParaRPr lang="it-IT" sz="11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entury Gothic" panose="020B0502020202020204" pitchFamily="34" charset="0"/>
                        </a:rPr>
                        <a:t>0.94</a:t>
                      </a:r>
                      <a:endParaRPr lang="it-IT" sz="1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it-IT" sz="11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0.85</a:t>
                      </a:r>
                      <a:endParaRPr lang="it-IT" sz="11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48260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>
            <a:spLocks noGrp="1"/>
          </p:cNvSpPr>
          <p:nvPr>
            <p:ph type="body" idx="1"/>
          </p:nvPr>
        </p:nvSpPr>
        <p:spPr>
          <a:xfrm>
            <a:off x="2463749" y="449229"/>
            <a:ext cx="5614939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</a:pPr>
            <a:r>
              <a:rPr lang="it-IT" dirty="0"/>
              <a:t>ANALISI &amp; RISULTATI - 4</a:t>
            </a:r>
            <a:endParaRPr dirty="0"/>
          </a:p>
        </p:txBody>
      </p:sp>
      <p:sp>
        <p:nvSpPr>
          <p:cNvPr id="353" name="Google Shape;353;p40"/>
          <p:cNvSpPr/>
          <p:nvPr/>
        </p:nvSpPr>
        <p:spPr>
          <a:xfrm rot="5400000">
            <a:off x="3938170" y="-3127785"/>
            <a:ext cx="1076700" cy="773010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0"/>
          <p:cNvSpPr/>
          <p:nvPr/>
        </p:nvSpPr>
        <p:spPr>
          <a:xfrm>
            <a:off x="1065312" y="280061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5041" y="2759539"/>
            <a:ext cx="2968464" cy="199834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0"/>
          <p:cNvSpPr txBox="1"/>
          <p:nvPr/>
        </p:nvSpPr>
        <p:spPr>
          <a:xfrm>
            <a:off x="4989736" y="1740753"/>
            <a:ext cx="330793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Confusion matrix e riassunto della classificazione del miglior modello (logistic new dataset)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6E0DB55-C49E-4142-8ACF-B30BE308B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70" y="1422441"/>
            <a:ext cx="3640428" cy="3462963"/>
          </a:xfrm>
          <a:prstGeom prst="rect">
            <a:avLst/>
          </a:prstGeom>
        </p:spPr>
      </p:pic>
      <p:pic>
        <p:nvPicPr>
          <p:cNvPr id="356" name="Google Shape;356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12438" y="4652320"/>
            <a:ext cx="2502621" cy="211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>
            <a:spLocks noGrp="1"/>
          </p:cNvSpPr>
          <p:nvPr>
            <p:ph type="body" idx="1"/>
          </p:nvPr>
        </p:nvSpPr>
        <p:spPr>
          <a:xfrm>
            <a:off x="3976516" y="449229"/>
            <a:ext cx="417646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</a:pPr>
            <a:r>
              <a:rPr lang="it-IT"/>
              <a:t>CONCLUSIONI</a:t>
            </a:r>
            <a:endParaRPr/>
          </a:p>
        </p:txBody>
      </p:sp>
      <p:sp>
        <p:nvSpPr>
          <p:cNvPr id="364" name="Google Shape;364;p41"/>
          <p:cNvSpPr/>
          <p:nvPr/>
        </p:nvSpPr>
        <p:spPr>
          <a:xfrm rot="5400000">
            <a:off x="4946331" y="-2479672"/>
            <a:ext cx="1076693" cy="6433866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1"/>
          <p:cNvSpPr/>
          <p:nvPr/>
        </p:nvSpPr>
        <p:spPr>
          <a:xfrm>
            <a:off x="2513485" y="280061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1"/>
          <p:cNvSpPr txBox="1"/>
          <p:nvPr/>
        </p:nvSpPr>
        <p:spPr>
          <a:xfrm>
            <a:off x="2267744" y="1331333"/>
            <a:ext cx="6433866" cy="356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buClr>
                <a:schemeClr val="lt1"/>
              </a:buClr>
              <a:buSzPts val="1600"/>
              <a:buFont typeface="Arial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lvl="0" indent="-285750" algn="just">
              <a:buClr>
                <a:schemeClr val="lt1"/>
              </a:buClr>
              <a:buSzPts val="1600"/>
              <a:buFont typeface="Arial"/>
              <a:buChar char="•"/>
            </a:pPr>
            <a:r>
              <a:rPr lang="it-IT" dirty="0">
                <a:solidFill>
                  <a:schemeClr val="bg1"/>
                </a:solidFill>
              </a:rPr>
              <a:t>Si è rivelato interessante l’esito dei termini più rilevanti per ciascuna categoria, che ha permesso di dare una visione sintetica delle features più rilevanti. </a:t>
            </a:r>
          </a:p>
          <a:p>
            <a:pPr marL="285750" lvl="0" indent="-285750" algn="just">
              <a:buClr>
                <a:schemeClr val="lt1"/>
              </a:buClr>
              <a:buSzPts val="1600"/>
              <a:buFont typeface="Arial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lvl="0" indent="-285750" algn="just">
              <a:buClr>
                <a:schemeClr val="lt1"/>
              </a:buClr>
              <a:buSzPts val="1600"/>
              <a:buFont typeface="Arial"/>
              <a:buChar char="•"/>
            </a:pPr>
            <a:r>
              <a:rPr lang="it-IT" dirty="0">
                <a:solidFill>
                  <a:schemeClr val="bg1"/>
                </a:solidFill>
              </a:rPr>
              <a:t>Notevoli </a:t>
            </a:r>
            <a:r>
              <a:rPr lang="it-IT" dirty="0" err="1">
                <a:solidFill>
                  <a:schemeClr val="bg1"/>
                </a:solidFill>
              </a:rPr>
              <a:t>migliormenti</a:t>
            </a:r>
            <a:r>
              <a:rPr lang="it-IT" dirty="0">
                <a:solidFill>
                  <a:schemeClr val="bg1"/>
                </a:solidFill>
              </a:rPr>
              <a:t> con il </a:t>
            </a:r>
            <a:r>
              <a:rPr lang="it-IT" dirty="0" err="1">
                <a:solidFill>
                  <a:schemeClr val="bg1"/>
                </a:solidFill>
              </a:rPr>
              <a:t>ricampionamento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lvl="0" algn="just">
              <a:buClr>
                <a:schemeClr val="lt1"/>
              </a:buClr>
              <a:buSzPts val="1600"/>
            </a:pPr>
            <a:endParaRPr lang="it-IT" dirty="0">
              <a:solidFill>
                <a:schemeClr val="bg1"/>
              </a:solidFill>
            </a:endParaRPr>
          </a:p>
          <a:p>
            <a:pPr marL="285750" lvl="0" indent="-285750" algn="just">
              <a:buClr>
                <a:schemeClr val="lt1"/>
              </a:buClr>
              <a:buSzPts val="1600"/>
              <a:buFont typeface="Arial"/>
              <a:buChar char="•"/>
            </a:pPr>
            <a:r>
              <a:rPr lang="it-IT" dirty="0">
                <a:solidFill>
                  <a:schemeClr val="bg1"/>
                </a:solidFill>
              </a:rPr>
              <a:t>Random </a:t>
            </a:r>
            <a:r>
              <a:rPr lang="it-IT" dirty="0" err="1">
                <a:solidFill>
                  <a:schemeClr val="bg1"/>
                </a:solidFill>
              </a:rPr>
              <a:t>Forest</a:t>
            </a:r>
            <a:r>
              <a:rPr lang="it-IT" dirty="0">
                <a:solidFill>
                  <a:schemeClr val="bg1"/>
                </a:solidFill>
              </a:rPr>
              <a:t> modello «peggiore».</a:t>
            </a:r>
          </a:p>
          <a:p>
            <a:pPr marL="285750" lvl="0" indent="-285750" algn="just">
              <a:buClr>
                <a:schemeClr val="lt1"/>
              </a:buClr>
              <a:buSzPts val="1600"/>
              <a:buFont typeface="Arial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lvl="0" indent="-285750" algn="just">
              <a:buClr>
                <a:schemeClr val="lt1"/>
              </a:buClr>
              <a:buSzPts val="1600"/>
              <a:buFont typeface="Arial"/>
              <a:buChar char="•"/>
            </a:pPr>
            <a:r>
              <a:rPr lang="it-IT" dirty="0">
                <a:solidFill>
                  <a:schemeClr val="bg1"/>
                </a:solidFill>
              </a:rPr>
              <a:t>Al variare del numero di features considerate, le performance del modello logistico rimangono stabili.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 txBox="1">
            <a:spLocks noGrp="1"/>
          </p:cNvSpPr>
          <p:nvPr>
            <p:ph type="body" idx="1"/>
          </p:nvPr>
        </p:nvSpPr>
        <p:spPr>
          <a:xfrm>
            <a:off x="0" y="3587482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</a:pPr>
            <a:r>
              <a:rPr lang="it-IT" sz="4800"/>
              <a:t>Grazie dell’attenzione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4032448" y="339502"/>
            <a:ext cx="5111552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it-IT"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/>
          </a:p>
        </p:txBody>
      </p:sp>
      <p:grpSp>
        <p:nvGrpSpPr>
          <p:cNvPr id="122" name="Google Shape;122;p26"/>
          <p:cNvGrpSpPr/>
          <p:nvPr/>
        </p:nvGrpSpPr>
        <p:grpSpPr>
          <a:xfrm>
            <a:off x="3480374" y="1203598"/>
            <a:ext cx="5328592" cy="755937"/>
            <a:chOff x="3414539" y="1203598"/>
            <a:chExt cx="5328592" cy="755937"/>
          </a:xfrm>
        </p:grpSpPr>
        <p:grpSp>
          <p:nvGrpSpPr>
            <p:cNvPr id="123" name="Google Shape;123;p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</p:grpSpPr>
          <p:sp>
            <p:nvSpPr>
              <p:cNvPr id="124" name="Google Shape;124;p26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6"/>
              <p:cNvSpPr/>
              <p:nvPr/>
            </p:nvSpPr>
            <p:spPr>
              <a:xfrm rot="-54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6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127;p26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</p:grpSpPr>
          <p:sp>
            <p:nvSpPr>
              <p:cNvPr id="128" name="Google Shape;128;p26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6"/>
              <p:cNvSpPr/>
              <p:nvPr/>
            </p:nvSpPr>
            <p:spPr>
              <a:xfrm rot="-54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0" name="Google Shape;130;p26"/>
          <p:cNvGrpSpPr/>
          <p:nvPr/>
        </p:nvGrpSpPr>
        <p:grpSpPr>
          <a:xfrm>
            <a:off x="3122111" y="2111871"/>
            <a:ext cx="5328592" cy="755937"/>
            <a:chOff x="3414539" y="1203598"/>
            <a:chExt cx="5328592" cy="755937"/>
          </a:xfrm>
        </p:grpSpPr>
        <p:grpSp>
          <p:nvGrpSpPr>
            <p:cNvPr id="131" name="Google Shape;131;p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</p:grpSpPr>
          <p:sp>
            <p:nvSpPr>
              <p:cNvPr id="132" name="Google Shape;132;p26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6"/>
              <p:cNvSpPr/>
              <p:nvPr/>
            </p:nvSpPr>
            <p:spPr>
              <a:xfrm rot="-54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26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" name="Google Shape;135;p26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</p:grpSpPr>
          <p:sp>
            <p:nvSpPr>
              <p:cNvPr id="136" name="Google Shape;136;p26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6"/>
              <p:cNvSpPr/>
              <p:nvPr/>
            </p:nvSpPr>
            <p:spPr>
              <a:xfrm rot="-54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8" name="Google Shape;138;p26"/>
          <p:cNvGrpSpPr/>
          <p:nvPr/>
        </p:nvGrpSpPr>
        <p:grpSpPr>
          <a:xfrm>
            <a:off x="2763849" y="3020144"/>
            <a:ext cx="5328592" cy="755937"/>
            <a:chOff x="3414539" y="1203598"/>
            <a:chExt cx="5328592" cy="755937"/>
          </a:xfrm>
        </p:grpSpPr>
        <p:grpSp>
          <p:nvGrpSpPr>
            <p:cNvPr id="139" name="Google Shape;139;p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</p:grpSpPr>
          <p:sp>
            <p:nvSpPr>
              <p:cNvPr id="140" name="Google Shape;140;p26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6"/>
              <p:cNvSpPr/>
              <p:nvPr/>
            </p:nvSpPr>
            <p:spPr>
              <a:xfrm rot="-54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6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" name="Google Shape;143;p26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</p:grpSpPr>
          <p:sp>
            <p:nvSpPr>
              <p:cNvPr id="144" name="Google Shape;144;p26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6"/>
              <p:cNvSpPr/>
              <p:nvPr/>
            </p:nvSpPr>
            <p:spPr>
              <a:xfrm rot="-54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6" name="Google Shape;146;p26"/>
          <p:cNvGrpSpPr/>
          <p:nvPr/>
        </p:nvGrpSpPr>
        <p:grpSpPr>
          <a:xfrm>
            <a:off x="2405587" y="3928417"/>
            <a:ext cx="5328592" cy="755937"/>
            <a:chOff x="3414539" y="1203598"/>
            <a:chExt cx="5328592" cy="755937"/>
          </a:xfrm>
        </p:grpSpPr>
        <p:grpSp>
          <p:nvGrpSpPr>
            <p:cNvPr id="147" name="Google Shape;147;p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</p:grpSpPr>
          <p:sp>
            <p:nvSpPr>
              <p:cNvPr id="148" name="Google Shape;148;p26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6"/>
              <p:cNvSpPr/>
              <p:nvPr/>
            </p:nvSpPr>
            <p:spPr>
              <a:xfrm rot="-54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6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" name="Google Shape;151;p26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</p:grpSpPr>
          <p:sp>
            <p:nvSpPr>
              <p:cNvPr id="152" name="Google Shape;152;p26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6"/>
              <p:cNvSpPr/>
              <p:nvPr/>
            </p:nvSpPr>
            <p:spPr>
              <a:xfrm rot="-54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4" name="Google Shape;154;p26"/>
          <p:cNvSpPr txBox="1"/>
          <p:nvPr/>
        </p:nvSpPr>
        <p:spPr>
          <a:xfrm>
            <a:off x="3695748" y="1260765"/>
            <a:ext cx="60852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3342756" y="2169038"/>
            <a:ext cx="60852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2989765" y="3077311"/>
            <a:ext cx="60852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2636774" y="3985584"/>
            <a:ext cx="60852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26"/>
          <p:cNvGrpSpPr/>
          <p:nvPr/>
        </p:nvGrpSpPr>
        <p:grpSpPr>
          <a:xfrm>
            <a:off x="4733779" y="1402521"/>
            <a:ext cx="3716924" cy="534690"/>
            <a:chOff x="4667944" y="1383471"/>
            <a:chExt cx="3716924" cy="534690"/>
          </a:xfrm>
        </p:grpSpPr>
        <p:sp>
          <p:nvSpPr>
            <p:cNvPr id="159" name="Google Shape;159;p26"/>
            <p:cNvSpPr txBox="1"/>
            <p:nvPr/>
          </p:nvSpPr>
          <p:spPr>
            <a:xfrm>
              <a:off x="4667944" y="1641162"/>
              <a:ext cx="3582637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Caricamento dei dataset con recensioni prodotti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6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b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Dati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6"/>
          <p:cNvGrpSpPr/>
          <p:nvPr/>
        </p:nvGrpSpPr>
        <p:grpSpPr>
          <a:xfrm>
            <a:off x="4027169" y="3225615"/>
            <a:ext cx="3716924" cy="534690"/>
            <a:chOff x="4667944" y="1383471"/>
            <a:chExt cx="3716924" cy="534690"/>
          </a:xfrm>
        </p:grpSpPr>
        <p:sp>
          <p:nvSpPr>
            <p:cNvPr id="162" name="Google Shape;162;p26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Implementazione text classification</a:t>
              </a:r>
              <a:endParaRPr/>
            </a:p>
          </p:txBody>
        </p:sp>
        <p:sp>
          <p:nvSpPr>
            <p:cNvPr id="163" name="Google Shape;163;p26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b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Modelli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26"/>
          <p:cNvGrpSpPr/>
          <p:nvPr/>
        </p:nvGrpSpPr>
        <p:grpSpPr>
          <a:xfrm>
            <a:off x="3673864" y="4137162"/>
            <a:ext cx="3716924" cy="534690"/>
            <a:chOff x="4667944" y="1383471"/>
            <a:chExt cx="3716924" cy="534690"/>
          </a:xfrm>
        </p:grpSpPr>
        <p:sp>
          <p:nvSpPr>
            <p:cNvPr id="165" name="Google Shape;165;p26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Capacità classificative dei modelli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6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b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Analisi &amp; conclusioni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26"/>
          <p:cNvGrpSpPr/>
          <p:nvPr/>
        </p:nvGrpSpPr>
        <p:grpSpPr>
          <a:xfrm>
            <a:off x="4391202" y="2312398"/>
            <a:ext cx="3716924" cy="534690"/>
            <a:chOff x="4667944" y="1383471"/>
            <a:chExt cx="3716924" cy="534690"/>
          </a:xfrm>
        </p:grpSpPr>
        <p:sp>
          <p:nvSpPr>
            <p:cNvPr id="168" name="Google Shape;168;p26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Token, lemming, stopwords, …</a:t>
              </a:r>
              <a:endParaRPr/>
            </a:p>
          </p:txBody>
        </p:sp>
        <p:sp>
          <p:nvSpPr>
            <p:cNvPr id="169" name="Google Shape;169;p26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b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preprocessing &amp; representation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0" y="15395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None/>
            </a:pPr>
            <a:r>
              <a:rPr lang="it-IT">
                <a:solidFill>
                  <a:srgbClr val="FFC000"/>
                </a:solidFill>
              </a:rPr>
              <a:t>Step 1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395536" y="1184696"/>
            <a:ext cx="4068451" cy="17152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4680013" y="1184696"/>
            <a:ext cx="4068451" cy="17152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395535" y="3097108"/>
            <a:ext cx="4068451" cy="17152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4680013" y="3097108"/>
            <a:ext cx="4068451" cy="17152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539552" y="1322254"/>
            <a:ext cx="262883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Dati</a:t>
            </a:r>
            <a:endParaRPr sz="2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539551" y="1903841"/>
            <a:ext cx="26288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it-IT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it-IT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Formato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it-IT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xfrm>
            <a:off x="-95437" y="45507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</a:pPr>
            <a:r>
              <a:rPr lang="it-IT"/>
              <a:t>DATI</a:t>
            </a:r>
            <a:endParaRPr/>
          </a:p>
        </p:txBody>
      </p:sp>
      <p:grpSp>
        <p:nvGrpSpPr>
          <p:cNvPr id="186" name="Google Shape;186;p28"/>
          <p:cNvGrpSpPr/>
          <p:nvPr/>
        </p:nvGrpSpPr>
        <p:grpSpPr>
          <a:xfrm>
            <a:off x="611559" y="1577033"/>
            <a:ext cx="2160241" cy="2386345"/>
            <a:chOff x="-1062465" y="3123631"/>
            <a:chExt cx="2309272" cy="2007217"/>
          </a:xfrm>
        </p:grpSpPr>
        <p:sp>
          <p:nvSpPr>
            <p:cNvPr id="187" name="Google Shape;187;p28"/>
            <p:cNvSpPr txBox="1"/>
            <p:nvPr/>
          </p:nvSpPr>
          <p:spPr>
            <a:xfrm>
              <a:off x="-1062465" y="3561188"/>
              <a:ext cx="230650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endParaRPr lang="it-IT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it-IT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Dataset Amazon con recensioni di prodotti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it-IT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Selezionati 9 file, uno per categoria</a:t>
              </a:r>
              <a:endParaRPr dirty="0"/>
            </a:p>
          </p:txBody>
        </p:sp>
        <p:sp>
          <p:nvSpPr>
            <p:cNvPr id="188" name="Google Shape;188;p28"/>
            <p:cNvSpPr txBox="1"/>
            <p:nvPr/>
          </p:nvSpPr>
          <p:spPr>
            <a:xfrm>
              <a:off x="-1062465" y="3123631"/>
              <a:ext cx="2309272" cy="388318"/>
            </a:xfrm>
            <a:prstGeom prst="rect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File</a:t>
              </a:r>
              <a:endParaRPr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28"/>
          <p:cNvSpPr/>
          <p:nvPr/>
        </p:nvSpPr>
        <p:spPr>
          <a:xfrm rot="5400000">
            <a:off x="3938218" y="-3127744"/>
            <a:ext cx="1076693" cy="773001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539552" y="3289468"/>
            <a:ext cx="1440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1065312" y="280061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p28"/>
          <p:cNvGrpSpPr/>
          <p:nvPr/>
        </p:nvGrpSpPr>
        <p:grpSpPr>
          <a:xfrm>
            <a:off x="3282276" y="1577033"/>
            <a:ext cx="2369844" cy="2828527"/>
            <a:chOff x="-1306553" y="3123631"/>
            <a:chExt cx="2533335" cy="2828527"/>
          </a:xfrm>
        </p:grpSpPr>
        <p:sp>
          <p:nvSpPr>
            <p:cNvPr id="193" name="Google Shape;193;p28"/>
            <p:cNvSpPr txBox="1"/>
            <p:nvPr/>
          </p:nvSpPr>
          <p:spPr>
            <a:xfrm>
              <a:off x="-1306553" y="3643835"/>
              <a:ext cx="2533334" cy="2308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endParaRPr lang="it-IT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it-IT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Dati originali in formato JSON</a:t>
              </a:r>
              <a:endParaRPr dirty="0"/>
            </a:p>
            <a:p>
              <a:pPr marL="285750" marR="0" lvl="0" indent="-18415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it-IT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Dopo il caricamento le recensioni sono state memorizzate in un file </a:t>
              </a:r>
              <a:r>
                <a:rPr lang="it-IT" sz="1600" i="1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pandas</a:t>
              </a:r>
              <a:endParaRPr sz="16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-1236439" y="3123631"/>
              <a:ext cx="2463221" cy="461665"/>
            </a:xfrm>
            <a:prstGeom prst="rect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Formato</a:t>
              </a:r>
              <a:endParaRPr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28"/>
          <p:cNvGrpSpPr/>
          <p:nvPr/>
        </p:nvGrpSpPr>
        <p:grpSpPr>
          <a:xfrm>
            <a:off x="6162595" y="1578510"/>
            <a:ext cx="2176391" cy="2827051"/>
            <a:chOff x="-1329342" y="3123631"/>
            <a:chExt cx="2326535" cy="2827051"/>
          </a:xfrm>
        </p:grpSpPr>
        <p:sp>
          <p:nvSpPr>
            <p:cNvPr id="196" name="Google Shape;196;p28"/>
            <p:cNvSpPr txBox="1"/>
            <p:nvPr/>
          </p:nvSpPr>
          <p:spPr>
            <a:xfrm>
              <a:off x="-1329342" y="3642358"/>
              <a:ext cx="2309269" cy="2308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endParaRPr lang="it-IT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it-IT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Campionamento casuale senza reinserimento</a:t>
              </a:r>
              <a:endParaRPr dirty="0"/>
            </a:p>
            <a:p>
              <a:pPr marL="285750" marR="0" lvl="0" indent="-1841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it-IT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Variabili:</a:t>
              </a:r>
              <a:endParaRPr dirty="0"/>
            </a:p>
            <a:p>
              <a:pPr marL="742950" marR="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it-IT" sz="1600" dirty="0" err="1">
                  <a:solidFill>
                    <a:schemeClr val="lt1"/>
                  </a:solidFill>
                </a:rPr>
                <a:t>TextReview</a:t>
              </a:r>
              <a:endParaRPr dirty="0"/>
            </a:p>
            <a:p>
              <a:pPr marL="742950" marR="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it-IT" sz="16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Category</a:t>
              </a:r>
              <a:endParaRPr dirty="0"/>
            </a:p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1841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8"/>
            <p:cNvSpPr txBox="1"/>
            <p:nvPr/>
          </p:nvSpPr>
          <p:spPr>
            <a:xfrm>
              <a:off x="-1259227" y="3123631"/>
              <a:ext cx="2256420" cy="461665"/>
            </a:xfrm>
            <a:prstGeom prst="rect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Dataset</a:t>
              </a:r>
              <a:endParaRPr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body" idx="1"/>
          </p:nvPr>
        </p:nvSpPr>
        <p:spPr>
          <a:xfrm>
            <a:off x="0" y="15395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None/>
            </a:pPr>
            <a:r>
              <a:rPr lang="it-IT">
                <a:solidFill>
                  <a:srgbClr val="FFC000"/>
                </a:solidFill>
              </a:rPr>
              <a:t>Step 2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4680012" y="1184696"/>
            <a:ext cx="4068451" cy="17152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395535" y="1188747"/>
            <a:ext cx="4068451" cy="17152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395535" y="3097108"/>
            <a:ext cx="4068451" cy="17152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4680013" y="3097108"/>
            <a:ext cx="4068451" cy="17152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4788024" y="1275606"/>
            <a:ext cx="356494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preprocessing</a:t>
            </a:r>
            <a:endParaRPr sz="2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4932040" y="1796192"/>
            <a:ext cx="262883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it-IT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Tokenization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it-IT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it-IT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Lemmization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it-IT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Stopwords removal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body" idx="1"/>
          </p:nvPr>
        </p:nvSpPr>
        <p:spPr>
          <a:xfrm>
            <a:off x="2051720" y="455070"/>
            <a:ext cx="6358936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</a:pPr>
            <a:r>
              <a:rPr lang="it-IT" dirty="0"/>
              <a:t>TEXT PREPROCESSING - 1</a:t>
            </a:r>
            <a:endParaRPr dirty="0"/>
          </a:p>
        </p:txBody>
      </p:sp>
      <p:grpSp>
        <p:nvGrpSpPr>
          <p:cNvPr id="214" name="Google Shape;214;p30"/>
          <p:cNvGrpSpPr/>
          <p:nvPr/>
        </p:nvGrpSpPr>
        <p:grpSpPr>
          <a:xfrm>
            <a:off x="611559" y="1577033"/>
            <a:ext cx="3312369" cy="2582308"/>
            <a:chOff x="-1062465" y="3123631"/>
            <a:chExt cx="2062421" cy="2582308"/>
          </a:xfrm>
        </p:grpSpPr>
        <p:sp>
          <p:nvSpPr>
            <p:cNvPr id="215" name="Google Shape;215;p30"/>
            <p:cNvSpPr txBox="1"/>
            <p:nvPr/>
          </p:nvSpPr>
          <p:spPr>
            <a:xfrm>
              <a:off x="-1059701" y="3643836"/>
              <a:ext cx="2059657" cy="2062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it-IT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Applicato non singolarmente ma nel preprocessing ad ogni step</a:t>
              </a:r>
              <a:endParaRPr/>
            </a:p>
            <a:p>
              <a:pPr marL="285750" marR="0" lvl="0" indent="-1841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it-IT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Per ogni documento</a:t>
              </a:r>
              <a:endParaRPr/>
            </a:p>
            <a:p>
              <a:pPr marL="742950" marR="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it-IT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Split</a:t>
              </a:r>
              <a:endParaRPr/>
            </a:p>
            <a:p>
              <a:pPr marL="742950" marR="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it-IT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Funzione di preprocessing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742950" marR="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it-IT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Join</a:t>
              </a:r>
              <a:endParaRPr/>
            </a:p>
          </p:txBody>
        </p:sp>
        <p:sp>
          <p:nvSpPr>
            <p:cNvPr id="216" name="Google Shape;216;p30"/>
            <p:cNvSpPr txBox="1"/>
            <p:nvPr/>
          </p:nvSpPr>
          <p:spPr>
            <a:xfrm>
              <a:off x="-1062465" y="3123631"/>
              <a:ext cx="2059657" cy="461665"/>
            </a:xfrm>
            <a:prstGeom prst="rect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Tokenizzazione</a:t>
              </a:r>
              <a:endParaRPr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30"/>
          <p:cNvSpPr/>
          <p:nvPr/>
        </p:nvSpPr>
        <p:spPr>
          <a:xfrm rot="5400000">
            <a:off x="3938218" y="-3127744"/>
            <a:ext cx="1076693" cy="773001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1065312" y="280061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30"/>
          <p:cNvGrpSpPr/>
          <p:nvPr/>
        </p:nvGrpSpPr>
        <p:grpSpPr>
          <a:xfrm>
            <a:off x="5028762" y="1577033"/>
            <a:ext cx="3312369" cy="2089865"/>
            <a:chOff x="-1062465" y="3123631"/>
            <a:chExt cx="2062421" cy="2089865"/>
          </a:xfrm>
        </p:grpSpPr>
        <p:sp>
          <p:nvSpPr>
            <p:cNvPr id="220" name="Google Shape;220;p30"/>
            <p:cNvSpPr txBox="1"/>
            <p:nvPr/>
          </p:nvSpPr>
          <p:spPr>
            <a:xfrm>
              <a:off x="-1059701" y="3643836"/>
              <a:ext cx="2059657" cy="1569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Due funzioni:</a:t>
              </a:r>
              <a:endParaRPr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it-IT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Lower case: parole in minuscolo</a:t>
              </a:r>
              <a:endParaRPr/>
            </a:p>
            <a:p>
              <a:pPr marL="285750" marR="0" lvl="0" indent="-18415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it-IT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Rimozione della punteggiatura e dei caratteri speciali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0"/>
            <p:cNvSpPr txBox="1"/>
            <p:nvPr/>
          </p:nvSpPr>
          <p:spPr>
            <a:xfrm>
              <a:off x="-1062465" y="3123631"/>
              <a:ext cx="2059657" cy="461665"/>
            </a:xfrm>
            <a:prstGeom prst="rect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Normalizzazione</a:t>
              </a:r>
              <a:endParaRPr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>
            <a:spLocks noGrp="1"/>
          </p:cNvSpPr>
          <p:nvPr>
            <p:ph type="body" idx="1"/>
          </p:nvPr>
        </p:nvSpPr>
        <p:spPr>
          <a:xfrm>
            <a:off x="2051720" y="455070"/>
            <a:ext cx="6358936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</a:pPr>
            <a:r>
              <a:rPr lang="it-IT"/>
              <a:t>TEXT PREPROCESSING - 2</a:t>
            </a:r>
            <a:endParaRPr/>
          </a:p>
        </p:txBody>
      </p:sp>
      <p:grpSp>
        <p:nvGrpSpPr>
          <p:cNvPr id="227" name="Google Shape;227;p31"/>
          <p:cNvGrpSpPr/>
          <p:nvPr/>
        </p:nvGrpSpPr>
        <p:grpSpPr>
          <a:xfrm>
            <a:off x="611557" y="1577033"/>
            <a:ext cx="3600401" cy="2336087"/>
            <a:chOff x="-1062466" y="3123631"/>
            <a:chExt cx="2241762" cy="2336087"/>
          </a:xfrm>
        </p:grpSpPr>
        <p:sp>
          <p:nvSpPr>
            <p:cNvPr id="228" name="Google Shape;228;p31"/>
            <p:cNvSpPr txBox="1"/>
            <p:nvPr/>
          </p:nvSpPr>
          <p:spPr>
            <a:xfrm>
              <a:off x="-1059701" y="3643836"/>
              <a:ext cx="2238997" cy="18158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Parole riportate nella loro forma base eliminando le inflessioni del contesto.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Applicato su: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it-IT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Verbi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it-IT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Sostantivi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it-IT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Aggettivi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1"/>
            <p:cNvSpPr txBox="1"/>
            <p:nvPr/>
          </p:nvSpPr>
          <p:spPr>
            <a:xfrm>
              <a:off x="-1062466" y="3123631"/>
              <a:ext cx="2241762" cy="461665"/>
            </a:xfrm>
            <a:prstGeom prst="rect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Lemmizzazione</a:t>
              </a:r>
              <a:endParaRPr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31"/>
          <p:cNvSpPr/>
          <p:nvPr/>
        </p:nvSpPr>
        <p:spPr>
          <a:xfrm>
            <a:off x="1065312" y="280061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" name="Google Shape;231;p31"/>
          <p:cNvGrpSpPr/>
          <p:nvPr/>
        </p:nvGrpSpPr>
        <p:grpSpPr>
          <a:xfrm>
            <a:off x="4932044" y="1577033"/>
            <a:ext cx="3409087" cy="1843644"/>
            <a:chOff x="-1122686" y="3123631"/>
            <a:chExt cx="2122642" cy="1843644"/>
          </a:xfrm>
        </p:grpSpPr>
        <p:sp>
          <p:nvSpPr>
            <p:cNvPr id="232" name="Google Shape;232;p31"/>
            <p:cNvSpPr txBox="1"/>
            <p:nvPr/>
          </p:nvSpPr>
          <p:spPr>
            <a:xfrm>
              <a:off x="-1122686" y="3643836"/>
              <a:ext cx="2122642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Rimosse le stopwords utilizzando una lista predefinita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Lista estesa con altri termini dopo un primo step.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1"/>
            <p:cNvSpPr txBox="1"/>
            <p:nvPr/>
          </p:nvSpPr>
          <p:spPr>
            <a:xfrm>
              <a:off x="-1122686" y="3123631"/>
              <a:ext cx="2119878" cy="461665"/>
            </a:xfrm>
            <a:prstGeom prst="rect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Stopwords</a:t>
              </a:r>
              <a:endParaRPr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217;p30">
            <a:extLst>
              <a:ext uri="{FF2B5EF4-FFF2-40B4-BE49-F238E27FC236}">
                <a16:creationId xmlns:a16="http://schemas.microsoft.com/office/drawing/2014/main" id="{BAFD7FBD-D8C2-4B73-AA55-9A346BA5874D}"/>
              </a:ext>
            </a:extLst>
          </p:cNvPr>
          <p:cNvSpPr/>
          <p:nvPr/>
        </p:nvSpPr>
        <p:spPr>
          <a:xfrm rot="5400000">
            <a:off x="3938218" y="-3127744"/>
            <a:ext cx="1076693" cy="773001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>
            <a:spLocks noGrp="1"/>
          </p:cNvSpPr>
          <p:nvPr>
            <p:ph type="body" idx="1"/>
          </p:nvPr>
        </p:nvSpPr>
        <p:spPr>
          <a:xfrm>
            <a:off x="2051720" y="455070"/>
            <a:ext cx="6358936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</a:pPr>
            <a:r>
              <a:rPr lang="it-IT" dirty="0"/>
              <a:t>TEXT PREPROCESSING - 3</a:t>
            </a:r>
            <a:endParaRPr dirty="0"/>
          </a:p>
        </p:txBody>
      </p:sp>
      <p:sp>
        <p:nvSpPr>
          <p:cNvPr id="230" name="Google Shape;230;p31"/>
          <p:cNvSpPr/>
          <p:nvPr/>
        </p:nvSpPr>
        <p:spPr>
          <a:xfrm>
            <a:off x="1065312" y="280061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17;p30">
            <a:extLst>
              <a:ext uri="{FF2B5EF4-FFF2-40B4-BE49-F238E27FC236}">
                <a16:creationId xmlns:a16="http://schemas.microsoft.com/office/drawing/2014/main" id="{BAFD7FBD-D8C2-4B73-AA55-9A346BA5874D}"/>
              </a:ext>
            </a:extLst>
          </p:cNvPr>
          <p:cNvSpPr/>
          <p:nvPr/>
        </p:nvSpPr>
        <p:spPr>
          <a:xfrm rot="5400000">
            <a:off x="3938218" y="-3127744"/>
            <a:ext cx="1076693" cy="773001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96AB9BF-3641-4B56-B589-C883D3A9B343}"/>
              </a:ext>
            </a:extLst>
          </p:cNvPr>
          <p:cNvSpPr txBox="1"/>
          <p:nvPr/>
        </p:nvSpPr>
        <p:spPr>
          <a:xfrm>
            <a:off x="425302" y="1450617"/>
            <a:ext cx="827648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Esempio di text </a:t>
            </a:r>
            <a:r>
              <a:rPr lang="it-IT" i="1" dirty="0" err="1">
                <a:solidFill>
                  <a:schemeClr val="bg1"/>
                </a:solidFill>
              </a:rPr>
              <a:t>preprocessing</a:t>
            </a:r>
            <a:r>
              <a:rPr lang="it-IT" i="1" dirty="0">
                <a:solidFill>
                  <a:schemeClr val="bg1"/>
                </a:solidFill>
              </a:rPr>
              <a:t> su una recensione del dataset:</a:t>
            </a:r>
            <a:endParaRPr lang="it-IT" dirty="0">
              <a:solidFill>
                <a:schemeClr val="bg1"/>
              </a:solidFill>
            </a:endParaRPr>
          </a:p>
          <a:p>
            <a:pPr fontAlgn="base" latinLnBrk="1"/>
            <a:endParaRPr lang="en-US" sz="1000" dirty="0">
              <a:solidFill>
                <a:schemeClr val="bg1"/>
              </a:solidFill>
            </a:endParaRPr>
          </a:p>
          <a:p>
            <a:pPr marL="228600" indent="-228600" fontAlgn="base" latinLnBrk="1">
              <a:buClr>
                <a:schemeClr val="bg1"/>
              </a:buClr>
              <a:buFont typeface="+mj-lt"/>
              <a:buAutoNum type="arabicPeriod"/>
            </a:pPr>
            <a:r>
              <a:rPr lang="en-US" sz="1200" b="1" dirty="0" err="1">
                <a:solidFill>
                  <a:schemeClr val="bg1"/>
                </a:solidFill>
              </a:rPr>
              <a:t>Documento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originale</a:t>
            </a:r>
            <a:r>
              <a:rPr lang="en-US" sz="1200" b="1" dirty="0">
                <a:solidFill>
                  <a:schemeClr val="bg1"/>
                </a:solidFill>
              </a:rPr>
              <a:t>: </a:t>
            </a:r>
            <a:endParaRPr lang="it-IT" sz="1200" b="1" dirty="0">
              <a:solidFill>
                <a:schemeClr val="bg1"/>
              </a:solidFill>
            </a:endParaRPr>
          </a:p>
          <a:p>
            <a:pPr lvl="3" fontAlgn="base" latinLnBrk="1"/>
            <a:r>
              <a:rPr lang="en-US" sz="1200" dirty="0">
                <a:solidFill>
                  <a:schemeClr val="bg1"/>
                </a:solidFill>
              </a:rPr>
              <a:t> </a:t>
            </a:r>
            <a:r>
              <a:rPr lang="en-US" sz="1200" dirty="0">
                <a:solidFill>
                  <a:srgbClr val="00B050"/>
                </a:solidFill>
              </a:rPr>
              <a:t>GREAT</a:t>
            </a:r>
            <a:r>
              <a:rPr lang="en-US" sz="1200" dirty="0">
                <a:solidFill>
                  <a:schemeClr val="bg1"/>
                </a:solidFill>
              </a:rPr>
              <a:t> light so far....after 8 months it is going strong ...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hope it lasts....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can believe it has a motion </a:t>
            </a:r>
          </a:p>
          <a:p>
            <a:pPr lvl="3" fontAlgn="base" latinLnBrk="1"/>
            <a:r>
              <a:rPr lang="en-US" sz="1200" dirty="0">
                <a:solidFill>
                  <a:schemeClr val="bg1"/>
                </a:solidFill>
              </a:rPr>
              <a:t>sensor....!!</a:t>
            </a:r>
            <a:endParaRPr lang="it-IT" sz="1200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 </a:t>
            </a:r>
            <a:endParaRPr lang="it-IT" sz="1200" dirty="0">
              <a:solidFill>
                <a:schemeClr val="bg1"/>
              </a:solidFill>
            </a:endParaRPr>
          </a:p>
          <a:p>
            <a:pPr marL="228600" lvl="0" indent="-228600" fontAlgn="base" latinLnBrk="1">
              <a:buClr>
                <a:schemeClr val="bg1"/>
              </a:buClr>
              <a:buFont typeface="+mj-lt"/>
              <a:buAutoNum type="arabicPeriod" startAt="2"/>
            </a:pPr>
            <a:r>
              <a:rPr lang="en-US" sz="1200" b="1" dirty="0" err="1">
                <a:solidFill>
                  <a:schemeClr val="bg1"/>
                </a:solidFill>
              </a:rPr>
              <a:t>Testo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convertito</a:t>
            </a:r>
            <a:r>
              <a:rPr lang="en-US" sz="1200" b="1" dirty="0">
                <a:solidFill>
                  <a:schemeClr val="bg1"/>
                </a:solidFill>
              </a:rPr>
              <a:t> a lower case: </a:t>
            </a:r>
            <a:endParaRPr lang="it-IT" sz="1200" b="1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rgbClr val="00B050"/>
                </a:solidFill>
              </a:rPr>
              <a:t>great</a:t>
            </a:r>
            <a:r>
              <a:rPr lang="en-US" sz="1200" dirty="0">
                <a:solidFill>
                  <a:schemeClr val="bg1"/>
                </a:solidFill>
              </a:rPr>
              <a:t> light so far....after 8 months it is going strong ...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hope it lasts....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can believe it has a motion</a:t>
            </a: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 sensor....!!</a:t>
            </a:r>
            <a:endParaRPr lang="it-IT" sz="1200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b="1" dirty="0">
                <a:solidFill>
                  <a:schemeClr val="bg1"/>
                </a:solidFill>
              </a:rPr>
              <a:t> </a:t>
            </a:r>
            <a:endParaRPr lang="it-IT" sz="1200" b="1" dirty="0">
              <a:solidFill>
                <a:schemeClr val="bg1"/>
              </a:solidFill>
            </a:endParaRPr>
          </a:p>
          <a:p>
            <a:pPr marL="228600" lvl="0" indent="-228600" fontAlgn="base" latinLnBrk="1">
              <a:buClr>
                <a:schemeClr val="bg1"/>
              </a:buClr>
              <a:buFont typeface="+mj-lt"/>
              <a:buAutoNum type="arabicPeriod" startAt="3"/>
            </a:pPr>
            <a:r>
              <a:rPr lang="en-US" sz="1200" b="1" dirty="0" err="1">
                <a:solidFill>
                  <a:schemeClr val="bg1"/>
                </a:solidFill>
              </a:rPr>
              <a:t>Rimozione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punteggiatura</a:t>
            </a:r>
            <a:r>
              <a:rPr lang="en-US" sz="1200" b="1" dirty="0">
                <a:solidFill>
                  <a:schemeClr val="bg1"/>
                </a:solidFill>
              </a:rPr>
              <a:t>: </a:t>
            </a:r>
            <a:endParaRPr lang="it-IT" sz="1200" b="1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great light so far    after 8 months it is </a:t>
            </a:r>
            <a:r>
              <a:rPr lang="en-US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going</a:t>
            </a:r>
            <a:r>
              <a:rPr lang="en-US" sz="1200" dirty="0">
                <a:solidFill>
                  <a:schemeClr val="bg1"/>
                </a:solidFill>
              </a:rPr>
              <a:t> strong   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hope it lasts   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can believe it has a motion</a:t>
            </a: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 sensor      </a:t>
            </a:r>
            <a:endParaRPr lang="it-IT" sz="1200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 </a:t>
            </a:r>
            <a:endParaRPr lang="it-IT" sz="1200" dirty="0">
              <a:solidFill>
                <a:schemeClr val="bg1"/>
              </a:solidFill>
            </a:endParaRPr>
          </a:p>
          <a:p>
            <a:pPr marL="228600" lvl="0" indent="-228600" fontAlgn="base" latinLnBrk="1">
              <a:buClr>
                <a:schemeClr val="bg1"/>
              </a:buClr>
              <a:buFont typeface="+mj-lt"/>
              <a:buAutoNum type="arabicPeriod" startAt="4"/>
            </a:pPr>
            <a:r>
              <a:rPr lang="en-US" sz="1200" b="1" dirty="0" err="1">
                <a:solidFill>
                  <a:schemeClr val="bg1"/>
                </a:solidFill>
              </a:rPr>
              <a:t>Testo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lemmizzato</a:t>
            </a:r>
            <a:r>
              <a:rPr lang="en-US" sz="1200" b="1" dirty="0">
                <a:solidFill>
                  <a:schemeClr val="bg1"/>
                </a:solidFill>
              </a:rPr>
              <a:t>: </a:t>
            </a:r>
            <a:endParaRPr lang="it-IT" sz="1200" b="1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great light </a:t>
            </a:r>
            <a:r>
              <a:rPr lang="en-US" sz="1200" dirty="0">
                <a:solidFill>
                  <a:srgbClr val="FF0000"/>
                </a:solidFill>
              </a:rPr>
              <a:t>so</a:t>
            </a:r>
            <a:r>
              <a:rPr lang="en-US" sz="1200" dirty="0">
                <a:solidFill>
                  <a:schemeClr val="bg1"/>
                </a:solidFill>
              </a:rPr>
              <a:t> far </a:t>
            </a:r>
            <a:r>
              <a:rPr lang="en-US" sz="1200" dirty="0">
                <a:solidFill>
                  <a:srgbClr val="FF0000"/>
                </a:solidFill>
              </a:rPr>
              <a:t>after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8</a:t>
            </a:r>
            <a:r>
              <a:rPr lang="en-US" sz="1200" dirty="0">
                <a:solidFill>
                  <a:schemeClr val="bg1"/>
                </a:solidFill>
              </a:rPr>
              <a:t> month </a:t>
            </a:r>
            <a:r>
              <a:rPr lang="en-US" sz="1200" dirty="0">
                <a:solidFill>
                  <a:srgbClr val="FF0000"/>
                </a:solidFill>
              </a:rPr>
              <a:t>it be </a:t>
            </a:r>
            <a:r>
              <a:rPr lang="en-US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go</a:t>
            </a:r>
            <a:r>
              <a:rPr lang="en-US" sz="1200" dirty="0">
                <a:solidFill>
                  <a:schemeClr val="bg1"/>
                </a:solidFill>
              </a:rPr>
              <a:t> strong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i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hope </a:t>
            </a:r>
            <a:r>
              <a:rPr lang="en-US" sz="1200" dirty="0">
                <a:solidFill>
                  <a:srgbClr val="FF0000"/>
                </a:solidFill>
              </a:rPr>
              <a:t>it</a:t>
            </a:r>
            <a:r>
              <a:rPr lang="en-US" sz="1200" dirty="0">
                <a:solidFill>
                  <a:schemeClr val="bg1"/>
                </a:solidFill>
              </a:rPr>
              <a:t> last </a:t>
            </a:r>
            <a:r>
              <a:rPr lang="en-US" sz="1200" dirty="0" err="1">
                <a:solidFill>
                  <a:srgbClr val="FF0000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>
                <a:solidFill>
                  <a:schemeClr val="bg1"/>
                </a:solidFill>
              </a:rPr>
              <a:t> believe </a:t>
            </a:r>
            <a:r>
              <a:rPr lang="en-US" sz="1200" dirty="0">
                <a:solidFill>
                  <a:srgbClr val="FF0000"/>
                </a:solidFill>
              </a:rPr>
              <a:t>it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have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a</a:t>
            </a:r>
            <a:r>
              <a:rPr lang="en-US" sz="1200" dirty="0">
                <a:solidFill>
                  <a:schemeClr val="bg1"/>
                </a:solidFill>
              </a:rPr>
              <a:t> motion sensor</a:t>
            </a:r>
            <a:endParaRPr lang="it-IT" sz="1200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 </a:t>
            </a:r>
            <a:endParaRPr lang="it-IT" sz="1200" dirty="0">
              <a:solidFill>
                <a:schemeClr val="bg1"/>
              </a:solidFill>
            </a:endParaRPr>
          </a:p>
          <a:p>
            <a:pPr marL="228600" lvl="0" indent="-228600" fontAlgn="base" latinLnBrk="1">
              <a:buClr>
                <a:schemeClr val="bg1"/>
              </a:buClr>
              <a:buFont typeface="+mj-lt"/>
              <a:buAutoNum type="arabicPeriod" startAt="5"/>
            </a:pPr>
            <a:r>
              <a:rPr lang="en-US" sz="1200" b="1" dirty="0" err="1">
                <a:solidFill>
                  <a:schemeClr val="bg1"/>
                </a:solidFill>
              </a:rPr>
              <a:t>Rimozione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stopwords</a:t>
            </a:r>
            <a:r>
              <a:rPr lang="en-US" sz="1200" b="1" dirty="0">
                <a:solidFill>
                  <a:schemeClr val="bg1"/>
                </a:solidFill>
              </a:rPr>
              <a:t>: </a:t>
            </a:r>
            <a:endParaRPr lang="it-IT" sz="1200" b="1" dirty="0">
              <a:solidFill>
                <a:schemeClr val="bg1"/>
              </a:solidFill>
            </a:endParaRPr>
          </a:p>
          <a:p>
            <a:pPr fontAlgn="base" latinLnBrk="1"/>
            <a:r>
              <a:rPr lang="en-US" sz="1200" dirty="0">
                <a:solidFill>
                  <a:schemeClr val="bg1"/>
                </a:solidFill>
              </a:rPr>
              <a:t>great light far month strong hope last believe motion sensor</a:t>
            </a:r>
            <a:endParaRPr lang="it-I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84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>
            <a:spLocks noGrp="1"/>
          </p:cNvSpPr>
          <p:nvPr>
            <p:ph type="body" idx="1"/>
          </p:nvPr>
        </p:nvSpPr>
        <p:spPr>
          <a:xfrm>
            <a:off x="2051720" y="455070"/>
            <a:ext cx="6358936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</a:pPr>
            <a:r>
              <a:rPr lang="it-IT"/>
              <a:t>TEXT REPRESENTATION</a:t>
            </a:r>
            <a:endParaRPr/>
          </a:p>
        </p:txBody>
      </p:sp>
      <p:grpSp>
        <p:nvGrpSpPr>
          <p:cNvPr id="239" name="Google Shape;239;p32"/>
          <p:cNvGrpSpPr/>
          <p:nvPr/>
        </p:nvGrpSpPr>
        <p:grpSpPr>
          <a:xfrm>
            <a:off x="611559" y="1577033"/>
            <a:ext cx="3312369" cy="3320972"/>
            <a:chOff x="-1062465" y="3123631"/>
            <a:chExt cx="2062421" cy="3320972"/>
          </a:xfrm>
        </p:grpSpPr>
        <p:sp>
          <p:nvSpPr>
            <p:cNvPr id="240" name="Google Shape;240;p32"/>
            <p:cNvSpPr txBox="1"/>
            <p:nvPr/>
          </p:nvSpPr>
          <p:spPr>
            <a:xfrm>
              <a:off x="-1059701" y="3643836"/>
              <a:ext cx="2059657" cy="28007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L’interno dataset è stato diviso in due parti: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  <a:p>
              <a:pPr marL="171450" marR="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it-IT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Train: contenente il 75% delle osservazioni, sarà utilizzato per allenare i modelli.</a:t>
              </a:r>
            </a:p>
            <a:p>
              <a:pPr marL="171450" marR="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endParaRPr dirty="0"/>
            </a:p>
            <a:p>
              <a:pPr marL="171450" marR="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it-IT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Test: contiene il 25% delle osservazioni, dati di classe «ignota» su cui si valuteranno le performance dei modelli. </a:t>
              </a:r>
            </a:p>
            <a:p>
              <a:pPr marL="171450" marR="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endParaRPr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it-IT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Stratificato per categorie</a:t>
              </a:r>
              <a:endParaRPr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2"/>
            <p:cNvSpPr txBox="1"/>
            <p:nvPr/>
          </p:nvSpPr>
          <p:spPr>
            <a:xfrm>
              <a:off x="-1062465" y="3123631"/>
              <a:ext cx="2059657" cy="461665"/>
            </a:xfrm>
            <a:prstGeom prst="rect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Train &amp; test</a:t>
              </a:r>
              <a:endParaRPr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p32"/>
          <p:cNvSpPr/>
          <p:nvPr/>
        </p:nvSpPr>
        <p:spPr>
          <a:xfrm rot="5400000">
            <a:off x="3938218" y="-3127744"/>
            <a:ext cx="1076693" cy="773001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1065312" y="280061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32"/>
          <p:cNvGrpSpPr/>
          <p:nvPr/>
        </p:nvGrpSpPr>
        <p:grpSpPr>
          <a:xfrm>
            <a:off x="5028762" y="1577033"/>
            <a:ext cx="3312369" cy="3367553"/>
            <a:chOff x="-1062465" y="3123631"/>
            <a:chExt cx="2062421" cy="3367553"/>
          </a:xfrm>
        </p:grpSpPr>
        <p:sp>
          <p:nvSpPr>
            <p:cNvPr id="245" name="Google Shape;245;p32"/>
            <p:cNvSpPr txBox="1"/>
            <p:nvPr/>
          </p:nvSpPr>
          <p:spPr>
            <a:xfrm>
              <a:off x="-1059701" y="3643836"/>
              <a:ext cx="2059657" cy="2847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Rappresentazione più consona per il task. Ogni recensione viene convertita in un vettore con </a:t>
              </a:r>
              <a:r>
                <a:rPr lang="it-IT" dirty="0">
                  <a:solidFill>
                    <a:schemeClr val="bg1"/>
                  </a:solidFill>
                  <a:sym typeface="Arial"/>
                </a:rPr>
                <a:t>componenti date dai pesi TF-IDF.</a:t>
              </a: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it-IT" dirty="0">
                <a:solidFill>
                  <a:schemeClr val="bg1"/>
                </a:solidFill>
                <a:sym typeface="Arial"/>
              </a:endParaRPr>
            </a:p>
            <a:p>
              <a:pPr marL="285750" lvl="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Algoritmo </a:t>
              </a:r>
              <a:r>
                <a:rPr lang="it-IT" i="1" dirty="0" err="1">
                  <a:solidFill>
                    <a:schemeClr val="bg1"/>
                  </a:solidFill>
                </a:rPr>
                <a:t>TfidfVectorizer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</a:p>
            <a:p>
              <a:pPr marL="285750" lvl="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addestrato sul </a:t>
              </a:r>
              <a:r>
                <a:rPr lang="it-IT" dirty="0" err="1">
                  <a:solidFill>
                    <a:schemeClr val="bg1"/>
                  </a:solidFill>
                </a:rPr>
                <a:t>train</a:t>
              </a:r>
              <a:r>
                <a:rPr lang="it-IT" dirty="0">
                  <a:solidFill>
                    <a:schemeClr val="bg1"/>
                  </a:solidFill>
                </a:rPr>
                <a:t>,  restituisce una rappresentazione dei dati in forma matriciale (</a:t>
              </a:r>
              <a:r>
                <a:rPr lang="it-IT" dirty="0" err="1">
                  <a:solidFill>
                    <a:schemeClr val="bg1"/>
                  </a:solidFill>
                </a:rPr>
                <a:t>document-term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matrix</a:t>
              </a:r>
              <a:r>
                <a:rPr lang="it-IT" dirty="0">
                  <a:solidFill>
                    <a:schemeClr val="bg1"/>
                  </a:solidFill>
                </a:rPr>
                <a:t>).</a:t>
              </a:r>
            </a:p>
            <a:p>
              <a:pPr marL="285750" lvl="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it-IT" dirty="0">
                <a:solidFill>
                  <a:schemeClr val="bg1"/>
                </a:solidFill>
              </a:endParaRPr>
            </a:p>
            <a:p>
              <a:pPr marL="285750" lvl="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Scelta delle 5000 features più rilevanti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46" name="Google Shape;246;p32"/>
            <p:cNvSpPr txBox="1"/>
            <p:nvPr/>
          </p:nvSpPr>
          <p:spPr>
            <a:xfrm>
              <a:off x="-1062465" y="3123631"/>
              <a:ext cx="2059657" cy="461665"/>
            </a:xfrm>
            <a:prstGeom prst="rect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400" b="1" dirty="0" err="1">
                  <a:solidFill>
                    <a:schemeClr val="lt1"/>
                  </a:solidFill>
                </a:rPr>
                <a:t>Bag</a:t>
              </a:r>
              <a:r>
                <a:rPr lang="it-IT" sz="2400" b="1" dirty="0">
                  <a:solidFill>
                    <a:schemeClr val="lt1"/>
                  </a:solidFill>
                </a:rPr>
                <a:t> of words</a:t>
              </a:r>
              <a:endParaRPr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794</Words>
  <Application>Microsoft Office PowerPoint</Application>
  <PresentationFormat>Presentazione su schermo (16:9)</PresentationFormat>
  <Paragraphs>273</Paragraphs>
  <Slides>19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Century Gothic</vt:lpstr>
      <vt:lpstr>Cover and End Slide Master</vt:lpstr>
      <vt:lpstr>Contents Slide Master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Matteo Provasi</cp:lastModifiedBy>
  <cp:revision>30</cp:revision>
  <dcterms:modified xsi:type="dcterms:W3CDTF">2019-01-31T10:54:35Z</dcterms:modified>
</cp:coreProperties>
</file>