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2"/>
  </p:notesMasterIdLst>
  <p:handoutMasterIdLst>
    <p:handoutMasterId r:id="rId33"/>
  </p:handoutMasterIdLst>
  <p:sldIdLst>
    <p:sldId id="264" r:id="rId4"/>
    <p:sldId id="256" r:id="rId5"/>
    <p:sldId id="261" r:id="rId6"/>
    <p:sldId id="307" r:id="rId7"/>
    <p:sldId id="308" r:id="rId8"/>
    <p:sldId id="309" r:id="rId9"/>
    <p:sldId id="310" r:id="rId10"/>
    <p:sldId id="311" r:id="rId11"/>
    <p:sldId id="312" r:id="rId12"/>
    <p:sldId id="313" r:id="rId13"/>
    <p:sldId id="314" r:id="rId14"/>
    <p:sldId id="315" r:id="rId15"/>
    <p:sldId id="317" r:id="rId16"/>
    <p:sldId id="318" r:id="rId17"/>
    <p:sldId id="316"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72"/>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FEF09C3-5432-4DA0-9890-3050357C5E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227E202-B8C5-4411-9AB9-001230F36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CC0FA2-A713-4856-8F75-7FAFAF357361}" type="datetimeFigureOut">
              <a:rPr lang="ko-KR" altLang="en-US" smtClean="0"/>
              <a:t>2019-07-03</a:t>
            </a:fld>
            <a:endParaRPr lang="ko-KR" altLang="en-US"/>
          </a:p>
        </p:txBody>
      </p:sp>
      <p:sp>
        <p:nvSpPr>
          <p:cNvPr id="4" name="바닥글 개체 틀 3">
            <a:extLst>
              <a:ext uri="{FF2B5EF4-FFF2-40B4-BE49-F238E27FC236}">
                <a16:creationId xmlns:a16="http://schemas.microsoft.com/office/drawing/2014/main" id="{A05FDCCD-9920-4087-A8EF-840D6BF967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1B30773E-42C5-4B13-84D2-DE05FB0C3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A52E6A-8C14-4F5B-B0CB-3A4FCBC8D1E8}" type="slidenum">
              <a:rPr lang="ko-KR" altLang="en-US" smtClean="0"/>
              <a:t>‹N›</a:t>
            </a:fld>
            <a:endParaRPr lang="ko-KR" altLang="en-US"/>
          </a:p>
        </p:txBody>
      </p:sp>
    </p:spTree>
    <p:extLst>
      <p:ext uri="{BB962C8B-B14F-4D97-AF65-F5344CB8AC3E}">
        <p14:creationId xmlns:p14="http://schemas.microsoft.com/office/powerpoint/2010/main" val="1617795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866FF-EA9A-44BA-8DB2-FB8E70490571}" type="datetimeFigureOut">
              <a:rPr lang="ko-KR" altLang="en-US" smtClean="0"/>
              <a:t>2019-07-03</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89A33-A361-4541-B6A7-456994CC0C02}" type="slidenum">
              <a:rPr lang="ko-KR" altLang="en-US" smtClean="0"/>
              <a:t>‹N›</a:t>
            </a:fld>
            <a:endParaRPr lang="ko-KR" altLang="en-US"/>
          </a:p>
        </p:txBody>
      </p:sp>
    </p:spTree>
    <p:extLst>
      <p:ext uri="{BB962C8B-B14F-4D97-AF65-F5344CB8AC3E}">
        <p14:creationId xmlns:p14="http://schemas.microsoft.com/office/powerpoint/2010/main" val="38245644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2789A33-A361-4541-B6A7-456994CC0C02}" type="slidenum">
              <a:rPr lang="ko-KR" altLang="en-US" smtClean="0"/>
              <a:t>4</a:t>
            </a:fld>
            <a:endParaRPr lang="ko-KR" altLang="en-US"/>
          </a:p>
        </p:txBody>
      </p:sp>
    </p:spTree>
    <p:extLst>
      <p:ext uri="{BB962C8B-B14F-4D97-AF65-F5344CB8AC3E}">
        <p14:creationId xmlns:p14="http://schemas.microsoft.com/office/powerpoint/2010/main" val="335400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2789A33-A361-4541-B6A7-456994CC0C02}" type="slidenum">
              <a:rPr lang="ko-KR" altLang="en-US" smtClean="0"/>
              <a:t>9</a:t>
            </a:fld>
            <a:endParaRPr lang="ko-KR" altLang="en-US"/>
          </a:p>
        </p:txBody>
      </p:sp>
    </p:spTree>
    <p:extLst>
      <p:ext uri="{BB962C8B-B14F-4D97-AF65-F5344CB8AC3E}">
        <p14:creationId xmlns:p14="http://schemas.microsoft.com/office/powerpoint/2010/main" val="19127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2789A33-A361-4541-B6A7-456994CC0C02}" type="slidenum">
              <a:rPr lang="ko-KR" altLang="en-US" smtClean="0"/>
              <a:t>10</a:t>
            </a:fld>
            <a:endParaRPr lang="ko-KR" altLang="en-US"/>
          </a:p>
        </p:txBody>
      </p:sp>
    </p:spTree>
    <p:extLst>
      <p:ext uri="{BB962C8B-B14F-4D97-AF65-F5344CB8AC3E}">
        <p14:creationId xmlns:p14="http://schemas.microsoft.com/office/powerpoint/2010/main" val="2009311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2789A33-A361-4541-B6A7-456994CC0C02}" type="slidenum">
              <a:rPr lang="ko-KR" altLang="en-US" smtClean="0"/>
              <a:t>11</a:t>
            </a:fld>
            <a:endParaRPr lang="ko-KR" altLang="en-US"/>
          </a:p>
        </p:txBody>
      </p:sp>
    </p:spTree>
    <p:extLst>
      <p:ext uri="{BB962C8B-B14F-4D97-AF65-F5344CB8AC3E}">
        <p14:creationId xmlns:p14="http://schemas.microsoft.com/office/powerpoint/2010/main" val="396986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2789A33-A361-4541-B6A7-456994CC0C02}" type="slidenum">
              <a:rPr lang="ko-KR" altLang="en-US" smtClean="0"/>
              <a:t>13</a:t>
            </a:fld>
            <a:endParaRPr lang="ko-KR" altLang="en-US"/>
          </a:p>
        </p:txBody>
      </p:sp>
    </p:spTree>
    <p:extLst>
      <p:ext uri="{BB962C8B-B14F-4D97-AF65-F5344CB8AC3E}">
        <p14:creationId xmlns:p14="http://schemas.microsoft.com/office/powerpoint/2010/main" val="3393970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2789A33-A361-4541-B6A7-456994CC0C02}" type="slidenum">
              <a:rPr lang="ko-KR" altLang="en-US" smtClean="0"/>
              <a:t>27</a:t>
            </a:fld>
            <a:endParaRPr lang="ko-KR" altLang="en-US"/>
          </a:p>
        </p:txBody>
      </p:sp>
    </p:spTree>
    <p:extLst>
      <p:ext uri="{BB962C8B-B14F-4D97-AF65-F5344CB8AC3E}">
        <p14:creationId xmlns:p14="http://schemas.microsoft.com/office/powerpoint/2010/main" val="1347633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49293" y="1563638"/>
            <a:ext cx="3845416" cy="1080121"/>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649145" y="2634232"/>
            <a:ext cx="3845416" cy="799934"/>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a:t>
            </a:r>
          </a:p>
          <a:p>
            <a:pPr lvl="0"/>
            <a:r>
              <a:rPr lang="en-US" altLang="ko-KR" dirty="0"/>
              <a:t>PRESENTATION HERE</a:t>
            </a:r>
            <a:endParaRPr lang="ko-KR" altLang="en-US" dirty="0"/>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2700934" y="322499"/>
            <a:ext cx="1583034" cy="1385155"/>
          </a:xfrm>
          <a:prstGeom prst="rect">
            <a:avLst/>
          </a:prstGeom>
          <a:solidFill>
            <a:schemeClr val="bg1">
              <a:lumMod val="95000"/>
            </a:schemeClr>
          </a:solidFill>
          <a:ln w="190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2700934" y="1898609"/>
            <a:ext cx="1583034" cy="1385155"/>
          </a:xfrm>
          <a:prstGeom prst="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00934" y="3474719"/>
            <a:ext cx="1583034" cy="1385155"/>
          </a:xfrm>
          <a:prstGeom prst="rect">
            <a:avLst/>
          </a:prstGeom>
          <a:solidFill>
            <a:schemeClr val="bg1">
              <a:lumMod val="95000"/>
            </a:schemeClr>
          </a:solidFill>
          <a:ln w="190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9658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3116" y="843558"/>
            <a:ext cx="8077768" cy="2160240"/>
          </a:xfrm>
          <a:prstGeom prst="rect">
            <a:avLst/>
          </a:prstGeom>
          <a:solidFill>
            <a:schemeClr val="bg1">
              <a:lumMod val="95000"/>
            </a:schemeClr>
          </a:solidFill>
          <a:ln w="38100">
            <a:no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3" hasCustomPrompt="1"/>
          </p:nvPr>
        </p:nvSpPr>
        <p:spPr>
          <a:xfrm>
            <a:off x="4031416" y="2475359"/>
            <a:ext cx="1062118" cy="1062118"/>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15967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6012160" y="0"/>
            <a:ext cx="313184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 hasCustomPrompt="1"/>
          </p:nvPr>
        </p:nvSpPr>
        <p:spPr>
          <a:xfrm>
            <a:off x="3131840" y="0"/>
            <a:ext cx="288032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3221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8244000" y="0"/>
            <a:ext cx="900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Picture Placeholder 2"/>
          <p:cNvSpPr>
            <a:spLocks noGrp="1"/>
          </p:cNvSpPr>
          <p:nvPr>
            <p:ph type="pic" idx="12" hasCustomPrompt="1"/>
          </p:nvPr>
        </p:nvSpPr>
        <p:spPr>
          <a:xfrm>
            <a:off x="5811908"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2477595"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Rectangle 4"/>
          <p:cNvSpPr/>
          <p:nvPr userDrawn="1"/>
        </p:nvSpPr>
        <p:spPr>
          <a:xfrm>
            <a:off x="4916268" y="0"/>
            <a:ext cx="900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3173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429444"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4644008"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6" hasCustomPrompt="1"/>
          </p:nvPr>
        </p:nvSpPr>
        <p:spPr>
          <a:xfrm>
            <a:off x="429444" y="2912740"/>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9" name="Rectangle 8"/>
          <p:cNvSpPr/>
          <p:nvPr userDrawn="1"/>
        </p:nvSpPr>
        <p:spPr>
          <a:xfrm>
            <a:off x="4644464" y="2912740"/>
            <a:ext cx="4104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855765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2" name="Rectangle 1"/>
          <p:cNvSpPr/>
          <p:nvPr userDrawn="1"/>
        </p:nvSpPr>
        <p:spPr>
          <a:xfrm>
            <a:off x="4583048" y="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298953"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81159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323528" y="24844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4" hasCustomPrompt="1"/>
          </p:nvPr>
        </p:nvSpPr>
        <p:spPr>
          <a:xfrm>
            <a:off x="3671560" y="183262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5" hasCustomPrompt="1"/>
          </p:nvPr>
        </p:nvSpPr>
        <p:spPr>
          <a:xfrm>
            <a:off x="2105640" y="341679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6" hasCustomPrompt="1"/>
          </p:nvPr>
        </p:nvSpPr>
        <p:spPr>
          <a:xfrm>
            <a:off x="323528" y="183262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7" hasCustomPrompt="1"/>
          </p:nvPr>
        </p:nvSpPr>
        <p:spPr>
          <a:xfrm>
            <a:off x="2105640" y="183204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8" hasCustomPrompt="1"/>
          </p:nvPr>
        </p:nvSpPr>
        <p:spPr>
          <a:xfrm>
            <a:off x="3671560" y="24844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3147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35896" y="10191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5283453" y="14154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97966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824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8860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748616"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986924"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16357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0152" y="1023301"/>
            <a:ext cx="3024336" cy="3662411"/>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6687664" y="1164297"/>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2" hasCustomPrompt="1"/>
          </p:nvPr>
        </p:nvSpPr>
        <p:spPr>
          <a:xfrm>
            <a:off x="5196830" y="1426241"/>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9223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blipFill>
              <a:blip r:embed="rId2"/>
              <a:stretch>
                <a:fillRect/>
              </a:stretch>
            </a:blip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0" name="Text Placeholder 9"/>
          <p:cNvSpPr>
            <a:spLocks noGrp="1"/>
          </p:cNvSpPr>
          <p:nvPr>
            <p:ph type="body" sz="quarter" idx="10" hasCustomPrompt="1"/>
          </p:nvPr>
        </p:nvSpPr>
        <p:spPr>
          <a:xfrm>
            <a:off x="0" y="210579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68185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95936" y="2253238"/>
            <a:ext cx="5148064"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95936" y="2726814"/>
            <a:ext cx="51480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941932" y="1244876"/>
            <a:ext cx="2693964" cy="2636602"/>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Oval 11"/>
            <p:cNvSpPr/>
            <p:nvPr userDrawn="1"/>
          </p:nvSpPr>
          <p:spPr>
            <a:xfrm>
              <a:off x="2483768" y="1340768"/>
              <a:ext cx="4176464" cy="4176464"/>
            </a:xfrm>
            <a:prstGeom prst="ellipse">
              <a:avLst/>
            </a:prstGeom>
            <a:blipFill>
              <a:blip r:embed="rId3"/>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286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2754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10652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0381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98141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3" r:id="rId3"/>
    <p:sldLayoutId id="2147483660" r:id="rId4"/>
    <p:sldLayoutId id="2147483661" r:id="rId5"/>
    <p:sldLayoutId id="2147483662" r:id="rId6"/>
    <p:sldLayoutId id="2147483664" r:id="rId7"/>
    <p:sldLayoutId id="2147483655" r:id="rId8"/>
    <p:sldLayoutId id="2147483665" r:id="rId9"/>
    <p:sldLayoutId id="2147483666" r:id="rId10"/>
    <p:sldLayoutId id="2147483667" r:id="rId11"/>
    <p:sldLayoutId id="2147483668" r:id="rId12"/>
    <p:sldLayoutId id="2147483669" r:id="rId13"/>
    <p:sldLayoutId id="2147483673" r:id="rId14"/>
    <p:sldLayoutId id="2147483672" r:id="rId15"/>
    <p:sldLayoutId id="2147483671" r:id="rId16"/>
    <p:sldLayoutId id="2147483656"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file:///C:\Users\prowm\OneDrive\Desktop\Data%20Science\Public%20Services\24%20plot.html" TargetMode="Externa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926754" y="2283718"/>
            <a:ext cx="713769" cy="5760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ettangolo 4">
            <a:extLst>
              <a:ext uri="{FF2B5EF4-FFF2-40B4-BE49-F238E27FC236}">
                <a16:creationId xmlns:a16="http://schemas.microsoft.com/office/drawing/2014/main" id="{B8997F96-005C-47D4-8EE2-20A86CBC0FC4}"/>
              </a:ext>
            </a:extLst>
          </p:cNvPr>
          <p:cNvSpPr/>
          <p:nvPr/>
        </p:nvSpPr>
        <p:spPr>
          <a:xfrm>
            <a:off x="915486" y="1059582"/>
            <a:ext cx="2736304" cy="30963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Segnaposto testo 6">
            <a:extLst>
              <a:ext uri="{FF2B5EF4-FFF2-40B4-BE49-F238E27FC236}">
                <a16:creationId xmlns:a16="http://schemas.microsoft.com/office/drawing/2014/main" id="{FAE6BADC-6838-4997-8BBE-284AE780D366}"/>
              </a:ext>
            </a:extLst>
          </p:cNvPr>
          <p:cNvSpPr>
            <a:spLocks noGrp="1"/>
          </p:cNvSpPr>
          <p:nvPr>
            <p:ph type="body" sz="quarter" idx="10"/>
          </p:nvPr>
        </p:nvSpPr>
        <p:spPr>
          <a:xfrm>
            <a:off x="467544" y="123478"/>
            <a:ext cx="8856984" cy="1565383"/>
          </a:xfrm>
        </p:spPr>
        <p:txBody>
          <a:bodyPr/>
          <a:lstStyle/>
          <a:p>
            <a:pPr algn="ctr"/>
            <a:r>
              <a:rPr lang="it-IT" sz="3400" dirty="0"/>
              <a:t>AN ALGORITHM TO </a:t>
            </a:r>
          </a:p>
          <a:p>
            <a:pPr algn="ctr"/>
            <a:r>
              <a:rPr lang="it-IT" sz="3400" dirty="0"/>
              <a:t>MANIPULATE DOCUMENT SENTIMENT </a:t>
            </a:r>
          </a:p>
        </p:txBody>
      </p:sp>
      <p:pic>
        <p:nvPicPr>
          <p:cNvPr id="1026" name="Picture 2" descr="Introduction to Sentiment Analysis">
            <a:extLst>
              <a:ext uri="{FF2B5EF4-FFF2-40B4-BE49-F238E27FC236}">
                <a16:creationId xmlns:a16="http://schemas.microsoft.com/office/drawing/2014/main" id="{95CFDF0F-3294-4DE9-BA2C-0E3BB780F6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464" y="1452251"/>
            <a:ext cx="4457143" cy="2076190"/>
          </a:xfrm>
          <a:prstGeom prst="rect">
            <a:avLst/>
          </a:prstGeom>
          <a:noFill/>
          <a:extLst>
            <a:ext uri="{909E8E84-426E-40DD-AFC4-6F175D3DCCD1}">
              <a14:hiddenFill xmlns:a14="http://schemas.microsoft.com/office/drawing/2010/main">
                <a:solidFill>
                  <a:srgbClr val="FFFFFF"/>
                </a:solidFill>
              </a14:hiddenFill>
            </a:ext>
          </a:extLst>
        </p:spPr>
      </p:pic>
      <p:sp>
        <p:nvSpPr>
          <p:cNvPr id="10" name="Rettangolo 9">
            <a:extLst>
              <a:ext uri="{FF2B5EF4-FFF2-40B4-BE49-F238E27FC236}">
                <a16:creationId xmlns:a16="http://schemas.microsoft.com/office/drawing/2014/main" id="{D1C45091-80D3-473B-A110-9B56D5F660AC}"/>
              </a:ext>
            </a:extLst>
          </p:cNvPr>
          <p:cNvSpPr/>
          <p:nvPr/>
        </p:nvSpPr>
        <p:spPr>
          <a:xfrm>
            <a:off x="2555776" y="1419622"/>
            <a:ext cx="4608512"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5C2B60E0-D9EA-4D82-ADCE-D83059CB3624}"/>
              </a:ext>
            </a:extLst>
          </p:cNvPr>
          <p:cNvSpPr/>
          <p:nvPr/>
        </p:nvSpPr>
        <p:spPr>
          <a:xfrm>
            <a:off x="2555776" y="2912998"/>
            <a:ext cx="4608512"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8" name="Picture 4" descr="Image result for logo bicocca">
            <a:extLst>
              <a:ext uri="{FF2B5EF4-FFF2-40B4-BE49-F238E27FC236}">
                <a16:creationId xmlns:a16="http://schemas.microsoft.com/office/drawing/2014/main" id="{BEE83997-BBC5-4898-8458-FCCC7C9ABC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3237034"/>
            <a:ext cx="1514246" cy="1620317"/>
          </a:xfrm>
          <a:prstGeom prst="rect">
            <a:avLst/>
          </a:prstGeom>
          <a:noFill/>
          <a:extLst>
            <a:ext uri="{909E8E84-426E-40DD-AFC4-6F175D3DCCD1}">
              <a14:hiddenFill xmlns:a14="http://schemas.microsoft.com/office/drawing/2010/main">
                <a:solidFill>
                  <a:srgbClr val="FFFFFF"/>
                </a:solidFill>
              </a14:hiddenFill>
            </a:ext>
          </a:extLst>
        </p:spPr>
      </p:pic>
      <p:sp>
        <p:nvSpPr>
          <p:cNvPr id="11" name="CasellaDiTesto 10">
            <a:extLst>
              <a:ext uri="{FF2B5EF4-FFF2-40B4-BE49-F238E27FC236}">
                <a16:creationId xmlns:a16="http://schemas.microsoft.com/office/drawing/2014/main" id="{8574FF3C-98D6-456D-9581-86CDBABA4631}"/>
              </a:ext>
            </a:extLst>
          </p:cNvPr>
          <p:cNvSpPr txBox="1"/>
          <p:nvPr/>
        </p:nvSpPr>
        <p:spPr>
          <a:xfrm>
            <a:off x="5756455" y="3552121"/>
            <a:ext cx="2736303" cy="1308050"/>
          </a:xfrm>
          <a:prstGeom prst="rect">
            <a:avLst/>
          </a:prstGeom>
          <a:noFill/>
        </p:spPr>
        <p:txBody>
          <a:bodyPr wrap="square" rtlCol="0">
            <a:spAutoFit/>
          </a:bodyPr>
          <a:lstStyle/>
          <a:p>
            <a:r>
              <a:rPr lang="it-IT" sz="1400" i="1" dirty="0"/>
              <a:t>Lavoro a cura di:</a:t>
            </a:r>
          </a:p>
          <a:p>
            <a:endParaRPr lang="it-IT" sz="500" i="1" dirty="0"/>
          </a:p>
          <a:p>
            <a:r>
              <a:rPr lang="it-IT" sz="1400" i="1" dirty="0"/>
              <a:t>Luca Gabellini	777786</a:t>
            </a:r>
          </a:p>
          <a:p>
            <a:r>
              <a:rPr lang="it-IT" sz="1400" i="1" dirty="0"/>
              <a:t>Matteo Provasi	782922</a:t>
            </a:r>
          </a:p>
          <a:p>
            <a:r>
              <a:rPr lang="it-IT" sz="1400" i="1" dirty="0"/>
              <a:t>Pierluigi Tagliabue	835211</a:t>
            </a:r>
          </a:p>
          <a:p>
            <a:endParaRPr lang="it-IT" dirty="0"/>
          </a:p>
        </p:txBody>
      </p:sp>
      <p:cxnSp>
        <p:nvCxnSpPr>
          <p:cNvPr id="15" name="Connettore diritto 14">
            <a:extLst>
              <a:ext uri="{FF2B5EF4-FFF2-40B4-BE49-F238E27FC236}">
                <a16:creationId xmlns:a16="http://schemas.microsoft.com/office/drawing/2014/main" id="{12F665FB-5C16-446A-B250-4E305D226F18}"/>
              </a:ext>
            </a:extLst>
          </p:cNvPr>
          <p:cNvCxnSpPr/>
          <p:nvPr/>
        </p:nvCxnSpPr>
        <p:spPr>
          <a:xfrm>
            <a:off x="1115616" y="267494"/>
            <a:ext cx="7776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Connettore diritto 18">
            <a:extLst>
              <a:ext uri="{FF2B5EF4-FFF2-40B4-BE49-F238E27FC236}">
                <a16:creationId xmlns:a16="http://schemas.microsoft.com/office/drawing/2014/main" id="{690D3A74-E50A-4313-A20E-0B2B37FDD1E1}"/>
              </a:ext>
            </a:extLst>
          </p:cNvPr>
          <p:cNvCxnSpPr/>
          <p:nvPr/>
        </p:nvCxnSpPr>
        <p:spPr>
          <a:xfrm>
            <a:off x="915486" y="1563638"/>
            <a:ext cx="77760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123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8945BA-5965-480B-A6A3-5A3BB8062381}"/>
              </a:ext>
            </a:extLst>
          </p:cNvPr>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LDA (Latent Dirichlet Allocation)</a:t>
            </a:r>
          </a:p>
        </p:txBody>
      </p:sp>
      <p:sp>
        <p:nvSpPr>
          <p:cNvPr id="5" name="Oval 3">
            <a:extLst>
              <a:ext uri="{FF2B5EF4-FFF2-40B4-BE49-F238E27FC236}">
                <a16:creationId xmlns:a16="http://schemas.microsoft.com/office/drawing/2014/main" id="{AAF81634-4C13-4C33-81A8-6E26E90A0DFC}"/>
              </a:ext>
            </a:extLst>
          </p:cNvPr>
          <p:cNvSpPr/>
          <p:nvPr/>
        </p:nvSpPr>
        <p:spPr>
          <a:xfrm>
            <a:off x="395536" y="1155579"/>
            <a:ext cx="792088" cy="768099"/>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TextBox 20">
            <a:extLst>
              <a:ext uri="{FF2B5EF4-FFF2-40B4-BE49-F238E27FC236}">
                <a16:creationId xmlns:a16="http://schemas.microsoft.com/office/drawing/2014/main" id="{643BDE9E-63F1-4BA3-B591-8F0710CC8623}"/>
              </a:ext>
            </a:extLst>
          </p:cNvPr>
          <p:cNvSpPr txBox="1"/>
          <p:nvPr/>
        </p:nvSpPr>
        <p:spPr>
          <a:xfrm>
            <a:off x="1619672" y="1197624"/>
            <a:ext cx="6624736" cy="646331"/>
          </a:xfrm>
          <a:prstGeom prst="rect">
            <a:avLst/>
          </a:prstGeom>
          <a:noFill/>
        </p:spPr>
        <p:txBody>
          <a:bodyPr wrap="square" rtlCol="0" anchor="ctr">
            <a:spAutoFit/>
          </a:bodyPr>
          <a:lstStyle/>
          <a:p>
            <a:pPr algn="just"/>
            <a:r>
              <a:rPr lang="it-IT" altLang="ko-KR" dirty="0">
                <a:solidFill>
                  <a:schemeClr val="tx1">
                    <a:lumMod val="75000"/>
                    <a:lumOff val="25000"/>
                  </a:schemeClr>
                </a:solidFill>
                <a:cs typeface="Arial" pitchFamily="34" charset="0"/>
              </a:rPr>
              <a:t>Sono stati provati modelli da 3 fino a 10 </a:t>
            </a:r>
            <a:r>
              <a:rPr lang="it-IT" altLang="ko-KR" dirty="0" err="1">
                <a:solidFill>
                  <a:schemeClr val="tx1">
                    <a:lumMod val="75000"/>
                    <a:lumOff val="25000"/>
                  </a:schemeClr>
                </a:solidFill>
                <a:cs typeface="Arial" pitchFamily="34" charset="0"/>
              </a:rPr>
              <a:t>topic</a:t>
            </a:r>
            <a:r>
              <a:rPr lang="it-IT" altLang="ko-KR" dirty="0">
                <a:solidFill>
                  <a:schemeClr val="tx1">
                    <a:lumMod val="75000"/>
                    <a:lumOff val="25000"/>
                  </a:schemeClr>
                </a:solidFill>
                <a:cs typeface="Arial" pitchFamily="34" charset="0"/>
              </a:rPr>
              <a:t>.</a:t>
            </a:r>
          </a:p>
          <a:p>
            <a:pPr algn="just"/>
            <a:r>
              <a:rPr lang="it-IT" altLang="ko-KR" dirty="0">
                <a:solidFill>
                  <a:schemeClr val="tx1">
                    <a:lumMod val="75000"/>
                    <a:lumOff val="25000"/>
                  </a:schemeClr>
                </a:solidFill>
                <a:cs typeface="Arial" pitchFamily="34" charset="0"/>
              </a:rPr>
              <a:t>Per confrontare i modelli ottenuti si sono valutate due metriche</a:t>
            </a:r>
          </a:p>
        </p:txBody>
      </p:sp>
      <p:sp>
        <p:nvSpPr>
          <p:cNvPr id="12" name="Rettangolo con angoli arrotondati 11">
            <a:extLst>
              <a:ext uri="{FF2B5EF4-FFF2-40B4-BE49-F238E27FC236}">
                <a16:creationId xmlns:a16="http://schemas.microsoft.com/office/drawing/2014/main" id="{0248AF21-8ED7-4908-943A-DE9B8108F49D}"/>
              </a:ext>
            </a:extLst>
          </p:cNvPr>
          <p:cNvSpPr/>
          <p:nvPr/>
        </p:nvSpPr>
        <p:spPr>
          <a:xfrm>
            <a:off x="1619672" y="2536269"/>
            <a:ext cx="1872208" cy="915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CasellaDiTesto 12">
            <a:extLst>
              <a:ext uri="{FF2B5EF4-FFF2-40B4-BE49-F238E27FC236}">
                <a16:creationId xmlns:a16="http://schemas.microsoft.com/office/drawing/2014/main" id="{CC0D286F-E135-466A-A9DD-B199E8D09D36}"/>
              </a:ext>
            </a:extLst>
          </p:cNvPr>
          <p:cNvSpPr txBox="1"/>
          <p:nvPr/>
        </p:nvSpPr>
        <p:spPr>
          <a:xfrm>
            <a:off x="1490181" y="2774957"/>
            <a:ext cx="2131189" cy="461665"/>
          </a:xfrm>
          <a:prstGeom prst="rect">
            <a:avLst/>
          </a:prstGeom>
          <a:noFill/>
        </p:spPr>
        <p:txBody>
          <a:bodyPr wrap="square" rtlCol="0">
            <a:spAutoFit/>
          </a:bodyPr>
          <a:lstStyle/>
          <a:p>
            <a:pPr lvl="0" algn="ctr" latinLnBrk="0"/>
            <a:r>
              <a:rPr lang="it-IT" sz="2400" dirty="0">
                <a:solidFill>
                  <a:prstClr val="black"/>
                </a:solidFill>
              </a:rPr>
              <a:t>log-</a:t>
            </a:r>
            <a:r>
              <a:rPr lang="it-IT" sz="2400" dirty="0" err="1">
                <a:solidFill>
                  <a:prstClr val="black"/>
                </a:solidFill>
              </a:rPr>
              <a:t>Perplexity</a:t>
            </a:r>
            <a:endParaRPr lang="it-IT" sz="2400" dirty="0">
              <a:solidFill>
                <a:prstClr val="black"/>
              </a:solidFill>
            </a:endParaRPr>
          </a:p>
        </p:txBody>
      </p:sp>
      <p:sp>
        <p:nvSpPr>
          <p:cNvPr id="14" name="Rettangolo con angoli arrotondati 13">
            <a:extLst>
              <a:ext uri="{FF2B5EF4-FFF2-40B4-BE49-F238E27FC236}">
                <a16:creationId xmlns:a16="http://schemas.microsoft.com/office/drawing/2014/main" id="{94D02DEB-C290-45E8-8A82-B92B5FA63975}"/>
              </a:ext>
            </a:extLst>
          </p:cNvPr>
          <p:cNvSpPr/>
          <p:nvPr/>
        </p:nvSpPr>
        <p:spPr>
          <a:xfrm>
            <a:off x="5868144" y="2536269"/>
            <a:ext cx="1872208" cy="915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CasellaDiTesto 14">
            <a:extLst>
              <a:ext uri="{FF2B5EF4-FFF2-40B4-BE49-F238E27FC236}">
                <a16:creationId xmlns:a16="http://schemas.microsoft.com/office/drawing/2014/main" id="{1F05C50F-4914-4B43-A9FF-B9CAB613797B}"/>
              </a:ext>
            </a:extLst>
          </p:cNvPr>
          <p:cNvSpPr txBox="1"/>
          <p:nvPr/>
        </p:nvSpPr>
        <p:spPr>
          <a:xfrm>
            <a:off x="5738653" y="2774957"/>
            <a:ext cx="2131189" cy="461665"/>
          </a:xfrm>
          <a:prstGeom prst="rect">
            <a:avLst/>
          </a:prstGeom>
          <a:noFill/>
        </p:spPr>
        <p:txBody>
          <a:bodyPr wrap="square" rtlCol="0">
            <a:spAutoFit/>
          </a:bodyPr>
          <a:lstStyle/>
          <a:p>
            <a:pPr lvl="0" algn="ctr" latinLnBrk="0"/>
            <a:r>
              <a:rPr lang="it-IT" sz="2400" dirty="0" err="1">
                <a:solidFill>
                  <a:prstClr val="black"/>
                </a:solidFill>
              </a:rPr>
              <a:t>Coherence</a:t>
            </a:r>
            <a:endParaRPr lang="it-IT" sz="2400" dirty="0">
              <a:solidFill>
                <a:prstClr val="black"/>
              </a:solidFill>
            </a:endParaRPr>
          </a:p>
        </p:txBody>
      </p:sp>
      <p:sp>
        <p:nvSpPr>
          <p:cNvPr id="16" name="Freccia a destra 15">
            <a:extLst>
              <a:ext uri="{FF2B5EF4-FFF2-40B4-BE49-F238E27FC236}">
                <a16:creationId xmlns:a16="http://schemas.microsoft.com/office/drawing/2014/main" id="{0B244FBC-0C40-4324-BF42-6998A6011568}"/>
              </a:ext>
            </a:extLst>
          </p:cNvPr>
          <p:cNvSpPr/>
          <p:nvPr/>
        </p:nvSpPr>
        <p:spPr>
          <a:xfrm rot="5400000">
            <a:off x="2292589" y="1850322"/>
            <a:ext cx="526370"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Freccia a destra 16">
            <a:extLst>
              <a:ext uri="{FF2B5EF4-FFF2-40B4-BE49-F238E27FC236}">
                <a16:creationId xmlns:a16="http://schemas.microsoft.com/office/drawing/2014/main" id="{9BE0BAA5-43B2-496A-BD0D-CB1AB98A9517}"/>
              </a:ext>
            </a:extLst>
          </p:cNvPr>
          <p:cNvSpPr/>
          <p:nvPr/>
        </p:nvSpPr>
        <p:spPr>
          <a:xfrm rot="5400000">
            <a:off x="6541062" y="1850321"/>
            <a:ext cx="526370"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TextBox 20">
            <a:extLst>
              <a:ext uri="{FF2B5EF4-FFF2-40B4-BE49-F238E27FC236}">
                <a16:creationId xmlns:a16="http://schemas.microsoft.com/office/drawing/2014/main" id="{16B75C77-59DD-47CF-9B23-278774FB7687}"/>
              </a:ext>
            </a:extLst>
          </p:cNvPr>
          <p:cNvSpPr txBox="1"/>
          <p:nvPr/>
        </p:nvSpPr>
        <p:spPr>
          <a:xfrm>
            <a:off x="611560" y="3730464"/>
            <a:ext cx="3960440" cy="646331"/>
          </a:xfrm>
          <a:prstGeom prst="rect">
            <a:avLst/>
          </a:prstGeom>
          <a:noFill/>
        </p:spPr>
        <p:txBody>
          <a:bodyPr wrap="square" rtlCol="0" anchor="ctr">
            <a:spAutoFit/>
          </a:bodyPr>
          <a:lstStyle/>
          <a:p>
            <a:pPr algn="ctr"/>
            <a:r>
              <a:rPr lang="it-IT" altLang="ko-KR" dirty="0">
                <a:solidFill>
                  <a:schemeClr val="tx1">
                    <a:lumMod val="75000"/>
                    <a:lumOff val="25000"/>
                  </a:schemeClr>
                </a:solidFill>
                <a:cs typeface="Arial" pitchFamily="34" charset="0"/>
              </a:rPr>
              <a:t>Quanto rappresentativo sia l’insieme di </a:t>
            </a:r>
            <a:r>
              <a:rPr lang="it-IT" altLang="ko-KR" dirty="0" err="1">
                <a:solidFill>
                  <a:schemeClr val="tx1">
                    <a:lumMod val="75000"/>
                    <a:lumOff val="25000"/>
                  </a:schemeClr>
                </a:solidFill>
                <a:cs typeface="Arial" pitchFamily="34" charset="0"/>
              </a:rPr>
              <a:t>topic</a:t>
            </a:r>
            <a:r>
              <a:rPr lang="it-IT" altLang="ko-KR" dirty="0">
                <a:solidFill>
                  <a:schemeClr val="tx1">
                    <a:lumMod val="75000"/>
                    <a:lumOff val="25000"/>
                  </a:schemeClr>
                </a:solidFill>
                <a:cs typeface="Arial" pitchFamily="34" charset="0"/>
              </a:rPr>
              <a:t> identificato</a:t>
            </a:r>
          </a:p>
        </p:txBody>
      </p:sp>
      <p:sp>
        <p:nvSpPr>
          <p:cNvPr id="2" name="Rettangolo 1">
            <a:extLst>
              <a:ext uri="{FF2B5EF4-FFF2-40B4-BE49-F238E27FC236}">
                <a16:creationId xmlns:a16="http://schemas.microsoft.com/office/drawing/2014/main" id="{19F6D786-21F5-4103-B91D-C31E66490F8A}"/>
              </a:ext>
            </a:extLst>
          </p:cNvPr>
          <p:cNvSpPr/>
          <p:nvPr/>
        </p:nvSpPr>
        <p:spPr>
          <a:xfrm>
            <a:off x="4558067" y="3730465"/>
            <a:ext cx="4572000" cy="646331"/>
          </a:xfrm>
          <a:prstGeom prst="rect">
            <a:avLst/>
          </a:prstGeom>
        </p:spPr>
        <p:txBody>
          <a:bodyPr>
            <a:spAutoFit/>
          </a:bodyPr>
          <a:lstStyle/>
          <a:p>
            <a:pPr algn="ctr"/>
            <a:r>
              <a:rPr lang="it-IT" altLang="ko-KR" dirty="0">
                <a:solidFill>
                  <a:schemeClr val="tx1">
                    <a:lumMod val="75000"/>
                    <a:lumOff val="25000"/>
                  </a:schemeClr>
                </a:solidFill>
                <a:cs typeface="Arial" pitchFamily="34" charset="0"/>
              </a:rPr>
              <a:t>Quanto coerenti fra loro sono le keyword rappresentative del </a:t>
            </a:r>
            <a:r>
              <a:rPr lang="it-IT" altLang="ko-KR" dirty="0" err="1">
                <a:solidFill>
                  <a:schemeClr val="tx1">
                    <a:lumMod val="75000"/>
                    <a:lumOff val="25000"/>
                  </a:schemeClr>
                </a:solidFill>
                <a:cs typeface="Arial" pitchFamily="34" charset="0"/>
              </a:rPr>
              <a:t>topic</a:t>
            </a:r>
            <a:r>
              <a:rPr lang="it-IT" altLang="ko-KR" dirty="0">
                <a:solidFill>
                  <a:schemeClr val="tx1">
                    <a:lumMod val="75000"/>
                    <a:lumOff val="25000"/>
                  </a:schemeClr>
                </a:solidFill>
                <a:cs typeface="Arial" pitchFamily="34" charset="0"/>
              </a:rPr>
              <a:t> </a:t>
            </a:r>
          </a:p>
        </p:txBody>
      </p:sp>
    </p:spTree>
    <p:extLst>
      <p:ext uri="{BB962C8B-B14F-4D97-AF65-F5344CB8AC3E}">
        <p14:creationId xmlns:p14="http://schemas.microsoft.com/office/powerpoint/2010/main" val="14727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8945BA-5965-480B-A6A3-5A3BB8062381}"/>
              </a:ext>
            </a:extLst>
          </p:cNvPr>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LDA (Latent Dirichlet Allocation)</a:t>
            </a:r>
          </a:p>
        </p:txBody>
      </p:sp>
      <p:pic>
        <p:nvPicPr>
          <p:cNvPr id="7" name="Immagine 6">
            <a:extLst>
              <a:ext uri="{FF2B5EF4-FFF2-40B4-BE49-F238E27FC236}">
                <a16:creationId xmlns:a16="http://schemas.microsoft.com/office/drawing/2014/main" id="{7360E41A-95E4-460C-A0CF-A4607781EFCE}"/>
              </a:ext>
            </a:extLst>
          </p:cNvPr>
          <p:cNvPicPr>
            <a:picLocks noChangeAspect="1"/>
          </p:cNvPicPr>
          <p:nvPr/>
        </p:nvPicPr>
        <p:blipFill>
          <a:blip r:embed="rId3"/>
          <a:stretch>
            <a:fillRect/>
          </a:stretch>
        </p:blipFill>
        <p:spPr>
          <a:xfrm>
            <a:off x="1619672" y="1670779"/>
            <a:ext cx="5904656" cy="1125862"/>
          </a:xfrm>
          <a:prstGeom prst="rect">
            <a:avLst/>
          </a:prstGeom>
        </p:spPr>
      </p:pic>
      <p:sp>
        <p:nvSpPr>
          <p:cNvPr id="19" name="TextBox 20">
            <a:extLst>
              <a:ext uri="{FF2B5EF4-FFF2-40B4-BE49-F238E27FC236}">
                <a16:creationId xmlns:a16="http://schemas.microsoft.com/office/drawing/2014/main" id="{623F5A21-EBE2-4D51-892F-39B5F5D8B7D0}"/>
              </a:ext>
            </a:extLst>
          </p:cNvPr>
          <p:cNvSpPr txBox="1"/>
          <p:nvPr/>
        </p:nvSpPr>
        <p:spPr>
          <a:xfrm>
            <a:off x="1619672" y="1024448"/>
            <a:ext cx="5904656" cy="646331"/>
          </a:xfrm>
          <a:prstGeom prst="rect">
            <a:avLst/>
          </a:prstGeom>
          <a:noFill/>
        </p:spPr>
        <p:txBody>
          <a:bodyPr wrap="square" rtlCol="0" anchor="ctr">
            <a:spAutoFit/>
          </a:bodyPr>
          <a:lstStyle/>
          <a:p>
            <a:pPr algn="ctr"/>
            <a:r>
              <a:rPr lang="it-IT" altLang="ko-KR" dirty="0">
                <a:solidFill>
                  <a:schemeClr val="tx1">
                    <a:lumMod val="75000"/>
                    <a:lumOff val="25000"/>
                  </a:schemeClr>
                </a:solidFill>
                <a:cs typeface="Arial" pitchFamily="34" charset="0"/>
              </a:rPr>
              <a:t>Miglior modello per la </a:t>
            </a:r>
            <a:r>
              <a:rPr lang="it-IT" altLang="ko-KR" dirty="0" err="1">
                <a:solidFill>
                  <a:schemeClr val="tx1">
                    <a:lumMod val="75000"/>
                    <a:lumOff val="25000"/>
                  </a:schemeClr>
                </a:solidFill>
                <a:cs typeface="Arial" pitchFamily="34" charset="0"/>
              </a:rPr>
              <a:t>perplexity</a:t>
            </a:r>
            <a:r>
              <a:rPr lang="it-IT" altLang="ko-KR" dirty="0">
                <a:solidFill>
                  <a:schemeClr val="tx1">
                    <a:lumMod val="75000"/>
                    <a:lumOff val="25000"/>
                  </a:schemeClr>
                </a:solidFill>
                <a:cs typeface="Arial" pitchFamily="34" charset="0"/>
              </a:rPr>
              <a:t>: 3 </a:t>
            </a:r>
            <a:r>
              <a:rPr lang="it-IT" altLang="ko-KR" dirty="0" err="1">
                <a:solidFill>
                  <a:schemeClr val="tx1">
                    <a:lumMod val="75000"/>
                    <a:lumOff val="25000"/>
                  </a:schemeClr>
                </a:solidFill>
                <a:cs typeface="Arial" pitchFamily="34" charset="0"/>
              </a:rPr>
              <a:t>topic</a:t>
            </a:r>
            <a:endParaRPr lang="it-IT" altLang="ko-KR" dirty="0">
              <a:solidFill>
                <a:schemeClr val="tx1">
                  <a:lumMod val="75000"/>
                  <a:lumOff val="25000"/>
                </a:schemeClr>
              </a:solidFill>
              <a:cs typeface="Arial" pitchFamily="34" charset="0"/>
            </a:endParaRPr>
          </a:p>
          <a:p>
            <a:pPr algn="ctr"/>
            <a:r>
              <a:rPr lang="it-IT" altLang="ko-KR" dirty="0">
                <a:solidFill>
                  <a:schemeClr val="tx1">
                    <a:lumMod val="75000"/>
                    <a:lumOff val="25000"/>
                  </a:schemeClr>
                </a:solidFill>
                <a:cs typeface="Arial" pitchFamily="34" charset="0"/>
              </a:rPr>
              <a:t>Miglior modello per la </a:t>
            </a:r>
            <a:r>
              <a:rPr lang="it-IT" altLang="ko-KR" dirty="0" err="1">
                <a:solidFill>
                  <a:schemeClr val="tx1">
                    <a:lumMod val="75000"/>
                    <a:lumOff val="25000"/>
                  </a:schemeClr>
                </a:solidFill>
                <a:cs typeface="Arial" pitchFamily="34" charset="0"/>
              </a:rPr>
              <a:t>coherence</a:t>
            </a:r>
            <a:r>
              <a:rPr lang="it-IT" altLang="ko-KR" dirty="0">
                <a:solidFill>
                  <a:schemeClr val="tx1">
                    <a:lumMod val="75000"/>
                    <a:lumOff val="25000"/>
                  </a:schemeClr>
                </a:solidFill>
                <a:cs typeface="Arial" pitchFamily="34" charset="0"/>
              </a:rPr>
              <a:t>: 4 </a:t>
            </a:r>
            <a:r>
              <a:rPr lang="it-IT" altLang="ko-KR" dirty="0" err="1">
                <a:solidFill>
                  <a:schemeClr val="tx1">
                    <a:lumMod val="75000"/>
                    <a:lumOff val="25000"/>
                  </a:schemeClr>
                </a:solidFill>
                <a:cs typeface="Arial" pitchFamily="34" charset="0"/>
              </a:rPr>
              <a:t>topic</a:t>
            </a:r>
            <a:r>
              <a:rPr lang="it-IT" altLang="ko-KR" dirty="0">
                <a:solidFill>
                  <a:schemeClr val="tx1">
                    <a:lumMod val="75000"/>
                    <a:lumOff val="25000"/>
                  </a:schemeClr>
                </a:solidFill>
                <a:cs typeface="Arial" pitchFamily="34" charset="0"/>
              </a:rPr>
              <a:t> </a:t>
            </a:r>
          </a:p>
        </p:txBody>
      </p:sp>
      <p:sp>
        <p:nvSpPr>
          <p:cNvPr id="22" name="TextBox 20">
            <a:extLst>
              <a:ext uri="{FF2B5EF4-FFF2-40B4-BE49-F238E27FC236}">
                <a16:creationId xmlns:a16="http://schemas.microsoft.com/office/drawing/2014/main" id="{C6C355B7-6327-48AF-9CDA-A4DC5F1EBD54}"/>
              </a:ext>
            </a:extLst>
          </p:cNvPr>
          <p:cNvSpPr txBox="1"/>
          <p:nvPr/>
        </p:nvSpPr>
        <p:spPr>
          <a:xfrm>
            <a:off x="2086140" y="2970927"/>
            <a:ext cx="6624736" cy="646331"/>
          </a:xfrm>
          <a:prstGeom prst="rect">
            <a:avLst/>
          </a:prstGeom>
          <a:noFill/>
        </p:spPr>
        <p:txBody>
          <a:bodyPr wrap="square" rtlCol="0" anchor="ctr">
            <a:spAutoFit/>
          </a:bodyPr>
          <a:lstStyle/>
          <a:p>
            <a:pPr algn="just"/>
            <a:r>
              <a:rPr lang="it-IT" altLang="ko-KR" dirty="0">
                <a:solidFill>
                  <a:schemeClr val="tx1">
                    <a:lumMod val="75000"/>
                    <a:lumOff val="25000"/>
                  </a:schemeClr>
                </a:solidFill>
                <a:cs typeface="Arial" pitchFamily="34" charset="0"/>
              </a:rPr>
              <a:t>Si è scelto come modello quello con 9 </a:t>
            </a:r>
            <a:r>
              <a:rPr lang="it-IT" altLang="ko-KR" dirty="0" err="1">
                <a:solidFill>
                  <a:schemeClr val="tx1">
                    <a:lumMod val="75000"/>
                    <a:lumOff val="25000"/>
                  </a:schemeClr>
                </a:solidFill>
                <a:cs typeface="Arial" pitchFamily="34" charset="0"/>
              </a:rPr>
              <a:t>topic</a:t>
            </a:r>
            <a:r>
              <a:rPr lang="it-IT" altLang="ko-KR" dirty="0">
                <a:solidFill>
                  <a:schemeClr val="tx1">
                    <a:lumMod val="75000"/>
                    <a:lumOff val="25000"/>
                  </a:schemeClr>
                </a:solidFill>
                <a:cs typeface="Arial" pitchFamily="34" charset="0"/>
              </a:rPr>
              <a:t>. Perché?</a:t>
            </a:r>
          </a:p>
          <a:p>
            <a:pPr algn="just"/>
            <a:r>
              <a:rPr lang="it-IT" altLang="ko-KR" dirty="0">
                <a:solidFill>
                  <a:schemeClr val="tx1">
                    <a:lumMod val="75000"/>
                    <a:lumOff val="25000"/>
                  </a:schemeClr>
                </a:solidFill>
                <a:cs typeface="Arial" pitchFamily="34" charset="0"/>
              </a:rPr>
              <a:t>Selezione effettuata in base al giudizio umano</a:t>
            </a:r>
          </a:p>
        </p:txBody>
      </p:sp>
      <p:sp>
        <p:nvSpPr>
          <p:cNvPr id="23" name="TextBox 20">
            <a:extLst>
              <a:ext uri="{FF2B5EF4-FFF2-40B4-BE49-F238E27FC236}">
                <a16:creationId xmlns:a16="http://schemas.microsoft.com/office/drawing/2014/main" id="{75C2D086-33D2-4216-89B2-796237A440C9}"/>
              </a:ext>
            </a:extLst>
          </p:cNvPr>
          <p:cNvSpPr txBox="1"/>
          <p:nvPr/>
        </p:nvSpPr>
        <p:spPr>
          <a:xfrm>
            <a:off x="546555" y="3858591"/>
            <a:ext cx="2787301" cy="923330"/>
          </a:xfrm>
          <a:prstGeom prst="rect">
            <a:avLst/>
          </a:prstGeom>
          <a:noFill/>
        </p:spPr>
        <p:txBody>
          <a:bodyPr wrap="square" numCol="1" rtlCol="0" anchor="ctr">
            <a:spAutoFit/>
          </a:bodyPr>
          <a:lstStyle/>
          <a:p>
            <a:pPr marL="285750" indent="-285750" algn="just">
              <a:buFont typeface="Arial" panose="020B0604020202020204" pitchFamily="34" charset="0"/>
              <a:buChar char="•"/>
            </a:pPr>
            <a:r>
              <a:rPr lang="it-IT" altLang="ko-KR" dirty="0">
                <a:solidFill>
                  <a:schemeClr val="tx1">
                    <a:lumMod val="75000"/>
                    <a:lumOff val="25000"/>
                  </a:schemeClr>
                </a:solidFill>
                <a:cs typeface="Arial" pitchFamily="34" charset="0"/>
              </a:rPr>
              <a:t>US_Elections_2016</a:t>
            </a:r>
          </a:p>
          <a:p>
            <a:pPr marL="285750" indent="-285750" algn="just">
              <a:buFont typeface="Arial" panose="020B0604020202020204" pitchFamily="34" charset="0"/>
              <a:buChar char="•"/>
            </a:pPr>
            <a:r>
              <a:rPr lang="it-IT" altLang="ko-KR" dirty="0">
                <a:solidFill>
                  <a:schemeClr val="tx1">
                    <a:lumMod val="75000"/>
                    <a:lumOff val="25000"/>
                  </a:schemeClr>
                </a:solidFill>
                <a:cs typeface="Arial" pitchFamily="34" charset="0"/>
              </a:rPr>
              <a:t>Environment</a:t>
            </a:r>
          </a:p>
          <a:p>
            <a:pPr marL="285750" indent="-285750" algn="just">
              <a:buFont typeface="Arial" panose="020B0604020202020204" pitchFamily="34" charset="0"/>
              <a:buChar char="•"/>
            </a:pPr>
            <a:r>
              <a:rPr lang="it-IT" altLang="ko-KR" dirty="0">
                <a:solidFill>
                  <a:schemeClr val="tx1">
                    <a:lumMod val="75000"/>
                    <a:lumOff val="25000"/>
                  </a:schemeClr>
                </a:solidFill>
                <a:cs typeface="Arial" pitchFamily="34" charset="0"/>
              </a:rPr>
              <a:t>International</a:t>
            </a:r>
          </a:p>
        </p:txBody>
      </p:sp>
      <p:sp>
        <p:nvSpPr>
          <p:cNvPr id="8" name="CasellaDiTesto 7">
            <a:extLst>
              <a:ext uri="{FF2B5EF4-FFF2-40B4-BE49-F238E27FC236}">
                <a16:creationId xmlns:a16="http://schemas.microsoft.com/office/drawing/2014/main" id="{E3108F48-8B39-4183-B3F4-E05EF11C891E}"/>
              </a:ext>
            </a:extLst>
          </p:cNvPr>
          <p:cNvSpPr txBox="1"/>
          <p:nvPr/>
        </p:nvSpPr>
        <p:spPr>
          <a:xfrm>
            <a:off x="3745491" y="3860975"/>
            <a:ext cx="1653017" cy="923330"/>
          </a:xfrm>
          <a:prstGeom prst="rect">
            <a:avLst/>
          </a:prstGeom>
          <a:noFill/>
        </p:spPr>
        <p:txBody>
          <a:bodyPr wrap="none" rtlCol="0">
            <a:spAutoFit/>
          </a:bodyPr>
          <a:lstStyle/>
          <a:p>
            <a:pPr marL="285750" indent="-285750" algn="just">
              <a:buFont typeface="Arial" panose="020B0604020202020204" pitchFamily="34" charset="0"/>
              <a:buChar char="•"/>
            </a:pPr>
            <a:r>
              <a:rPr lang="it-IT" altLang="ko-KR" dirty="0" err="1">
                <a:solidFill>
                  <a:schemeClr val="tx1">
                    <a:lumMod val="75000"/>
                    <a:lumOff val="25000"/>
                  </a:schemeClr>
                </a:solidFill>
                <a:cs typeface="Arial" pitchFamily="34" charset="0"/>
              </a:rPr>
              <a:t>US_Politics</a:t>
            </a:r>
            <a:endParaRPr lang="it-IT" altLang="ko-KR" dirty="0">
              <a:solidFill>
                <a:schemeClr val="tx1">
                  <a:lumMod val="75000"/>
                  <a:lumOff val="25000"/>
                </a:schemeClr>
              </a:solidFill>
              <a:cs typeface="Arial" pitchFamily="34" charset="0"/>
            </a:endParaRPr>
          </a:p>
          <a:p>
            <a:pPr marL="285750" indent="-285750" algn="just">
              <a:buFont typeface="Arial" panose="020B0604020202020204" pitchFamily="34" charset="0"/>
              <a:buChar char="•"/>
            </a:pPr>
            <a:r>
              <a:rPr lang="it-IT" altLang="ko-KR" dirty="0">
                <a:solidFill>
                  <a:schemeClr val="tx1">
                    <a:lumMod val="75000"/>
                    <a:lumOff val="25000"/>
                  </a:schemeClr>
                </a:solidFill>
                <a:cs typeface="Arial" pitchFamily="34" charset="0"/>
              </a:rPr>
              <a:t>Guns</a:t>
            </a:r>
          </a:p>
          <a:p>
            <a:pPr marL="285750" indent="-285750" algn="just">
              <a:buFont typeface="Arial" panose="020B0604020202020204" pitchFamily="34" charset="0"/>
              <a:buChar char="•"/>
            </a:pPr>
            <a:r>
              <a:rPr lang="it-IT" altLang="ko-KR" dirty="0">
                <a:solidFill>
                  <a:schemeClr val="tx1">
                    <a:lumMod val="75000"/>
                    <a:lumOff val="25000"/>
                  </a:schemeClr>
                </a:solidFill>
                <a:cs typeface="Arial" pitchFamily="34" charset="0"/>
              </a:rPr>
              <a:t>Ethics</a:t>
            </a:r>
          </a:p>
        </p:txBody>
      </p:sp>
      <p:sp>
        <p:nvSpPr>
          <p:cNvPr id="9" name="CasellaDiTesto 8">
            <a:extLst>
              <a:ext uri="{FF2B5EF4-FFF2-40B4-BE49-F238E27FC236}">
                <a16:creationId xmlns:a16="http://schemas.microsoft.com/office/drawing/2014/main" id="{61976CB6-430D-413B-8024-8B10A2DCB041}"/>
              </a:ext>
            </a:extLst>
          </p:cNvPr>
          <p:cNvSpPr txBox="1"/>
          <p:nvPr/>
        </p:nvSpPr>
        <p:spPr>
          <a:xfrm>
            <a:off x="6242191" y="3855264"/>
            <a:ext cx="1858201" cy="923330"/>
          </a:xfrm>
          <a:prstGeom prst="rect">
            <a:avLst/>
          </a:prstGeom>
          <a:noFill/>
        </p:spPr>
        <p:txBody>
          <a:bodyPr wrap="none" rtlCol="0">
            <a:spAutoFit/>
          </a:bodyPr>
          <a:lstStyle/>
          <a:p>
            <a:pPr marL="285750" indent="-285750" algn="just">
              <a:buFont typeface="Arial" panose="020B0604020202020204" pitchFamily="34" charset="0"/>
              <a:buChar char="•"/>
            </a:pPr>
            <a:r>
              <a:rPr lang="it-IT" altLang="ko-KR" dirty="0" err="1">
                <a:solidFill>
                  <a:schemeClr val="tx1">
                    <a:lumMod val="75000"/>
                    <a:lumOff val="25000"/>
                  </a:schemeClr>
                </a:solidFill>
                <a:cs typeface="Arial" pitchFamily="34" charset="0"/>
              </a:rPr>
              <a:t>Laws</a:t>
            </a:r>
            <a:endParaRPr lang="it-IT" altLang="ko-KR" dirty="0">
              <a:solidFill>
                <a:schemeClr val="tx1">
                  <a:lumMod val="75000"/>
                  <a:lumOff val="25000"/>
                </a:schemeClr>
              </a:solidFill>
              <a:cs typeface="Arial" pitchFamily="34" charset="0"/>
            </a:endParaRPr>
          </a:p>
          <a:p>
            <a:pPr marL="285750" indent="-285750" algn="just">
              <a:buFont typeface="Arial" panose="020B0604020202020204" pitchFamily="34" charset="0"/>
              <a:buChar char="•"/>
            </a:pPr>
            <a:r>
              <a:rPr lang="it-IT" altLang="ko-KR" dirty="0" err="1">
                <a:solidFill>
                  <a:schemeClr val="tx1">
                    <a:lumMod val="75000"/>
                    <a:lumOff val="25000"/>
                  </a:schemeClr>
                </a:solidFill>
                <a:cs typeface="Arial" pitchFamily="34" charset="0"/>
              </a:rPr>
              <a:t>Social_Media</a:t>
            </a:r>
            <a:endParaRPr lang="it-IT" altLang="ko-KR" dirty="0">
              <a:solidFill>
                <a:schemeClr val="tx1">
                  <a:lumMod val="75000"/>
                  <a:lumOff val="25000"/>
                </a:schemeClr>
              </a:solidFill>
              <a:cs typeface="Arial" pitchFamily="34" charset="0"/>
            </a:endParaRPr>
          </a:p>
          <a:p>
            <a:pPr marL="285750" indent="-285750" algn="just">
              <a:buFont typeface="Arial" panose="020B0604020202020204" pitchFamily="34" charset="0"/>
              <a:buChar char="•"/>
            </a:pPr>
            <a:r>
              <a:rPr lang="it-IT" altLang="ko-KR" dirty="0">
                <a:solidFill>
                  <a:schemeClr val="tx1">
                    <a:lumMod val="75000"/>
                    <a:lumOff val="25000"/>
                  </a:schemeClr>
                </a:solidFill>
                <a:cs typeface="Arial" pitchFamily="34" charset="0"/>
              </a:rPr>
              <a:t>News</a:t>
            </a:r>
          </a:p>
        </p:txBody>
      </p:sp>
    </p:spTree>
    <p:extLst>
      <p:ext uri="{BB962C8B-B14F-4D97-AF65-F5344CB8AC3E}">
        <p14:creationId xmlns:p14="http://schemas.microsoft.com/office/powerpoint/2010/main" val="2057569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50506" y="1995686"/>
            <a:ext cx="4442988" cy="1080121"/>
          </a:xfrm>
        </p:spPr>
        <p:txBody>
          <a:bodyPr/>
          <a:lstStyle/>
          <a:p>
            <a:pPr lvl="0"/>
            <a:r>
              <a:rPr lang="en-US" altLang="ko-KR" sz="3000" dirty="0">
                <a:ea typeface="맑은 고딕" pitchFamily="50" charset="-127"/>
              </a:rPr>
              <a:t>PRE-PROCESSING</a:t>
            </a:r>
            <a:endParaRPr lang="en-US" altLang="ko-KR" sz="3000" dirty="0"/>
          </a:p>
        </p:txBody>
      </p:sp>
    </p:spTree>
    <p:extLst>
      <p:ext uri="{BB962C8B-B14F-4D97-AF65-F5344CB8AC3E}">
        <p14:creationId xmlns:p14="http://schemas.microsoft.com/office/powerpoint/2010/main" val="1519635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8945BA-5965-480B-A6A3-5A3BB8062381}"/>
              </a:ext>
            </a:extLst>
          </p:cNvPr>
          <p:cNvSpPr txBox="1">
            <a:spLocks/>
          </p:cNvSpPr>
          <p:nvPr/>
        </p:nvSpPr>
        <p:spPr>
          <a:xfrm>
            <a:off x="743758" y="511631"/>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PRE-PROCESSING</a:t>
            </a:r>
          </a:p>
          <a:p>
            <a:pPr algn="l"/>
            <a:endParaRPr lang="en-US" sz="3600" dirty="0">
              <a:solidFill>
                <a:schemeClr val="tx1">
                  <a:lumMod val="75000"/>
                  <a:lumOff val="25000"/>
                </a:schemeClr>
              </a:solidFill>
              <a:cs typeface="Arial" pitchFamily="34" charset="0"/>
            </a:endParaRPr>
          </a:p>
        </p:txBody>
      </p:sp>
      <p:sp>
        <p:nvSpPr>
          <p:cNvPr id="5" name="Oval 3">
            <a:extLst>
              <a:ext uri="{FF2B5EF4-FFF2-40B4-BE49-F238E27FC236}">
                <a16:creationId xmlns:a16="http://schemas.microsoft.com/office/drawing/2014/main" id="{AAF81634-4C13-4C33-81A8-6E26E90A0DFC}"/>
              </a:ext>
            </a:extLst>
          </p:cNvPr>
          <p:cNvSpPr/>
          <p:nvPr/>
        </p:nvSpPr>
        <p:spPr>
          <a:xfrm>
            <a:off x="397135" y="1100721"/>
            <a:ext cx="792088" cy="768099"/>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TextBox 20">
            <a:extLst>
              <a:ext uri="{FF2B5EF4-FFF2-40B4-BE49-F238E27FC236}">
                <a16:creationId xmlns:a16="http://schemas.microsoft.com/office/drawing/2014/main" id="{643BDE9E-63F1-4BA3-B591-8F0710CC8623}"/>
              </a:ext>
            </a:extLst>
          </p:cNvPr>
          <p:cNvSpPr txBox="1"/>
          <p:nvPr/>
        </p:nvSpPr>
        <p:spPr>
          <a:xfrm>
            <a:off x="1403648" y="1161606"/>
            <a:ext cx="5458083" cy="646331"/>
          </a:xfrm>
          <a:prstGeom prst="rect">
            <a:avLst/>
          </a:prstGeom>
          <a:noFill/>
        </p:spPr>
        <p:txBody>
          <a:bodyPr wrap="square" rtlCol="0" anchor="ctr">
            <a:spAutoFit/>
          </a:bodyPr>
          <a:lstStyle/>
          <a:p>
            <a:pPr algn="ctr"/>
            <a:r>
              <a:rPr lang="it-IT" altLang="ko-KR" dirty="0">
                <a:solidFill>
                  <a:schemeClr val="tx1">
                    <a:lumMod val="75000"/>
                    <a:lumOff val="25000"/>
                  </a:schemeClr>
                </a:solidFill>
                <a:cs typeface="Arial" pitchFamily="34" charset="0"/>
              </a:rPr>
              <a:t>Necessario applicare due funzioni di </a:t>
            </a:r>
            <a:r>
              <a:rPr lang="it-IT" altLang="ko-KR" dirty="0" err="1">
                <a:solidFill>
                  <a:schemeClr val="tx1">
                    <a:lumMod val="75000"/>
                    <a:lumOff val="25000"/>
                  </a:schemeClr>
                </a:solidFill>
                <a:cs typeface="Arial" pitchFamily="34" charset="0"/>
              </a:rPr>
              <a:t>pre</a:t>
            </a:r>
            <a:r>
              <a:rPr lang="it-IT" altLang="ko-KR" dirty="0">
                <a:solidFill>
                  <a:schemeClr val="tx1">
                    <a:lumMod val="75000"/>
                    <a:lumOff val="25000"/>
                  </a:schemeClr>
                </a:solidFill>
                <a:cs typeface="Arial" pitchFamily="34" charset="0"/>
              </a:rPr>
              <a:t>-processing per ottenere dataset differenti</a:t>
            </a:r>
          </a:p>
        </p:txBody>
      </p:sp>
      <p:sp>
        <p:nvSpPr>
          <p:cNvPr id="12" name="Rettangolo con angoli arrotondati 11">
            <a:extLst>
              <a:ext uri="{FF2B5EF4-FFF2-40B4-BE49-F238E27FC236}">
                <a16:creationId xmlns:a16="http://schemas.microsoft.com/office/drawing/2014/main" id="{0248AF21-8ED7-4908-943A-DE9B8108F49D}"/>
              </a:ext>
            </a:extLst>
          </p:cNvPr>
          <p:cNvSpPr/>
          <p:nvPr/>
        </p:nvSpPr>
        <p:spPr>
          <a:xfrm>
            <a:off x="971600" y="2510430"/>
            <a:ext cx="1872208" cy="915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CasellaDiTesto 12">
            <a:extLst>
              <a:ext uri="{FF2B5EF4-FFF2-40B4-BE49-F238E27FC236}">
                <a16:creationId xmlns:a16="http://schemas.microsoft.com/office/drawing/2014/main" id="{CC0D286F-E135-466A-A9DD-B199E8D09D36}"/>
              </a:ext>
            </a:extLst>
          </p:cNvPr>
          <p:cNvSpPr txBox="1"/>
          <p:nvPr/>
        </p:nvSpPr>
        <p:spPr>
          <a:xfrm>
            <a:off x="842109" y="2719072"/>
            <a:ext cx="2131189" cy="461665"/>
          </a:xfrm>
          <a:prstGeom prst="rect">
            <a:avLst/>
          </a:prstGeom>
          <a:noFill/>
        </p:spPr>
        <p:txBody>
          <a:bodyPr wrap="square" rtlCol="0">
            <a:spAutoFit/>
          </a:bodyPr>
          <a:lstStyle/>
          <a:p>
            <a:pPr lvl="0" algn="ctr" latinLnBrk="0"/>
            <a:r>
              <a:rPr lang="it-IT" sz="2400" dirty="0">
                <a:solidFill>
                  <a:prstClr val="black"/>
                </a:solidFill>
              </a:rPr>
              <a:t>Parziale</a:t>
            </a:r>
          </a:p>
        </p:txBody>
      </p:sp>
      <p:sp>
        <p:nvSpPr>
          <p:cNvPr id="14" name="Rettangolo con angoli arrotondati 13">
            <a:extLst>
              <a:ext uri="{FF2B5EF4-FFF2-40B4-BE49-F238E27FC236}">
                <a16:creationId xmlns:a16="http://schemas.microsoft.com/office/drawing/2014/main" id="{94D02DEB-C290-45E8-8A82-B92B5FA63975}"/>
              </a:ext>
            </a:extLst>
          </p:cNvPr>
          <p:cNvSpPr/>
          <p:nvPr/>
        </p:nvSpPr>
        <p:spPr>
          <a:xfrm>
            <a:off x="5292080" y="2536269"/>
            <a:ext cx="1872208" cy="915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CasellaDiTesto 14">
            <a:extLst>
              <a:ext uri="{FF2B5EF4-FFF2-40B4-BE49-F238E27FC236}">
                <a16:creationId xmlns:a16="http://schemas.microsoft.com/office/drawing/2014/main" id="{1F05C50F-4914-4B43-A9FF-B9CAB613797B}"/>
              </a:ext>
            </a:extLst>
          </p:cNvPr>
          <p:cNvSpPr txBox="1"/>
          <p:nvPr/>
        </p:nvSpPr>
        <p:spPr>
          <a:xfrm>
            <a:off x="5162589" y="2758494"/>
            <a:ext cx="2131189" cy="461665"/>
          </a:xfrm>
          <a:prstGeom prst="rect">
            <a:avLst/>
          </a:prstGeom>
          <a:noFill/>
        </p:spPr>
        <p:txBody>
          <a:bodyPr wrap="square" rtlCol="0">
            <a:spAutoFit/>
          </a:bodyPr>
          <a:lstStyle/>
          <a:p>
            <a:pPr lvl="0" algn="ctr" latinLnBrk="0"/>
            <a:r>
              <a:rPr lang="it-IT" sz="2400" dirty="0">
                <a:solidFill>
                  <a:prstClr val="black"/>
                </a:solidFill>
              </a:rPr>
              <a:t>Completa</a:t>
            </a:r>
          </a:p>
        </p:txBody>
      </p:sp>
      <p:sp>
        <p:nvSpPr>
          <p:cNvPr id="16" name="Freccia a destra 15">
            <a:extLst>
              <a:ext uri="{FF2B5EF4-FFF2-40B4-BE49-F238E27FC236}">
                <a16:creationId xmlns:a16="http://schemas.microsoft.com/office/drawing/2014/main" id="{0B244FBC-0C40-4324-BF42-6998A6011568}"/>
              </a:ext>
            </a:extLst>
          </p:cNvPr>
          <p:cNvSpPr/>
          <p:nvPr/>
        </p:nvSpPr>
        <p:spPr>
          <a:xfrm rot="5400000">
            <a:off x="1608545" y="1814304"/>
            <a:ext cx="526370"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Freccia a destra 16">
            <a:extLst>
              <a:ext uri="{FF2B5EF4-FFF2-40B4-BE49-F238E27FC236}">
                <a16:creationId xmlns:a16="http://schemas.microsoft.com/office/drawing/2014/main" id="{9BE0BAA5-43B2-496A-BD0D-CB1AB98A9517}"/>
              </a:ext>
            </a:extLst>
          </p:cNvPr>
          <p:cNvSpPr/>
          <p:nvPr/>
        </p:nvSpPr>
        <p:spPr>
          <a:xfrm rot="5400000">
            <a:off x="5964997" y="1814304"/>
            <a:ext cx="526370"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TextBox 20">
            <a:extLst>
              <a:ext uri="{FF2B5EF4-FFF2-40B4-BE49-F238E27FC236}">
                <a16:creationId xmlns:a16="http://schemas.microsoft.com/office/drawing/2014/main" id="{16B75C77-59DD-47CF-9B23-278774FB7687}"/>
              </a:ext>
            </a:extLst>
          </p:cNvPr>
          <p:cNvSpPr txBox="1"/>
          <p:nvPr/>
        </p:nvSpPr>
        <p:spPr>
          <a:xfrm>
            <a:off x="971600" y="3567605"/>
            <a:ext cx="3672408" cy="1400383"/>
          </a:xfrm>
          <a:prstGeom prst="rect">
            <a:avLst/>
          </a:prstGeom>
          <a:noFill/>
        </p:spPr>
        <p:txBody>
          <a:bodyPr wrap="square" rtlCol="0" anchor="ctr">
            <a:spAutoFit/>
          </a:bodyPr>
          <a:lstStyle/>
          <a:p>
            <a:pPr marL="285750" indent="-285750">
              <a:buFont typeface="Arial" panose="020B0604020202020204" pitchFamily="34" charset="0"/>
              <a:buChar char="•"/>
            </a:pPr>
            <a:r>
              <a:rPr lang="it-IT" altLang="ko-KR" sz="1600" dirty="0">
                <a:solidFill>
                  <a:schemeClr val="tx1">
                    <a:lumMod val="75000"/>
                    <a:lumOff val="25000"/>
                  </a:schemeClr>
                </a:solidFill>
                <a:cs typeface="Arial" pitchFamily="34" charset="0"/>
              </a:rPr>
              <a:t>Rimozione di punteggiatura, tag, URL, testo in minuscolo</a:t>
            </a:r>
          </a:p>
          <a:p>
            <a:pPr marL="285750" indent="-285750">
              <a:buFont typeface="Arial" panose="020B0604020202020204" pitchFamily="34" charset="0"/>
              <a:buChar char="•"/>
            </a:pPr>
            <a:r>
              <a:rPr lang="it-IT" altLang="ko-KR" sz="1600" dirty="0">
                <a:solidFill>
                  <a:schemeClr val="tx1">
                    <a:lumMod val="75000"/>
                    <a:lumOff val="25000"/>
                  </a:schemeClr>
                </a:solidFill>
                <a:cs typeface="Arial" pitchFamily="34" charset="0"/>
              </a:rPr>
              <a:t>Niente rimozione di </a:t>
            </a:r>
            <a:r>
              <a:rPr lang="it-IT" altLang="ko-KR" sz="1600" dirty="0" err="1">
                <a:solidFill>
                  <a:schemeClr val="tx1">
                    <a:lumMod val="75000"/>
                    <a:lumOff val="25000"/>
                  </a:schemeClr>
                </a:solidFill>
                <a:cs typeface="Arial" pitchFamily="34" charset="0"/>
              </a:rPr>
              <a:t>stopwords</a:t>
            </a:r>
            <a:endParaRPr lang="it-IT" altLang="ko-KR" sz="1600" dirty="0">
              <a:solidFill>
                <a:schemeClr val="tx1">
                  <a:lumMod val="75000"/>
                  <a:lumOff val="25000"/>
                </a:schemeClr>
              </a:solidFill>
              <a:cs typeface="Arial" pitchFamily="34" charset="0"/>
            </a:endParaRPr>
          </a:p>
          <a:p>
            <a:endParaRPr lang="it-IT" altLang="ko-KR" sz="500" dirty="0">
              <a:solidFill>
                <a:schemeClr val="tx1">
                  <a:lumMod val="75000"/>
                  <a:lumOff val="25000"/>
                </a:schemeClr>
              </a:solidFill>
              <a:cs typeface="Arial" pitchFamily="34" charset="0"/>
            </a:endParaRPr>
          </a:p>
          <a:p>
            <a:r>
              <a:rPr lang="it-IT" altLang="ko-KR" sz="1600" dirty="0">
                <a:solidFill>
                  <a:schemeClr val="tx1">
                    <a:lumMod val="75000"/>
                    <a:lumOff val="25000"/>
                  </a:schemeClr>
                </a:solidFill>
                <a:cs typeface="Arial" pitchFamily="34" charset="0"/>
              </a:rPr>
              <a:t>Il dataset creato sarà usato come input per l’algoritmo finale</a:t>
            </a:r>
          </a:p>
        </p:txBody>
      </p:sp>
      <p:sp>
        <p:nvSpPr>
          <p:cNvPr id="2" name="Rettangolo 1">
            <a:extLst>
              <a:ext uri="{FF2B5EF4-FFF2-40B4-BE49-F238E27FC236}">
                <a16:creationId xmlns:a16="http://schemas.microsoft.com/office/drawing/2014/main" id="{19F6D786-21F5-4103-B91D-C31E66490F8A}"/>
              </a:ext>
            </a:extLst>
          </p:cNvPr>
          <p:cNvSpPr/>
          <p:nvPr/>
        </p:nvSpPr>
        <p:spPr>
          <a:xfrm>
            <a:off x="5292080" y="3567551"/>
            <a:ext cx="3369851" cy="1323439"/>
          </a:xfrm>
          <a:prstGeom prst="rect">
            <a:avLst/>
          </a:prstGeom>
        </p:spPr>
        <p:txBody>
          <a:bodyPr wrap="square">
            <a:spAutoFit/>
          </a:bodyPr>
          <a:lstStyle/>
          <a:p>
            <a:pPr marL="285750" indent="-285750">
              <a:buFont typeface="Arial" panose="020B0604020202020204" pitchFamily="34" charset="0"/>
              <a:buChar char="•"/>
            </a:pPr>
            <a:r>
              <a:rPr lang="it-IT" altLang="ko-KR" sz="1600" dirty="0">
                <a:solidFill>
                  <a:schemeClr val="tx1">
                    <a:lumMod val="75000"/>
                    <a:lumOff val="25000"/>
                  </a:schemeClr>
                </a:solidFill>
                <a:cs typeface="Arial" pitchFamily="34" charset="0"/>
              </a:rPr>
              <a:t>Rimozione </a:t>
            </a:r>
            <a:r>
              <a:rPr lang="it-IT" altLang="ko-KR" sz="1600" dirty="0" err="1">
                <a:solidFill>
                  <a:schemeClr val="tx1">
                    <a:lumMod val="75000"/>
                    <a:lumOff val="25000"/>
                  </a:schemeClr>
                </a:solidFill>
                <a:cs typeface="Arial" pitchFamily="34" charset="0"/>
              </a:rPr>
              <a:t>stopwords</a:t>
            </a:r>
            <a:endParaRPr lang="it-IT" altLang="ko-KR" sz="1600" dirty="0">
              <a:solidFill>
                <a:schemeClr val="tx1">
                  <a:lumMod val="75000"/>
                  <a:lumOff val="25000"/>
                </a:schemeClr>
              </a:solidFill>
              <a:cs typeface="Arial" pitchFamily="34" charset="0"/>
            </a:endParaRPr>
          </a:p>
          <a:p>
            <a:pPr marL="285750" indent="-285750">
              <a:buFont typeface="Arial" panose="020B0604020202020204" pitchFamily="34" charset="0"/>
              <a:buChar char="•"/>
            </a:pPr>
            <a:r>
              <a:rPr lang="it-IT" altLang="ko-KR" sz="1600" dirty="0">
                <a:solidFill>
                  <a:schemeClr val="tx1">
                    <a:lumMod val="75000"/>
                    <a:lumOff val="25000"/>
                  </a:schemeClr>
                </a:solidFill>
                <a:cs typeface="Arial" pitchFamily="34" charset="0"/>
              </a:rPr>
              <a:t>Lemmatizzazione</a:t>
            </a:r>
          </a:p>
          <a:p>
            <a:pPr marL="285750" indent="-285750">
              <a:buFont typeface="Arial" panose="020B0604020202020204" pitchFamily="34" charset="0"/>
              <a:buChar char="•"/>
            </a:pPr>
            <a:endParaRPr lang="it-IT" altLang="ko-KR" sz="1600" dirty="0">
              <a:solidFill>
                <a:schemeClr val="tx1">
                  <a:lumMod val="75000"/>
                  <a:lumOff val="25000"/>
                </a:schemeClr>
              </a:solidFill>
              <a:cs typeface="Arial" pitchFamily="34" charset="0"/>
            </a:endParaRPr>
          </a:p>
          <a:p>
            <a:r>
              <a:rPr lang="it-IT" altLang="ko-KR" sz="1600" dirty="0">
                <a:solidFill>
                  <a:schemeClr val="tx1">
                    <a:lumMod val="75000"/>
                    <a:lumOff val="25000"/>
                  </a:schemeClr>
                </a:solidFill>
                <a:cs typeface="Arial" pitchFamily="34" charset="0"/>
              </a:rPr>
              <a:t>Il dataset creato sarà utilizzato per TF-IDF e W2V</a:t>
            </a:r>
          </a:p>
        </p:txBody>
      </p:sp>
    </p:spTree>
    <p:extLst>
      <p:ext uri="{BB962C8B-B14F-4D97-AF65-F5344CB8AC3E}">
        <p14:creationId xmlns:p14="http://schemas.microsoft.com/office/powerpoint/2010/main" val="173111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50506" y="1995686"/>
            <a:ext cx="4442988" cy="1080121"/>
          </a:xfrm>
        </p:spPr>
        <p:txBody>
          <a:bodyPr/>
          <a:lstStyle/>
          <a:p>
            <a:pPr lvl="0"/>
            <a:r>
              <a:rPr lang="en-US" altLang="ko-KR" sz="3000" dirty="0">
                <a:ea typeface="맑은 고딕" pitchFamily="50" charset="-127"/>
              </a:rPr>
              <a:t>W2V &amp; t-SNE</a:t>
            </a:r>
            <a:endParaRPr lang="en-US" altLang="ko-KR" sz="3000" dirty="0"/>
          </a:p>
        </p:txBody>
      </p:sp>
    </p:spTree>
    <p:extLst>
      <p:ext uri="{BB962C8B-B14F-4D97-AF65-F5344CB8AC3E}">
        <p14:creationId xmlns:p14="http://schemas.microsoft.com/office/powerpoint/2010/main" val="150953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W2V</a:t>
            </a:r>
          </a:p>
        </p:txBody>
      </p:sp>
      <p:sp>
        <p:nvSpPr>
          <p:cNvPr id="20" name="Oval 3">
            <a:extLst>
              <a:ext uri="{FF2B5EF4-FFF2-40B4-BE49-F238E27FC236}">
                <a16:creationId xmlns:a16="http://schemas.microsoft.com/office/drawing/2014/main" id="{4FE0B536-872D-46CA-818A-A353BC4239DA}"/>
              </a:ext>
            </a:extLst>
          </p:cNvPr>
          <p:cNvSpPr/>
          <p:nvPr/>
        </p:nvSpPr>
        <p:spPr>
          <a:xfrm>
            <a:off x="395536" y="1172448"/>
            <a:ext cx="576064" cy="576065"/>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2" name="TextBox 20">
            <a:extLst>
              <a:ext uri="{FF2B5EF4-FFF2-40B4-BE49-F238E27FC236}">
                <a16:creationId xmlns:a16="http://schemas.microsoft.com/office/drawing/2014/main" id="{CA51A585-F1AF-47FE-99A7-65D518589F7E}"/>
              </a:ext>
            </a:extLst>
          </p:cNvPr>
          <p:cNvSpPr txBox="1"/>
          <p:nvPr/>
        </p:nvSpPr>
        <p:spPr>
          <a:xfrm>
            <a:off x="1259632" y="1121174"/>
            <a:ext cx="5040560" cy="646331"/>
          </a:xfrm>
          <a:prstGeom prst="rect">
            <a:avLst/>
          </a:prstGeom>
          <a:noFill/>
        </p:spPr>
        <p:txBody>
          <a:bodyPr wrap="square" rtlCol="0" anchor="ctr">
            <a:spAutoFit/>
          </a:bodyPr>
          <a:lstStyle/>
          <a:p>
            <a:pPr algn="just"/>
            <a:r>
              <a:rPr lang="it-IT" altLang="ko-KR" dirty="0">
                <a:solidFill>
                  <a:schemeClr val="tx1">
                    <a:lumMod val="75000"/>
                    <a:lumOff val="25000"/>
                  </a:schemeClr>
                </a:solidFill>
                <a:cs typeface="Arial" pitchFamily="34" charset="0"/>
              </a:rPr>
              <a:t>Creazione di un modello word2vec per la rappresentazione vettoriale delle parole</a:t>
            </a:r>
          </a:p>
        </p:txBody>
      </p:sp>
      <p:sp>
        <p:nvSpPr>
          <p:cNvPr id="31" name="Oval 3">
            <a:extLst>
              <a:ext uri="{FF2B5EF4-FFF2-40B4-BE49-F238E27FC236}">
                <a16:creationId xmlns:a16="http://schemas.microsoft.com/office/drawing/2014/main" id="{9117AE87-FC05-4B5F-A36A-95EA4096FBE9}"/>
              </a:ext>
            </a:extLst>
          </p:cNvPr>
          <p:cNvSpPr/>
          <p:nvPr/>
        </p:nvSpPr>
        <p:spPr>
          <a:xfrm>
            <a:off x="395536" y="2973283"/>
            <a:ext cx="576064" cy="576067"/>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2" name="TextBox 20">
            <a:extLst>
              <a:ext uri="{FF2B5EF4-FFF2-40B4-BE49-F238E27FC236}">
                <a16:creationId xmlns:a16="http://schemas.microsoft.com/office/drawing/2014/main" id="{65AA4C61-C42A-4DC3-ADAB-9A660072B62D}"/>
              </a:ext>
            </a:extLst>
          </p:cNvPr>
          <p:cNvSpPr txBox="1"/>
          <p:nvPr/>
        </p:nvSpPr>
        <p:spPr>
          <a:xfrm>
            <a:off x="1259632" y="3792403"/>
            <a:ext cx="6480720" cy="369332"/>
          </a:xfrm>
          <a:prstGeom prst="rect">
            <a:avLst/>
          </a:prstGeom>
          <a:noFill/>
        </p:spPr>
        <p:txBody>
          <a:bodyPr wrap="square" rtlCol="0" anchor="ctr">
            <a:spAutoFit/>
          </a:bodyPr>
          <a:lstStyle/>
          <a:p>
            <a:pPr algn="just"/>
            <a:r>
              <a:rPr lang="it-IT" altLang="ko-KR" dirty="0" err="1">
                <a:solidFill>
                  <a:schemeClr val="tx1">
                    <a:lumMod val="75000"/>
                    <a:lumOff val="25000"/>
                  </a:schemeClr>
                </a:solidFill>
                <a:cs typeface="Arial" pitchFamily="34" charset="0"/>
              </a:rPr>
              <a:t>Grid</a:t>
            </a:r>
            <a:r>
              <a:rPr lang="it-IT" altLang="ko-KR" dirty="0">
                <a:solidFill>
                  <a:schemeClr val="tx1">
                    <a:lumMod val="75000"/>
                    <a:lumOff val="25000"/>
                  </a:schemeClr>
                </a:solidFill>
                <a:cs typeface="Arial" pitchFamily="34" charset="0"/>
              </a:rPr>
              <a:t> </a:t>
            </a:r>
            <a:r>
              <a:rPr lang="it-IT" altLang="ko-KR" dirty="0" err="1">
                <a:solidFill>
                  <a:schemeClr val="tx1">
                    <a:lumMod val="75000"/>
                    <a:lumOff val="25000"/>
                  </a:schemeClr>
                </a:solidFill>
                <a:cs typeface="Arial" pitchFamily="34" charset="0"/>
              </a:rPr>
              <a:t>Search</a:t>
            </a:r>
            <a:r>
              <a:rPr lang="it-IT" altLang="ko-KR" dirty="0">
                <a:solidFill>
                  <a:schemeClr val="tx1">
                    <a:lumMod val="75000"/>
                    <a:lumOff val="25000"/>
                  </a:schemeClr>
                </a:solidFill>
                <a:cs typeface="Arial" pitchFamily="34" charset="0"/>
              </a:rPr>
              <a:t> per trovare la miglior combinazione di parametri</a:t>
            </a:r>
          </a:p>
        </p:txBody>
      </p:sp>
      <p:sp>
        <p:nvSpPr>
          <p:cNvPr id="33" name="Oval 3">
            <a:extLst>
              <a:ext uri="{FF2B5EF4-FFF2-40B4-BE49-F238E27FC236}">
                <a16:creationId xmlns:a16="http://schemas.microsoft.com/office/drawing/2014/main" id="{0E28D362-14F6-4B9E-B508-882741B8F830}"/>
              </a:ext>
            </a:extLst>
          </p:cNvPr>
          <p:cNvSpPr/>
          <p:nvPr/>
        </p:nvSpPr>
        <p:spPr>
          <a:xfrm>
            <a:off x="395536" y="2072865"/>
            <a:ext cx="576064" cy="576066"/>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4" name="TextBox 20">
            <a:extLst>
              <a:ext uri="{FF2B5EF4-FFF2-40B4-BE49-F238E27FC236}">
                <a16:creationId xmlns:a16="http://schemas.microsoft.com/office/drawing/2014/main" id="{19CC0A6A-A60D-4D35-9AF7-96F8B6D870D3}"/>
              </a:ext>
            </a:extLst>
          </p:cNvPr>
          <p:cNvSpPr txBox="1"/>
          <p:nvPr/>
        </p:nvSpPr>
        <p:spPr>
          <a:xfrm>
            <a:off x="1259632" y="2142859"/>
            <a:ext cx="5040560" cy="369332"/>
          </a:xfrm>
          <a:prstGeom prst="rect">
            <a:avLst/>
          </a:prstGeom>
          <a:noFill/>
        </p:spPr>
        <p:txBody>
          <a:bodyPr wrap="square" rtlCol="0" anchor="ctr">
            <a:spAutoFit/>
          </a:bodyPr>
          <a:lstStyle/>
          <a:p>
            <a:pPr algn="just"/>
            <a:r>
              <a:rPr lang="it-IT" altLang="ko-KR" dirty="0">
                <a:solidFill>
                  <a:schemeClr val="tx1">
                    <a:lumMod val="75000"/>
                    <a:lumOff val="25000"/>
                  </a:schemeClr>
                </a:solidFill>
                <a:cs typeface="Arial" pitchFamily="34" charset="0"/>
              </a:rPr>
              <a:t>CBOW e Skip-</a:t>
            </a:r>
            <a:r>
              <a:rPr lang="it-IT" altLang="ko-KR" dirty="0" err="1">
                <a:solidFill>
                  <a:schemeClr val="tx1">
                    <a:lumMod val="75000"/>
                    <a:lumOff val="25000"/>
                  </a:schemeClr>
                </a:solidFill>
                <a:cs typeface="Arial" pitchFamily="34" charset="0"/>
              </a:rPr>
              <a:t>gram</a:t>
            </a:r>
            <a:endParaRPr lang="it-IT" altLang="ko-KR" dirty="0">
              <a:solidFill>
                <a:schemeClr val="tx1">
                  <a:lumMod val="75000"/>
                  <a:lumOff val="25000"/>
                </a:schemeClr>
              </a:solidFill>
              <a:cs typeface="Arial" pitchFamily="34" charset="0"/>
            </a:endParaRPr>
          </a:p>
        </p:txBody>
      </p:sp>
      <p:sp>
        <p:nvSpPr>
          <p:cNvPr id="35" name="Oval 3">
            <a:extLst>
              <a:ext uri="{FF2B5EF4-FFF2-40B4-BE49-F238E27FC236}">
                <a16:creationId xmlns:a16="http://schemas.microsoft.com/office/drawing/2014/main" id="{2FC1488C-4629-4962-B1FD-7E7A70E69E19}"/>
              </a:ext>
            </a:extLst>
          </p:cNvPr>
          <p:cNvSpPr/>
          <p:nvPr/>
        </p:nvSpPr>
        <p:spPr>
          <a:xfrm>
            <a:off x="395536" y="3873702"/>
            <a:ext cx="576064" cy="576067"/>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6" name="TextBox 20">
            <a:extLst>
              <a:ext uri="{FF2B5EF4-FFF2-40B4-BE49-F238E27FC236}">
                <a16:creationId xmlns:a16="http://schemas.microsoft.com/office/drawing/2014/main" id="{1A716EFC-8531-42E4-8252-017B56BE2AE0}"/>
              </a:ext>
            </a:extLst>
          </p:cNvPr>
          <p:cNvSpPr txBox="1"/>
          <p:nvPr/>
        </p:nvSpPr>
        <p:spPr>
          <a:xfrm>
            <a:off x="1259632" y="2940464"/>
            <a:ext cx="5616624" cy="646331"/>
          </a:xfrm>
          <a:prstGeom prst="rect">
            <a:avLst/>
          </a:prstGeom>
          <a:noFill/>
        </p:spPr>
        <p:txBody>
          <a:bodyPr wrap="square" rtlCol="0" anchor="ctr">
            <a:spAutoFit/>
          </a:bodyPr>
          <a:lstStyle/>
          <a:p>
            <a:pPr algn="just"/>
            <a:r>
              <a:rPr lang="it-IT" altLang="ko-KR" dirty="0">
                <a:solidFill>
                  <a:schemeClr val="tx1">
                    <a:lumMod val="75000"/>
                    <a:lumOff val="25000"/>
                  </a:schemeClr>
                </a:solidFill>
                <a:cs typeface="Arial" pitchFamily="34" charset="0"/>
              </a:rPr>
              <a:t>Utilizzo di un campione casuale di 40’000 commenti per motivi computazionali</a:t>
            </a:r>
          </a:p>
        </p:txBody>
      </p:sp>
      <p:sp>
        <p:nvSpPr>
          <p:cNvPr id="2" name="CasellaDiTesto 1">
            <a:extLst>
              <a:ext uri="{FF2B5EF4-FFF2-40B4-BE49-F238E27FC236}">
                <a16:creationId xmlns:a16="http://schemas.microsoft.com/office/drawing/2014/main" id="{277A2C99-2BE5-4D51-8D1B-15D93141F254}"/>
              </a:ext>
            </a:extLst>
          </p:cNvPr>
          <p:cNvSpPr txBox="1"/>
          <p:nvPr/>
        </p:nvSpPr>
        <p:spPr>
          <a:xfrm>
            <a:off x="1259632" y="4165658"/>
            <a:ext cx="5256584" cy="369332"/>
          </a:xfrm>
          <a:prstGeom prst="rect">
            <a:avLst/>
          </a:prstGeom>
          <a:noFill/>
        </p:spPr>
        <p:txBody>
          <a:bodyPr wrap="square" numCol="3" rtlCol="0">
            <a:spAutoFit/>
          </a:bodyPr>
          <a:lstStyle/>
          <a:p>
            <a:pPr marL="285750" indent="-285750">
              <a:buFont typeface="Arial" panose="020B0604020202020204" pitchFamily="34" charset="0"/>
              <a:buChar char="•"/>
            </a:pPr>
            <a:r>
              <a:rPr lang="it-IT" dirty="0" err="1"/>
              <a:t>Perplexity</a:t>
            </a:r>
            <a:endParaRPr lang="it-IT" dirty="0"/>
          </a:p>
          <a:p>
            <a:pPr marL="285750" indent="-285750">
              <a:buFont typeface="Arial" panose="020B0604020202020204" pitchFamily="34" charset="0"/>
              <a:buChar char="•"/>
            </a:pPr>
            <a:r>
              <a:rPr lang="it-IT" dirty="0" err="1"/>
              <a:t>Size_list</a:t>
            </a:r>
            <a:endParaRPr lang="it-IT" dirty="0"/>
          </a:p>
          <a:p>
            <a:pPr marL="285750" indent="-285750">
              <a:buFont typeface="Arial" panose="020B0604020202020204" pitchFamily="34" charset="0"/>
              <a:buChar char="•"/>
            </a:pPr>
            <a:r>
              <a:rPr lang="it-IT" dirty="0"/>
              <a:t>Method</a:t>
            </a:r>
          </a:p>
        </p:txBody>
      </p:sp>
    </p:spTree>
    <p:extLst>
      <p:ext uri="{BB962C8B-B14F-4D97-AF65-F5344CB8AC3E}">
        <p14:creationId xmlns:p14="http://schemas.microsoft.com/office/powerpoint/2010/main" val="101384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77788" y="20187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t-SNE</a:t>
            </a:r>
          </a:p>
        </p:txBody>
      </p:sp>
      <p:sp>
        <p:nvSpPr>
          <p:cNvPr id="2" name="CasellaDiTesto 1">
            <a:extLst>
              <a:ext uri="{FF2B5EF4-FFF2-40B4-BE49-F238E27FC236}">
                <a16:creationId xmlns:a16="http://schemas.microsoft.com/office/drawing/2014/main" id="{9C145D3A-CD9D-492A-8069-5C26D5113A13}"/>
              </a:ext>
            </a:extLst>
          </p:cNvPr>
          <p:cNvSpPr txBox="1"/>
          <p:nvPr/>
        </p:nvSpPr>
        <p:spPr>
          <a:xfrm>
            <a:off x="4908877" y="415624"/>
            <a:ext cx="2818400" cy="461665"/>
          </a:xfrm>
          <a:prstGeom prst="rect">
            <a:avLst/>
          </a:prstGeom>
          <a:noFill/>
        </p:spPr>
        <p:txBody>
          <a:bodyPr wrap="none" rtlCol="0">
            <a:spAutoFit/>
          </a:bodyPr>
          <a:lstStyle/>
          <a:p>
            <a:r>
              <a:rPr lang="it-IT" sz="2400" dirty="0" err="1">
                <a:hlinkClick r:id="rId2" action="ppaction://hlinkfile"/>
              </a:rPr>
              <a:t>Grid</a:t>
            </a:r>
            <a:r>
              <a:rPr lang="it-IT" sz="2400" dirty="0">
                <a:hlinkClick r:id="rId2" action="ppaction://hlinkfile"/>
              </a:rPr>
              <a:t> Plot Interattivo</a:t>
            </a:r>
            <a:endParaRPr lang="it-IT" sz="2400" dirty="0"/>
          </a:p>
        </p:txBody>
      </p:sp>
      <p:pic>
        <p:nvPicPr>
          <p:cNvPr id="4" name="Immagine 3">
            <a:extLst>
              <a:ext uri="{FF2B5EF4-FFF2-40B4-BE49-F238E27FC236}">
                <a16:creationId xmlns:a16="http://schemas.microsoft.com/office/drawing/2014/main" id="{9632D0AD-B6A7-443B-9573-CA6E794B3023}"/>
              </a:ext>
            </a:extLst>
          </p:cNvPr>
          <p:cNvPicPr>
            <a:picLocks noChangeAspect="1"/>
          </p:cNvPicPr>
          <p:nvPr/>
        </p:nvPicPr>
        <p:blipFill>
          <a:blip r:embed="rId3"/>
          <a:stretch>
            <a:fillRect/>
          </a:stretch>
        </p:blipFill>
        <p:spPr>
          <a:xfrm>
            <a:off x="261244" y="1851670"/>
            <a:ext cx="3148903" cy="3093137"/>
          </a:xfrm>
          <a:prstGeom prst="rect">
            <a:avLst/>
          </a:prstGeom>
        </p:spPr>
      </p:pic>
      <p:pic>
        <p:nvPicPr>
          <p:cNvPr id="5" name="Immagine 4">
            <a:extLst>
              <a:ext uri="{FF2B5EF4-FFF2-40B4-BE49-F238E27FC236}">
                <a16:creationId xmlns:a16="http://schemas.microsoft.com/office/drawing/2014/main" id="{EBEB3BE0-0F88-4446-9304-FF4687B13DBF}"/>
              </a:ext>
            </a:extLst>
          </p:cNvPr>
          <p:cNvPicPr>
            <a:picLocks noChangeAspect="1"/>
          </p:cNvPicPr>
          <p:nvPr/>
        </p:nvPicPr>
        <p:blipFill>
          <a:blip r:embed="rId4"/>
          <a:stretch>
            <a:fillRect/>
          </a:stretch>
        </p:blipFill>
        <p:spPr>
          <a:xfrm>
            <a:off x="4139952" y="1779662"/>
            <a:ext cx="4356251" cy="2946661"/>
          </a:xfrm>
          <a:prstGeom prst="rect">
            <a:avLst/>
          </a:prstGeom>
        </p:spPr>
      </p:pic>
      <p:sp>
        <p:nvSpPr>
          <p:cNvPr id="6" name="Ovale 5">
            <a:extLst>
              <a:ext uri="{FF2B5EF4-FFF2-40B4-BE49-F238E27FC236}">
                <a16:creationId xmlns:a16="http://schemas.microsoft.com/office/drawing/2014/main" id="{A832BC9F-62CA-448A-87C1-03E547146D17}"/>
              </a:ext>
            </a:extLst>
          </p:cNvPr>
          <p:cNvSpPr/>
          <p:nvPr/>
        </p:nvSpPr>
        <p:spPr>
          <a:xfrm>
            <a:off x="1691680" y="2067694"/>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7" name="Connettore 2 16">
            <a:extLst>
              <a:ext uri="{FF2B5EF4-FFF2-40B4-BE49-F238E27FC236}">
                <a16:creationId xmlns:a16="http://schemas.microsoft.com/office/drawing/2014/main" id="{9742554E-E46B-42A5-B551-073174E96C22}"/>
              </a:ext>
            </a:extLst>
          </p:cNvPr>
          <p:cNvCxnSpPr>
            <a:cxnSpLocks/>
          </p:cNvCxnSpPr>
          <p:nvPr/>
        </p:nvCxnSpPr>
        <p:spPr>
          <a:xfrm>
            <a:off x="2117821" y="2139702"/>
            <a:ext cx="209413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0">
            <a:extLst>
              <a:ext uri="{FF2B5EF4-FFF2-40B4-BE49-F238E27FC236}">
                <a16:creationId xmlns:a16="http://schemas.microsoft.com/office/drawing/2014/main" id="{67B58CD4-7A79-4C15-BBBB-9AB6350A2E5B}"/>
              </a:ext>
            </a:extLst>
          </p:cNvPr>
          <p:cNvSpPr txBox="1"/>
          <p:nvPr/>
        </p:nvSpPr>
        <p:spPr>
          <a:xfrm>
            <a:off x="1121615" y="1287510"/>
            <a:ext cx="2370265" cy="461665"/>
          </a:xfrm>
          <a:prstGeom prst="rect">
            <a:avLst/>
          </a:prstGeom>
          <a:noFill/>
        </p:spPr>
        <p:txBody>
          <a:bodyPr wrap="square" rtlCol="0" anchor="ctr">
            <a:spAutoFit/>
          </a:bodyPr>
          <a:lstStyle/>
          <a:p>
            <a:pPr algn="just"/>
            <a:r>
              <a:rPr lang="it-IT" altLang="ko-KR" sz="2400" dirty="0">
                <a:solidFill>
                  <a:schemeClr val="tx1">
                    <a:lumMod val="75000"/>
                    <a:lumOff val="25000"/>
                  </a:schemeClr>
                </a:solidFill>
                <a:cs typeface="Arial" pitchFamily="34" charset="0"/>
              </a:rPr>
              <a:t>Miglior modello</a:t>
            </a:r>
          </a:p>
        </p:txBody>
      </p:sp>
      <p:sp>
        <p:nvSpPr>
          <p:cNvPr id="9" name="TextBox 20">
            <a:extLst>
              <a:ext uri="{FF2B5EF4-FFF2-40B4-BE49-F238E27FC236}">
                <a16:creationId xmlns:a16="http://schemas.microsoft.com/office/drawing/2014/main" id="{ACBC6715-5248-4B36-B915-918B4ACEACE6}"/>
              </a:ext>
            </a:extLst>
          </p:cNvPr>
          <p:cNvSpPr txBox="1"/>
          <p:nvPr/>
        </p:nvSpPr>
        <p:spPr>
          <a:xfrm>
            <a:off x="5132944" y="1260581"/>
            <a:ext cx="2889441" cy="461665"/>
          </a:xfrm>
          <a:prstGeom prst="rect">
            <a:avLst/>
          </a:prstGeom>
          <a:noFill/>
        </p:spPr>
        <p:txBody>
          <a:bodyPr wrap="square" rtlCol="0" anchor="ctr">
            <a:spAutoFit/>
          </a:bodyPr>
          <a:lstStyle/>
          <a:p>
            <a:pPr algn="just"/>
            <a:r>
              <a:rPr lang="it-IT" altLang="ko-KR" sz="2400" i="1" dirty="0" err="1">
                <a:solidFill>
                  <a:schemeClr val="tx1">
                    <a:lumMod val="75000"/>
                    <a:lumOff val="25000"/>
                  </a:schemeClr>
                </a:solidFill>
                <a:cs typeface="Arial" pitchFamily="34" charset="0"/>
              </a:rPr>
              <a:t>Topic</a:t>
            </a:r>
            <a:r>
              <a:rPr lang="it-IT" altLang="ko-KR" sz="2400" i="1" dirty="0">
                <a:solidFill>
                  <a:schemeClr val="tx1">
                    <a:lumMod val="75000"/>
                    <a:lumOff val="25000"/>
                  </a:schemeClr>
                </a:solidFill>
                <a:cs typeface="Arial" pitchFamily="34" charset="0"/>
              </a:rPr>
              <a:t>: International</a:t>
            </a:r>
          </a:p>
        </p:txBody>
      </p:sp>
    </p:spTree>
    <p:extLst>
      <p:ext uri="{BB962C8B-B14F-4D97-AF65-F5344CB8AC3E}">
        <p14:creationId xmlns:p14="http://schemas.microsoft.com/office/powerpoint/2010/main" val="361006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50506" y="1995686"/>
            <a:ext cx="4442988" cy="1080121"/>
          </a:xfrm>
        </p:spPr>
        <p:txBody>
          <a:bodyPr/>
          <a:lstStyle/>
          <a:p>
            <a:pPr lvl="0"/>
            <a:r>
              <a:rPr lang="en-US" altLang="ko-KR" sz="3000" dirty="0">
                <a:ea typeface="맑은 고딕" pitchFamily="50" charset="-127"/>
              </a:rPr>
              <a:t>MODELLI DI </a:t>
            </a:r>
          </a:p>
          <a:p>
            <a:pPr lvl="0"/>
            <a:r>
              <a:rPr lang="en-US" altLang="ko-KR" sz="3000" dirty="0">
                <a:ea typeface="맑은 고딕" pitchFamily="50" charset="-127"/>
              </a:rPr>
              <a:t>CLASSIFICAZIONE</a:t>
            </a:r>
            <a:endParaRPr lang="en-US" altLang="ko-KR" sz="3000" dirty="0"/>
          </a:p>
        </p:txBody>
      </p:sp>
    </p:spTree>
    <p:extLst>
      <p:ext uri="{BB962C8B-B14F-4D97-AF65-F5344CB8AC3E}">
        <p14:creationId xmlns:p14="http://schemas.microsoft.com/office/powerpoint/2010/main" val="2835780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8945BA-5965-480B-A6A3-5A3BB8062381}"/>
              </a:ext>
            </a:extLst>
          </p:cNvPr>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MODELLI DI CLASSIFICAZIONE</a:t>
            </a:r>
          </a:p>
        </p:txBody>
      </p:sp>
      <p:sp>
        <p:nvSpPr>
          <p:cNvPr id="5" name="Oval 3">
            <a:extLst>
              <a:ext uri="{FF2B5EF4-FFF2-40B4-BE49-F238E27FC236}">
                <a16:creationId xmlns:a16="http://schemas.microsoft.com/office/drawing/2014/main" id="{AAF81634-4C13-4C33-81A8-6E26E90A0DFC}"/>
              </a:ext>
            </a:extLst>
          </p:cNvPr>
          <p:cNvSpPr/>
          <p:nvPr/>
        </p:nvSpPr>
        <p:spPr>
          <a:xfrm>
            <a:off x="395536" y="1155579"/>
            <a:ext cx="576064" cy="576065"/>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TextBox 20">
            <a:extLst>
              <a:ext uri="{FF2B5EF4-FFF2-40B4-BE49-F238E27FC236}">
                <a16:creationId xmlns:a16="http://schemas.microsoft.com/office/drawing/2014/main" id="{643BDE9E-63F1-4BA3-B591-8F0710CC8623}"/>
              </a:ext>
            </a:extLst>
          </p:cNvPr>
          <p:cNvSpPr txBox="1"/>
          <p:nvPr/>
        </p:nvSpPr>
        <p:spPr>
          <a:xfrm>
            <a:off x="1259632" y="1258945"/>
            <a:ext cx="6264696" cy="369332"/>
          </a:xfrm>
          <a:prstGeom prst="rect">
            <a:avLst/>
          </a:prstGeom>
          <a:noFill/>
        </p:spPr>
        <p:txBody>
          <a:bodyPr wrap="square" rtlCol="0" anchor="ctr">
            <a:spAutoFit/>
          </a:bodyPr>
          <a:lstStyle/>
          <a:p>
            <a:pPr algn="just"/>
            <a:r>
              <a:rPr lang="it-IT" altLang="ko-KR" dirty="0">
                <a:solidFill>
                  <a:schemeClr val="tx1">
                    <a:lumMod val="75000"/>
                    <a:lumOff val="25000"/>
                  </a:schemeClr>
                </a:solidFill>
                <a:cs typeface="Arial" pitchFamily="34" charset="0"/>
              </a:rPr>
              <a:t>Modelli per classificare la frase in input da aggiornare</a:t>
            </a:r>
          </a:p>
        </p:txBody>
      </p:sp>
      <p:sp>
        <p:nvSpPr>
          <p:cNvPr id="8" name="Oval 3">
            <a:extLst>
              <a:ext uri="{FF2B5EF4-FFF2-40B4-BE49-F238E27FC236}">
                <a16:creationId xmlns:a16="http://schemas.microsoft.com/office/drawing/2014/main" id="{2AB657A8-721F-4FD0-81B7-B25C54906102}"/>
              </a:ext>
            </a:extLst>
          </p:cNvPr>
          <p:cNvSpPr/>
          <p:nvPr/>
        </p:nvSpPr>
        <p:spPr>
          <a:xfrm>
            <a:off x="395536" y="2013908"/>
            <a:ext cx="576064" cy="576066"/>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TextBox 20">
            <a:extLst>
              <a:ext uri="{FF2B5EF4-FFF2-40B4-BE49-F238E27FC236}">
                <a16:creationId xmlns:a16="http://schemas.microsoft.com/office/drawing/2014/main" id="{0BD71414-E49B-4843-B573-8EE674749363}"/>
              </a:ext>
            </a:extLst>
          </p:cNvPr>
          <p:cNvSpPr txBox="1"/>
          <p:nvPr/>
        </p:nvSpPr>
        <p:spPr>
          <a:xfrm>
            <a:off x="1259632" y="2117275"/>
            <a:ext cx="6264696" cy="369332"/>
          </a:xfrm>
          <a:prstGeom prst="rect">
            <a:avLst/>
          </a:prstGeom>
          <a:noFill/>
        </p:spPr>
        <p:txBody>
          <a:bodyPr wrap="square" rtlCol="0" anchor="ctr">
            <a:spAutoFit/>
          </a:bodyPr>
          <a:lstStyle/>
          <a:p>
            <a:pPr algn="just"/>
            <a:r>
              <a:rPr lang="it-IT" altLang="ko-KR" dirty="0">
                <a:solidFill>
                  <a:schemeClr val="tx1">
                    <a:lumMod val="75000"/>
                    <a:lumOff val="25000"/>
                  </a:schemeClr>
                </a:solidFill>
                <a:cs typeface="Arial" pitchFamily="34" charset="0"/>
              </a:rPr>
              <a:t>Creazione di una rappresentazione TF-IDF</a:t>
            </a:r>
          </a:p>
        </p:txBody>
      </p:sp>
      <p:sp>
        <p:nvSpPr>
          <p:cNvPr id="10" name="Oval 3">
            <a:extLst>
              <a:ext uri="{FF2B5EF4-FFF2-40B4-BE49-F238E27FC236}">
                <a16:creationId xmlns:a16="http://schemas.microsoft.com/office/drawing/2014/main" id="{C7C5AABC-AB91-4A9D-90D9-79D6CC4C7338}"/>
              </a:ext>
            </a:extLst>
          </p:cNvPr>
          <p:cNvSpPr/>
          <p:nvPr/>
        </p:nvSpPr>
        <p:spPr>
          <a:xfrm>
            <a:off x="395536" y="2872238"/>
            <a:ext cx="576064" cy="576066"/>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TextBox 20">
            <a:extLst>
              <a:ext uri="{FF2B5EF4-FFF2-40B4-BE49-F238E27FC236}">
                <a16:creationId xmlns:a16="http://schemas.microsoft.com/office/drawing/2014/main" id="{C9FBC20A-A979-4F98-97AE-3BD29C9ABF4B}"/>
              </a:ext>
            </a:extLst>
          </p:cNvPr>
          <p:cNvSpPr txBox="1"/>
          <p:nvPr/>
        </p:nvSpPr>
        <p:spPr>
          <a:xfrm>
            <a:off x="1236824" y="2975605"/>
            <a:ext cx="6480996" cy="369332"/>
          </a:xfrm>
          <a:prstGeom prst="rect">
            <a:avLst/>
          </a:prstGeom>
          <a:noFill/>
        </p:spPr>
        <p:txBody>
          <a:bodyPr wrap="square" rtlCol="0" anchor="ctr">
            <a:spAutoFit/>
          </a:bodyPr>
          <a:lstStyle/>
          <a:p>
            <a:pPr algn="just"/>
            <a:r>
              <a:rPr lang="it-IT" altLang="ko-KR" dirty="0" err="1">
                <a:solidFill>
                  <a:schemeClr val="tx1">
                    <a:lumMod val="75000"/>
                    <a:lumOff val="25000"/>
                  </a:schemeClr>
                </a:solidFill>
                <a:cs typeface="Arial" pitchFamily="34" charset="0"/>
              </a:rPr>
              <a:t>Grid-search</a:t>
            </a:r>
            <a:r>
              <a:rPr lang="it-IT" altLang="ko-KR" dirty="0">
                <a:solidFill>
                  <a:schemeClr val="tx1">
                    <a:lumMod val="75000"/>
                    <a:lumOff val="25000"/>
                  </a:schemeClr>
                </a:solidFill>
                <a:cs typeface="Arial" pitchFamily="34" charset="0"/>
              </a:rPr>
              <a:t> per parametri dei modelli e TF-IDF</a:t>
            </a:r>
          </a:p>
        </p:txBody>
      </p:sp>
      <p:sp>
        <p:nvSpPr>
          <p:cNvPr id="12" name="Freccia a destra 11">
            <a:extLst>
              <a:ext uri="{FF2B5EF4-FFF2-40B4-BE49-F238E27FC236}">
                <a16:creationId xmlns:a16="http://schemas.microsoft.com/office/drawing/2014/main" id="{D1592CC0-3454-4A37-B533-2FDC1B16E1C8}"/>
              </a:ext>
            </a:extLst>
          </p:cNvPr>
          <p:cNvSpPr/>
          <p:nvPr/>
        </p:nvSpPr>
        <p:spPr>
          <a:xfrm rot="2366549">
            <a:off x="1434861" y="3431497"/>
            <a:ext cx="526370"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TextBox 20">
            <a:extLst>
              <a:ext uri="{FF2B5EF4-FFF2-40B4-BE49-F238E27FC236}">
                <a16:creationId xmlns:a16="http://schemas.microsoft.com/office/drawing/2014/main" id="{EFCF4FF9-8FE4-4532-A3CB-41A7B6D0ED9C}"/>
              </a:ext>
            </a:extLst>
          </p:cNvPr>
          <p:cNvSpPr txBox="1"/>
          <p:nvPr/>
        </p:nvSpPr>
        <p:spPr>
          <a:xfrm>
            <a:off x="2064452" y="3491936"/>
            <a:ext cx="6480996" cy="1200329"/>
          </a:xfrm>
          <a:prstGeom prst="rect">
            <a:avLst/>
          </a:prstGeom>
          <a:noFill/>
        </p:spPr>
        <p:txBody>
          <a:bodyPr wrap="square" rtlCol="0" anchor="ctr">
            <a:spAutoFit/>
          </a:bodyPr>
          <a:lstStyle/>
          <a:p>
            <a:pPr marL="285750" indent="-285750" algn="just">
              <a:buFont typeface="Arial" panose="020B0604020202020204" pitchFamily="34" charset="0"/>
              <a:buChar char="•"/>
            </a:pPr>
            <a:r>
              <a:rPr lang="it-IT" altLang="ko-KR" dirty="0">
                <a:solidFill>
                  <a:schemeClr val="tx1">
                    <a:lumMod val="75000"/>
                    <a:lumOff val="25000"/>
                  </a:schemeClr>
                </a:solidFill>
                <a:cs typeface="Arial" pitchFamily="34" charset="0"/>
              </a:rPr>
              <a:t>Modelli complessi come NN e RF non permettevano una </a:t>
            </a:r>
            <a:r>
              <a:rPr lang="it-IT" altLang="ko-KR" dirty="0" err="1">
                <a:solidFill>
                  <a:schemeClr val="tx1">
                    <a:lumMod val="75000"/>
                    <a:lumOff val="25000"/>
                  </a:schemeClr>
                </a:solidFill>
                <a:cs typeface="Arial" pitchFamily="34" charset="0"/>
              </a:rPr>
              <a:t>grid</a:t>
            </a:r>
            <a:r>
              <a:rPr lang="it-IT" altLang="ko-KR" dirty="0">
                <a:solidFill>
                  <a:schemeClr val="tx1">
                    <a:lumMod val="75000"/>
                    <a:lumOff val="25000"/>
                  </a:schemeClr>
                </a:solidFill>
                <a:cs typeface="Arial" pitchFamily="34" charset="0"/>
              </a:rPr>
              <a:t> </a:t>
            </a:r>
            <a:r>
              <a:rPr lang="it-IT" altLang="ko-KR" dirty="0" err="1">
                <a:solidFill>
                  <a:schemeClr val="tx1">
                    <a:lumMod val="75000"/>
                    <a:lumOff val="25000"/>
                  </a:schemeClr>
                </a:solidFill>
                <a:cs typeface="Arial" pitchFamily="34" charset="0"/>
              </a:rPr>
              <a:t>search</a:t>
            </a:r>
            <a:r>
              <a:rPr lang="it-IT" altLang="ko-KR" dirty="0">
                <a:solidFill>
                  <a:schemeClr val="tx1">
                    <a:lumMod val="75000"/>
                    <a:lumOff val="25000"/>
                  </a:schemeClr>
                </a:solidFill>
                <a:cs typeface="Arial" pitchFamily="34" charset="0"/>
              </a:rPr>
              <a:t> per ragioni computazionali</a:t>
            </a:r>
          </a:p>
          <a:p>
            <a:pPr marL="285750" indent="-285750" algn="just">
              <a:buFont typeface="Arial" panose="020B0604020202020204" pitchFamily="34" charset="0"/>
              <a:buChar char="•"/>
            </a:pPr>
            <a:r>
              <a:rPr lang="it-IT" altLang="ko-KR" dirty="0">
                <a:solidFill>
                  <a:schemeClr val="tx1">
                    <a:lumMod val="75000"/>
                    <a:lumOff val="25000"/>
                  </a:schemeClr>
                </a:solidFill>
                <a:cs typeface="Arial" pitchFamily="34" charset="0"/>
              </a:rPr>
              <a:t>Selezione del modello </a:t>
            </a:r>
            <a:r>
              <a:rPr lang="it-IT" altLang="ko-KR" dirty="0" err="1">
                <a:solidFill>
                  <a:schemeClr val="tx1">
                    <a:lumMod val="75000"/>
                    <a:lumOff val="25000"/>
                  </a:schemeClr>
                </a:solidFill>
                <a:cs typeface="Arial" pitchFamily="34" charset="0"/>
              </a:rPr>
              <a:t>Multinomial</a:t>
            </a:r>
            <a:r>
              <a:rPr lang="it-IT" altLang="ko-KR" dirty="0">
                <a:solidFill>
                  <a:schemeClr val="tx1">
                    <a:lumMod val="75000"/>
                    <a:lumOff val="25000"/>
                  </a:schemeClr>
                </a:solidFill>
                <a:cs typeface="Arial" pitchFamily="34" charset="0"/>
              </a:rPr>
              <a:t> </a:t>
            </a:r>
            <a:r>
              <a:rPr lang="it-IT" altLang="ko-KR" dirty="0" err="1">
                <a:solidFill>
                  <a:schemeClr val="tx1">
                    <a:lumMod val="75000"/>
                    <a:lumOff val="25000"/>
                  </a:schemeClr>
                </a:solidFill>
                <a:cs typeface="Arial" pitchFamily="34" charset="0"/>
              </a:rPr>
              <a:t>Naive</a:t>
            </a:r>
            <a:r>
              <a:rPr lang="it-IT" altLang="ko-KR" dirty="0">
                <a:solidFill>
                  <a:schemeClr val="tx1">
                    <a:lumMod val="75000"/>
                    <a:lumOff val="25000"/>
                  </a:schemeClr>
                </a:solidFill>
                <a:cs typeface="Arial" pitchFamily="34" charset="0"/>
              </a:rPr>
              <a:t> </a:t>
            </a:r>
            <a:r>
              <a:rPr lang="it-IT" altLang="ko-KR" dirty="0" err="1">
                <a:solidFill>
                  <a:schemeClr val="tx1">
                    <a:lumMod val="75000"/>
                    <a:lumOff val="25000"/>
                  </a:schemeClr>
                </a:solidFill>
                <a:cs typeface="Arial" pitchFamily="34" charset="0"/>
              </a:rPr>
              <a:t>Bayes</a:t>
            </a:r>
            <a:endParaRPr lang="it-IT" altLang="ko-KR" dirty="0">
              <a:solidFill>
                <a:schemeClr val="tx1">
                  <a:lumMod val="75000"/>
                  <a:lumOff val="25000"/>
                </a:schemeClr>
              </a:solidFill>
              <a:cs typeface="Arial" pitchFamily="34" charset="0"/>
            </a:endParaRPr>
          </a:p>
          <a:p>
            <a:pPr marL="285750" indent="-285750" algn="just">
              <a:buFont typeface="Arial" panose="020B0604020202020204" pitchFamily="34" charset="0"/>
              <a:buChar char="•"/>
            </a:pPr>
            <a:r>
              <a:rPr lang="it-IT" altLang="ko-KR" dirty="0">
                <a:solidFill>
                  <a:schemeClr val="tx1">
                    <a:lumMod val="75000"/>
                    <a:lumOff val="25000"/>
                  </a:schemeClr>
                </a:solidFill>
                <a:cs typeface="Arial" pitchFamily="34" charset="0"/>
              </a:rPr>
              <a:t>Utilizzo di TF-IDF solamente con </a:t>
            </a:r>
            <a:r>
              <a:rPr lang="it-IT" altLang="ko-KR" dirty="0" err="1">
                <a:solidFill>
                  <a:schemeClr val="tx1">
                    <a:lumMod val="75000"/>
                    <a:lumOff val="25000"/>
                  </a:schemeClr>
                </a:solidFill>
                <a:cs typeface="Arial" pitchFamily="34" charset="0"/>
              </a:rPr>
              <a:t>bigrammi</a:t>
            </a:r>
            <a:endParaRPr lang="it-IT" altLang="ko-KR"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76146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6C845E1-EFFE-4D2E-AE40-6793FA857293}"/>
              </a:ext>
            </a:extLst>
          </p:cNvPr>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MODELLI DI CLASSIFICAZIONE</a:t>
            </a:r>
          </a:p>
        </p:txBody>
      </p:sp>
      <p:pic>
        <p:nvPicPr>
          <p:cNvPr id="3" name="Immagine 2">
            <a:extLst>
              <a:ext uri="{FF2B5EF4-FFF2-40B4-BE49-F238E27FC236}">
                <a16:creationId xmlns:a16="http://schemas.microsoft.com/office/drawing/2014/main" id="{8EFDBDA4-9EE9-4013-B3EC-D7E43AAFCA15}"/>
              </a:ext>
            </a:extLst>
          </p:cNvPr>
          <p:cNvPicPr>
            <a:picLocks noChangeAspect="1"/>
          </p:cNvPicPr>
          <p:nvPr/>
        </p:nvPicPr>
        <p:blipFill>
          <a:blip r:embed="rId2"/>
          <a:stretch>
            <a:fillRect/>
          </a:stretch>
        </p:blipFill>
        <p:spPr>
          <a:xfrm>
            <a:off x="1115616" y="1946762"/>
            <a:ext cx="3169785" cy="2859782"/>
          </a:xfrm>
          <a:prstGeom prst="rect">
            <a:avLst/>
          </a:prstGeom>
        </p:spPr>
      </p:pic>
      <p:pic>
        <p:nvPicPr>
          <p:cNvPr id="4" name="Immagine 3">
            <a:extLst>
              <a:ext uri="{FF2B5EF4-FFF2-40B4-BE49-F238E27FC236}">
                <a16:creationId xmlns:a16="http://schemas.microsoft.com/office/drawing/2014/main" id="{19577F29-73A5-4030-9227-B818C30D3010}"/>
              </a:ext>
            </a:extLst>
          </p:cNvPr>
          <p:cNvPicPr>
            <a:picLocks noChangeAspect="1"/>
          </p:cNvPicPr>
          <p:nvPr/>
        </p:nvPicPr>
        <p:blipFill>
          <a:blip r:embed="rId3"/>
          <a:stretch>
            <a:fillRect/>
          </a:stretch>
        </p:blipFill>
        <p:spPr>
          <a:xfrm>
            <a:off x="4681147" y="2283718"/>
            <a:ext cx="3387862" cy="2003257"/>
          </a:xfrm>
          <a:prstGeom prst="rect">
            <a:avLst/>
          </a:prstGeom>
        </p:spPr>
      </p:pic>
      <p:sp>
        <p:nvSpPr>
          <p:cNvPr id="5" name="TextBox 20">
            <a:extLst>
              <a:ext uri="{FF2B5EF4-FFF2-40B4-BE49-F238E27FC236}">
                <a16:creationId xmlns:a16="http://schemas.microsoft.com/office/drawing/2014/main" id="{97899A2D-1D96-4ECD-AED1-5714122CF70C}"/>
              </a:ext>
            </a:extLst>
          </p:cNvPr>
          <p:cNvSpPr txBox="1"/>
          <p:nvPr/>
        </p:nvSpPr>
        <p:spPr>
          <a:xfrm>
            <a:off x="1366967" y="1231109"/>
            <a:ext cx="6628360" cy="400110"/>
          </a:xfrm>
          <a:prstGeom prst="rect">
            <a:avLst/>
          </a:prstGeom>
          <a:noFill/>
        </p:spPr>
        <p:txBody>
          <a:bodyPr wrap="square" rtlCol="0" anchor="ctr">
            <a:spAutoFit/>
          </a:bodyPr>
          <a:lstStyle/>
          <a:p>
            <a:pPr algn="just"/>
            <a:r>
              <a:rPr lang="it-IT" altLang="ko-KR" sz="2000" dirty="0">
                <a:solidFill>
                  <a:schemeClr val="tx1">
                    <a:lumMod val="75000"/>
                    <a:lumOff val="25000"/>
                  </a:schemeClr>
                </a:solidFill>
                <a:cs typeface="Arial" pitchFamily="34" charset="0"/>
              </a:rPr>
              <a:t>Necessario </a:t>
            </a:r>
            <a:r>
              <a:rPr lang="it-IT" altLang="ko-KR" sz="2000" dirty="0" err="1">
                <a:solidFill>
                  <a:schemeClr val="tx1">
                    <a:lumMod val="75000"/>
                    <a:lumOff val="25000"/>
                  </a:schemeClr>
                </a:solidFill>
                <a:cs typeface="Arial" pitchFamily="34" charset="0"/>
              </a:rPr>
              <a:t>oversampling</a:t>
            </a:r>
            <a:r>
              <a:rPr lang="it-IT" altLang="ko-KR" sz="2000" dirty="0">
                <a:solidFill>
                  <a:schemeClr val="tx1">
                    <a:lumMod val="75000"/>
                    <a:lumOff val="25000"/>
                  </a:schemeClr>
                </a:solidFill>
                <a:cs typeface="Arial" pitchFamily="34" charset="0"/>
              </a:rPr>
              <a:t> per bilanciare le classi più rare</a:t>
            </a:r>
          </a:p>
        </p:txBody>
      </p:sp>
    </p:spTree>
    <p:extLst>
      <p:ext uri="{BB962C8B-B14F-4D97-AF65-F5344CB8AC3E}">
        <p14:creationId xmlns:p14="http://schemas.microsoft.com/office/powerpoint/2010/main" val="296811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49292" y="2031689"/>
            <a:ext cx="3845416" cy="1080121"/>
          </a:xfrm>
        </p:spPr>
        <p:txBody>
          <a:bodyPr/>
          <a:lstStyle/>
          <a:p>
            <a:pPr lvl="0"/>
            <a:r>
              <a:rPr lang="en-US" altLang="ko-KR" dirty="0">
                <a:ea typeface="맑은 고딕" pitchFamily="50" charset="-127"/>
              </a:rPr>
              <a:t>INTRODUZIONE</a:t>
            </a:r>
            <a:endParaRPr lang="en-US" altLang="ko-KR" dirty="0"/>
          </a:p>
        </p:txBody>
      </p:sp>
    </p:spTree>
    <p:extLst>
      <p:ext uri="{BB962C8B-B14F-4D97-AF65-F5344CB8AC3E}">
        <p14:creationId xmlns:p14="http://schemas.microsoft.com/office/powerpoint/2010/main" val="2971841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50506" y="1995686"/>
            <a:ext cx="4442988" cy="1080121"/>
          </a:xfrm>
        </p:spPr>
        <p:txBody>
          <a:bodyPr/>
          <a:lstStyle/>
          <a:p>
            <a:pPr lvl="0"/>
            <a:r>
              <a:rPr lang="en-US" altLang="ko-KR" sz="3000" dirty="0">
                <a:ea typeface="맑은 고딕" pitchFamily="50" charset="-127"/>
              </a:rPr>
              <a:t>ALGORITMO</a:t>
            </a:r>
          </a:p>
          <a:p>
            <a:pPr lvl="0"/>
            <a:r>
              <a:rPr lang="en-US" altLang="ko-KR" sz="3000" dirty="0">
                <a:ea typeface="맑은 고딕" pitchFamily="50" charset="-127"/>
              </a:rPr>
              <a:t>FINALE</a:t>
            </a:r>
            <a:endParaRPr lang="en-US" altLang="ko-KR" sz="3000" dirty="0"/>
          </a:p>
        </p:txBody>
      </p:sp>
    </p:spTree>
    <p:extLst>
      <p:ext uri="{BB962C8B-B14F-4D97-AF65-F5344CB8AC3E}">
        <p14:creationId xmlns:p14="http://schemas.microsoft.com/office/powerpoint/2010/main" val="2130923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353DAC5D-F10E-408E-927D-2467BE835192}"/>
              </a:ext>
            </a:extLst>
          </p:cNvPr>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ALGORITMO - STRUTTURA</a:t>
            </a:r>
          </a:p>
        </p:txBody>
      </p:sp>
      <p:sp>
        <p:nvSpPr>
          <p:cNvPr id="3" name="Rettangolo con angoli arrotondati 2">
            <a:extLst>
              <a:ext uri="{FF2B5EF4-FFF2-40B4-BE49-F238E27FC236}">
                <a16:creationId xmlns:a16="http://schemas.microsoft.com/office/drawing/2014/main" id="{6A0F959C-FD37-4E07-B75A-FF4D45B948EB}"/>
              </a:ext>
            </a:extLst>
          </p:cNvPr>
          <p:cNvSpPr/>
          <p:nvPr/>
        </p:nvSpPr>
        <p:spPr>
          <a:xfrm>
            <a:off x="58195" y="1059582"/>
            <a:ext cx="1944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172F0926-7BA9-4B1F-B701-4EC8324690C6}"/>
              </a:ext>
            </a:extLst>
          </p:cNvPr>
          <p:cNvSpPr txBox="1"/>
          <p:nvPr/>
        </p:nvSpPr>
        <p:spPr>
          <a:xfrm>
            <a:off x="-108520" y="1430365"/>
            <a:ext cx="2277968" cy="338554"/>
          </a:xfrm>
          <a:prstGeom prst="rect">
            <a:avLst/>
          </a:prstGeom>
          <a:noFill/>
        </p:spPr>
        <p:txBody>
          <a:bodyPr wrap="square" rtlCol="0">
            <a:spAutoFit/>
          </a:bodyPr>
          <a:lstStyle/>
          <a:p>
            <a:pPr lvl="0" algn="ctr" latinLnBrk="0"/>
            <a:r>
              <a:rPr lang="it-IT" sz="1600" dirty="0">
                <a:solidFill>
                  <a:prstClr val="black"/>
                </a:solidFill>
              </a:rPr>
              <a:t>Generazione frase</a:t>
            </a:r>
          </a:p>
        </p:txBody>
      </p:sp>
      <p:sp>
        <p:nvSpPr>
          <p:cNvPr id="5" name="Freccia a destra 4">
            <a:extLst>
              <a:ext uri="{FF2B5EF4-FFF2-40B4-BE49-F238E27FC236}">
                <a16:creationId xmlns:a16="http://schemas.microsoft.com/office/drawing/2014/main" id="{A63289B6-5DA5-4F1F-88FC-2DD5007D343F}"/>
              </a:ext>
            </a:extLst>
          </p:cNvPr>
          <p:cNvSpPr/>
          <p:nvPr/>
        </p:nvSpPr>
        <p:spPr>
          <a:xfrm rot="5400000">
            <a:off x="767277" y="2290746"/>
            <a:ext cx="526370"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con angoli arrotondati 5">
            <a:extLst>
              <a:ext uri="{FF2B5EF4-FFF2-40B4-BE49-F238E27FC236}">
                <a16:creationId xmlns:a16="http://schemas.microsoft.com/office/drawing/2014/main" id="{B02B2BEA-3DC6-47D1-BDD6-64BC89612486}"/>
              </a:ext>
            </a:extLst>
          </p:cNvPr>
          <p:cNvSpPr/>
          <p:nvPr/>
        </p:nvSpPr>
        <p:spPr>
          <a:xfrm>
            <a:off x="58195" y="2955427"/>
            <a:ext cx="1944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CasellaDiTesto 6">
            <a:extLst>
              <a:ext uri="{FF2B5EF4-FFF2-40B4-BE49-F238E27FC236}">
                <a16:creationId xmlns:a16="http://schemas.microsoft.com/office/drawing/2014/main" id="{088F2687-5E41-480C-BE47-E4FF9192656A}"/>
              </a:ext>
            </a:extLst>
          </p:cNvPr>
          <p:cNvSpPr txBox="1"/>
          <p:nvPr/>
        </p:nvSpPr>
        <p:spPr>
          <a:xfrm>
            <a:off x="-108520" y="3326210"/>
            <a:ext cx="2277968" cy="338554"/>
          </a:xfrm>
          <a:prstGeom prst="rect">
            <a:avLst/>
          </a:prstGeom>
          <a:noFill/>
        </p:spPr>
        <p:txBody>
          <a:bodyPr wrap="square" rtlCol="0">
            <a:spAutoFit/>
          </a:bodyPr>
          <a:lstStyle/>
          <a:p>
            <a:pPr lvl="0" algn="ctr" latinLnBrk="0"/>
            <a:r>
              <a:rPr lang="it-IT" sz="1600" dirty="0">
                <a:solidFill>
                  <a:prstClr val="black"/>
                </a:solidFill>
              </a:rPr>
              <a:t>Classificazione</a:t>
            </a:r>
          </a:p>
        </p:txBody>
      </p:sp>
      <p:sp>
        <p:nvSpPr>
          <p:cNvPr id="10" name="Freccia angolare in su 9">
            <a:extLst>
              <a:ext uri="{FF2B5EF4-FFF2-40B4-BE49-F238E27FC236}">
                <a16:creationId xmlns:a16="http://schemas.microsoft.com/office/drawing/2014/main" id="{1E24096C-857C-4D16-B36B-8BD2FFA2DF26}"/>
              </a:ext>
            </a:extLst>
          </p:cNvPr>
          <p:cNvSpPr/>
          <p:nvPr/>
        </p:nvSpPr>
        <p:spPr>
          <a:xfrm rot="5400000">
            <a:off x="1159755" y="3889018"/>
            <a:ext cx="533501" cy="1152448"/>
          </a:xfrm>
          <a:prstGeom prst="bentUpArrow">
            <a:avLst>
              <a:gd name="adj1" fmla="val 45228"/>
              <a:gd name="adj2" fmla="val 2813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con angoli arrotondati 10">
            <a:extLst>
              <a:ext uri="{FF2B5EF4-FFF2-40B4-BE49-F238E27FC236}">
                <a16:creationId xmlns:a16="http://schemas.microsoft.com/office/drawing/2014/main" id="{6B8FE4A4-9D01-4F41-9403-7B533B74ECFB}"/>
              </a:ext>
            </a:extLst>
          </p:cNvPr>
          <p:cNvSpPr/>
          <p:nvPr/>
        </p:nvSpPr>
        <p:spPr>
          <a:xfrm>
            <a:off x="2362130" y="3925182"/>
            <a:ext cx="1944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CasellaDiTesto 11">
            <a:extLst>
              <a:ext uri="{FF2B5EF4-FFF2-40B4-BE49-F238E27FC236}">
                <a16:creationId xmlns:a16="http://schemas.microsoft.com/office/drawing/2014/main" id="{7F416516-2FFD-4EAA-B289-F183D454A02F}"/>
              </a:ext>
            </a:extLst>
          </p:cNvPr>
          <p:cNvSpPr txBox="1"/>
          <p:nvPr/>
        </p:nvSpPr>
        <p:spPr>
          <a:xfrm>
            <a:off x="2195414" y="4224483"/>
            <a:ext cx="2277968" cy="584775"/>
          </a:xfrm>
          <a:prstGeom prst="rect">
            <a:avLst/>
          </a:prstGeom>
          <a:noFill/>
        </p:spPr>
        <p:txBody>
          <a:bodyPr wrap="square" rtlCol="0">
            <a:spAutoFit/>
          </a:bodyPr>
          <a:lstStyle/>
          <a:p>
            <a:pPr lvl="0" algn="ctr" latinLnBrk="0"/>
            <a:r>
              <a:rPr lang="it-IT" sz="1600" dirty="0">
                <a:solidFill>
                  <a:prstClr val="black"/>
                </a:solidFill>
              </a:rPr>
              <a:t>Selezione subset commenti</a:t>
            </a:r>
          </a:p>
        </p:txBody>
      </p:sp>
      <p:sp>
        <p:nvSpPr>
          <p:cNvPr id="13" name="Freccia a destra 12">
            <a:extLst>
              <a:ext uri="{FF2B5EF4-FFF2-40B4-BE49-F238E27FC236}">
                <a16:creationId xmlns:a16="http://schemas.microsoft.com/office/drawing/2014/main" id="{A70E67BE-B0D5-4D35-B61C-7096BF750C90}"/>
              </a:ext>
            </a:extLst>
          </p:cNvPr>
          <p:cNvSpPr/>
          <p:nvPr/>
        </p:nvSpPr>
        <p:spPr>
          <a:xfrm rot="16200000">
            <a:off x="3071213" y="3255126"/>
            <a:ext cx="526370"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507A3ECC-8090-4FF2-95C1-E9BB1EA7254A}"/>
              </a:ext>
            </a:extLst>
          </p:cNvPr>
          <p:cNvSpPr/>
          <p:nvPr/>
        </p:nvSpPr>
        <p:spPr>
          <a:xfrm>
            <a:off x="2362130" y="1974463"/>
            <a:ext cx="1944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CasellaDiTesto 14">
            <a:extLst>
              <a:ext uri="{FF2B5EF4-FFF2-40B4-BE49-F238E27FC236}">
                <a16:creationId xmlns:a16="http://schemas.microsoft.com/office/drawing/2014/main" id="{A8D0AE46-D388-4E41-9E69-ECDE1F383E16}"/>
              </a:ext>
            </a:extLst>
          </p:cNvPr>
          <p:cNvSpPr txBox="1"/>
          <p:nvPr/>
        </p:nvSpPr>
        <p:spPr>
          <a:xfrm>
            <a:off x="2195415" y="2345246"/>
            <a:ext cx="2277968" cy="338554"/>
          </a:xfrm>
          <a:prstGeom prst="rect">
            <a:avLst/>
          </a:prstGeom>
          <a:noFill/>
        </p:spPr>
        <p:txBody>
          <a:bodyPr wrap="square" rtlCol="0">
            <a:spAutoFit/>
          </a:bodyPr>
          <a:lstStyle/>
          <a:p>
            <a:pPr lvl="0" algn="ctr" latinLnBrk="0"/>
            <a:r>
              <a:rPr lang="it-IT" sz="1600" dirty="0">
                <a:solidFill>
                  <a:prstClr val="black"/>
                </a:solidFill>
              </a:rPr>
              <a:t>Ricerca sequenze</a:t>
            </a:r>
          </a:p>
        </p:txBody>
      </p:sp>
      <p:sp>
        <p:nvSpPr>
          <p:cNvPr id="16" name="Freccia curva 15">
            <a:extLst>
              <a:ext uri="{FF2B5EF4-FFF2-40B4-BE49-F238E27FC236}">
                <a16:creationId xmlns:a16="http://schemas.microsoft.com/office/drawing/2014/main" id="{D1707388-480A-43FA-B374-8D8C9E01C27D}"/>
              </a:ext>
            </a:extLst>
          </p:cNvPr>
          <p:cNvSpPr/>
          <p:nvPr/>
        </p:nvSpPr>
        <p:spPr>
          <a:xfrm>
            <a:off x="3215198" y="1189126"/>
            <a:ext cx="1152128" cy="648072"/>
          </a:xfrm>
          <a:prstGeom prst="bentArrow">
            <a:avLst>
              <a:gd name="adj1" fmla="val 38011"/>
              <a:gd name="adj2" fmla="val 25000"/>
              <a:gd name="adj3" fmla="val 25000"/>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7" name="Rettangolo con angoli arrotondati 16">
            <a:extLst>
              <a:ext uri="{FF2B5EF4-FFF2-40B4-BE49-F238E27FC236}">
                <a16:creationId xmlns:a16="http://schemas.microsoft.com/office/drawing/2014/main" id="{A20A1BE4-A81E-4E18-871E-9D4A5068929B}"/>
              </a:ext>
            </a:extLst>
          </p:cNvPr>
          <p:cNvSpPr/>
          <p:nvPr/>
        </p:nvSpPr>
        <p:spPr>
          <a:xfrm>
            <a:off x="4860032" y="1059582"/>
            <a:ext cx="1944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CasellaDiTesto 17">
            <a:extLst>
              <a:ext uri="{FF2B5EF4-FFF2-40B4-BE49-F238E27FC236}">
                <a16:creationId xmlns:a16="http://schemas.microsoft.com/office/drawing/2014/main" id="{4519C107-3FBB-4F8B-9588-2E27165659B8}"/>
              </a:ext>
            </a:extLst>
          </p:cNvPr>
          <p:cNvSpPr txBox="1"/>
          <p:nvPr/>
        </p:nvSpPr>
        <p:spPr>
          <a:xfrm>
            <a:off x="4776673" y="1425227"/>
            <a:ext cx="2111253" cy="338554"/>
          </a:xfrm>
          <a:prstGeom prst="rect">
            <a:avLst/>
          </a:prstGeom>
          <a:noFill/>
        </p:spPr>
        <p:txBody>
          <a:bodyPr wrap="square" rtlCol="0">
            <a:spAutoFit/>
          </a:bodyPr>
          <a:lstStyle/>
          <a:p>
            <a:pPr lvl="0" algn="ctr" latinLnBrk="0"/>
            <a:r>
              <a:rPr lang="it-IT" sz="1600" dirty="0">
                <a:solidFill>
                  <a:prstClr val="black"/>
                </a:solidFill>
              </a:rPr>
              <a:t>Tagging</a:t>
            </a:r>
          </a:p>
        </p:txBody>
      </p:sp>
      <p:sp>
        <p:nvSpPr>
          <p:cNvPr id="20" name="Rettangolo con angoli arrotondati 19">
            <a:extLst>
              <a:ext uri="{FF2B5EF4-FFF2-40B4-BE49-F238E27FC236}">
                <a16:creationId xmlns:a16="http://schemas.microsoft.com/office/drawing/2014/main" id="{F0E763B3-7CA4-4628-A3C8-96A1A4CC02EC}"/>
              </a:ext>
            </a:extLst>
          </p:cNvPr>
          <p:cNvSpPr/>
          <p:nvPr/>
        </p:nvSpPr>
        <p:spPr>
          <a:xfrm>
            <a:off x="7108611" y="2168639"/>
            <a:ext cx="1944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CasellaDiTesto 20">
            <a:extLst>
              <a:ext uri="{FF2B5EF4-FFF2-40B4-BE49-F238E27FC236}">
                <a16:creationId xmlns:a16="http://schemas.microsoft.com/office/drawing/2014/main" id="{F8A9A811-AF08-4A8C-B781-4B6693917A1A}"/>
              </a:ext>
            </a:extLst>
          </p:cNvPr>
          <p:cNvSpPr txBox="1"/>
          <p:nvPr/>
        </p:nvSpPr>
        <p:spPr>
          <a:xfrm>
            <a:off x="7038680" y="2402027"/>
            <a:ext cx="2111253" cy="584775"/>
          </a:xfrm>
          <a:prstGeom prst="rect">
            <a:avLst/>
          </a:prstGeom>
          <a:noFill/>
        </p:spPr>
        <p:txBody>
          <a:bodyPr wrap="square" rtlCol="0">
            <a:spAutoFit/>
          </a:bodyPr>
          <a:lstStyle/>
          <a:p>
            <a:pPr lvl="0" algn="ctr" latinLnBrk="0"/>
            <a:r>
              <a:rPr lang="it-IT" sz="1600" dirty="0">
                <a:solidFill>
                  <a:prstClr val="black"/>
                </a:solidFill>
              </a:rPr>
              <a:t>Selezione sequenza migliore</a:t>
            </a:r>
          </a:p>
        </p:txBody>
      </p:sp>
      <p:sp>
        <p:nvSpPr>
          <p:cNvPr id="25" name="Freccia curva 24">
            <a:extLst>
              <a:ext uri="{FF2B5EF4-FFF2-40B4-BE49-F238E27FC236}">
                <a16:creationId xmlns:a16="http://schemas.microsoft.com/office/drawing/2014/main" id="{54FA6668-198A-4B1F-B5CA-CFA7024E3F20}"/>
              </a:ext>
            </a:extLst>
          </p:cNvPr>
          <p:cNvSpPr/>
          <p:nvPr/>
        </p:nvSpPr>
        <p:spPr>
          <a:xfrm rot="5400000">
            <a:off x="7344148" y="1089091"/>
            <a:ext cx="720080" cy="1080441"/>
          </a:xfrm>
          <a:prstGeom prst="bentArrow">
            <a:avLst>
              <a:gd name="adj1" fmla="val 38011"/>
              <a:gd name="adj2" fmla="val 25000"/>
              <a:gd name="adj3" fmla="val 25000"/>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7" name="Freccia curva 26">
            <a:extLst>
              <a:ext uri="{FF2B5EF4-FFF2-40B4-BE49-F238E27FC236}">
                <a16:creationId xmlns:a16="http://schemas.microsoft.com/office/drawing/2014/main" id="{D387C1B4-A23F-45CE-9410-696C21D5844A}"/>
              </a:ext>
            </a:extLst>
          </p:cNvPr>
          <p:cNvSpPr/>
          <p:nvPr/>
        </p:nvSpPr>
        <p:spPr>
          <a:xfrm rot="10800000">
            <a:off x="7452320" y="3511944"/>
            <a:ext cx="720080" cy="1080441"/>
          </a:xfrm>
          <a:prstGeom prst="bentArrow">
            <a:avLst>
              <a:gd name="adj1" fmla="val 38011"/>
              <a:gd name="adj2" fmla="val 25000"/>
              <a:gd name="adj3" fmla="val 25000"/>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8" name="Rettangolo con angoli arrotondati 27">
            <a:extLst>
              <a:ext uri="{FF2B5EF4-FFF2-40B4-BE49-F238E27FC236}">
                <a16:creationId xmlns:a16="http://schemas.microsoft.com/office/drawing/2014/main" id="{BB8818E7-149E-4BFC-874A-5FBEAD281FC3}"/>
              </a:ext>
            </a:extLst>
          </p:cNvPr>
          <p:cNvSpPr/>
          <p:nvPr/>
        </p:nvSpPr>
        <p:spPr>
          <a:xfrm>
            <a:off x="5373625" y="3874229"/>
            <a:ext cx="1944537" cy="108012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 name="CasellaDiTesto 28">
            <a:extLst>
              <a:ext uri="{FF2B5EF4-FFF2-40B4-BE49-F238E27FC236}">
                <a16:creationId xmlns:a16="http://schemas.microsoft.com/office/drawing/2014/main" id="{D650BC7C-F843-4FB5-82E9-367B215D6E4F}"/>
              </a:ext>
            </a:extLst>
          </p:cNvPr>
          <p:cNvSpPr txBox="1"/>
          <p:nvPr/>
        </p:nvSpPr>
        <p:spPr>
          <a:xfrm>
            <a:off x="5290267" y="4035547"/>
            <a:ext cx="2111252" cy="830997"/>
          </a:xfrm>
          <a:prstGeom prst="rect">
            <a:avLst/>
          </a:prstGeom>
          <a:noFill/>
        </p:spPr>
        <p:txBody>
          <a:bodyPr wrap="square" rtlCol="0">
            <a:spAutoFit/>
          </a:bodyPr>
          <a:lstStyle/>
          <a:p>
            <a:pPr lvl="0" algn="ctr" latinLnBrk="0"/>
            <a:r>
              <a:rPr lang="it-IT" sz="1600" dirty="0">
                <a:solidFill>
                  <a:prstClr val="black"/>
                </a:solidFill>
              </a:rPr>
              <a:t>Aggiornamento e iterazione o eventuale stop</a:t>
            </a:r>
          </a:p>
        </p:txBody>
      </p:sp>
      <p:sp>
        <p:nvSpPr>
          <p:cNvPr id="30" name="Freccia a destra 29">
            <a:extLst>
              <a:ext uri="{FF2B5EF4-FFF2-40B4-BE49-F238E27FC236}">
                <a16:creationId xmlns:a16="http://schemas.microsoft.com/office/drawing/2014/main" id="{72452876-1BB9-45FB-AB04-E20852F45773}"/>
              </a:ext>
            </a:extLst>
          </p:cNvPr>
          <p:cNvSpPr/>
          <p:nvPr/>
        </p:nvSpPr>
        <p:spPr>
          <a:xfrm rot="12983400">
            <a:off x="4180191" y="3230557"/>
            <a:ext cx="1248970" cy="513637"/>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93054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6C845E1-EFFE-4D2E-AE40-6793FA857293}"/>
              </a:ext>
            </a:extLst>
          </p:cNvPr>
          <p:cNvSpPr txBox="1">
            <a:spLocks/>
          </p:cNvSpPr>
          <p:nvPr/>
        </p:nvSpPr>
        <p:spPr>
          <a:xfrm>
            <a:off x="179512" y="339502"/>
            <a:ext cx="896448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ALGORITMO – Step 1-2</a:t>
            </a:r>
          </a:p>
        </p:txBody>
      </p:sp>
      <p:sp>
        <p:nvSpPr>
          <p:cNvPr id="12" name="TextBox 20">
            <a:extLst>
              <a:ext uri="{FF2B5EF4-FFF2-40B4-BE49-F238E27FC236}">
                <a16:creationId xmlns:a16="http://schemas.microsoft.com/office/drawing/2014/main" id="{D4A847BA-DF4A-4810-BDEA-B3F30E89075B}"/>
              </a:ext>
            </a:extLst>
          </p:cNvPr>
          <p:cNvSpPr txBox="1"/>
          <p:nvPr/>
        </p:nvSpPr>
        <p:spPr>
          <a:xfrm>
            <a:off x="2213484" y="1131590"/>
            <a:ext cx="4896544" cy="646331"/>
          </a:xfrm>
          <a:prstGeom prst="rect">
            <a:avLst/>
          </a:prstGeom>
          <a:noFill/>
        </p:spPr>
        <p:txBody>
          <a:bodyPr wrap="square" rtlCol="0" anchor="ctr">
            <a:spAutoFit/>
          </a:bodyPr>
          <a:lstStyle/>
          <a:p>
            <a:pPr algn="ctr"/>
            <a:r>
              <a:rPr lang="it-IT" altLang="ko-KR" dirty="0">
                <a:solidFill>
                  <a:schemeClr val="tx1">
                    <a:lumMod val="75000"/>
                    <a:lumOff val="25000"/>
                  </a:schemeClr>
                </a:solidFill>
                <a:cs typeface="Arial" pitchFamily="34" charset="0"/>
              </a:rPr>
              <a:t>L’utente può scegliere in input quale sentiment si voglia raggiungere</a:t>
            </a:r>
          </a:p>
        </p:txBody>
      </p:sp>
      <p:sp>
        <p:nvSpPr>
          <p:cNvPr id="13" name="Rettangolo con angoli arrotondati 12">
            <a:extLst>
              <a:ext uri="{FF2B5EF4-FFF2-40B4-BE49-F238E27FC236}">
                <a16:creationId xmlns:a16="http://schemas.microsoft.com/office/drawing/2014/main" id="{31EEAE04-7F17-4632-BBF4-AC7C6944DCBE}"/>
              </a:ext>
            </a:extLst>
          </p:cNvPr>
          <p:cNvSpPr/>
          <p:nvPr/>
        </p:nvSpPr>
        <p:spPr>
          <a:xfrm>
            <a:off x="1547664" y="1993945"/>
            <a:ext cx="1944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CasellaDiTesto 13">
            <a:extLst>
              <a:ext uri="{FF2B5EF4-FFF2-40B4-BE49-F238E27FC236}">
                <a16:creationId xmlns:a16="http://schemas.microsoft.com/office/drawing/2014/main" id="{EDA1A1BC-61C1-47E5-B221-BFBD052F2AF5}"/>
              </a:ext>
            </a:extLst>
          </p:cNvPr>
          <p:cNvSpPr txBox="1"/>
          <p:nvPr/>
        </p:nvSpPr>
        <p:spPr>
          <a:xfrm>
            <a:off x="1380949" y="2364728"/>
            <a:ext cx="2277968" cy="338554"/>
          </a:xfrm>
          <a:prstGeom prst="rect">
            <a:avLst/>
          </a:prstGeom>
          <a:noFill/>
        </p:spPr>
        <p:txBody>
          <a:bodyPr wrap="square" rtlCol="0">
            <a:spAutoFit/>
          </a:bodyPr>
          <a:lstStyle/>
          <a:p>
            <a:pPr lvl="0" algn="ctr" latinLnBrk="0"/>
            <a:r>
              <a:rPr lang="it-IT" sz="1600" dirty="0">
                <a:solidFill>
                  <a:prstClr val="black"/>
                </a:solidFill>
              </a:rPr>
              <a:t>Generazione frase</a:t>
            </a:r>
          </a:p>
        </p:txBody>
      </p:sp>
      <p:sp>
        <p:nvSpPr>
          <p:cNvPr id="15" name="TextBox 20">
            <a:extLst>
              <a:ext uri="{FF2B5EF4-FFF2-40B4-BE49-F238E27FC236}">
                <a16:creationId xmlns:a16="http://schemas.microsoft.com/office/drawing/2014/main" id="{658011A8-4965-4898-9208-E1C2C680B51F}"/>
              </a:ext>
            </a:extLst>
          </p:cNvPr>
          <p:cNvSpPr txBox="1"/>
          <p:nvPr/>
        </p:nvSpPr>
        <p:spPr>
          <a:xfrm>
            <a:off x="448293" y="3150135"/>
            <a:ext cx="3547643" cy="1723549"/>
          </a:xfrm>
          <a:prstGeom prst="rect">
            <a:avLst/>
          </a:prstGeom>
          <a:noFill/>
        </p:spPr>
        <p:txBody>
          <a:bodyPr wrap="square" rtlCol="0" anchor="ctr">
            <a:spAutoFit/>
          </a:bodyPr>
          <a:lstStyle/>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Scelta della lunghezza della frase</a:t>
            </a:r>
          </a:p>
          <a:p>
            <a:pPr algn="just"/>
            <a:endParaRPr lang="it-IT" altLang="ko-KR" sz="500" dirty="0">
              <a:solidFill>
                <a:schemeClr val="tx1">
                  <a:lumMod val="75000"/>
                  <a:lumOff val="25000"/>
                </a:schemeClr>
              </a:solidFill>
              <a:cs typeface="Arial" pitchFamily="34" charset="0"/>
            </a:endParaRPr>
          </a:p>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Frase scelta casualmente dai commenti</a:t>
            </a:r>
          </a:p>
          <a:p>
            <a:pPr algn="just"/>
            <a:endParaRPr lang="it-IT" altLang="ko-KR" sz="500" dirty="0">
              <a:solidFill>
                <a:schemeClr val="tx1">
                  <a:lumMod val="75000"/>
                  <a:lumOff val="25000"/>
                </a:schemeClr>
              </a:solidFill>
              <a:cs typeface="Arial" pitchFamily="34" charset="0"/>
            </a:endParaRPr>
          </a:p>
          <a:p>
            <a:pPr marL="285750" indent="-285750">
              <a:buFont typeface="Arial" panose="020B0604020202020204" pitchFamily="34" charset="0"/>
              <a:buChar char="•"/>
            </a:pPr>
            <a:r>
              <a:rPr lang="it-IT" altLang="ko-KR" sz="1600" dirty="0">
                <a:solidFill>
                  <a:schemeClr val="tx1">
                    <a:lumMod val="75000"/>
                    <a:lumOff val="25000"/>
                  </a:schemeClr>
                </a:solidFill>
                <a:cs typeface="Arial" pitchFamily="34" charset="0"/>
              </a:rPr>
              <a:t>Salvataggio di due frasi, una da aggiornare una da passare al classificatore</a:t>
            </a:r>
          </a:p>
        </p:txBody>
      </p:sp>
      <p:sp>
        <p:nvSpPr>
          <p:cNvPr id="16" name="Rettangolo con angoli arrotondati 15">
            <a:extLst>
              <a:ext uri="{FF2B5EF4-FFF2-40B4-BE49-F238E27FC236}">
                <a16:creationId xmlns:a16="http://schemas.microsoft.com/office/drawing/2014/main" id="{9CADD0B8-3095-469F-B011-E85B5592FDC0}"/>
              </a:ext>
            </a:extLst>
          </p:cNvPr>
          <p:cNvSpPr/>
          <p:nvPr/>
        </p:nvSpPr>
        <p:spPr>
          <a:xfrm>
            <a:off x="5651801" y="1993945"/>
            <a:ext cx="1944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CasellaDiTesto 16">
            <a:extLst>
              <a:ext uri="{FF2B5EF4-FFF2-40B4-BE49-F238E27FC236}">
                <a16:creationId xmlns:a16="http://schemas.microsoft.com/office/drawing/2014/main" id="{94222003-B08A-4EDD-B92B-63C3B4CEEDF2}"/>
              </a:ext>
            </a:extLst>
          </p:cNvPr>
          <p:cNvSpPr txBox="1"/>
          <p:nvPr/>
        </p:nvSpPr>
        <p:spPr>
          <a:xfrm>
            <a:off x="5485086" y="2364728"/>
            <a:ext cx="2277968" cy="338554"/>
          </a:xfrm>
          <a:prstGeom prst="rect">
            <a:avLst/>
          </a:prstGeom>
          <a:noFill/>
        </p:spPr>
        <p:txBody>
          <a:bodyPr wrap="square" rtlCol="0">
            <a:spAutoFit/>
          </a:bodyPr>
          <a:lstStyle/>
          <a:p>
            <a:pPr lvl="0" algn="ctr" latinLnBrk="0"/>
            <a:r>
              <a:rPr lang="it-IT" sz="1600" dirty="0">
                <a:solidFill>
                  <a:prstClr val="black"/>
                </a:solidFill>
              </a:rPr>
              <a:t>Classificazione</a:t>
            </a:r>
          </a:p>
        </p:txBody>
      </p:sp>
      <p:sp>
        <p:nvSpPr>
          <p:cNvPr id="18" name="TextBox 20">
            <a:extLst>
              <a:ext uri="{FF2B5EF4-FFF2-40B4-BE49-F238E27FC236}">
                <a16:creationId xmlns:a16="http://schemas.microsoft.com/office/drawing/2014/main" id="{653D81DF-4D9B-48B3-B8E7-2A0C375807E9}"/>
              </a:ext>
            </a:extLst>
          </p:cNvPr>
          <p:cNvSpPr txBox="1"/>
          <p:nvPr/>
        </p:nvSpPr>
        <p:spPr>
          <a:xfrm>
            <a:off x="4881184" y="3407537"/>
            <a:ext cx="3834665" cy="1154162"/>
          </a:xfrm>
          <a:prstGeom prst="rect">
            <a:avLst/>
          </a:prstGeom>
          <a:noFill/>
        </p:spPr>
        <p:txBody>
          <a:bodyPr wrap="square" rtlCol="0" anchor="ctr">
            <a:spAutoFit/>
          </a:bodyPr>
          <a:lstStyle/>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La frase passata al modello è quella con </a:t>
            </a:r>
            <a:r>
              <a:rPr lang="it-IT" altLang="ko-KR" sz="1600" dirty="0" err="1">
                <a:solidFill>
                  <a:schemeClr val="tx1">
                    <a:lumMod val="75000"/>
                    <a:lumOff val="25000"/>
                  </a:schemeClr>
                </a:solidFill>
                <a:cs typeface="Arial" pitchFamily="34" charset="0"/>
              </a:rPr>
              <a:t>pre</a:t>
            </a:r>
            <a:r>
              <a:rPr lang="it-IT" altLang="ko-KR" sz="1600" dirty="0">
                <a:solidFill>
                  <a:schemeClr val="tx1">
                    <a:lumMod val="75000"/>
                    <a:lumOff val="25000"/>
                  </a:schemeClr>
                </a:solidFill>
                <a:cs typeface="Arial" pitchFamily="34" charset="0"/>
              </a:rPr>
              <a:t>-processing</a:t>
            </a:r>
          </a:p>
          <a:p>
            <a:pPr algn="just"/>
            <a:endParaRPr lang="it-IT" altLang="ko-KR" sz="500" dirty="0">
              <a:solidFill>
                <a:schemeClr val="tx1">
                  <a:lumMod val="75000"/>
                  <a:lumOff val="25000"/>
                </a:schemeClr>
              </a:solidFill>
              <a:cs typeface="Arial" pitchFamily="34" charset="0"/>
            </a:endParaRPr>
          </a:p>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Il modello restituisce le probabilità di appartenenza per ogni </a:t>
            </a:r>
            <a:r>
              <a:rPr lang="it-IT" altLang="ko-KR" sz="1600" dirty="0" err="1">
                <a:solidFill>
                  <a:schemeClr val="tx1">
                    <a:lumMod val="75000"/>
                    <a:lumOff val="25000"/>
                  </a:schemeClr>
                </a:solidFill>
                <a:cs typeface="Arial" pitchFamily="34" charset="0"/>
              </a:rPr>
              <a:t>topic</a:t>
            </a:r>
            <a:endParaRPr lang="it-IT" altLang="ko-KR" sz="1600" dirty="0">
              <a:solidFill>
                <a:schemeClr val="tx1">
                  <a:lumMod val="75000"/>
                  <a:lumOff val="25000"/>
                </a:schemeClr>
              </a:solidFill>
              <a:cs typeface="Arial" pitchFamily="34" charset="0"/>
            </a:endParaRPr>
          </a:p>
        </p:txBody>
      </p:sp>
      <p:sp>
        <p:nvSpPr>
          <p:cNvPr id="19" name="Freccia a destra 18">
            <a:extLst>
              <a:ext uri="{FF2B5EF4-FFF2-40B4-BE49-F238E27FC236}">
                <a16:creationId xmlns:a16="http://schemas.microsoft.com/office/drawing/2014/main" id="{67CC13F0-4B53-40B6-A9E8-FF5AB2DFA538}"/>
              </a:ext>
            </a:extLst>
          </p:cNvPr>
          <p:cNvSpPr/>
          <p:nvPr/>
        </p:nvSpPr>
        <p:spPr>
          <a:xfrm>
            <a:off x="4152376" y="2300881"/>
            <a:ext cx="839249"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reccia a destra 19">
            <a:extLst>
              <a:ext uri="{FF2B5EF4-FFF2-40B4-BE49-F238E27FC236}">
                <a16:creationId xmlns:a16="http://schemas.microsoft.com/office/drawing/2014/main" id="{D5DD037E-906C-4FC8-88A1-14783FB5B2B0}"/>
              </a:ext>
            </a:extLst>
          </p:cNvPr>
          <p:cNvSpPr/>
          <p:nvPr/>
        </p:nvSpPr>
        <p:spPr>
          <a:xfrm>
            <a:off x="8003605" y="2300880"/>
            <a:ext cx="839249"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790246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6C845E1-EFFE-4D2E-AE40-6793FA857293}"/>
              </a:ext>
            </a:extLst>
          </p:cNvPr>
          <p:cNvSpPr txBox="1">
            <a:spLocks/>
          </p:cNvSpPr>
          <p:nvPr/>
        </p:nvSpPr>
        <p:spPr>
          <a:xfrm>
            <a:off x="179512" y="339502"/>
            <a:ext cx="896448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ALGORITMO – Step 3-4</a:t>
            </a:r>
          </a:p>
        </p:txBody>
      </p:sp>
      <p:sp>
        <p:nvSpPr>
          <p:cNvPr id="13" name="Rettangolo con angoli arrotondati 12">
            <a:extLst>
              <a:ext uri="{FF2B5EF4-FFF2-40B4-BE49-F238E27FC236}">
                <a16:creationId xmlns:a16="http://schemas.microsoft.com/office/drawing/2014/main" id="{31EEAE04-7F17-4632-BBF4-AC7C6944DCBE}"/>
              </a:ext>
            </a:extLst>
          </p:cNvPr>
          <p:cNvSpPr/>
          <p:nvPr/>
        </p:nvSpPr>
        <p:spPr>
          <a:xfrm>
            <a:off x="1547664" y="1993945"/>
            <a:ext cx="1944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CasellaDiTesto 13">
            <a:extLst>
              <a:ext uri="{FF2B5EF4-FFF2-40B4-BE49-F238E27FC236}">
                <a16:creationId xmlns:a16="http://schemas.microsoft.com/office/drawing/2014/main" id="{EDA1A1BC-61C1-47E5-B221-BFBD052F2AF5}"/>
              </a:ext>
            </a:extLst>
          </p:cNvPr>
          <p:cNvSpPr txBox="1"/>
          <p:nvPr/>
        </p:nvSpPr>
        <p:spPr>
          <a:xfrm>
            <a:off x="1380948" y="2266643"/>
            <a:ext cx="2277968" cy="584775"/>
          </a:xfrm>
          <a:prstGeom prst="rect">
            <a:avLst/>
          </a:prstGeom>
          <a:noFill/>
        </p:spPr>
        <p:txBody>
          <a:bodyPr wrap="square" rtlCol="0">
            <a:spAutoFit/>
          </a:bodyPr>
          <a:lstStyle/>
          <a:p>
            <a:pPr lvl="0" algn="ctr" latinLnBrk="0"/>
            <a:r>
              <a:rPr lang="it-IT" sz="1600" dirty="0">
                <a:solidFill>
                  <a:prstClr val="black"/>
                </a:solidFill>
              </a:rPr>
              <a:t>Selezione subset commenti</a:t>
            </a:r>
          </a:p>
        </p:txBody>
      </p:sp>
      <p:sp>
        <p:nvSpPr>
          <p:cNvPr id="15" name="TextBox 20">
            <a:extLst>
              <a:ext uri="{FF2B5EF4-FFF2-40B4-BE49-F238E27FC236}">
                <a16:creationId xmlns:a16="http://schemas.microsoft.com/office/drawing/2014/main" id="{658011A8-4965-4898-9208-E1C2C680B51F}"/>
              </a:ext>
            </a:extLst>
          </p:cNvPr>
          <p:cNvSpPr txBox="1"/>
          <p:nvPr/>
        </p:nvSpPr>
        <p:spPr>
          <a:xfrm>
            <a:off x="439662" y="3567669"/>
            <a:ext cx="3547643" cy="584775"/>
          </a:xfrm>
          <a:prstGeom prst="rect">
            <a:avLst/>
          </a:prstGeom>
          <a:noFill/>
        </p:spPr>
        <p:txBody>
          <a:bodyPr wrap="square" rtlCol="0" anchor="ctr">
            <a:spAutoFit/>
          </a:bodyPr>
          <a:lstStyle/>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Si selezionano solo i commenti relativi al </a:t>
            </a:r>
            <a:r>
              <a:rPr lang="it-IT" altLang="ko-KR" sz="1600" dirty="0" err="1">
                <a:solidFill>
                  <a:schemeClr val="tx1">
                    <a:lumMod val="75000"/>
                    <a:lumOff val="25000"/>
                  </a:schemeClr>
                </a:solidFill>
                <a:cs typeface="Arial" pitchFamily="34" charset="0"/>
              </a:rPr>
              <a:t>topic</a:t>
            </a:r>
            <a:r>
              <a:rPr lang="it-IT" altLang="ko-KR" sz="1600" dirty="0">
                <a:solidFill>
                  <a:schemeClr val="tx1">
                    <a:lumMod val="75000"/>
                    <a:lumOff val="25000"/>
                  </a:schemeClr>
                </a:solidFill>
                <a:cs typeface="Arial" pitchFamily="34" charset="0"/>
              </a:rPr>
              <a:t> di appartenenza</a:t>
            </a:r>
          </a:p>
        </p:txBody>
      </p:sp>
      <p:sp>
        <p:nvSpPr>
          <p:cNvPr id="16" name="Rettangolo con angoli arrotondati 15">
            <a:extLst>
              <a:ext uri="{FF2B5EF4-FFF2-40B4-BE49-F238E27FC236}">
                <a16:creationId xmlns:a16="http://schemas.microsoft.com/office/drawing/2014/main" id="{9CADD0B8-3095-469F-B011-E85B5592FDC0}"/>
              </a:ext>
            </a:extLst>
          </p:cNvPr>
          <p:cNvSpPr/>
          <p:nvPr/>
        </p:nvSpPr>
        <p:spPr>
          <a:xfrm>
            <a:off x="5318371" y="914696"/>
            <a:ext cx="1944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CasellaDiTesto 16">
            <a:extLst>
              <a:ext uri="{FF2B5EF4-FFF2-40B4-BE49-F238E27FC236}">
                <a16:creationId xmlns:a16="http://schemas.microsoft.com/office/drawing/2014/main" id="{94222003-B08A-4EDD-B92B-63C3B4CEEDF2}"/>
              </a:ext>
            </a:extLst>
          </p:cNvPr>
          <p:cNvSpPr txBox="1"/>
          <p:nvPr/>
        </p:nvSpPr>
        <p:spPr>
          <a:xfrm>
            <a:off x="5151656" y="1285479"/>
            <a:ext cx="2277968" cy="338554"/>
          </a:xfrm>
          <a:prstGeom prst="rect">
            <a:avLst/>
          </a:prstGeom>
          <a:noFill/>
        </p:spPr>
        <p:txBody>
          <a:bodyPr wrap="square" rtlCol="0">
            <a:spAutoFit/>
          </a:bodyPr>
          <a:lstStyle/>
          <a:p>
            <a:pPr algn="ctr" latinLnBrk="0"/>
            <a:r>
              <a:rPr lang="it-IT" sz="1600" dirty="0">
                <a:solidFill>
                  <a:prstClr val="black"/>
                </a:solidFill>
              </a:rPr>
              <a:t>Ricerca sequenze</a:t>
            </a:r>
          </a:p>
        </p:txBody>
      </p:sp>
      <p:sp>
        <p:nvSpPr>
          <p:cNvPr id="18" name="TextBox 20">
            <a:extLst>
              <a:ext uri="{FF2B5EF4-FFF2-40B4-BE49-F238E27FC236}">
                <a16:creationId xmlns:a16="http://schemas.microsoft.com/office/drawing/2014/main" id="{653D81DF-4D9B-48B3-B8E7-2A0C375807E9}"/>
              </a:ext>
            </a:extLst>
          </p:cNvPr>
          <p:cNvSpPr txBox="1"/>
          <p:nvPr/>
        </p:nvSpPr>
        <p:spPr>
          <a:xfrm>
            <a:off x="4977876" y="2139702"/>
            <a:ext cx="3991946" cy="2539157"/>
          </a:xfrm>
          <a:prstGeom prst="rect">
            <a:avLst/>
          </a:prstGeom>
          <a:noFill/>
        </p:spPr>
        <p:txBody>
          <a:bodyPr wrap="square" rtlCol="0" anchor="ctr">
            <a:spAutoFit/>
          </a:bodyPr>
          <a:lstStyle/>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Si cerca in quali commenti è presente la fine della frase scelta</a:t>
            </a:r>
          </a:p>
          <a:p>
            <a:pPr marL="742950" lvl="1"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Parto da lunghezza data in input, procedo per via iterativa</a:t>
            </a:r>
          </a:p>
          <a:p>
            <a:pPr lvl="1" algn="just"/>
            <a:endParaRPr lang="it-IT" altLang="ko-KR" sz="500" dirty="0">
              <a:solidFill>
                <a:schemeClr val="tx1">
                  <a:lumMod val="75000"/>
                  <a:lumOff val="25000"/>
                </a:schemeClr>
              </a:solidFill>
              <a:cs typeface="Arial" pitchFamily="34" charset="0"/>
            </a:endParaRPr>
          </a:p>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Si devono avere almeno un numero predefinito di corrispondente</a:t>
            </a:r>
          </a:p>
          <a:p>
            <a:pPr algn="just"/>
            <a:endParaRPr lang="it-IT" altLang="ko-KR" sz="500" dirty="0">
              <a:solidFill>
                <a:schemeClr val="tx1">
                  <a:lumMod val="75000"/>
                  <a:lumOff val="25000"/>
                </a:schemeClr>
              </a:solidFill>
              <a:cs typeface="Arial" pitchFamily="34" charset="0"/>
            </a:endParaRPr>
          </a:p>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Controllo del sentiment e frequenza di ogni sequenza trovata</a:t>
            </a:r>
          </a:p>
          <a:p>
            <a:pPr algn="just"/>
            <a:endParaRPr lang="it-IT" altLang="ko-KR" sz="500" dirty="0">
              <a:solidFill>
                <a:schemeClr val="tx1">
                  <a:lumMod val="75000"/>
                  <a:lumOff val="25000"/>
                </a:schemeClr>
              </a:solidFill>
              <a:cs typeface="Arial" pitchFamily="34" charset="0"/>
            </a:endParaRPr>
          </a:p>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Creazione indice sintetico</a:t>
            </a:r>
          </a:p>
        </p:txBody>
      </p:sp>
      <p:sp>
        <p:nvSpPr>
          <p:cNvPr id="19" name="Freccia a destra 18">
            <a:extLst>
              <a:ext uri="{FF2B5EF4-FFF2-40B4-BE49-F238E27FC236}">
                <a16:creationId xmlns:a16="http://schemas.microsoft.com/office/drawing/2014/main" id="{67CC13F0-4B53-40B6-A9E8-FF5AB2DFA538}"/>
              </a:ext>
            </a:extLst>
          </p:cNvPr>
          <p:cNvSpPr/>
          <p:nvPr/>
        </p:nvSpPr>
        <p:spPr>
          <a:xfrm rot="20075232">
            <a:off x="4069019" y="2055292"/>
            <a:ext cx="839249"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reccia a destra 19">
            <a:extLst>
              <a:ext uri="{FF2B5EF4-FFF2-40B4-BE49-F238E27FC236}">
                <a16:creationId xmlns:a16="http://schemas.microsoft.com/office/drawing/2014/main" id="{D5DD037E-906C-4FC8-88A1-14783FB5B2B0}"/>
              </a:ext>
            </a:extLst>
          </p:cNvPr>
          <p:cNvSpPr/>
          <p:nvPr/>
        </p:nvSpPr>
        <p:spPr>
          <a:xfrm>
            <a:off x="294969" y="2300880"/>
            <a:ext cx="839249"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685406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6C845E1-EFFE-4D2E-AE40-6793FA857293}"/>
              </a:ext>
            </a:extLst>
          </p:cNvPr>
          <p:cNvSpPr txBox="1">
            <a:spLocks/>
          </p:cNvSpPr>
          <p:nvPr/>
        </p:nvSpPr>
        <p:spPr>
          <a:xfrm>
            <a:off x="179512" y="339502"/>
            <a:ext cx="896448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ALGORITMO – Step 5-6</a:t>
            </a:r>
          </a:p>
        </p:txBody>
      </p:sp>
      <p:sp>
        <p:nvSpPr>
          <p:cNvPr id="13" name="Rettangolo con angoli arrotondati 12">
            <a:extLst>
              <a:ext uri="{FF2B5EF4-FFF2-40B4-BE49-F238E27FC236}">
                <a16:creationId xmlns:a16="http://schemas.microsoft.com/office/drawing/2014/main" id="{31EEAE04-7F17-4632-BBF4-AC7C6944DCBE}"/>
              </a:ext>
            </a:extLst>
          </p:cNvPr>
          <p:cNvSpPr/>
          <p:nvPr/>
        </p:nvSpPr>
        <p:spPr>
          <a:xfrm>
            <a:off x="1547664" y="1993945"/>
            <a:ext cx="1944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TextBox 20">
            <a:extLst>
              <a:ext uri="{FF2B5EF4-FFF2-40B4-BE49-F238E27FC236}">
                <a16:creationId xmlns:a16="http://schemas.microsoft.com/office/drawing/2014/main" id="{658011A8-4965-4898-9208-E1C2C680B51F}"/>
              </a:ext>
            </a:extLst>
          </p:cNvPr>
          <p:cNvSpPr txBox="1"/>
          <p:nvPr/>
        </p:nvSpPr>
        <p:spPr>
          <a:xfrm>
            <a:off x="715174" y="3444848"/>
            <a:ext cx="3547643" cy="1154162"/>
          </a:xfrm>
          <a:prstGeom prst="rect">
            <a:avLst/>
          </a:prstGeom>
          <a:noFill/>
        </p:spPr>
        <p:txBody>
          <a:bodyPr wrap="square" rtlCol="0" anchor="ctr">
            <a:spAutoFit/>
          </a:bodyPr>
          <a:lstStyle/>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Algoritmo di </a:t>
            </a:r>
            <a:r>
              <a:rPr lang="it-IT" altLang="ko-KR" sz="1600" dirty="0" err="1">
                <a:solidFill>
                  <a:schemeClr val="tx1">
                    <a:lumMod val="75000"/>
                    <a:lumOff val="25000"/>
                  </a:schemeClr>
                </a:solidFill>
                <a:cs typeface="Arial" pitchFamily="34" charset="0"/>
              </a:rPr>
              <a:t>Viterbi</a:t>
            </a:r>
            <a:r>
              <a:rPr lang="it-IT" altLang="ko-KR" sz="1600" dirty="0">
                <a:solidFill>
                  <a:schemeClr val="tx1">
                    <a:lumMod val="75000"/>
                    <a:lumOff val="25000"/>
                  </a:schemeClr>
                </a:solidFill>
                <a:cs typeface="Arial" pitchFamily="34" charset="0"/>
              </a:rPr>
              <a:t> per il tagging</a:t>
            </a:r>
          </a:p>
          <a:p>
            <a:pPr marL="742950" lvl="1"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Creato su un corpus esterno</a:t>
            </a:r>
          </a:p>
          <a:p>
            <a:pPr lvl="1" algn="just"/>
            <a:endParaRPr lang="it-IT" altLang="ko-KR" sz="500" dirty="0">
              <a:solidFill>
                <a:schemeClr val="tx1">
                  <a:lumMod val="75000"/>
                  <a:lumOff val="25000"/>
                </a:schemeClr>
              </a:solidFill>
              <a:cs typeface="Arial" pitchFamily="34" charset="0"/>
            </a:endParaRPr>
          </a:p>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Si filtrano le sequenza di parole per i tag più verosimili</a:t>
            </a:r>
          </a:p>
        </p:txBody>
      </p:sp>
      <p:sp>
        <p:nvSpPr>
          <p:cNvPr id="16" name="Rettangolo con angoli arrotondati 15">
            <a:extLst>
              <a:ext uri="{FF2B5EF4-FFF2-40B4-BE49-F238E27FC236}">
                <a16:creationId xmlns:a16="http://schemas.microsoft.com/office/drawing/2014/main" id="{9CADD0B8-3095-469F-B011-E85B5592FDC0}"/>
              </a:ext>
            </a:extLst>
          </p:cNvPr>
          <p:cNvSpPr/>
          <p:nvPr/>
        </p:nvSpPr>
        <p:spPr>
          <a:xfrm>
            <a:off x="5651801" y="1993945"/>
            <a:ext cx="1944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TextBox 20">
            <a:extLst>
              <a:ext uri="{FF2B5EF4-FFF2-40B4-BE49-F238E27FC236}">
                <a16:creationId xmlns:a16="http://schemas.microsoft.com/office/drawing/2014/main" id="{653D81DF-4D9B-48B3-B8E7-2A0C375807E9}"/>
              </a:ext>
            </a:extLst>
          </p:cNvPr>
          <p:cNvSpPr txBox="1"/>
          <p:nvPr/>
        </p:nvSpPr>
        <p:spPr>
          <a:xfrm>
            <a:off x="4881184" y="3530647"/>
            <a:ext cx="3834665" cy="907941"/>
          </a:xfrm>
          <a:prstGeom prst="rect">
            <a:avLst/>
          </a:prstGeom>
          <a:noFill/>
        </p:spPr>
        <p:txBody>
          <a:bodyPr wrap="square" rtlCol="0" anchor="ctr">
            <a:spAutoFit/>
          </a:bodyPr>
          <a:lstStyle/>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Sequenze ordinate in base all’indice creato in precedenza</a:t>
            </a:r>
          </a:p>
          <a:p>
            <a:pPr algn="just"/>
            <a:endParaRPr lang="it-IT" altLang="ko-KR" sz="500" dirty="0">
              <a:solidFill>
                <a:schemeClr val="tx1">
                  <a:lumMod val="75000"/>
                  <a:lumOff val="25000"/>
                </a:schemeClr>
              </a:solidFill>
              <a:cs typeface="Arial" pitchFamily="34" charset="0"/>
            </a:endParaRPr>
          </a:p>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Evitare parole ripetute a fine frase</a:t>
            </a:r>
          </a:p>
        </p:txBody>
      </p:sp>
      <p:sp>
        <p:nvSpPr>
          <p:cNvPr id="19" name="Freccia a destra 18">
            <a:extLst>
              <a:ext uri="{FF2B5EF4-FFF2-40B4-BE49-F238E27FC236}">
                <a16:creationId xmlns:a16="http://schemas.microsoft.com/office/drawing/2014/main" id="{67CC13F0-4B53-40B6-A9E8-FF5AB2DFA538}"/>
              </a:ext>
            </a:extLst>
          </p:cNvPr>
          <p:cNvSpPr/>
          <p:nvPr/>
        </p:nvSpPr>
        <p:spPr>
          <a:xfrm>
            <a:off x="4152376" y="2300881"/>
            <a:ext cx="839249"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reccia a destra 19">
            <a:extLst>
              <a:ext uri="{FF2B5EF4-FFF2-40B4-BE49-F238E27FC236}">
                <a16:creationId xmlns:a16="http://schemas.microsoft.com/office/drawing/2014/main" id="{D5DD037E-906C-4FC8-88A1-14783FB5B2B0}"/>
              </a:ext>
            </a:extLst>
          </p:cNvPr>
          <p:cNvSpPr/>
          <p:nvPr/>
        </p:nvSpPr>
        <p:spPr>
          <a:xfrm>
            <a:off x="8003605" y="2300880"/>
            <a:ext cx="839249"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EE33AC37-8F6E-401D-B0DA-AA66C7E7B18B}"/>
              </a:ext>
            </a:extLst>
          </p:cNvPr>
          <p:cNvSpPr txBox="1"/>
          <p:nvPr/>
        </p:nvSpPr>
        <p:spPr>
          <a:xfrm>
            <a:off x="1464305" y="2364728"/>
            <a:ext cx="2111253" cy="338554"/>
          </a:xfrm>
          <a:prstGeom prst="rect">
            <a:avLst/>
          </a:prstGeom>
          <a:noFill/>
        </p:spPr>
        <p:txBody>
          <a:bodyPr wrap="square" rtlCol="0">
            <a:spAutoFit/>
          </a:bodyPr>
          <a:lstStyle/>
          <a:p>
            <a:pPr lvl="0" algn="ctr" latinLnBrk="0"/>
            <a:r>
              <a:rPr lang="it-IT" sz="1600" dirty="0">
                <a:solidFill>
                  <a:prstClr val="black"/>
                </a:solidFill>
              </a:rPr>
              <a:t>Tagging</a:t>
            </a:r>
          </a:p>
        </p:txBody>
      </p:sp>
      <p:sp>
        <p:nvSpPr>
          <p:cNvPr id="24" name="CasellaDiTesto 23">
            <a:extLst>
              <a:ext uri="{FF2B5EF4-FFF2-40B4-BE49-F238E27FC236}">
                <a16:creationId xmlns:a16="http://schemas.microsoft.com/office/drawing/2014/main" id="{2717B643-6D89-4018-838E-E4F10E90E53B}"/>
              </a:ext>
            </a:extLst>
          </p:cNvPr>
          <p:cNvSpPr txBox="1"/>
          <p:nvPr/>
        </p:nvSpPr>
        <p:spPr>
          <a:xfrm>
            <a:off x="5568442" y="2229742"/>
            <a:ext cx="2111253" cy="584775"/>
          </a:xfrm>
          <a:prstGeom prst="rect">
            <a:avLst/>
          </a:prstGeom>
          <a:noFill/>
        </p:spPr>
        <p:txBody>
          <a:bodyPr wrap="square" rtlCol="0">
            <a:spAutoFit/>
          </a:bodyPr>
          <a:lstStyle/>
          <a:p>
            <a:pPr lvl="0" algn="ctr" latinLnBrk="0"/>
            <a:r>
              <a:rPr lang="it-IT" sz="1600" dirty="0">
                <a:solidFill>
                  <a:prstClr val="black"/>
                </a:solidFill>
              </a:rPr>
              <a:t>Selezione sequenza migliore</a:t>
            </a:r>
          </a:p>
        </p:txBody>
      </p:sp>
    </p:spTree>
    <p:extLst>
      <p:ext uri="{BB962C8B-B14F-4D97-AF65-F5344CB8AC3E}">
        <p14:creationId xmlns:p14="http://schemas.microsoft.com/office/powerpoint/2010/main" val="3659421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6C845E1-EFFE-4D2E-AE40-6793FA857293}"/>
              </a:ext>
            </a:extLst>
          </p:cNvPr>
          <p:cNvSpPr txBox="1">
            <a:spLocks/>
          </p:cNvSpPr>
          <p:nvPr/>
        </p:nvSpPr>
        <p:spPr>
          <a:xfrm>
            <a:off x="179512" y="339502"/>
            <a:ext cx="896448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ALGORITMO – AGGIORNAMENTO</a:t>
            </a:r>
          </a:p>
        </p:txBody>
      </p:sp>
      <p:sp>
        <p:nvSpPr>
          <p:cNvPr id="13" name="Rettangolo con angoli arrotondati 12">
            <a:extLst>
              <a:ext uri="{FF2B5EF4-FFF2-40B4-BE49-F238E27FC236}">
                <a16:creationId xmlns:a16="http://schemas.microsoft.com/office/drawing/2014/main" id="{31EEAE04-7F17-4632-BBF4-AC7C6944DCBE}"/>
              </a:ext>
            </a:extLst>
          </p:cNvPr>
          <p:cNvSpPr/>
          <p:nvPr/>
        </p:nvSpPr>
        <p:spPr>
          <a:xfrm>
            <a:off x="1547664" y="1993945"/>
            <a:ext cx="1944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TextBox 20">
            <a:extLst>
              <a:ext uri="{FF2B5EF4-FFF2-40B4-BE49-F238E27FC236}">
                <a16:creationId xmlns:a16="http://schemas.microsoft.com/office/drawing/2014/main" id="{653D81DF-4D9B-48B3-B8E7-2A0C375807E9}"/>
              </a:ext>
            </a:extLst>
          </p:cNvPr>
          <p:cNvSpPr txBox="1"/>
          <p:nvPr/>
        </p:nvSpPr>
        <p:spPr>
          <a:xfrm>
            <a:off x="4262817" y="1026045"/>
            <a:ext cx="3834665" cy="2308324"/>
          </a:xfrm>
          <a:prstGeom prst="rect">
            <a:avLst/>
          </a:prstGeom>
          <a:noFill/>
        </p:spPr>
        <p:txBody>
          <a:bodyPr wrap="square" rtlCol="0" anchor="ctr">
            <a:spAutoFit/>
          </a:bodyPr>
          <a:lstStyle/>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La frase viene aggiornata con la nuova sequenza.</a:t>
            </a:r>
          </a:p>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Si rivaluta il sentiment globale</a:t>
            </a:r>
          </a:p>
          <a:p>
            <a:pPr marL="742950" lvl="1"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Se in valore assoluto supera la soglia scelta, l’algoritmo termina</a:t>
            </a:r>
          </a:p>
          <a:p>
            <a:pPr marL="742950" lvl="1"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Altrimenti si ricerca una nuova sequenza</a:t>
            </a:r>
          </a:p>
          <a:p>
            <a:pPr marL="285750" indent="-285750" algn="just">
              <a:buFont typeface="Arial" panose="020B0604020202020204" pitchFamily="34" charset="0"/>
              <a:buChar char="•"/>
            </a:pPr>
            <a:r>
              <a:rPr lang="it-IT" altLang="ko-KR" sz="1600" dirty="0">
                <a:solidFill>
                  <a:schemeClr val="tx1">
                    <a:lumMod val="75000"/>
                    <a:lumOff val="25000"/>
                  </a:schemeClr>
                </a:solidFill>
                <a:cs typeface="Arial" pitchFamily="34" charset="0"/>
              </a:rPr>
              <a:t>Nel caso non ci siano più sequenze disponibili, l’algoritmo si ferma</a:t>
            </a:r>
          </a:p>
        </p:txBody>
      </p:sp>
      <p:sp>
        <p:nvSpPr>
          <p:cNvPr id="19" name="Freccia a destra 18">
            <a:extLst>
              <a:ext uri="{FF2B5EF4-FFF2-40B4-BE49-F238E27FC236}">
                <a16:creationId xmlns:a16="http://schemas.microsoft.com/office/drawing/2014/main" id="{67CC13F0-4B53-40B6-A9E8-FF5AB2DFA538}"/>
              </a:ext>
            </a:extLst>
          </p:cNvPr>
          <p:cNvSpPr/>
          <p:nvPr/>
        </p:nvSpPr>
        <p:spPr>
          <a:xfrm>
            <a:off x="301146" y="2265310"/>
            <a:ext cx="839249"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EE33AC37-8F6E-401D-B0DA-AA66C7E7B18B}"/>
              </a:ext>
            </a:extLst>
          </p:cNvPr>
          <p:cNvSpPr txBox="1"/>
          <p:nvPr/>
        </p:nvSpPr>
        <p:spPr>
          <a:xfrm>
            <a:off x="1464305" y="2364728"/>
            <a:ext cx="2111253" cy="338554"/>
          </a:xfrm>
          <a:prstGeom prst="rect">
            <a:avLst/>
          </a:prstGeom>
          <a:noFill/>
        </p:spPr>
        <p:txBody>
          <a:bodyPr wrap="square" rtlCol="0">
            <a:spAutoFit/>
          </a:bodyPr>
          <a:lstStyle/>
          <a:p>
            <a:pPr lvl="0" algn="ctr" latinLnBrk="0"/>
            <a:r>
              <a:rPr lang="it-IT" sz="1600" dirty="0">
                <a:solidFill>
                  <a:prstClr val="black"/>
                </a:solidFill>
              </a:rPr>
              <a:t>Aggiornamento</a:t>
            </a:r>
          </a:p>
        </p:txBody>
      </p:sp>
      <p:sp>
        <p:nvSpPr>
          <p:cNvPr id="12" name="TextBox 20">
            <a:extLst>
              <a:ext uri="{FF2B5EF4-FFF2-40B4-BE49-F238E27FC236}">
                <a16:creationId xmlns:a16="http://schemas.microsoft.com/office/drawing/2014/main" id="{3244A38F-2C3C-4BA6-A727-C87D2DC20363}"/>
              </a:ext>
            </a:extLst>
          </p:cNvPr>
          <p:cNvSpPr txBox="1"/>
          <p:nvPr/>
        </p:nvSpPr>
        <p:spPr>
          <a:xfrm>
            <a:off x="15172" y="4054477"/>
            <a:ext cx="3406758" cy="369332"/>
          </a:xfrm>
          <a:prstGeom prst="rect">
            <a:avLst/>
          </a:prstGeom>
          <a:noFill/>
        </p:spPr>
        <p:txBody>
          <a:bodyPr wrap="square" rtlCol="0" anchor="ctr">
            <a:spAutoFit/>
          </a:bodyPr>
          <a:lstStyle/>
          <a:p>
            <a:pPr algn="ctr"/>
            <a:r>
              <a:rPr lang="it-IT" altLang="ko-KR" dirty="0">
                <a:solidFill>
                  <a:schemeClr val="tx1">
                    <a:lumMod val="75000"/>
                    <a:lumOff val="25000"/>
                  </a:schemeClr>
                </a:solidFill>
                <a:cs typeface="Arial" pitchFamily="34" charset="0"/>
              </a:rPr>
              <a:t>Implementazione flessibile</a:t>
            </a:r>
          </a:p>
        </p:txBody>
      </p:sp>
      <p:sp>
        <p:nvSpPr>
          <p:cNvPr id="14" name="Freccia a destra 13">
            <a:extLst>
              <a:ext uri="{FF2B5EF4-FFF2-40B4-BE49-F238E27FC236}">
                <a16:creationId xmlns:a16="http://schemas.microsoft.com/office/drawing/2014/main" id="{2E4A265D-DB2E-4CEB-AA74-EC03F47B2D63}"/>
              </a:ext>
            </a:extLst>
          </p:cNvPr>
          <p:cNvSpPr/>
          <p:nvPr/>
        </p:nvSpPr>
        <p:spPr>
          <a:xfrm rot="-1800000">
            <a:off x="3170230" y="3779510"/>
            <a:ext cx="503400"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Freccia a destra 16">
            <a:extLst>
              <a:ext uri="{FF2B5EF4-FFF2-40B4-BE49-F238E27FC236}">
                <a16:creationId xmlns:a16="http://schemas.microsoft.com/office/drawing/2014/main" id="{096C644C-08AD-4D45-9A6A-5772E9458EF0}"/>
              </a:ext>
            </a:extLst>
          </p:cNvPr>
          <p:cNvSpPr/>
          <p:nvPr/>
        </p:nvSpPr>
        <p:spPr>
          <a:xfrm rot="1800000">
            <a:off x="3162233" y="4382338"/>
            <a:ext cx="503400"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TextBox 20">
            <a:extLst>
              <a:ext uri="{FF2B5EF4-FFF2-40B4-BE49-F238E27FC236}">
                <a16:creationId xmlns:a16="http://schemas.microsoft.com/office/drawing/2014/main" id="{8BD1FD57-FA09-4D31-8AF9-98A6E212395A}"/>
              </a:ext>
            </a:extLst>
          </p:cNvPr>
          <p:cNvSpPr txBox="1"/>
          <p:nvPr/>
        </p:nvSpPr>
        <p:spPr>
          <a:xfrm>
            <a:off x="3731564" y="3479461"/>
            <a:ext cx="4825316" cy="646331"/>
          </a:xfrm>
          <a:prstGeom prst="rect">
            <a:avLst/>
          </a:prstGeom>
          <a:noFill/>
        </p:spPr>
        <p:txBody>
          <a:bodyPr wrap="square" rtlCol="0" anchor="ctr">
            <a:spAutoFit/>
          </a:bodyPr>
          <a:lstStyle/>
          <a:p>
            <a:pPr algn="ctr"/>
            <a:r>
              <a:rPr lang="it-IT" altLang="ko-KR" b="1" dirty="0">
                <a:solidFill>
                  <a:schemeClr val="tx1">
                    <a:lumMod val="75000"/>
                    <a:lumOff val="25000"/>
                  </a:schemeClr>
                </a:solidFill>
                <a:cs typeface="Arial" pitchFamily="34" charset="0"/>
              </a:rPr>
              <a:t>Algoritmo sentiment</a:t>
            </a:r>
            <a:r>
              <a:rPr lang="it-IT" altLang="ko-KR" dirty="0">
                <a:solidFill>
                  <a:schemeClr val="tx1">
                    <a:lumMod val="75000"/>
                    <a:lumOff val="25000"/>
                  </a:schemeClr>
                </a:solidFill>
                <a:cs typeface="Arial" pitchFamily="34" charset="0"/>
              </a:rPr>
              <a:t>: non posso aggiungere sequenze con sentiment nullo</a:t>
            </a:r>
          </a:p>
        </p:txBody>
      </p:sp>
      <p:sp>
        <p:nvSpPr>
          <p:cNvPr id="26" name="TextBox 20">
            <a:extLst>
              <a:ext uri="{FF2B5EF4-FFF2-40B4-BE49-F238E27FC236}">
                <a16:creationId xmlns:a16="http://schemas.microsoft.com/office/drawing/2014/main" id="{B6679F74-B306-4CC4-84AE-28DDBA2F9CDB}"/>
              </a:ext>
            </a:extLst>
          </p:cNvPr>
          <p:cNvSpPr txBox="1"/>
          <p:nvPr/>
        </p:nvSpPr>
        <p:spPr>
          <a:xfrm>
            <a:off x="3731564" y="4310450"/>
            <a:ext cx="5397264" cy="646331"/>
          </a:xfrm>
          <a:prstGeom prst="rect">
            <a:avLst/>
          </a:prstGeom>
          <a:noFill/>
        </p:spPr>
        <p:txBody>
          <a:bodyPr wrap="square" rtlCol="0" anchor="ctr">
            <a:spAutoFit/>
          </a:bodyPr>
          <a:lstStyle/>
          <a:p>
            <a:pPr algn="ctr"/>
            <a:r>
              <a:rPr lang="it-IT" altLang="ko-KR" b="1" dirty="0">
                <a:solidFill>
                  <a:schemeClr val="tx1">
                    <a:lumMod val="75000"/>
                    <a:lumOff val="25000"/>
                  </a:schemeClr>
                </a:solidFill>
                <a:cs typeface="Arial" pitchFamily="34" charset="0"/>
              </a:rPr>
              <a:t>Algoritmo semantico</a:t>
            </a:r>
            <a:r>
              <a:rPr lang="it-IT" altLang="ko-KR" dirty="0">
                <a:solidFill>
                  <a:schemeClr val="tx1">
                    <a:lumMod val="75000"/>
                    <a:lumOff val="25000"/>
                  </a:schemeClr>
                </a:solidFill>
                <a:cs typeface="Arial" pitchFamily="34" charset="0"/>
              </a:rPr>
              <a:t>: posso aggiungere qualsiasi sequenza che rispetti i precedenti criteri</a:t>
            </a:r>
          </a:p>
        </p:txBody>
      </p:sp>
    </p:spTree>
    <p:extLst>
      <p:ext uri="{BB962C8B-B14F-4D97-AF65-F5344CB8AC3E}">
        <p14:creationId xmlns:p14="http://schemas.microsoft.com/office/powerpoint/2010/main" val="2280872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50506" y="1995686"/>
            <a:ext cx="4442988" cy="1080121"/>
          </a:xfrm>
        </p:spPr>
        <p:txBody>
          <a:bodyPr/>
          <a:lstStyle/>
          <a:p>
            <a:pPr lvl="0"/>
            <a:r>
              <a:rPr lang="en-US" altLang="ko-KR" sz="3000" dirty="0">
                <a:ea typeface="맑은 고딕" pitchFamily="50" charset="-127"/>
              </a:rPr>
              <a:t>CONCLUSIONI</a:t>
            </a:r>
            <a:endParaRPr lang="en-US" altLang="ko-KR" sz="3000" dirty="0"/>
          </a:p>
        </p:txBody>
      </p:sp>
    </p:spTree>
    <p:extLst>
      <p:ext uri="{BB962C8B-B14F-4D97-AF65-F5344CB8AC3E}">
        <p14:creationId xmlns:p14="http://schemas.microsoft.com/office/powerpoint/2010/main" val="2809024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3">
            <a:extLst>
              <a:ext uri="{FF2B5EF4-FFF2-40B4-BE49-F238E27FC236}">
                <a16:creationId xmlns:a16="http://schemas.microsoft.com/office/drawing/2014/main" id="{C313A955-F473-44F9-997F-8D3FF3342C30}"/>
              </a:ext>
            </a:extLst>
          </p:cNvPr>
          <p:cNvSpPr/>
          <p:nvPr/>
        </p:nvSpPr>
        <p:spPr>
          <a:xfrm>
            <a:off x="362378" y="1299595"/>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 name="Oval 4">
            <a:extLst>
              <a:ext uri="{FF2B5EF4-FFF2-40B4-BE49-F238E27FC236}">
                <a16:creationId xmlns:a16="http://schemas.microsoft.com/office/drawing/2014/main" id="{A5247DD0-B633-4CA2-9A4C-43C2D9EB4EFC}"/>
              </a:ext>
            </a:extLst>
          </p:cNvPr>
          <p:cNvSpPr/>
          <p:nvPr/>
        </p:nvSpPr>
        <p:spPr>
          <a:xfrm>
            <a:off x="5026621" y="1301166"/>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 name="Oval 6">
            <a:extLst>
              <a:ext uri="{FF2B5EF4-FFF2-40B4-BE49-F238E27FC236}">
                <a16:creationId xmlns:a16="http://schemas.microsoft.com/office/drawing/2014/main" id="{B26D5F88-B027-49D6-90CC-679BC6D0FDDE}"/>
              </a:ext>
            </a:extLst>
          </p:cNvPr>
          <p:cNvSpPr/>
          <p:nvPr/>
        </p:nvSpPr>
        <p:spPr>
          <a:xfrm>
            <a:off x="1081818" y="2513277"/>
            <a:ext cx="557704" cy="557704"/>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TextBox 20">
            <a:extLst>
              <a:ext uri="{FF2B5EF4-FFF2-40B4-BE49-F238E27FC236}">
                <a16:creationId xmlns:a16="http://schemas.microsoft.com/office/drawing/2014/main" id="{58B5B75D-6848-4982-B742-4CDC350876AD}"/>
              </a:ext>
            </a:extLst>
          </p:cNvPr>
          <p:cNvSpPr txBox="1"/>
          <p:nvPr/>
        </p:nvSpPr>
        <p:spPr>
          <a:xfrm>
            <a:off x="1115616" y="1162948"/>
            <a:ext cx="3240360" cy="830997"/>
          </a:xfrm>
          <a:prstGeom prst="rect">
            <a:avLst/>
          </a:prstGeom>
          <a:noFill/>
        </p:spPr>
        <p:txBody>
          <a:bodyPr wrap="square" rtlCol="0" anchor="ctr">
            <a:spAutoFit/>
          </a:bodyPr>
          <a:lstStyle/>
          <a:p>
            <a:r>
              <a:rPr lang="it-IT" altLang="ko-KR" sz="1600" dirty="0">
                <a:solidFill>
                  <a:schemeClr val="tx1">
                    <a:lumMod val="75000"/>
                    <a:lumOff val="25000"/>
                  </a:schemeClr>
                </a:solidFill>
                <a:cs typeface="Arial" pitchFamily="34" charset="0"/>
              </a:rPr>
              <a:t>L’algoritmo riesce a raggiungere l’obiettivo prefissato con tempi di esecuzione ragionevoli</a:t>
            </a:r>
            <a:endParaRPr lang="ko-KR" altLang="en-US" sz="1600" dirty="0">
              <a:solidFill>
                <a:schemeClr val="tx1">
                  <a:lumMod val="75000"/>
                  <a:lumOff val="25000"/>
                </a:schemeClr>
              </a:solidFill>
              <a:cs typeface="Arial" pitchFamily="34" charset="0"/>
            </a:endParaRPr>
          </a:p>
        </p:txBody>
      </p:sp>
      <p:sp>
        <p:nvSpPr>
          <p:cNvPr id="7" name="TextBox 20">
            <a:extLst>
              <a:ext uri="{FF2B5EF4-FFF2-40B4-BE49-F238E27FC236}">
                <a16:creationId xmlns:a16="http://schemas.microsoft.com/office/drawing/2014/main" id="{BA0429BC-4362-45C0-9E4A-697DD237F747}"/>
              </a:ext>
            </a:extLst>
          </p:cNvPr>
          <p:cNvSpPr txBox="1"/>
          <p:nvPr/>
        </p:nvSpPr>
        <p:spPr>
          <a:xfrm>
            <a:off x="5796136" y="1150247"/>
            <a:ext cx="2830257" cy="830997"/>
          </a:xfrm>
          <a:prstGeom prst="rect">
            <a:avLst/>
          </a:prstGeom>
          <a:noFill/>
        </p:spPr>
        <p:txBody>
          <a:bodyPr wrap="square" rtlCol="0" anchor="ctr">
            <a:spAutoFit/>
          </a:bodyPr>
          <a:lstStyle/>
          <a:p>
            <a:r>
              <a:rPr lang="it-IT" altLang="ko-KR" sz="1600" dirty="0">
                <a:solidFill>
                  <a:schemeClr val="tx1">
                    <a:lumMod val="75000"/>
                    <a:lumOff val="25000"/>
                  </a:schemeClr>
                </a:solidFill>
                <a:cs typeface="Arial" pitchFamily="34" charset="0"/>
              </a:rPr>
              <a:t>La frase in alcune occasioni non è perfetta dal punto di vista semantico</a:t>
            </a:r>
            <a:endParaRPr lang="ko-KR" altLang="en-US" sz="1600" dirty="0">
              <a:solidFill>
                <a:schemeClr val="tx1">
                  <a:lumMod val="75000"/>
                  <a:lumOff val="25000"/>
                </a:schemeClr>
              </a:solidFill>
              <a:cs typeface="Arial" pitchFamily="34" charset="0"/>
            </a:endParaRPr>
          </a:p>
        </p:txBody>
      </p:sp>
      <p:sp>
        <p:nvSpPr>
          <p:cNvPr id="9" name="TextBox 20">
            <a:extLst>
              <a:ext uri="{FF2B5EF4-FFF2-40B4-BE49-F238E27FC236}">
                <a16:creationId xmlns:a16="http://schemas.microsoft.com/office/drawing/2014/main" id="{DC7701AD-B081-4472-A826-FD9FC7EAB6EA}"/>
              </a:ext>
            </a:extLst>
          </p:cNvPr>
          <p:cNvSpPr txBox="1"/>
          <p:nvPr/>
        </p:nvSpPr>
        <p:spPr>
          <a:xfrm>
            <a:off x="1831789" y="2499743"/>
            <a:ext cx="6216137" cy="584775"/>
          </a:xfrm>
          <a:prstGeom prst="rect">
            <a:avLst/>
          </a:prstGeom>
          <a:noFill/>
        </p:spPr>
        <p:txBody>
          <a:bodyPr wrap="square" rtlCol="0" anchor="ctr">
            <a:spAutoFit/>
          </a:bodyPr>
          <a:lstStyle/>
          <a:p>
            <a:r>
              <a:rPr lang="it-IT" altLang="ko-KR" sz="1600" dirty="0">
                <a:solidFill>
                  <a:schemeClr val="tx1">
                    <a:lumMod val="75000"/>
                    <a:lumOff val="25000"/>
                  </a:schemeClr>
                </a:solidFill>
                <a:cs typeface="Arial" pitchFamily="34" charset="0"/>
              </a:rPr>
              <a:t>Cercare di terminare la frase appropriatamente (alcune volte finisce con un verbo o una parte del discorso non appropriata)</a:t>
            </a:r>
            <a:endParaRPr lang="ko-KR" altLang="en-US" sz="1600" dirty="0">
              <a:solidFill>
                <a:schemeClr val="tx1">
                  <a:lumMod val="75000"/>
                  <a:lumOff val="25000"/>
                </a:schemeClr>
              </a:solidFill>
              <a:cs typeface="Arial" pitchFamily="34" charset="0"/>
            </a:endParaRPr>
          </a:p>
        </p:txBody>
      </p:sp>
      <p:sp>
        <p:nvSpPr>
          <p:cNvPr id="10" name="Title 2">
            <a:extLst>
              <a:ext uri="{FF2B5EF4-FFF2-40B4-BE49-F238E27FC236}">
                <a16:creationId xmlns:a16="http://schemas.microsoft.com/office/drawing/2014/main" id="{02E136F4-3FC0-4194-B61D-22D103B3787F}"/>
              </a:ext>
            </a:extLst>
          </p:cNvPr>
          <p:cNvSpPr txBox="1">
            <a:spLocks/>
          </p:cNvSpPr>
          <p:nvPr/>
        </p:nvSpPr>
        <p:spPr>
          <a:xfrm>
            <a:off x="539552" y="338743"/>
            <a:ext cx="896448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CONCLUSIONI E MIGLIORAMENTI</a:t>
            </a:r>
          </a:p>
        </p:txBody>
      </p:sp>
      <p:sp>
        <p:nvSpPr>
          <p:cNvPr id="12" name="Oval 5">
            <a:extLst>
              <a:ext uri="{FF2B5EF4-FFF2-40B4-BE49-F238E27FC236}">
                <a16:creationId xmlns:a16="http://schemas.microsoft.com/office/drawing/2014/main" id="{4A7A25D6-2D5C-405E-8886-B912A2CE37D1}"/>
              </a:ext>
            </a:extLst>
          </p:cNvPr>
          <p:cNvSpPr/>
          <p:nvPr/>
        </p:nvSpPr>
        <p:spPr>
          <a:xfrm>
            <a:off x="1096074" y="3349717"/>
            <a:ext cx="557704" cy="557704"/>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3" name="TextBox 20">
            <a:extLst>
              <a:ext uri="{FF2B5EF4-FFF2-40B4-BE49-F238E27FC236}">
                <a16:creationId xmlns:a16="http://schemas.microsoft.com/office/drawing/2014/main" id="{08373A9C-632E-481F-98BB-D7831F32844D}"/>
              </a:ext>
            </a:extLst>
          </p:cNvPr>
          <p:cNvSpPr txBox="1"/>
          <p:nvPr/>
        </p:nvSpPr>
        <p:spPr>
          <a:xfrm>
            <a:off x="1831788" y="3462340"/>
            <a:ext cx="5836555" cy="338554"/>
          </a:xfrm>
          <a:prstGeom prst="rect">
            <a:avLst/>
          </a:prstGeom>
          <a:noFill/>
        </p:spPr>
        <p:txBody>
          <a:bodyPr wrap="square" rtlCol="0" anchor="ctr">
            <a:spAutoFit/>
          </a:bodyPr>
          <a:lstStyle/>
          <a:p>
            <a:r>
              <a:rPr lang="it-IT" altLang="ko-KR" sz="1600" dirty="0">
                <a:solidFill>
                  <a:schemeClr val="tx1">
                    <a:lumMod val="75000"/>
                    <a:lumOff val="25000"/>
                  </a:schemeClr>
                </a:solidFill>
                <a:cs typeface="Arial" pitchFamily="34" charset="0"/>
              </a:rPr>
              <a:t>Disponibilità di nuovi commenti per l’inizializzazione della frase</a:t>
            </a:r>
            <a:endParaRPr lang="ko-KR" altLang="en-US" sz="1600" dirty="0">
              <a:solidFill>
                <a:schemeClr val="tx1">
                  <a:lumMod val="75000"/>
                  <a:lumOff val="25000"/>
                </a:schemeClr>
              </a:solidFill>
              <a:cs typeface="Arial" pitchFamily="34" charset="0"/>
            </a:endParaRPr>
          </a:p>
        </p:txBody>
      </p:sp>
      <p:sp>
        <p:nvSpPr>
          <p:cNvPr id="14" name="Oval 6">
            <a:extLst>
              <a:ext uri="{FF2B5EF4-FFF2-40B4-BE49-F238E27FC236}">
                <a16:creationId xmlns:a16="http://schemas.microsoft.com/office/drawing/2014/main" id="{4F1B5D57-9981-4C2D-8B01-E700F7F5ACCB}"/>
              </a:ext>
            </a:extLst>
          </p:cNvPr>
          <p:cNvSpPr/>
          <p:nvPr/>
        </p:nvSpPr>
        <p:spPr>
          <a:xfrm>
            <a:off x="1104989" y="4183812"/>
            <a:ext cx="557704" cy="557704"/>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5" name="TextBox 20">
            <a:extLst>
              <a:ext uri="{FF2B5EF4-FFF2-40B4-BE49-F238E27FC236}">
                <a16:creationId xmlns:a16="http://schemas.microsoft.com/office/drawing/2014/main" id="{86A84CAC-6736-4648-AE6C-ABAAA369FDCD}"/>
              </a:ext>
            </a:extLst>
          </p:cNvPr>
          <p:cNvSpPr txBox="1"/>
          <p:nvPr/>
        </p:nvSpPr>
        <p:spPr>
          <a:xfrm>
            <a:off x="1854959" y="4170277"/>
            <a:ext cx="5813383" cy="584775"/>
          </a:xfrm>
          <a:prstGeom prst="rect">
            <a:avLst/>
          </a:prstGeom>
          <a:noFill/>
        </p:spPr>
        <p:txBody>
          <a:bodyPr wrap="square" rtlCol="0" anchor="ctr">
            <a:spAutoFit/>
          </a:bodyPr>
          <a:lstStyle/>
          <a:p>
            <a:r>
              <a:rPr lang="it-IT" altLang="ko-KR" sz="1600" dirty="0">
                <a:solidFill>
                  <a:schemeClr val="tx1">
                    <a:lumMod val="75000"/>
                    <a:lumOff val="25000"/>
                  </a:schemeClr>
                </a:solidFill>
                <a:cs typeface="Arial" pitchFamily="34" charset="0"/>
              </a:rPr>
              <a:t>Passare al dataset del secondo </a:t>
            </a:r>
            <a:r>
              <a:rPr lang="it-IT" altLang="ko-KR" sz="1600" dirty="0" err="1">
                <a:solidFill>
                  <a:schemeClr val="tx1">
                    <a:lumMod val="75000"/>
                    <a:lumOff val="25000"/>
                  </a:schemeClr>
                </a:solidFill>
                <a:cs typeface="Arial" pitchFamily="34" charset="0"/>
              </a:rPr>
              <a:t>topic</a:t>
            </a:r>
            <a:r>
              <a:rPr lang="it-IT" altLang="ko-KR" sz="1600" dirty="0">
                <a:solidFill>
                  <a:schemeClr val="tx1">
                    <a:lumMod val="75000"/>
                    <a:lumOff val="25000"/>
                  </a:schemeClr>
                </a:solidFill>
                <a:cs typeface="Arial" pitchFamily="34" charset="0"/>
              </a:rPr>
              <a:t> più probabile nel caso di </a:t>
            </a:r>
            <a:r>
              <a:rPr lang="it-IT" altLang="ko-KR" sz="1600" dirty="0" err="1">
                <a:solidFill>
                  <a:schemeClr val="tx1">
                    <a:lumMod val="75000"/>
                    <a:lumOff val="25000"/>
                  </a:schemeClr>
                </a:solidFill>
                <a:cs typeface="Arial" pitchFamily="34" charset="0"/>
              </a:rPr>
              <a:t>misclassificazione</a:t>
            </a:r>
            <a:r>
              <a:rPr lang="it-IT" altLang="ko-KR" sz="1600" dirty="0">
                <a:solidFill>
                  <a:schemeClr val="tx1">
                    <a:lumMod val="75000"/>
                    <a:lumOff val="25000"/>
                  </a:schemeClr>
                </a:solidFill>
                <a:cs typeface="Arial" pitchFamily="34" charset="0"/>
              </a:rPr>
              <a:t> per evitare il criterio di arresto</a:t>
            </a:r>
            <a:endParaRPr lang="ko-KR" altLang="en-US" sz="1600" dirty="0">
              <a:solidFill>
                <a:schemeClr val="tx1">
                  <a:lumMod val="75000"/>
                  <a:lumOff val="25000"/>
                </a:schemeClr>
              </a:solidFill>
              <a:cs typeface="Arial" pitchFamily="34" charset="0"/>
            </a:endParaRPr>
          </a:p>
        </p:txBody>
      </p:sp>
      <p:cxnSp>
        <p:nvCxnSpPr>
          <p:cNvPr id="16" name="Connettore diritto 15">
            <a:extLst>
              <a:ext uri="{FF2B5EF4-FFF2-40B4-BE49-F238E27FC236}">
                <a16:creationId xmlns:a16="http://schemas.microsoft.com/office/drawing/2014/main" id="{66130664-BB9A-4535-B1DD-243B72FE3A20}"/>
              </a:ext>
            </a:extLst>
          </p:cNvPr>
          <p:cNvCxnSpPr/>
          <p:nvPr/>
        </p:nvCxnSpPr>
        <p:spPr>
          <a:xfrm>
            <a:off x="611560" y="2211710"/>
            <a:ext cx="77760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6261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29271"/>
            <a:ext cx="9144000" cy="576063"/>
          </a:xfrm>
        </p:spPr>
        <p:txBody>
          <a:bodyPr/>
          <a:lstStyle/>
          <a:p>
            <a:r>
              <a:rPr lang="en-US" altLang="ko-KR" sz="3200" dirty="0"/>
              <a:t>GRAZIE </a:t>
            </a:r>
          </a:p>
          <a:p>
            <a:r>
              <a:rPr lang="en-US" altLang="ko-KR" sz="3200" dirty="0"/>
              <a:t>DELL’ATTENZIONE</a:t>
            </a:r>
            <a:endParaRPr lang="ko-KR" altLang="en-US" sz="3200" dirty="0"/>
          </a:p>
        </p:txBody>
      </p:sp>
    </p:spTree>
    <p:extLst>
      <p:ext uri="{BB962C8B-B14F-4D97-AF65-F5344CB8AC3E}">
        <p14:creationId xmlns:p14="http://schemas.microsoft.com/office/powerpoint/2010/main" val="277741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OBIETTIVO</a:t>
            </a:r>
          </a:p>
        </p:txBody>
      </p:sp>
      <p:sp>
        <p:nvSpPr>
          <p:cNvPr id="2" name="CasellaDiTesto 1">
            <a:extLst>
              <a:ext uri="{FF2B5EF4-FFF2-40B4-BE49-F238E27FC236}">
                <a16:creationId xmlns:a16="http://schemas.microsoft.com/office/drawing/2014/main" id="{3B507E7E-E4B8-4AD5-9C3E-B513E28DF67B}"/>
              </a:ext>
            </a:extLst>
          </p:cNvPr>
          <p:cNvSpPr txBox="1"/>
          <p:nvPr/>
        </p:nvSpPr>
        <p:spPr>
          <a:xfrm>
            <a:off x="751253" y="1203598"/>
            <a:ext cx="7344816" cy="1200329"/>
          </a:xfrm>
          <a:prstGeom prst="rect">
            <a:avLst/>
          </a:prstGeom>
          <a:noFill/>
        </p:spPr>
        <p:txBody>
          <a:bodyPr wrap="square" rtlCol="0">
            <a:spAutoFit/>
          </a:bodyPr>
          <a:lstStyle/>
          <a:p>
            <a:pPr algn="just"/>
            <a:r>
              <a:rPr lang="it-IT" dirty="0"/>
              <a:t>Data in input una sequenza di parole, creare un algoritmo che effettui un Natural Language Generator (NLG) in modo da ottenere una frase che abbia un determinato sentiment aggiungendo il minor numero di    termini possibili.</a:t>
            </a:r>
          </a:p>
        </p:txBody>
      </p:sp>
      <p:sp>
        <p:nvSpPr>
          <p:cNvPr id="20" name="CasellaDiTesto 19">
            <a:extLst>
              <a:ext uri="{FF2B5EF4-FFF2-40B4-BE49-F238E27FC236}">
                <a16:creationId xmlns:a16="http://schemas.microsoft.com/office/drawing/2014/main" id="{BBA93B5A-18C8-4B40-B433-7AF796270540}"/>
              </a:ext>
            </a:extLst>
          </p:cNvPr>
          <p:cNvSpPr txBox="1"/>
          <p:nvPr/>
        </p:nvSpPr>
        <p:spPr>
          <a:xfrm>
            <a:off x="751253" y="2735959"/>
            <a:ext cx="7344816" cy="1754326"/>
          </a:xfrm>
          <a:prstGeom prst="rect">
            <a:avLst/>
          </a:prstGeom>
          <a:noFill/>
        </p:spPr>
        <p:txBody>
          <a:bodyPr wrap="square" rtlCol="0">
            <a:spAutoFit/>
          </a:bodyPr>
          <a:lstStyle/>
          <a:p>
            <a:pPr lvl="0" algn="just" latinLnBrk="0"/>
            <a:r>
              <a:rPr lang="it-IT" dirty="0">
                <a:solidFill>
                  <a:prstClr val="black"/>
                </a:solidFill>
              </a:rPr>
              <a:t>Devono essere rispettati tre criteri:</a:t>
            </a:r>
          </a:p>
          <a:p>
            <a:pPr lvl="0" algn="just" latinLnBrk="0"/>
            <a:endParaRPr lang="it-IT" dirty="0">
              <a:solidFill>
                <a:prstClr val="black"/>
              </a:solidFill>
            </a:endParaRPr>
          </a:p>
          <a:p>
            <a:pPr marL="285750" lvl="0" indent="-285750" algn="just" latinLnBrk="0">
              <a:buFont typeface="Arial" panose="020B0604020202020204" pitchFamily="34" charset="0"/>
              <a:buChar char="•"/>
            </a:pPr>
            <a:r>
              <a:rPr lang="it-IT" dirty="0">
                <a:solidFill>
                  <a:prstClr val="black"/>
                </a:solidFill>
              </a:rPr>
              <a:t>La frase deve essere semanticamente corretta</a:t>
            </a:r>
          </a:p>
          <a:p>
            <a:pPr marL="285750" lvl="0" indent="-285750" algn="just" latinLnBrk="0">
              <a:buFont typeface="Arial" panose="020B0604020202020204" pitchFamily="34" charset="0"/>
              <a:buChar char="•"/>
            </a:pPr>
            <a:r>
              <a:rPr lang="it-IT" dirty="0">
                <a:solidFill>
                  <a:prstClr val="black"/>
                </a:solidFill>
              </a:rPr>
              <a:t>Non si possono aggiungere a ripetizione parole con un forte sentiment (</a:t>
            </a:r>
            <a:r>
              <a:rPr lang="it-IT" i="1" dirty="0" err="1">
                <a:solidFill>
                  <a:prstClr val="black"/>
                </a:solidFill>
              </a:rPr>
              <a:t>excellent</a:t>
            </a:r>
            <a:r>
              <a:rPr lang="it-IT" i="1" dirty="0">
                <a:solidFill>
                  <a:prstClr val="black"/>
                </a:solidFill>
              </a:rPr>
              <a:t>, </a:t>
            </a:r>
            <a:r>
              <a:rPr lang="it-IT" i="1" dirty="0" err="1">
                <a:solidFill>
                  <a:prstClr val="black"/>
                </a:solidFill>
              </a:rPr>
              <a:t>horrible</a:t>
            </a:r>
            <a:r>
              <a:rPr lang="it-IT" i="1" dirty="0">
                <a:solidFill>
                  <a:prstClr val="black"/>
                </a:solidFill>
              </a:rPr>
              <a:t> </a:t>
            </a:r>
            <a:r>
              <a:rPr lang="it-IT" dirty="0">
                <a:solidFill>
                  <a:prstClr val="black"/>
                </a:solidFill>
              </a:rPr>
              <a:t>per esempio)</a:t>
            </a:r>
          </a:p>
          <a:p>
            <a:pPr marL="285750" lvl="0" indent="-285750" algn="just" latinLnBrk="0">
              <a:buFont typeface="Arial" panose="020B0604020202020204" pitchFamily="34" charset="0"/>
              <a:buChar char="•"/>
            </a:pPr>
            <a:r>
              <a:rPr lang="it-IT" dirty="0">
                <a:solidFill>
                  <a:prstClr val="black"/>
                </a:solidFill>
              </a:rPr>
              <a:t>Le parole da aggiungere devono essere pertinenti al contesto</a:t>
            </a:r>
          </a:p>
        </p:txBody>
      </p:sp>
    </p:spTree>
    <p:extLst>
      <p:ext uri="{BB962C8B-B14F-4D97-AF65-F5344CB8AC3E}">
        <p14:creationId xmlns:p14="http://schemas.microsoft.com/office/powerpoint/2010/main"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con angoli arrotondati 10">
            <a:extLst>
              <a:ext uri="{FF2B5EF4-FFF2-40B4-BE49-F238E27FC236}">
                <a16:creationId xmlns:a16="http://schemas.microsoft.com/office/drawing/2014/main" id="{44D14342-53A5-4233-9AC8-FEDC217061F8}"/>
              </a:ext>
            </a:extLst>
          </p:cNvPr>
          <p:cNvSpPr/>
          <p:nvPr/>
        </p:nvSpPr>
        <p:spPr>
          <a:xfrm>
            <a:off x="107504" y="1923678"/>
            <a:ext cx="227796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CasellaDiTesto 11">
            <a:extLst>
              <a:ext uri="{FF2B5EF4-FFF2-40B4-BE49-F238E27FC236}">
                <a16:creationId xmlns:a16="http://schemas.microsoft.com/office/drawing/2014/main" id="{08DFDC70-4403-444C-BAEF-CEA70F2C1145}"/>
              </a:ext>
            </a:extLst>
          </p:cNvPr>
          <p:cNvSpPr txBox="1"/>
          <p:nvPr/>
        </p:nvSpPr>
        <p:spPr>
          <a:xfrm>
            <a:off x="107182" y="2140572"/>
            <a:ext cx="2277968" cy="584775"/>
          </a:xfrm>
          <a:prstGeom prst="rect">
            <a:avLst/>
          </a:prstGeom>
          <a:noFill/>
        </p:spPr>
        <p:txBody>
          <a:bodyPr wrap="square" rtlCol="0">
            <a:spAutoFit/>
          </a:bodyPr>
          <a:lstStyle/>
          <a:p>
            <a:pPr lvl="0" algn="ctr" latinLnBrk="0"/>
            <a:r>
              <a:rPr lang="it-IT" sz="1600" dirty="0">
                <a:solidFill>
                  <a:prstClr val="black"/>
                </a:solidFill>
              </a:rPr>
              <a:t>Matching dati</a:t>
            </a:r>
          </a:p>
          <a:p>
            <a:pPr lvl="0" algn="ctr" latinLnBrk="0"/>
            <a:r>
              <a:rPr lang="it-IT" sz="1600" dirty="0">
                <a:solidFill>
                  <a:prstClr val="black"/>
                </a:solidFill>
              </a:rPr>
              <a:t>(</a:t>
            </a:r>
            <a:r>
              <a:rPr lang="it-IT" sz="1600" dirty="0" err="1">
                <a:solidFill>
                  <a:prstClr val="black"/>
                </a:solidFill>
              </a:rPr>
              <a:t>Articles</a:t>
            </a:r>
            <a:r>
              <a:rPr lang="it-IT" sz="1600" dirty="0">
                <a:solidFill>
                  <a:prstClr val="black"/>
                </a:solidFill>
              </a:rPr>
              <a:t> &amp; </a:t>
            </a:r>
            <a:r>
              <a:rPr lang="it-IT" sz="1600" dirty="0" err="1">
                <a:solidFill>
                  <a:prstClr val="black"/>
                </a:solidFill>
              </a:rPr>
              <a:t>Comments</a:t>
            </a:r>
            <a:r>
              <a:rPr lang="it-IT" sz="1600" dirty="0">
                <a:solidFill>
                  <a:prstClr val="black"/>
                </a:solidFill>
              </a:rPr>
              <a:t>)</a:t>
            </a:r>
          </a:p>
        </p:txBody>
      </p:sp>
      <p:sp>
        <p:nvSpPr>
          <p:cNvPr id="13" name="Title 2">
            <a:extLst>
              <a:ext uri="{FF2B5EF4-FFF2-40B4-BE49-F238E27FC236}">
                <a16:creationId xmlns:a16="http://schemas.microsoft.com/office/drawing/2014/main" id="{C7F794C3-FFB5-4555-8FA3-6C58B90953CF}"/>
              </a:ext>
            </a:extLst>
          </p:cNvPr>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STRUTTURA DEL PROGETTO</a:t>
            </a:r>
          </a:p>
        </p:txBody>
      </p:sp>
      <p:sp>
        <p:nvSpPr>
          <p:cNvPr id="14" name="Freccia a destra 13">
            <a:extLst>
              <a:ext uri="{FF2B5EF4-FFF2-40B4-BE49-F238E27FC236}">
                <a16:creationId xmlns:a16="http://schemas.microsoft.com/office/drawing/2014/main" id="{AE0B3007-ABB9-4911-B65F-393B2DF767DD}"/>
              </a:ext>
            </a:extLst>
          </p:cNvPr>
          <p:cNvSpPr/>
          <p:nvPr/>
        </p:nvSpPr>
        <p:spPr>
          <a:xfrm rot="19857410">
            <a:off x="2469081" y="1593981"/>
            <a:ext cx="648072"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2E577230-545D-449C-B11B-37B5EADDFD4C}"/>
              </a:ext>
            </a:extLst>
          </p:cNvPr>
          <p:cNvSpPr/>
          <p:nvPr/>
        </p:nvSpPr>
        <p:spPr>
          <a:xfrm rot="2162275">
            <a:off x="2469082" y="2828836"/>
            <a:ext cx="648072"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E0DE14DA-1634-4C2A-AB21-3F66DB1F037E}"/>
              </a:ext>
            </a:extLst>
          </p:cNvPr>
          <p:cNvSpPr/>
          <p:nvPr/>
        </p:nvSpPr>
        <p:spPr>
          <a:xfrm>
            <a:off x="3201085" y="1140389"/>
            <a:ext cx="1872208" cy="915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CasellaDiTesto 16">
            <a:extLst>
              <a:ext uri="{FF2B5EF4-FFF2-40B4-BE49-F238E27FC236}">
                <a16:creationId xmlns:a16="http://schemas.microsoft.com/office/drawing/2014/main" id="{9532C18B-8CA7-409F-8AE4-5818755EFBAE}"/>
              </a:ext>
            </a:extLst>
          </p:cNvPr>
          <p:cNvSpPr txBox="1"/>
          <p:nvPr/>
        </p:nvSpPr>
        <p:spPr>
          <a:xfrm>
            <a:off x="3071594" y="1379077"/>
            <a:ext cx="2131189" cy="461665"/>
          </a:xfrm>
          <a:prstGeom prst="rect">
            <a:avLst/>
          </a:prstGeom>
          <a:noFill/>
        </p:spPr>
        <p:txBody>
          <a:bodyPr wrap="square" rtlCol="0">
            <a:spAutoFit/>
          </a:bodyPr>
          <a:lstStyle/>
          <a:p>
            <a:pPr lvl="0" algn="ctr" latinLnBrk="0"/>
            <a:r>
              <a:rPr lang="it-IT" sz="2400" dirty="0">
                <a:solidFill>
                  <a:prstClr val="black"/>
                </a:solidFill>
              </a:rPr>
              <a:t>LDA</a:t>
            </a:r>
          </a:p>
        </p:txBody>
      </p:sp>
      <p:sp>
        <p:nvSpPr>
          <p:cNvPr id="18" name="Rettangolo con angoli arrotondati 17">
            <a:extLst>
              <a:ext uri="{FF2B5EF4-FFF2-40B4-BE49-F238E27FC236}">
                <a16:creationId xmlns:a16="http://schemas.microsoft.com/office/drawing/2014/main" id="{B5CD6DA2-458E-45AE-A681-82D17461EC96}"/>
              </a:ext>
            </a:extLst>
          </p:cNvPr>
          <p:cNvSpPr/>
          <p:nvPr/>
        </p:nvSpPr>
        <p:spPr>
          <a:xfrm>
            <a:off x="3202927" y="2794832"/>
            <a:ext cx="1872208" cy="915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CasellaDiTesto 18">
            <a:extLst>
              <a:ext uri="{FF2B5EF4-FFF2-40B4-BE49-F238E27FC236}">
                <a16:creationId xmlns:a16="http://schemas.microsoft.com/office/drawing/2014/main" id="{011A98D5-393A-4C2C-A628-F172F370CE38}"/>
              </a:ext>
            </a:extLst>
          </p:cNvPr>
          <p:cNvSpPr txBox="1"/>
          <p:nvPr/>
        </p:nvSpPr>
        <p:spPr>
          <a:xfrm>
            <a:off x="3073436" y="3033520"/>
            <a:ext cx="2131189" cy="400110"/>
          </a:xfrm>
          <a:prstGeom prst="rect">
            <a:avLst/>
          </a:prstGeom>
          <a:noFill/>
        </p:spPr>
        <p:txBody>
          <a:bodyPr wrap="square" rtlCol="0">
            <a:spAutoFit/>
          </a:bodyPr>
          <a:lstStyle/>
          <a:p>
            <a:pPr lvl="0" algn="ctr" latinLnBrk="0"/>
            <a:r>
              <a:rPr lang="it-IT" sz="2000" dirty="0" err="1">
                <a:solidFill>
                  <a:prstClr val="black"/>
                </a:solidFill>
              </a:rPr>
              <a:t>Pre</a:t>
            </a:r>
            <a:r>
              <a:rPr lang="it-IT" sz="2000" dirty="0">
                <a:solidFill>
                  <a:prstClr val="black"/>
                </a:solidFill>
              </a:rPr>
              <a:t>-processing</a:t>
            </a:r>
          </a:p>
        </p:txBody>
      </p:sp>
      <p:sp>
        <p:nvSpPr>
          <p:cNvPr id="20" name="Freccia a destra 19">
            <a:extLst>
              <a:ext uri="{FF2B5EF4-FFF2-40B4-BE49-F238E27FC236}">
                <a16:creationId xmlns:a16="http://schemas.microsoft.com/office/drawing/2014/main" id="{0C07ADB1-D547-4525-9399-A898F83D5EB6}"/>
              </a:ext>
            </a:extLst>
          </p:cNvPr>
          <p:cNvSpPr/>
          <p:nvPr/>
        </p:nvSpPr>
        <p:spPr>
          <a:xfrm rot="8175021">
            <a:off x="3544604" y="3906247"/>
            <a:ext cx="648072"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con angoli arrotondati 20">
            <a:extLst>
              <a:ext uri="{FF2B5EF4-FFF2-40B4-BE49-F238E27FC236}">
                <a16:creationId xmlns:a16="http://schemas.microsoft.com/office/drawing/2014/main" id="{7E8967CF-0509-45A1-BDCF-F25F1B636B81}"/>
              </a:ext>
            </a:extLst>
          </p:cNvPr>
          <p:cNvSpPr/>
          <p:nvPr/>
        </p:nvSpPr>
        <p:spPr>
          <a:xfrm>
            <a:off x="1584766" y="4038588"/>
            <a:ext cx="1872208" cy="915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2" name="CasellaDiTesto 21">
            <a:extLst>
              <a:ext uri="{FF2B5EF4-FFF2-40B4-BE49-F238E27FC236}">
                <a16:creationId xmlns:a16="http://schemas.microsoft.com/office/drawing/2014/main" id="{831065FA-44F0-41B9-81B4-EE57FF22FD3B}"/>
              </a:ext>
            </a:extLst>
          </p:cNvPr>
          <p:cNvSpPr txBox="1"/>
          <p:nvPr/>
        </p:nvSpPr>
        <p:spPr>
          <a:xfrm>
            <a:off x="1455275" y="4277276"/>
            <a:ext cx="2131189" cy="461665"/>
          </a:xfrm>
          <a:prstGeom prst="rect">
            <a:avLst/>
          </a:prstGeom>
          <a:noFill/>
        </p:spPr>
        <p:txBody>
          <a:bodyPr wrap="square" rtlCol="0">
            <a:spAutoFit/>
          </a:bodyPr>
          <a:lstStyle/>
          <a:p>
            <a:pPr lvl="0" algn="ctr" latinLnBrk="0"/>
            <a:r>
              <a:rPr lang="it-IT" sz="2400" dirty="0">
                <a:solidFill>
                  <a:prstClr val="black"/>
                </a:solidFill>
              </a:rPr>
              <a:t>t-SNE</a:t>
            </a:r>
          </a:p>
        </p:txBody>
      </p:sp>
      <p:sp>
        <p:nvSpPr>
          <p:cNvPr id="23" name="Freccia a destra 22">
            <a:extLst>
              <a:ext uri="{FF2B5EF4-FFF2-40B4-BE49-F238E27FC236}">
                <a16:creationId xmlns:a16="http://schemas.microsoft.com/office/drawing/2014/main" id="{6E148397-7BFA-4E32-A99E-B1F13EDCEFAB}"/>
              </a:ext>
            </a:extLst>
          </p:cNvPr>
          <p:cNvSpPr/>
          <p:nvPr/>
        </p:nvSpPr>
        <p:spPr>
          <a:xfrm rot="2162275">
            <a:off x="5226860" y="1593980"/>
            <a:ext cx="648072"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Freccia a destra 23">
            <a:extLst>
              <a:ext uri="{FF2B5EF4-FFF2-40B4-BE49-F238E27FC236}">
                <a16:creationId xmlns:a16="http://schemas.microsoft.com/office/drawing/2014/main" id="{A0A79BEF-765C-4692-BF5B-008C596AB1B6}"/>
              </a:ext>
            </a:extLst>
          </p:cNvPr>
          <p:cNvSpPr/>
          <p:nvPr/>
        </p:nvSpPr>
        <p:spPr>
          <a:xfrm rot="19857410">
            <a:off x="5279182" y="2850362"/>
            <a:ext cx="648072"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con angoli arrotondati 24">
            <a:extLst>
              <a:ext uri="{FF2B5EF4-FFF2-40B4-BE49-F238E27FC236}">
                <a16:creationId xmlns:a16="http://schemas.microsoft.com/office/drawing/2014/main" id="{007B4B78-F810-49D0-A3C6-0BB8D4295396}"/>
              </a:ext>
            </a:extLst>
          </p:cNvPr>
          <p:cNvSpPr/>
          <p:nvPr/>
        </p:nvSpPr>
        <p:spPr>
          <a:xfrm>
            <a:off x="6084128" y="1975369"/>
            <a:ext cx="1872208" cy="915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asellaDiTesto 25">
            <a:extLst>
              <a:ext uri="{FF2B5EF4-FFF2-40B4-BE49-F238E27FC236}">
                <a16:creationId xmlns:a16="http://schemas.microsoft.com/office/drawing/2014/main" id="{6B0AFF19-8362-413A-A7F4-2E7BDAA4CAE9}"/>
              </a:ext>
            </a:extLst>
          </p:cNvPr>
          <p:cNvSpPr txBox="1"/>
          <p:nvPr/>
        </p:nvSpPr>
        <p:spPr>
          <a:xfrm>
            <a:off x="5964013" y="2116026"/>
            <a:ext cx="2131189" cy="707886"/>
          </a:xfrm>
          <a:prstGeom prst="rect">
            <a:avLst/>
          </a:prstGeom>
          <a:noFill/>
        </p:spPr>
        <p:txBody>
          <a:bodyPr wrap="square" rtlCol="0">
            <a:spAutoFit/>
          </a:bodyPr>
          <a:lstStyle/>
          <a:p>
            <a:pPr lvl="0" algn="ctr" latinLnBrk="0"/>
            <a:r>
              <a:rPr lang="it-IT" sz="2000" dirty="0">
                <a:solidFill>
                  <a:prstClr val="black"/>
                </a:solidFill>
              </a:rPr>
              <a:t>Modelli di classificazione</a:t>
            </a:r>
          </a:p>
        </p:txBody>
      </p:sp>
      <p:sp>
        <p:nvSpPr>
          <p:cNvPr id="27" name="Freccia a destra 26">
            <a:extLst>
              <a:ext uri="{FF2B5EF4-FFF2-40B4-BE49-F238E27FC236}">
                <a16:creationId xmlns:a16="http://schemas.microsoft.com/office/drawing/2014/main" id="{65EF1E6D-708D-4A30-8CC4-0A98E0140957}"/>
              </a:ext>
            </a:extLst>
          </p:cNvPr>
          <p:cNvSpPr/>
          <p:nvPr/>
        </p:nvSpPr>
        <p:spPr>
          <a:xfrm rot="5400000">
            <a:off x="6705570" y="3098424"/>
            <a:ext cx="648072"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ttangolo con angoli arrotondati 27">
            <a:extLst>
              <a:ext uri="{FF2B5EF4-FFF2-40B4-BE49-F238E27FC236}">
                <a16:creationId xmlns:a16="http://schemas.microsoft.com/office/drawing/2014/main" id="{E19EB193-F092-4234-BB90-DCC65EF60DE6}"/>
              </a:ext>
            </a:extLst>
          </p:cNvPr>
          <p:cNvSpPr/>
          <p:nvPr/>
        </p:nvSpPr>
        <p:spPr>
          <a:xfrm>
            <a:off x="5652120" y="3888818"/>
            <a:ext cx="3162789" cy="915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CasellaDiTesto 29">
            <a:extLst>
              <a:ext uri="{FF2B5EF4-FFF2-40B4-BE49-F238E27FC236}">
                <a16:creationId xmlns:a16="http://schemas.microsoft.com/office/drawing/2014/main" id="{E8D7F65C-9527-4E1F-B9D7-23FABF1D8D84}"/>
              </a:ext>
            </a:extLst>
          </p:cNvPr>
          <p:cNvSpPr txBox="1"/>
          <p:nvPr/>
        </p:nvSpPr>
        <p:spPr>
          <a:xfrm>
            <a:off x="5479636" y="4023242"/>
            <a:ext cx="3507756" cy="646331"/>
          </a:xfrm>
          <a:prstGeom prst="rect">
            <a:avLst/>
          </a:prstGeom>
          <a:noFill/>
        </p:spPr>
        <p:txBody>
          <a:bodyPr wrap="square" rtlCol="0">
            <a:spAutoFit/>
          </a:bodyPr>
          <a:lstStyle/>
          <a:p>
            <a:pPr lvl="0" algn="ctr" latinLnBrk="0"/>
            <a:r>
              <a:rPr lang="it-IT" dirty="0">
                <a:solidFill>
                  <a:prstClr val="black"/>
                </a:solidFill>
              </a:rPr>
              <a:t>Algoritmo per la generazione e aggiornamento della frase</a:t>
            </a:r>
          </a:p>
        </p:txBody>
      </p:sp>
    </p:spTree>
    <p:extLst>
      <p:ext uri="{BB962C8B-B14F-4D97-AF65-F5344CB8AC3E}">
        <p14:creationId xmlns:p14="http://schemas.microsoft.com/office/powerpoint/2010/main" val="379889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49292" y="2031689"/>
            <a:ext cx="3845416" cy="1080121"/>
          </a:xfrm>
        </p:spPr>
        <p:txBody>
          <a:bodyPr/>
          <a:lstStyle/>
          <a:p>
            <a:pPr lvl="0"/>
            <a:r>
              <a:rPr lang="en-US" altLang="ko-KR" dirty="0">
                <a:ea typeface="맑은 고딕" pitchFamily="50" charset="-127"/>
              </a:rPr>
              <a:t>DATI</a:t>
            </a:r>
            <a:endParaRPr lang="en-US" altLang="ko-KR" dirty="0"/>
          </a:p>
        </p:txBody>
      </p:sp>
    </p:spTree>
    <p:extLst>
      <p:ext uri="{BB962C8B-B14F-4D97-AF65-F5344CB8AC3E}">
        <p14:creationId xmlns:p14="http://schemas.microsoft.com/office/powerpoint/2010/main" val="416869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DATI</a:t>
            </a:r>
          </a:p>
        </p:txBody>
      </p:sp>
      <p:sp>
        <p:nvSpPr>
          <p:cNvPr id="7" name="Oval 3">
            <a:extLst>
              <a:ext uri="{FF2B5EF4-FFF2-40B4-BE49-F238E27FC236}">
                <a16:creationId xmlns:a16="http://schemas.microsoft.com/office/drawing/2014/main" id="{1F2A24FE-DBD7-400C-BBA8-3304BA35BC98}"/>
              </a:ext>
            </a:extLst>
          </p:cNvPr>
          <p:cNvSpPr/>
          <p:nvPr/>
        </p:nvSpPr>
        <p:spPr>
          <a:xfrm>
            <a:off x="362378" y="1299595"/>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Oval 4">
            <a:extLst>
              <a:ext uri="{FF2B5EF4-FFF2-40B4-BE49-F238E27FC236}">
                <a16:creationId xmlns:a16="http://schemas.microsoft.com/office/drawing/2014/main" id="{62FA813F-830B-4EB8-9739-14A7E88579EB}"/>
              </a:ext>
            </a:extLst>
          </p:cNvPr>
          <p:cNvSpPr/>
          <p:nvPr/>
        </p:nvSpPr>
        <p:spPr>
          <a:xfrm>
            <a:off x="362378" y="2202077"/>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Oval 5">
            <a:extLst>
              <a:ext uri="{FF2B5EF4-FFF2-40B4-BE49-F238E27FC236}">
                <a16:creationId xmlns:a16="http://schemas.microsoft.com/office/drawing/2014/main" id="{E9EAAB1C-D5C7-4144-AA24-03AB37AE7E40}"/>
              </a:ext>
            </a:extLst>
          </p:cNvPr>
          <p:cNvSpPr/>
          <p:nvPr/>
        </p:nvSpPr>
        <p:spPr>
          <a:xfrm>
            <a:off x="362378" y="3104559"/>
            <a:ext cx="557704" cy="557704"/>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Oval 6">
            <a:extLst>
              <a:ext uri="{FF2B5EF4-FFF2-40B4-BE49-F238E27FC236}">
                <a16:creationId xmlns:a16="http://schemas.microsoft.com/office/drawing/2014/main" id="{C8D792A8-1003-43AD-BCB2-77E1A1E96EDE}"/>
              </a:ext>
            </a:extLst>
          </p:cNvPr>
          <p:cNvSpPr/>
          <p:nvPr/>
        </p:nvSpPr>
        <p:spPr>
          <a:xfrm>
            <a:off x="362378" y="4007041"/>
            <a:ext cx="557704" cy="557704"/>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6" name="TextBox 20">
            <a:extLst>
              <a:ext uri="{FF2B5EF4-FFF2-40B4-BE49-F238E27FC236}">
                <a16:creationId xmlns:a16="http://schemas.microsoft.com/office/drawing/2014/main" id="{D208BE2D-385F-4282-AE62-77E125C6B7C9}"/>
              </a:ext>
            </a:extLst>
          </p:cNvPr>
          <p:cNvSpPr txBox="1"/>
          <p:nvPr/>
        </p:nvSpPr>
        <p:spPr>
          <a:xfrm>
            <a:off x="971600" y="1332521"/>
            <a:ext cx="3384376" cy="523220"/>
          </a:xfrm>
          <a:prstGeom prst="rect">
            <a:avLst/>
          </a:prstGeom>
          <a:noFill/>
        </p:spPr>
        <p:txBody>
          <a:bodyPr wrap="square" rtlCol="0" anchor="ctr">
            <a:spAutoFit/>
          </a:bodyPr>
          <a:lstStyle/>
          <a:p>
            <a:r>
              <a:rPr lang="it-IT" altLang="ko-KR" sz="1400" dirty="0">
                <a:solidFill>
                  <a:schemeClr val="tx1">
                    <a:lumMod val="75000"/>
                    <a:lumOff val="25000"/>
                  </a:schemeClr>
                </a:solidFill>
                <a:cs typeface="Arial" pitchFamily="34" charset="0"/>
              </a:rPr>
              <a:t>Dati relativi ad articoli e commenti del New York Times tra il 2017 e 2018</a:t>
            </a:r>
            <a:endParaRPr lang="ko-KR" altLang="en-US" sz="1400" dirty="0">
              <a:solidFill>
                <a:schemeClr val="tx1">
                  <a:lumMod val="75000"/>
                  <a:lumOff val="25000"/>
                </a:schemeClr>
              </a:solidFill>
              <a:cs typeface="Arial" pitchFamily="34" charset="0"/>
            </a:endParaRPr>
          </a:p>
        </p:txBody>
      </p:sp>
      <p:sp>
        <p:nvSpPr>
          <p:cNvPr id="18" name="TextBox 20">
            <a:extLst>
              <a:ext uri="{FF2B5EF4-FFF2-40B4-BE49-F238E27FC236}">
                <a16:creationId xmlns:a16="http://schemas.microsoft.com/office/drawing/2014/main" id="{87ACE760-C55B-47E7-9C3C-A5E736C975C8}"/>
              </a:ext>
            </a:extLst>
          </p:cNvPr>
          <p:cNvSpPr txBox="1"/>
          <p:nvPr/>
        </p:nvSpPr>
        <p:spPr>
          <a:xfrm>
            <a:off x="987877" y="2220731"/>
            <a:ext cx="2893264" cy="523220"/>
          </a:xfrm>
          <a:prstGeom prst="rect">
            <a:avLst/>
          </a:prstGeom>
          <a:noFill/>
        </p:spPr>
        <p:txBody>
          <a:bodyPr wrap="square" rtlCol="0" anchor="ctr">
            <a:spAutoFit/>
          </a:bodyPr>
          <a:lstStyle/>
          <a:p>
            <a:r>
              <a:rPr lang="it-IT" altLang="ko-KR" sz="1400" dirty="0">
                <a:solidFill>
                  <a:schemeClr val="tx1">
                    <a:lumMod val="75000"/>
                    <a:lumOff val="25000"/>
                  </a:schemeClr>
                </a:solidFill>
                <a:cs typeface="Arial" pitchFamily="34" charset="0"/>
              </a:rPr>
              <a:t>Ottenuti tramite API e disponibili su una competizione di </a:t>
            </a:r>
            <a:r>
              <a:rPr lang="it-IT" altLang="ko-KR" sz="1400" dirty="0" err="1">
                <a:solidFill>
                  <a:schemeClr val="tx1">
                    <a:lumMod val="75000"/>
                    <a:lumOff val="25000"/>
                  </a:schemeClr>
                </a:solidFill>
                <a:cs typeface="Arial" pitchFamily="34" charset="0"/>
              </a:rPr>
              <a:t>Kaggle</a:t>
            </a:r>
            <a:endParaRPr lang="ko-KR" altLang="en-US" sz="1400" dirty="0">
              <a:solidFill>
                <a:schemeClr val="tx1">
                  <a:lumMod val="75000"/>
                  <a:lumOff val="25000"/>
                </a:schemeClr>
              </a:solidFill>
              <a:cs typeface="Arial" pitchFamily="34" charset="0"/>
            </a:endParaRPr>
          </a:p>
        </p:txBody>
      </p:sp>
      <p:sp>
        <p:nvSpPr>
          <p:cNvPr id="19" name="TextBox 20">
            <a:extLst>
              <a:ext uri="{FF2B5EF4-FFF2-40B4-BE49-F238E27FC236}">
                <a16:creationId xmlns:a16="http://schemas.microsoft.com/office/drawing/2014/main" id="{8EA20208-32C6-4752-8DEA-19CC60B03DB3}"/>
              </a:ext>
            </a:extLst>
          </p:cNvPr>
          <p:cNvSpPr txBox="1"/>
          <p:nvPr/>
        </p:nvSpPr>
        <p:spPr>
          <a:xfrm>
            <a:off x="968335" y="3029762"/>
            <a:ext cx="2830256" cy="738664"/>
          </a:xfrm>
          <a:prstGeom prst="rect">
            <a:avLst/>
          </a:prstGeom>
          <a:noFill/>
        </p:spPr>
        <p:txBody>
          <a:bodyPr wrap="square" rtlCol="0" anchor="ctr">
            <a:spAutoFit/>
          </a:bodyPr>
          <a:lstStyle/>
          <a:p>
            <a:r>
              <a:rPr lang="it-IT" altLang="ko-KR" sz="1400" dirty="0">
                <a:solidFill>
                  <a:schemeClr val="tx1">
                    <a:lumMod val="75000"/>
                    <a:lumOff val="25000"/>
                  </a:schemeClr>
                </a:solidFill>
                <a:cs typeface="Arial" pitchFamily="34" charset="0"/>
              </a:rPr>
              <a:t>L’obiettivo del progetto differisce dai punti della competizione, non c’è un benchmark di riferimento</a:t>
            </a:r>
            <a:endParaRPr lang="ko-KR" altLang="en-US" sz="14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B0F5E2AE-1BFA-4413-B343-4EC05E4EF3D6}"/>
              </a:ext>
            </a:extLst>
          </p:cNvPr>
          <p:cNvSpPr txBox="1"/>
          <p:nvPr/>
        </p:nvSpPr>
        <p:spPr>
          <a:xfrm>
            <a:off x="968333" y="4039967"/>
            <a:ext cx="2830257" cy="523220"/>
          </a:xfrm>
          <a:prstGeom prst="rect">
            <a:avLst/>
          </a:prstGeom>
          <a:noFill/>
        </p:spPr>
        <p:txBody>
          <a:bodyPr wrap="square" rtlCol="0" anchor="ctr">
            <a:spAutoFit/>
          </a:bodyPr>
          <a:lstStyle/>
          <a:p>
            <a:r>
              <a:rPr lang="it-IT" altLang="ko-KR" sz="1400" dirty="0">
                <a:solidFill>
                  <a:schemeClr val="tx1">
                    <a:lumMod val="75000"/>
                    <a:lumOff val="25000"/>
                  </a:schemeClr>
                </a:solidFill>
                <a:cs typeface="Arial" pitchFamily="34" charset="0"/>
              </a:rPr>
              <a:t>File disponibili in formato .</a:t>
            </a:r>
            <a:r>
              <a:rPr lang="it-IT" altLang="ko-KR" sz="1400" dirty="0" err="1">
                <a:solidFill>
                  <a:schemeClr val="tx1">
                    <a:lumMod val="75000"/>
                    <a:lumOff val="25000"/>
                  </a:schemeClr>
                </a:solidFill>
                <a:cs typeface="Arial" pitchFamily="34" charset="0"/>
              </a:rPr>
              <a:t>csv</a:t>
            </a:r>
            <a:r>
              <a:rPr lang="it-IT" altLang="ko-KR" sz="1400" dirty="0">
                <a:solidFill>
                  <a:schemeClr val="tx1">
                    <a:lumMod val="75000"/>
                    <a:lumOff val="25000"/>
                  </a:schemeClr>
                </a:solidFill>
                <a:cs typeface="Arial" pitchFamily="34" charset="0"/>
              </a:rPr>
              <a:t> ma non sempre standardizzato</a:t>
            </a:r>
            <a:endParaRPr lang="ko-KR" altLang="en-US" sz="1400" dirty="0">
              <a:solidFill>
                <a:schemeClr val="tx1">
                  <a:lumMod val="75000"/>
                  <a:lumOff val="25000"/>
                </a:schemeClr>
              </a:solidFill>
              <a:cs typeface="Arial" pitchFamily="34" charset="0"/>
            </a:endParaRPr>
          </a:p>
        </p:txBody>
      </p:sp>
      <p:sp>
        <p:nvSpPr>
          <p:cNvPr id="23" name="Freccia a destra 22">
            <a:extLst>
              <a:ext uri="{FF2B5EF4-FFF2-40B4-BE49-F238E27FC236}">
                <a16:creationId xmlns:a16="http://schemas.microsoft.com/office/drawing/2014/main" id="{6382F800-AD80-4FA4-A88F-E294BC58B745}"/>
              </a:ext>
            </a:extLst>
          </p:cNvPr>
          <p:cNvSpPr/>
          <p:nvPr/>
        </p:nvSpPr>
        <p:spPr>
          <a:xfrm>
            <a:off x="4025980" y="2650857"/>
            <a:ext cx="648072" cy="5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 3">
            <a:extLst>
              <a:ext uri="{FF2B5EF4-FFF2-40B4-BE49-F238E27FC236}">
                <a16:creationId xmlns:a16="http://schemas.microsoft.com/office/drawing/2014/main" id="{9E55E454-50D2-4924-AD73-D4DD74785AAA}"/>
              </a:ext>
            </a:extLst>
          </p:cNvPr>
          <p:cNvSpPr/>
          <p:nvPr/>
        </p:nvSpPr>
        <p:spPr>
          <a:xfrm>
            <a:off x="4869610" y="1635479"/>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6" name="TextBox 20">
            <a:extLst>
              <a:ext uri="{FF2B5EF4-FFF2-40B4-BE49-F238E27FC236}">
                <a16:creationId xmlns:a16="http://schemas.microsoft.com/office/drawing/2014/main" id="{391257DA-F55C-4C13-B4AE-8381EFA7D522}"/>
              </a:ext>
            </a:extLst>
          </p:cNvPr>
          <p:cNvSpPr txBox="1"/>
          <p:nvPr/>
        </p:nvSpPr>
        <p:spPr>
          <a:xfrm>
            <a:off x="5622848" y="1595769"/>
            <a:ext cx="2830257" cy="738664"/>
          </a:xfrm>
          <a:prstGeom prst="rect">
            <a:avLst/>
          </a:prstGeom>
          <a:noFill/>
        </p:spPr>
        <p:txBody>
          <a:bodyPr wrap="square" rtlCol="0" anchor="ctr">
            <a:spAutoFit/>
          </a:bodyPr>
          <a:lstStyle/>
          <a:p>
            <a:r>
              <a:rPr lang="it-IT" altLang="ko-KR" sz="1400" dirty="0">
                <a:solidFill>
                  <a:schemeClr val="tx1">
                    <a:lumMod val="75000"/>
                    <a:lumOff val="25000"/>
                  </a:schemeClr>
                </a:solidFill>
                <a:cs typeface="Arial" pitchFamily="34" charset="0"/>
              </a:rPr>
              <a:t>Le variabili di interesse erano</a:t>
            </a:r>
          </a:p>
          <a:p>
            <a:pPr marL="171450" indent="-171450">
              <a:buFont typeface="Arial" panose="020B0604020202020204" pitchFamily="34" charset="0"/>
              <a:buChar char="•"/>
            </a:pPr>
            <a:r>
              <a:rPr lang="it-IT" altLang="ko-KR" sz="1400" dirty="0">
                <a:solidFill>
                  <a:schemeClr val="tx1">
                    <a:lumMod val="75000"/>
                    <a:lumOff val="25000"/>
                  </a:schemeClr>
                </a:solidFill>
                <a:cs typeface="Arial" pitchFamily="34" charset="0"/>
              </a:rPr>
              <a:t>Set di Keywords negli Articoli</a:t>
            </a:r>
          </a:p>
          <a:p>
            <a:pPr marL="171450" indent="-171450">
              <a:buFont typeface="Arial" panose="020B0604020202020204" pitchFamily="34" charset="0"/>
              <a:buChar char="•"/>
            </a:pPr>
            <a:r>
              <a:rPr lang="it-IT" altLang="ko-KR" sz="1400" dirty="0">
                <a:solidFill>
                  <a:schemeClr val="tx1">
                    <a:lumMod val="75000"/>
                    <a:lumOff val="25000"/>
                  </a:schemeClr>
                </a:solidFill>
                <a:cs typeface="Arial" pitchFamily="34" charset="0"/>
              </a:rPr>
              <a:t>Body </a:t>
            </a:r>
            <a:r>
              <a:rPr lang="it-IT" altLang="ko-KR" sz="1400" dirty="0" err="1">
                <a:solidFill>
                  <a:schemeClr val="tx1">
                    <a:lumMod val="75000"/>
                    <a:lumOff val="25000"/>
                  </a:schemeClr>
                </a:solidFill>
                <a:cs typeface="Arial" pitchFamily="34" charset="0"/>
              </a:rPr>
              <a:t>Comment</a:t>
            </a:r>
            <a:r>
              <a:rPr lang="it-IT" altLang="ko-KR" sz="1400" dirty="0">
                <a:solidFill>
                  <a:schemeClr val="tx1">
                    <a:lumMod val="75000"/>
                    <a:lumOff val="25000"/>
                  </a:schemeClr>
                </a:solidFill>
                <a:cs typeface="Arial" pitchFamily="34" charset="0"/>
              </a:rPr>
              <a:t> nei Commenti</a:t>
            </a:r>
            <a:endParaRPr lang="ko-KR" altLang="en-US" sz="1400" dirty="0">
              <a:solidFill>
                <a:schemeClr val="tx1">
                  <a:lumMod val="75000"/>
                  <a:lumOff val="25000"/>
                </a:schemeClr>
              </a:solidFill>
              <a:cs typeface="Arial" pitchFamily="34" charset="0"/>
            </a:endParaRPr>
          </a:p>
        </p:txBody>
      </p:sp>
      <p:sp>
        <p:nvSpPr>
          <p:cNvPr id="27" name="Oval 3">
            <a:extLst>
              <a:ext uri="{FF2B5EF4-FFF2-40B4-BE49-F238E27FC236}">
                <a16:creationId xmlns:a16="http://schemas.microsoft.com/office/drawing/2014/main" id="{DC44154A-B9CA-43C6-9744-FC5F1DF35EB1}"/>
              </a:ext>
            </a:extLst>
          </p:cNvPr>
          <p:cNvSpPr/>
          <p:nvPr/>
        </p:nvSpPr>
        <p:spPr>
          <a:xfrm>
            <a:off x="4869586" y="2628783"/>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8" name="TextBox 20">
            <a:extLst>
              <a:ext uri="{FF2B5EF4-FFF2-40B4-BE49-F238E27FC236}">
                <a16:creationId xmlns:a16="http://schemas.microsoft.com/office/drawing/2014/main" id="{BC68B8F5-3D22-4867-A7F6-8DDBE73B4D58}"/>
              </a:ext>
            </a:extLst>
          </p:cNvPr>
          <p:cNvSpPr txBox="1"/>
          <p:nvPr/>
        </p:nvSpPr>
        <p:spPr>
          <a:xfrm>
            <a:off x="5622824" y="2641274"/>
            <a:ext cx="3129526" cy="523220"/>
          </a:xfrm>
          <a:prstGeom prst="rect">
            <a:avLst/>
          </a:prstGeom>
          <a:noFill/>
        </p:spPr>
        <p:txBody>
          <a:bodyPr wrap="square" rtlCol="0" anchor="ctr">
            <a:spAutoFit/>
          </a:bodyPr>
          <a:lstStyle/>
          <a:p>
            <a:r>
              <a:rPr lang="it-IT" altLang="ko-KR" sz="1400" dirty="0">
                <a:solidFill>
                  <a:schemeClr val="tx1">
                    <a:lumMod val="75000"/>
                    <a:lumOff val="25000"/>
                  </a:schemeClr>
                </a:solidFill>
                <a:cs typeface="Arial" pitchFamily="34" charset="0"/>
              </a:rPr>
              <a:t>Utilizzo della variabile identificativa </a:t>
            </a:r>
            <a:r>
              <a:rPr lang="it-IT" altLang="ko-KR" sz="1400" dirty="0" err="1">
                <a:solidFill>
                  <a:schemeClr val="tx1">
                    <a:lumMod val="75000"/>
                    <a:lumOff val="25000"/>
                  </a:schemeClr>
                </a:solidFill>
                <a:cs typeface="Arial" pitchFamily="34" charset="0"/>
              </a:rPr>
              <a:t>ArticleID</a:t>
            </a:r>
            <a:r>
              <a:rPr lang="it-IT" altLang="ko-KR" sz="1400" dirty="0">
                <a:solidFill>
                  <a:schemeClr val="tx1">
                    <a:lumMod val="75000"/>
                    <a:lumOff val="25000"/>
                  </a:schemeClr>
                </a:solidFill>
                <a:cs typeface="Arial" pitchFamily="34" charset="0"/>
              </a:rPr>
              <a:t> per unire commenti e articoli</a:t>
            </a:r>
            <a:endParaRPr lang="ko-KR" altLang="en-US" sz="1400" dirty="0">
              <a:solidFill>
                <a:schemeClr val="tx1">
                  <a:lumMod val="75000"/>
                  <a:lumOff val="25000"/>
                </a:schemeClr>
              </a:solidFill>
              <a:cs typeface="Arial" pitchFamily="34" charset="0"/>
            </a:endParaRPr>
          </a:p>
        </p:txBody>
      </p:sp>
      <p:sp>
        <p:nvSpPr>
          <p:cNvPr id="29" name="Oval 3">
            <a:extLst>
              <a:ext uri="{FF2B5EF4-FFF2-40B4-BE49-F238E27FC236}">
                <a16:creationId xmlns:a16="http://schemas.microsoft.com/office/drawing/2014/main" id="{174435E8-191D-41F0-B3DC-44FBC98D4BD1}"/>
              </a:ext>
            </a:extLst>
          </p:cNvPr>
          <p:cNvSpPr/>
          <p:nvPr/>
        </p:nvSpPr>
        <p:spPr>
          <a:xfrm>
            <a:off x="4869586" y="3478093"/>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0" name="TextBox 20">
            <a:extLst>
              <a:ext uri="{FF2B5EF4-FFF2-40B4-BE49-F238E27FC236}">
                <a16:creationId xmlns:a16="http://schemas.microsoft.com/office/drawing/2014/main" id="{D72FB0D7-3E6D-4027-A6A6-E8CAF3B0A7E4}"/>
              </a:ext>
            </a:extLst>
          </p:cNvPr>
          <p:cNvSpPr txBox="1"/>
          <p:nvPr/>
        </p:nvSpPr>
        <p:spPr>
          <a:xfrm>
            <a:off x="5622824" y="3490584"/>
            <a:ext cx="2830257" cy="523220"/>
          </a:xfrm>
          <a:prstGeom prst="rect">
            <a:avLst/>
          </a:prstGeom>
          <a:noFill/>
        </p:spPr>
        <p:txBody>
          <a:bodyPr wrap="square" rtlCol="0" anchor="ctr">
            <a:spAutoFit/>
          </a:bodyPr>
          <a:lstStyle/>
          <a:p>
            <a:r>
              <a:rPr lang="it-IT" altLang="ko-KR" sz="1400" dirty="0">
                <a:solidFill>
                  <a:schemeClr val="tx1">
                    <a:lumMod val="75000"/>
                    <a:lumOff val="25000"/>
                  </a:schemeClr>
                </a:solidFill>
                <a:cs typeface="Arial" pitchFamily="34" charset="0"/>
              </a:rPr>
              <a:t>Dataset iniziale con circa 2 milioni di </a:t>
            </a:r>
            <a:r>
              <a:rPr lang="it-IT" altLang="ko-KR" sz="1400" dirty="0" err="1">
                <a:solidFill>
                  <a:schemeClr val="tx1">
                    <a:lumMod val="75000"/>
                    <a:lumOff val="25000"/>
                  </a:schemeClr>
                </a:solidFill>
                <a:cs typeface="Arial" pitchFamily="34" charset="0"/>
              </a:rPr>
              <a:t>records</a:t>
            </a:r>
            <a:endParaRPr lang="ko-KR" altLang="en-US"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65317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8945BA-5965-480B-A6A3-5A3BB8062381}"/>
              </a:ext>
            </a:extLst>
          </p:cNvPr>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DATI - TOPIC</a:t>
            </a:r>
          </a:p>
        </p:txBody>
      </p:sp>
      <p:sp>
        <p:nvSpPr>
          <p:cNvPr id="5" name="Oval 3">
            <a:extLst>
              <a:ext uri="{FF2B5EF4-FFF2-40B4-BE49-F238E27FC236}">
                <a16:creationId xmlns:a16="http://schemas.microsoft.com/office/drawing/2014/main" id="{AAF81634-4C13-4C33-81A8-6E26E90A0DFC}"/>
              </a:ext>
            </a:extLst>
          </p:cNvPr>
          <p:cNvSpPr/>
          <p:nvPr/>
        </p:nvSpPr>
        <p:spPr>
          <a:xfrm>
            <a:off x="639982" y="1360478"/>
            <a:ext cx="742972" cy="73122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TextBox 20">
            <a:extLst>
              <a:ext uri="{FF2B5EF4-FFF2-40B4-BE49-F238E27FC236}">
                <a16:creationId xmlns:a16="http://schemas.microsoft.com/office/drawing/2014/main" id="{643BDE9E-63F1-4BA3-B591-8F0710CC8623}"/>
              </a:ext>
            </a:extLst>
          </p:cNvPr>
          <p:cNvSpPr txBox="1"/>
          <p:nvPr/>
        </p:nvSpPr>
        <p:spPr>
          <a:xfrm>
            <a:off x="1763688" y="1360478"/>
            <a:ext cx="6264696" cy="646331"/>
          </a:xfrm>
          <a:prstGeom prst="rect">
            <a:avLst/>
          </a:prstGeom>
          <a:noFill/>
        </p:spPr>
        <p:txBody>
          <a:bodyPr wrap="square" rtlCol="0" anchor="ctr">
            <a:spAutoFit/>
          </a:bodyPr>
          <a:lstStyle/>
          <a:p>
            <a:pPr algn="just"/>
            <a:r>
              <a:rPr lang="it-IT" altLang="ko-KR" dirty="0">
                <a:solidFill>
                  <a:schemeClr val="tx1">
                    <a:lumMod val="75000"/>
                    <a:lumOff val="25000"/>
                  </a:schemeClr>
                </a:solidFill>
                <a:cs typeface="Arial" pitchFamily="34" charset="0"/>
              </a:rPr>
              <a:t>Idea: è sensato voler aggiornare la frase con dei termini che siano presi dallo stesso contesto.</a:t>
            </a:r>
          </a:p>
        </p:txBody>
      </p:sp>
      <p:sp>
        <p:nvSpPr>
          <p:cNvPr id="9" name="TextBox 20">
            <a:extLst>
              <a:ext uri="{FF2B5EF4-FFF2-40B4-BE49-F238E27FC236}">
                <a16:creationId xmlns:a16="http://schemas.microsoft.com/office/drawing/2014/main" id="{0BD71414-E49B-4843-B573-8EE674749363}"/>
              </a:ext>
            </a:extLst>
          </p:cNvPr>
          <p:cNvSpPr txBox="1"/>
          <p:nvPr/>
        </p:nvSpPr>
        <p:spPr>
          <a:xfrm>
            <a:off x="1763688" y="2524072"/>
            <a:ext cx="6264696" cy="923330"/>
          </a:xfrm>
          <a:prstGeom prst="rect">
            <a:avLst/>
          </a:prstGeom>
          <a:noFill/>
        </p:spPr>
        <p:txBody>
          <a:bodyPr wrap="square" rtlCol="0" anchor="ctr">
            <a:spAutoFit/>
          </a:bodyPr>
          <a:lstStyle/>
          <a:p>
            <a:pPr algn="just"/>
            <a:r>
              <a:rPr lang="it-IT" altLang="ko-KR" dirty="0">
                <a:solidFill>
                  <a:schemeClr val="tx1">
                    <a:lumMod val="75000"/>
                    <a:lumOff val="25000"/>
                  </a:schemeClr>
                </a:solidFill>
                <a:cs typeface="Arial" pitchFamily="34" charset="0"/>
              </a:rPr>
              <a:t>È quindi necessario utilizzare un modello di classificazione che data la frase in input sappia dirmi a quale contesto appartenga</a:t>
            </a:r>
          </a:p>
        </p:txBody>
      </p:sp>
      <p:sp>
        <p:nvSpPr>
          <p:cNvPr id="11" name="TextBox 20">
            <a:extLst>
              <a:ext uri="{FF2B5EF4-FFF2-40B4-BE49-F238E27FC236}">
                <a16:creationId xmlns:a16="http://schemas.microsoft.com/office/drawing/2014/main" id="{C9FBC20A-A979-4F98-97AE-3BD29C9ABF4B}"/>
              </a:ext>
            </a:extLst>
          </p:cNvPr>
          <p:cNvSpPr txBox="1"/>
          <p:nvPr/>
        </p:nvSpPr>
        <p:spPr>
          <a:xfrm>
            <a:off x="1763412" y="3820217"/>
            <a:ext cx="6480996" cy="923330"/>
          </a:xfrm>
          <a:prstGeom prst="rect">
            <a:avLst/>
          </a:prstGeom>
          <a:noFill/>
        </p:spPr>
        <p:txBody>
          <a:bodyPr wrap="square" rtlCol="0" anchor="ctr">
            <a:spAutoFit/>
          </a:bodyPr>
          <a:lstStyle/>
          <a:p>
            <a:pPr algn="just"/>
            <a:r>
              <a:rPr lang="it-IT" altLang="ko-KR" dirty="0">
                <a:solidFill>
                  <a:schemeClr val="tx1">
                    <a:lumMod val="75000"/>
                    <a:lumOff val="25000"/>
                  </a:schemeClr>
                </a:solidFill>
                <a:cs typeface="Arial" pitchFamily="34" charset="0"/>
              </a:rPr>
              <a:t>Problema: ogni commento è associato ad un set di Keywords ma esistono oltre 10’000 set distinti, alcuni relativi un singolo commento.</a:t>
            </a:r>
          </a:p>
        </p:txBody>
      </p:sp>
      <p:sp>
        <p:nvSpPr>
          <p:cNvPr id="16" name="Oval 3">
            <a:extLst>
              <a:ext uri="{FF2B5EF4-FFF2-40B4-BE49-F238E27FC236}">
                <a16:creationId xmlns:a16="http://schemas.microsoft.com/office/drawing/2014/main" id="{6A417DCF-A11F-4242-B37E-54C7557842CA}"/>
              </a:ext>
            </a:extLst>
          </p:cNvPr>
          <p:cNvSpPr/>
          <p:nvPr/>
        </p:nvSpPr>
        <p:spPr>
          <a:xfrm>
            <a:off x="639982" y="2620125"/>
            <a:ext cx="742972" cy="73122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7" name="Oval 3">
            <a:extLst>
              <a:ext uri="{FF2B5EF4-FFF2-40B4-BE49-F238E27FC236}">
                <a16:creationId xmlns:a16="http://schemas.microsoft.com/office/drawing/2014/main" id="{D09B30D3-DDE4-4A58-BC48-1261A4B0DA85}"/>
              </a:ext>
            </a:extLst>
          </p:cNvPr>
          <p:cNvSpPr/>
          <p:nvPr/>
        </p:nvSpPr>
        <p:spPr>
          <a:xfrm>
            <a:off x="639982" y="3879772"/>
            <a:ext cx="742972" cy="73122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5" name="Smiley Face 12">
            <a:extLst>
              <a:ext uri="{FF2B5EF4-FFF2-40B4-BE49-F238E27FC236}">
                <a16:creationId xmlns:a16="http://schemas.microsoft.com/office/drawing/2014/main" id="{3A1C1211-6DF7-484C-9835-CC9D7B738CA4}"/>
              </a:ext>
            </a:extLst>
          </p:cNvPr>
          <p:cNvSpPr/>
          <p:nvPr/>
        </p:nvSpPr>
        <p:spPr>
          <a:xfrm>
            <a:off x="827584" y="4083918"/>
            <a:ext cx="380734" cy="35299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7">
            <a:extLst>
              <a:ext uri="{FF2B5EF4-FFF2-40B4-BE49-F238E27FC236}">
                <a16:creationId xmlns:a16="http://schemas.microsoft.com/office/drawing/2014/main" id="{52F6F75A-C561-4AF0-9314-1C55CCCA58BF}"/>
              </a:ext>
            </a:extLst>
          </p:cNvPr>
          <p:cNvSpPr/>
          <p:nvPr/>
        </p:nvSpPr>
        <p:spPr>
          <a:xfrm rot="18900000">
            <a:off x="940896" y="2814075"/>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ounded Rectangle 51">
            <a:extLst>
              <a:ext uri="{FF2B5EF4-FFF2-40B4-BE49-F238E27FC236}">
                <a16:creationId xmlns:a16="http://schemas.microsoft.com/office/drawing/2014/main" id="{E7B0AC96-1177-454D-8B93-6B62FDD6C054}"/>
              </a:ext>
            </a:extLst>
          </p:cNvPr>
          <p:cNvSpPr/>
          <p:nvPr/>
        </p:nvSpPr>
        <p:spPr>
          <a:xfrm rot="16200000" flipH="1">
            <a:off x="831366" y="1546541"/>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20992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49292" y="2031689"/>
            <a:ext cx="3845416" cy="1080121"/>
          </a:xfrm>
        </p:spPr>
        <p:txBody>
          <a:bodyPr/>
          <a:lstStyle/>
          <a:p>
            <a:pPr lvl="0"/>
            <a:r>
              <a:rPr lang="en-US" altLang="ko-KR" dirty="0">
                <a:ea typeface="맑은 고딕" pitchFamily="50" charset="-127"/>
              </a:rPr>
              <a:t>LDA</a:t>
            </a:r>
            <a:endParaRPr lang="en-US" altLang="ko-KR" dirty="0"/>
          </a:p>
        </p:txBody>
      </p:sp>
    </p:spTree>
    <p:extLst>
      <p:ext uri="{BB962C8B-B14F-4D97-AF65-F5344CB8AC3E}">
        <p14:creationId xmlns:p14="http://schemas.microsoft.com/office/powerpoint/2010/main" val="399018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8945BA-5965-480B-A6A3-5A3BB8062381}"/>
              </a:ext>
            </a:extLst>
          </p:cNvPr>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LDA (Latent Dirichlet Allocation)</a:t>
            </a:r>
          </a:p>
        </p:txBody>
      </p:sp>
      <p:sp>
        <p:nvSpPr>
          <p:cNvPr id="5" name="Oval 3">
            <a:extLst>
              <a:ext uri="{FF2B5EF4-FFF2-40B4-BE49-F238E27FC236}">
                <a16:creationId xmlns:a16="http://schemas.microsoft.com/office/drawing/2014/main" id="{AAF81634-4C13-4C33-81A8-6E26E90A0DFC}"/>
              </a:ext>
            </a:extLst>
          </p:cNvPr>
          <p:cNvSpPr/>
          <p:nvPr/>
        </p:nvSpPr>
        <p:spPr>
          <a:xfrm>
            <a:off x="539552" y="1275606"/>
            <a:ext cx="864096" cy="851232"/>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TextBox 20">
            <a:extLst>
              <a:ext uri="{FF2B5EF4-FFF2-40B4-BE49-F238E27FC236}">
                <a16:creationId xmlns:a16="http://schemas.microsoft.com/office/drawing/2014/main" id="{643BDE9E-63F1-4BA3-B591-8F0710CC8623}"/>
              </a:ext>
            </a:extLst>
          </p:cNvPr>
          <p:cNvSpPr txBox="1"/>
          <p:nvPr/>
        </p:nvSpPr>
        <p:spPr>
          <a:xfrm>
            <a:off x="1763688" y="1360478"/>
            <a:ext cx="6264696" cy="646331"/>
          </a:xfrm>
          <a:prstGeom prst="rect">
            <a:avLst/>
          </a:prstGeom>
          <a:noFill/>
        </p:spPr>
        <p:txBody>
          <a:bodyPr wrap="square" rtlCol="0" anchor="ctr">
            <a:spAutoFit/>
          </a:bodyPr>
          <a:lstStyle/>
          <a:p>
            <a:pPr algn="just"/>
            <a:r>
              <a:rPr lang="it-IT" altLang="ko-KR" dirty="0">
                <a:solidFill>
                  <a:schemeClr val="tx1">
                    <a:lumMod val="75000"/>
                    <a:lumOff val="25000"/>
                  </a:schemeClr>
                </a:solidFill>
                <a:cs typeface="Arial" pitchFamily="34" charset="0"/>
              </a:rPr>
              <a:t>Suppongo che esistano dei </a:t>
            </a:r>
            <a:r>
              <a:rPr lang="it-IT" altLang="ko-KR" dirty="0" err="1">
                <a:solidFill>
                  <a:schemeClr val="tx1">
                    <a:lumMod val="75000"/>
                    <a:lumOff val="25000"/>
                  </a:schemeClr>
                </a:solidFill>
                <a:cs typeface="Arial" pitchFamily="34" charset="0"/>
              </a:rPr>
              <a:t>topic</a:t>
            </a:r>
            <a:r>
              <a:rPr lang="it-IT" altLang="ko-KR" dirty="0">
                <a:solidFill>
                  <a:schemeClr val="tx1">
                    <a:lumMod val="75000"/>
                    <a:lumOff val="25000"/>
                  </a:schemeClr>
                </a:solidFill>
                <a:cs typeface="Arial" pitchFamily="34" charset="0"/>
              </a:rPr>
              <a:t> non osservati (latenti appunto) che mi possano sintetizzare le keywords</a:t>
            </a:r>
          </a:p>
        </p:txBody>
      </p:sp>
      <p:sp>
        <p:nvSpPr>
          <p:cNvPr id="9" name="TextBox 20">
            <a:extLst>
              <a:ext uri="{FF2B5EF4-FFF2-40B4-BE49-F238E27FC236}">
                <a16:creationId xmlns:a16="http://schemas.microsoft.com/office/drawing/2014/main" id="{0BD71414-E49B-4843-B573-8EE674749363}"/>
              </a:ext>
            </a:extLst>
          </p:cNvPr>
          <p:cNvSpPr txBox="1"/>
          <p:nvPr/>
        </p:nvSpPr>
        <p:spPr>
          <a:xfrm>
            <a:off x="1763688" y="2662572"/>
            <a:ext cx="6264696" cy="646331"/>
          </a:xfrm>
          <a:prstGeom prst="rect">
            <a:avLst/>
          </a:prstGeom>
          <a:noFill/>
        </p:spPr>
        <p:txBody>
          <a:bodyPr wrap="square" rtlCol="0" anchor="ctr">
            <a:spAutoFit/>
          </a:bodyPr>
          <a:lstStyle/>
          <a:p>
            <a:pPr algn="just"/>
            <a:r>
              <a:rPr lang="it-IT" altLang="ko-KR" dirty="0">
                <a:solidFill>
                  <a:schemeClr val="tx1">
                    <a:lumMod val="75000"/>
                    <a:lumOff val="25000"/>
                  </a:schemeClr>
                </a:solidFill>
                <a:cs typeface="Arial" pitchFamily="34" charset="0"/>
              </a:rPr>
              <a:t>L’output del modello è una lista di </a:t>
            </a:r>
            <a:r>
              <a:rPr lang="it-IT" altLang="ko-KR" dirty="0" err="1">
                <a:solidFill>
                  <a:schemeClr val="tx1">
                    <a:lumMod val="75000"/>
                    <a:lumOff val="25000"/>
                  </a:schemeClr>
                </a:solidFill>
                <a:cs typeface="Arial" pitchFamily="34" charset="0"/>
              </a:rPr>
              <a:t>topic</a:t>
            </a:r>
            <a:r>
              <a:rPr lang="it-IT" altLang="ko-KR" dirty="0">
                <a:solidFill>
                  <a:schemeClr val="tx1">
                    <a:lumMod val="75000"/>
                    <a:lumOff val="25000"/>
                  </a:schemeClr>
                </a:solidFill>
                <a:cs typeface="Arial" pitchFamily="34" charset="0"/>
              </a:rPr>
              <a:t> identificati da determinate keywords con pesi relativi alla loro importanza</a:t>
            </a:r>
          </a:p>
        </p:txBody>
      </p:sp>
      <p:sp>
        <p:nvSpPr>
          <p:cNvPr id="11" name="TextBox 20">
            <a:extLst>
              <a:ext uri="{FF2B5EF4-FFF2-40B4-BE49-F238E27FC236}">
                <a16:creationId xmlns:a16="http://schemas.microsoft.com/office/drawing/2014/main" id="{C9FBC20A-A979-4F98-97AE-3BD29C9ABF4B}"/>
              </a:ext>
            </a:extLst>
          </p:cNvPr>
          <p:cNvSpPr txBox="1"/>
          <p:nvPr/>
        </p:nvSpPr>
        <p:spPr>
          <a:xfrm>
            <a:off x="1763412" y="3958717"/>
            <a:ext cx="6480996" cy="646331"/>
          </a:xfrm>
          <a:prstGeom prst="rect">
            <a:avLst/>
          </a:prstGeom>
          <a:noFill/>
        </p:spPr>
        <p:txBody>
          <a:bodyPr wrap="square" rtlCol="0" anchor="ctr">
            <a:spAutoFit/>
          </a:bodyPr>
          <a:lstStyle/>
          <a:p>
            <a:pPr algn="just"/>
            <a:r>
              <a:rPr lang="it-IT" altLang="ko-KR" dirty="0">
                <a:solidFill>
                  <a:schemeClr val="tx1">
                    <a:lumMod val="75000"/>
                    <a:lumOff val="25000"/>
                  </a:schemeClr>
                </a:solidFill>
                <a:cs typeface="Arial" pitchFamily="34" charset="0"/>
              </a:rPr>
              <a:t>È stata effettuata una </a:t>
            </a:r>
            <a:r>
              <a:rPr lang="it-IT" altLang="ko-KR" dirty="0" err="1">
                <a:solidFill>
                  <a:schemeClr val="tx1">
                    <a:lumMod val="75000"/>
                    <a:lumOff val="25000"/>
                  </a:schemeClr>
                </a:solidFill>
                <a:cs typeface="Arial" pitchFamily="34" charset="0"/>
              </a:rPr>
              <a:t>grid</a:t>
            </a:r>
            <a:r>
              <a:rPr lang="it-IT" altLang="ko-KR" dirty="0">
                <a:solidFill>
                  <a:schemeClr val="tx1">
                    <a:lumMod val="75000"/>
                    <a:lumOff val="25000"/>
                  </a:schemeClr>
                </a:solidFill>
                <a:cs typeface="Arial" pitchFamily="34" charset="0"/>
              </a:rPr>
              <a:t> </a:t>
            </a:r>
            <a:r>
              <a:rPr lang="it-IT" altLang="ko-KR" dirty="0" err="1">
                <a:solidFill>
                  <a:schemeClr val="tx1">
                    <a:lumMod val="75000"/>
                    <a:lumOff val="25000"/>
                  </a:schemeClr>
                </a:solidFill>
                <a:cs typeface="Arial" pitchFamily="34" charset="0"/>
              </a:rPr>
              <a:t>search</a:t>
            </a:r>
            <a:r>
              <a:rPr lang="it-IT" altLang="ko-KR" dirty="0">
                <a:solidFill>
                  <a:schemeClr val="tx1">
                    <a:lumMod val="75000"/>
                    <a:lumOff val="25000"/>
                  </a:schemeClr>
                </a:solidFill>
                <a:cs typeface="Arial" pitchFamily="34" charset="0"/>
              </a:rPr>
              <a:t> per trovare il numero di </a:t>
            </a:r>
            <a:r>
              <a:rPr lang="it-IT" altLang="ko-KR" dirty="0" err="1">
                <a:solidFill>
                  <a:schemeClr val="tx1">
                    <a:lumMod val="75000"/>
                    <a:lumOff val="25000"/>
                  </a:schemeClr>
                </a:solidFill>
                <a:cs typeface="Arial" pitchFamily="34" charset="0"/>
              </a:rPr>
              <a:t>topic</a:t>
            </a:r>
            <a:r>
              <a:rPr lang="it-IT" altLang="ko-KR" dirty="0">
                <a:solidFill>
                  <a:schemeClr val="tx1">
                    <a:lumMod val="75000"/>
                    <a:lumOff val="25000"/>
                  </a:schemeClr>
                </a:solidFill>
                <a:cs typeface="Arial" pitchFamily="34" charset="0"/>
              </a:rPr>
              <a:t> più adatto</a:t>
            </a:r>
          </a:p>
        </p:txBody>
      </p:sp>
      <p:sp>
        <p:nvSpPr>
          <p:cNvPr id="12" name="Oval 3">
            <a:extLst>
              <a:ext uri="{FF2B5EF4-FFF2-40B4-BE49-F238E27FC236}">
                <a16:creationId xmlns:a16="http://schemas.microsoft.com/office/drawing/2014/main" id="{293AD31E-A66F-4D0B-95D0-75D39350C0F4}"/>
              </a:ext>
            </a:extLst>
          </p:cNvPr>
          <p:cNvSpPr/>
          <p:nvPr/>
        </p:nvSpPr>
        <p:spPr>
          <a:xfrm>
            <a:off x="539552" y="2565936"/>
            <a:ext cx="864096" cy="851232"/>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3" name="Oval 3">
            <a:extLst>
              <a:ext uri="{FF2B5EF4-FFF2-40B4-BE49-F238E27FC236}">
                <a16:creationId xmlns:a16="http://schemas.microsoft.com/office/drawing/2014/main" id="{E54BE3C7-7970-47EB-AEC4-9A5F64351040}"/>
              </a:ext>
            </a:extLst>
          </p:cNvPr>
          <p:cNvSpPr/>
          <p:nvPr/>
        </p:nvSpPr>
        <p:spPr>
          <a:xfrm>
            <a:off x="539552" y="3856266"/>
            <a:ext cx="864096" cy="851232"/>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Tree>
    <p:extLst>
      <p:ext uri="{BB962C8B-B14F-4D97-AF65-F5344CB8AC3E}">
        <p14:creationId xmlns:p14="http://schemas.microsoft.com/office/powerpoint/2010/main" val="620040161"/>
      </p:ext>
    </p:extLst>
  </p:cSld>
  <p:clrMapOvr>
    <a:masterClrMapping/>
  </p:clrMapOvr>
</p:sld>
</file>

<file path=ppt/theme/theme1.xml><?xml version="1.0" encoding="utf-8"?>
<a:theme xmlns:a="http://schemas.openxmlformats.org/drawingml/2006/main" name="Cover and End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2066</TotalTime>
  <Words>936</Words>
  <Application>Microsoft Office PowerPoint</Application>
  <PresentationFormat>Presentazione su schermo (16:9)</PresentationFormat>
  <Paragraphs>170</Paragraphs>
  <Slides>28</Slides>
  <Notes>6</Notes>
  <HiddenSlides>0</HiddenSlides>
  <MMClips>0</MMClips>
  <ScaleCrop>false</ScaleCrop>
  <HeadingPairs>
    <vt:vector size="6" baseType="variant">
      <vt:variant>
        <vt:lpstr>Caratteri utilizzati</vt:lpstr>
      </vt:variant>
      <vt:variant>
        <vt:i4>2</vt:i4>
      </vt:variant>
      <vt:variant>
        <vt:lpstr>Tema</vt:lpstr>
      </vt:variant>
      <vt:variant>
        <vt:i4>3</vt:i4>
      </vt:variant>
      <vt:variant>
        <vt:lpstr>Titoli diapositive</vt:lpstr>
      </vt:variant>
      <vt:variant>
        <vt:i4>28</vt:i4>
      </vt:variant>
    </vt:vector>
  </HeadingPairs>
  <TitlesOfParts>
    <vt:vector size="33" baseType="lpstr">
      <vt:lpstr>맑은 고딕</vt:lpstr>
      <vt:lpstr>Arial</vt:lpstr>
      <vt:lpstr>Cover and End Slide Master</vt:lpstr>
      <vt:lpstr>Contents Slide Master</vt:lpstr>
      <vt:lpstr>Section Break Slide Master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l.gabellini1@campus.unimib.it</cp:lastModifiedBy>
  <cp:revision>121</cp:revision>
  <dcterms:created xsi:type="dcterms:W3CDTF">2016-12-05T23:26:54Z</dcterms:created>
  <dcterms:modified xsi:type="dcterms:W3CDTF">2019-07-03T15:40:35Z</dcterms:modified>
</cp:coreProperties>
</file>