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71" r:id="rId6"/>
    <p:sldId id="270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Tetris game playing AI using static evaluation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Gabe Becker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0EEF605-B2CF-46DF-8CBD-B03F31FA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889FED-B7B7-45E2-A1EC-CFE97394A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C57FA46-8945-4DEE-92C7-EB9E2F66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ggregate Height = 43">
            <a:extLst>
              <a:ext uri="{FF2B5EF4-FFF2-40B4-BE49-F238E27FC236}">
                <a16:creationId xmlns:a16="http://schemas.microsoft.com/office/drawing/2014/main" id="{4FF03D60-98F5-422B-A60D-CC93003A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016" y="780711"/>
            <a:ext cx="3096395" cy="2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D9581C-C235-4649-ADAA-3FF9E508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7" y="840824"/>
            <a:ext cx="3397924" cy="204724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9F40D-04AD-40D2-84A6-D4AC4031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27" y="1193055"/>
            <a:ext cx="3400442" cy="1360177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81C7-0D12-44A1-9ECD-CF02CE40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Bumpiness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(x = sum of absolute differences between adjacent column heights)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D76765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0 bumpiness - 1</a:t>
                </a:r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8 bumpiness – 0.5</a:t>
                </a:r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20 bumpiness – basically 0</a:t>
                </a:r>
              </a:p>
              <a:p>
                <a:pPr>
                  <a:buClr>
                    <a:srgbClr val="D7676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  <a:blipFill>
                <a:blip r:embed="rId5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4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0EEF605-B2CF-46DF-8CBD-B03F31FA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889FED-B7B7-45E2-A1EC-CFE97394A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C57FA46-8945-4DEE-92C7-EB9E2F66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ggregate Height = 43">
            <a:extLst>
              <a:ext uri="{FF2B5EF4-FFF2-40B4-BE49-F238E27FC236}">
                <a16:creationId xmlns:a16="http://schemas.microsoft.com/office/drawing/2014/main" id="{4FF03D60-98F5-422B-A60D-CC93003A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016" y="780711"/>
            <a:ext cx="3096395" cy="2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7381D-6FF0-42D9-82BF-846567E5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7" y="781361"/>
            <a:ext cx="3397924" cy="2166176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67BC9-6595-4370-8892-647902AB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27" y="849315"/>
            <a:ext cx="3400442" cy="2047657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81C7-0D12-44A1-9ECD-CF02CE40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Max Height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(x = highest column height)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E4A53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0.0346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buClr>
                    <a:srgbClr val="E4A53F"/>
                  </a:buClr>
                </a:pPr>
                <a:r>
                  <a:rPr lang="en-US" dirty="0"/>
                  <a:t>0 max height - 1</a:t>
                </a:r>
              </a:p>
              <a:p>
                <a:pPr>
                  <a:buClr>
                    <a:srgbClr val="E4A53F"/>
                  </a:buClr>
                </a:pPr>
                <a:r>
                  <a:rPr lang="en-US" dirty="0"/>
                  <a:t>8 max height – ~0.5</a:t>
                </a:r>
              </a:p>
              <a:p>
                <a:pPr>
                  <a:buClr>
                    <a:srgbClr val="E4A53F"/>
                  </a:buClr>
                </a:pPr>
                <a:r>
                  <a:rPr lang="en-US" dirty="0"/>
                  <a:t>20 max height – 0</a:t>
                </a:r>
              </a:p>
              <a:p>
                <a:pPr>
                  <a:buClr>
                    <a:srgbClr val="E4A5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  <a:blipFill>
                <a:blip r:embed="rId5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E8FC-1DA2-455E-9B78-0D3705A1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 we to use this?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10F5-E971-4F77-AEA1-EFB280AA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1890876"/>
            <a:ext cx="4073792" cy="4967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First, we loop through possible rotations and placements of the </a:t>
            </a:r>
            <a:r>
              <a:rPr lang="en-US" sz="1800" dirty="0" err="1"/>
              <a:t>tetromino</a:t>
            </a:r>
            <a:r>
              <a:rPr lang="en-US" sz="1800" dirty="0"/>
              <a:t>, and simulate “dropping” the piece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Next, we calculate the evaluation of the board given the </a:t>
            </a:r>
            <a:r>
              <a:rPr lang="en-US" sz="1800" dirty="0" err="1"/>
              <a:t>tetromino</a:t>
            </a:r>
            <a:r>
              <a:rPr lang="en-US" sz="1800" dirty="0"/>
              <a:t> placement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We then choose the placement of the </a:t>
            </a:r>
            <a:r>
              <a:rPr lang="en-US" sz="1800" dirty="0" err="1"/>
              <a:t>tetromino</a:t>
            </a:r>
            <a:r>
              <a:rPr lang="en-US" sz="1800" dirty="0"/>
              <a:t> that gives the best evaluation score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Finally, we convert the best move into actions (rotation x time, move left, move right) and execute the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6418-0D17-4A58-9E43-659A32D83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5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2DF9A-43A0-4355-B8B0-4CD98D1A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" y="6582334"/>
            <a:ext cx="4570461" cy="2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2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45FD0-00E3-4B06-8D16-85E9F21F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Multithreading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F4D9688-50B2-4DD2-A66F-17826F78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To prevent blocking while deciding the best move, multithreading is used</a:t>
            </a:r>
          </a:p>
          <a:p>
            <a:endParaRPr lang="en-US" dirty="0"/>
          </a:p>
          <a:p>
            <a:r>
              <a:rPr lang="en-US" dirty="0"/>
              <a:t>The main thread continues to drop the piece while a child thread calculates the move </a:t>
            </a:r>
          </a:p>
          <a:p>
            <a:endParaRPr lang="en-US" dirty="0"/>
          </a:p>
          <a:p>
            <a:r>
              <a:rPr lang="en-US" dirty="0"/>
              <a:t>In retrospect, probably not needed (evaluation function is lightning fast)</a:t>
            </a:r>
          </a:p>
          <a:p>
            <a:pPr lvl="1"/>
            <a:r>
              <a:rPr lang="en-US" dirty="0"/>
              <a:t>Approximately 0.0003 seconds per evaluation</a:t>
            </a:r>
          </a:p>
          <a:p>
            <a:pPr lvl="1"/>
            <a:r>
              <a:rPr lang="en-US" dirty="0"/>
              <a:t>Really hard to measure because it’s so fast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096AD1-7834-43BA-B788-1F5B722A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1" y="4367611"/>
            <a:ext cx="7543552" cy="9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5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BE35-DF9F-4A3D-AC5C-D9B92AA3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So, does it work???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5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4EB2-5D09-4EE0-A6F5-BADCF96C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pretty good!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0FF0-E0F5-434F-8115-EB9009CC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8096083" cy="413613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Clears ~23 lines per game</a:t>
            </a:r>
          </a:p>
          <a:p>
            <a:pPr lvl="1"/>
            <a:r>
              <a:rPr lang="en-US" dirty="0"/>
              <a:t>Better approximation: 20-30 lines per game</a:t>
            </a:r>
          </a:p>
          <a:p>
            <a:pPr lvl="1"/>
            <a:r>
              <a:rPr lang="en-US" dirty="0"/>
              <a:t>Highest amount achieved: 90</a:t>
            </a:r>
          </a:p>
          <a:p>
            <a:endParaRPr lang="en-US" dirty="0"/>
          </a:p>
          <a:p>
            <a:r>
              <a:rPr lang="en-US" dirty="0"/>
              <a:t>Making a good evaluation with only “pencil and paper” mathematics is</a:t>
            </a:r>
            <a:r>
              <a:rPr lang="en-US" i="1" dirty="0"/>
              <a:t> very</a:t>
            </a:r>
            <a:r>
              <a:rPr lang="en-US" dirty="0"/>
              <a:t> difficult</a:t>
            </a:r>
          </a:p>
          <a:p>
            <a:pPr lvl="1"/>
            <a:r>
              <a:rPr lang="en-US" dirty="0"/>
              <a:t>Using machine learning to change the values of weights and functions is definitely the way to make a proper Tetris AI</a:t>
            </a:r>
          </a:p>
          <a:p>
            <a:endParaRPr lang="en-US" dirty="0"/>
          </a:p>
          <a:p>
            <a:r>
              <a:rPr lang="en-US" dirty="0"/>
              <a:t>This doesn’t mean the project was a failure – the AI can make decisions usually clear some lines</a:t>
            </a:r>
          </a:p>
          <a:p>
            <a:pPr lvl="1"/>
            <a:r>
              <a:rPr lang="en-US" dirty="0"/>
              <a:t>I’d describe it as a slightly less-than-average Tetris player and better than a first-time human Tetris player</a:t>
            </a:r>
          </a:p>
          <a:p>
            <a:pPr lvl="1"/>
            <a:r>
              <a:rPr lang="en-US" dirty="0"/>
              <a:t>It makes decisions way faster than the average human, meaning it can play much faster</a:t>
            </a:r>
          </a:p>
          <a:p>
            <a:pPr lvl="1"/>
            <a:r>
              <a:rPr lang="en-US" dirty="0"/>
              <a:t>I also learned a lot about creating and using a static evaluation function, which is a success in its own 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F11E-26A7-4BEA-8B11-809CE1EA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702156"/>
            <a:ext cx="2878355" cy="60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44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46">
            <a:extLst>
              <a:ext uri="{FF2B5EF4-FFF2-40B4-BE49-F238E27FC236}">
                <a16:creationId xmlns:a16="http://schemas.microsoft.com/office/drawing/2014/main" id="{01B6ECCA-7A31-489A-9EB5-A736F1A38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0" name="Rectangle 148">
            <a:extLst>
              <a:ext uri="{FF2B5EF4-FFF2-40B4-BE49-F238E27FC236}">
                <a16:creationId xmlns:a16="http://schemas.microsoft.com/office/drawing/2014/main" id="{9657081C-9529-4BAD-8D9E-855E0D178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FBA72A-1CDB-4DED-9D9F-8DCEA66D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02341-49CF-4541-BDF2-F8EF72A1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3064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1918-243A-4400-8AD7-51512983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2397"/>
            <a:ext cx="3415633" cy="402452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Tetris is a video game where a 4-block piece, called a </a:t>
            </a:r>
            <a:r>
              <a:rPr lang="en-US" dirty="0" err="1">
                <a:solidFill>
                  <a:srgbClr val="FFFFFF"/>
                </a:solidFill>
              </a:rPr>
              <a:t>tetromino</a:t>
            </a:r>
            <a:r>
              <a:rPr lang="en-US" dirty="0">
                <a:solidFill>
                  <a:srgbClr val="FFFFFF"/>
                </a:solidFill>
              </a:rPr>
              <a:t>, falls at a constant rate from the top of a 10x 20 grid until it touches the bottom of the grid or another block</a:t>
            </a:r>
          </a:p>
          <a:p>
            <a:r>
              <a:rPr lang="en-US" dirty="0">
                <a:solidFill>
                  <a:srgbClr val="FFFFFF"/>
                </a:solidFill>
              </a:rPr>
              <a:t>When a row is full it disappears and all rows above it move down</a:t>
            </a:r>
          </a:p>
          <a:p>
            <a:r>
              <a:rPr lang="en-US" dirty="0">
                <a:solidFill>
                  <a:srgbClr val="FFFFFF"/>
                </a:solidFill>
              </a:rPr>
              <a:t>There are 7 different types of </a:t>
            </a:r>
            <a:r>
              <a:rPr lang="en-US" dirty="0" err="1">
                <a:solidFill>
                  <a:srgbClr val="FFFFFF"/>
                </a:solidFill>
              </a:rPr>
              <a:t>tetrominos</a:t>
            </a:r>
            <a:r>
              <a:rPr lang="en-US" dirty="0">
                <a:solidFill>
                  <a:srgbClr val="FFFFFF"/>
                </a:solidFill>
              </a:rPr>
              <a:t>, and it is random which one will appear</a:t>
            </a:r>
          </a:p>
          <a:p>
            <a:r>
              <a:rPr lang="en-US" dirty="0">
                <a:solidFill>
                  <a:srgbClr val="FFFFFF"/>
                </a:solidFill>
              </a:rPr>
              <a:t>You can do 3 things with a </a:t>
            </a:r>
            <a:r>
              <a:rPr lang="en-US" dirty="0" err="1">
                <a:solidFill>
                  <a:srgbClr val="FFFFFF"/>
                </a:solidFill>
              </a:rPr>
              <a:t>tetromino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Move it left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Move it right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Rotate the piece</a:t>
            </a:r>
          </a:p>
        </p:txBody>
      </p:sp>
      <p:pic>
        <p:nvPicPr>
          <p:cNvPr id="1030" name="Picture 6" descr="SRS | Tetris Wiki | Fandom">
            <a:extLst>
              <a:ext uri="{FF2B5EF4-FFF2-40B4-BE49-F238E27FC236}">
                <a16:creationId xmlns:a16="http://schemas.microsoft.com/office/drawing/2014/main" id="{671FE939-2B52-48C4-B13C-912685D3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4838" y="1359208"/>
            <a:ext cx="3024390" cy="43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etris GIFs - Get the best gif on GIFER">
            <a:extLst>
              <a:ext uri="{FF2B5EF4-FFF2-40B4-BE49-F238E27FC236}">
                <a16:creationId xmlns:a16="http://schemas.microsoft.com/office/drawing/2014/main" id="{E4BCAE66-39C9-47A7-B3AD-90176875DA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531" y="2353996"/>
            <a:ext cx="3033384" cy="23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6CD1-05EF-43B5-A0D0-F719E83E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aside..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056C-4404-4A65-B048-79F2B59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Real Tetris uses a scoring system based on points </a:t>
            </a:r>
          </a:p>
          <a:p>
            <a:pPr lvl="1"/>
            <a:r>
              <a:rPr lang="en-US" dirty="0"/>
              <a:t>For example: clearing 3 lines with 1 move is worth more points than clearing 3 lines over 3 moves</a:t>
            </a:r>
          </a:p>
          <a:p>
            <a:endParaRPr lang="en-US" dirty="0"/>
          </a:p>
          <a:p>
            <a:r>
              <a:rPr lang="en-US" dirty="0"/>
              <a:t>This Tetris AI does not focus on points</a:t>
            </a:r>
          </a:p>
          <a:p>
            <a:pPr lvl="1"/>
            <a:r>
              <a:rPr lang="en-US" dirty="0"/>
              <a:t>Too complicated to implement</a:t>
            </a:r>
          </a:p>
          <a:p>
            <a:endParaRPr lang="en-US" dirty="0"/>
          </a:p>
          <a:p>
            <a:r>
              <a:rPr lang="en-US" dirty="0"/>
              <a:t>Instead, I focused on clearing as many lines as possible and surviving for as long as possible</a:t>
            </a:r>
          </a:p>
          <a:p>
            <a:pPr lvl="1"/>
            <a:r>
              <a:rPr lang="en-US" dirty="0"/>
              <a:t>Strategy: If the AI can survive forever, it will score more points</a:t>
            </a:r>
          </a:p>
        </p:txBody>
      </p:sp>
    </p:spTree>
    <p:extLst>
      <p:ext uri="{BB962C8B-B14F-4D97-AF65-F5344CB8AC3E}">
        <p14:creationId xmlns:p14="http://schemas.microsoft.com/office/powerpoint/2010/main" val="416698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Making the game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D4669-F1D8-44C3-BDBF-15D584B5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r>
              <a:rPr lang="en-US" dirty="0"/>
              <a:t>All texture assets made in Gimp</a:t>
            </a:r>
          </a:p>
          <a:p>
            <a:pPr lvl="1"/>
            <a:r>
              <a:rPr lang="en-US" dirty="0"/>
              <a:t>10x20 grid</a:t>
            </a:r>
          </a:p>
          <a:p>
            <a:pPr lvl="2"/>
            <a:r>
              <a:rPr lang="en-US" dirty="0"/>
              <a:t>Each square is 32x32 pixels</a:t>
            </a:r>
          </a:p>
          <a:p>
            <a:pPr lvl="2"/>
            <a:r>
              <a:rPr lang="en-US" dirty="0"/>
              <a:t>320x640 pixels</a:t>
            </a:r>
          </a:p>
          <a:p>
            <a:r>
              <a:rPr lang="en-US" dirty="0"/>
              <a:t>Tetris theme A – GBA</a:t>
            </a:r>
          </a:p>
          <a:p>
            <a:r>
              <a:rPr lang="en-US" dirty="0"/>
              <a:t>Clear line sound effect – NES</a:t>
            </a:r>
          </a:p>
          <a:p>
            <a:r>
              <a:rPr lang="en-US" dirty="0"/>
              <a:t>Game made in Python 3 with </a:t>
            </a:r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C9B92-B2D4-42DE-809A-4B88E178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52" y="796973"/>
            <a:ext cx="6121220" cy="3198338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AE789-00FA-4766-8B6A-78675A3B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03" y="4417924"/>
            <a:ext cx="3340264" cy="1778691"/>
          </a:xfrm>
          <a:prstGeom prst="rect">
            <a:avLst/>
          </a:prstGeom>
        </p:spPr>
      </p:pic>
      <p:sp>
        <p:nvSpPr>
          <p:cNvPr id="36" name="Rectangle 25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212F5-7B1A-40C7-B764-A7D484D8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67" y="4411202"/>
            <a:ext cx="3365510" cy="1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C2C-A92E-4464-A785-545C714C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281533"/>
            <a:ext cx="11029615" cy="2147467"/>
          </a:xfrm>
        </p:spPr>
        <p:txBody>
          <a:bodyPr/>
          <a:lstStyle/>
          <a:p>
            <a:pPr algn="ctr"/>
            <a:r>
              <a:rPr lang="en-US" dirty="0"/>
              <a:t>Making the 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9462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DC74-DF63-4198-9D93-1A4E916A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Using the Sigmoid function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7B8BBB-5B34-401F-9483-EB5DC6D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7B5D2A-8C7A-4F1B-A8F6-C5FD807F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401" y="2368941"/>
            <a:ext cx="2686446" cy="17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AD58D-FD72-4C55-A000-87FC7A8A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9" y="4487140"/>
            <a:ext cx="3331551" cy="1313022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1CB77CE-728A-407A-97BC-393532ED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By modifying this function and using information from the board, we can create an 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86946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A012B-32DB-4D6F-BA7E-55BDF269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3C11-A261-4673-AB0F-D0A5144F5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723899"/>
                <a:ext cx="7183597" cy="3632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board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modified Sigmoid functions that represent an attribute of the board, each of which are evaluated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– Holes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– Aggregate Height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– Bumpiness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– Max Height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are “weights”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324000" lvl="1" indent="0">
                  <a:buNone/>
                </a:pPr>
                <a:endParaRPr lang="en-US" dirty="0"/>
              </a:p>
              <a:p>
                <a:r>
                  <a:rPr lang="en-US" sz="1400" dirty="0"/>
                  <a:t>This makes it so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 is between 0 and 1, where 0 is the worst position and 1 is the best 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83C11-A261-4673-AB0F-D0A5144F5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723899"/>
                <a:ext cx="7183597" cy="3632947"/>
              </a:xfrm>
              <a:blipFill>
                <a:blip r:embed="rId2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F6D45E5-BE38-4925-8A6C-8C84301B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95" y="4882515"/>
            <a:ext cx="6408104" cy="12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EEF605-B2CF-46DF-8CBD-B03F31FA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F889FED-B7B7-45E2-A1EC-CFE97394A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57FA46-8945-4DEE-92C7-EB9E2F66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Number of holes = 2">
            <a:extLst>
              <a:ext uri="{FF2B5EF4-FFF2-40B4-BE49-F238E27FC236}">
                <a16:creationId xmlns:a16="http://schemas.microsoft.com/office/drawing/2014/main" id="{DC8B47B4-9DF4-4214-9BF7-75C48309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016" y="780711"/>
            <a:ext cx="3096395" cy="2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10672-4F61-4A54-ADAC-CB7820B3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7" y="840824"/>
            <a:ext cx="3397924" cy="2047249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93601-F57C-4C00-A219-C3A07BFD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27" y="1091042"/>
            <a:ext cx="3400442" cy="1564203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81C7-0D12-44A1-9ECD-CF02CE40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Holes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(x = number of holes)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Clr>
                    <a:srgbClr val="D76765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0 holes - 1</a:t>
                </a:r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8 holes – 0.5</a:t>
                </a:r>
              </a:p>
              <a:p>
                <a:pPr>
                  <a:buClr>
                    <a:srgbClr val="D76765"/>
                  </a:buClr>
                </a:pPr>
                <a:r>
                  <a:rPr lang="en-US" dirty="0"/>
                  <a:t>20 holes – basically 0</a:t>
                </a:r>
              </a:p>
              <a:p>
                <a:pPr>
                  <a:buClr>
                    <a:srgbClr val="D7676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  <a:blipFill>
                <a:blip r:embed="rId5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92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0EEF605-B2CF-46DF-8CBD-B03F31FA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F889FED-B7B7-45E2-A1EC-CFE97394A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C57FA46-8945-4DEE-92C7-EB9E2F66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ggregate Height = 43">
            <a:extLst>
              <a:ext uri="{FF2B5EF4-FFF2-40B4-BE49-F238E27FC236}">
                <a16:creationId xmlns:a16="http://schemas.microsoft.com/office/drawing/2014/main" id="{4FF03D60-98F5-422B-A60D-CC93003A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016" y="780711"/>
            <a:ext cx="3096395" cy="21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C537A-C196-46D4-94B3-FD7C2DB4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36" y="780711"/>
            <a:ext cx="3199226" cy="2167476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1FD32-C5DB-4536-A54C-C7F3DCB88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27" y="1282317"/>
            <a:ext cx="3400442" cy="1181653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81C7-0D12-44A1-9ECD-CF02CE40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Aggregate Height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(x = sum of all column heights)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DC686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Clr>
                    <a:srgbClr val="DC6866"/>
                  </a:buClr>
                </a:pPr>
                <a:r>
                  <a:rPr lang="en-US" dirty="0"/>
                  <a:t>0 aggregate height - 1</a:t>
                </a:r>
              </a:p>
              <a:p>
                <a:pPr>
                  <a:buClr>
                    <a:srgbClr val="DC6866"/>
                  </a:buClr>
                </a:pPr>
                <a:r>
                  <a:rPr lang="en-US" dirty="0"/>
                  <a:t>100 aggregate height – 0.5</a:t>
                </a:r>
              </a:p>
              <a:p>
                <a:pPr>
                  <a:buClr>
                    <a:srgbClr val="DC6866"/>
                  </a:buClr>
                </a:pPr>
                <a:r>
                  <a:rPr lang="en-US" dirty="0"/>
                  <a:t>200 aggregate height – basically 0</a:t>
                </a:r>
              </a:p>
              <a:p>
                <a:pPr>
                  <a:buClr>
                    <a:srgbClr val="DC68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158F2-A949-47DB-B056-FDFC7B35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870" y="3425295"/>
                <a:ext cx="6864154" cy="2800477"/>
              </a:xfrm>
              <a:blipFill>
                <a:blip r:embed="rId5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539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{90A42E4A-4217-4FEC-AF72-E1366E156FB9}tf33552983_win32</Template>
  <TotalTime>287</TotalTime>
  <Words>746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Franklin Gothic Book</vt:lpstr>
      <vt:lpstr>Franklin Gothic Demi</vt:lpstr>
      <vt:lpstr>Wingdings 2</vt:lpstr>
      <vt:lpstr>DividendVTI</vt:lpstr>
      <vt:lpstr>Tetris game playing AI using static evaluation function</vt:lpstr>
      <vt:lpstr>The game</vt:lpstr>
      <vt:lpstr>A quick aside..</vt:lpstr>
      <vt:lpstr>Making the game</vt:lpstr>
      <vt:lpstr>Making the evaluation function</vt:lpstr>
      <vt:lpstr>Using the Sigmoid function</vt:lpstr>
      <vt:lpstr>the function</vt:lpstr>
      <vt:lpstr>Holes (x = number of holes)</vt:lpstr>
      <vt:lpstr>Aggregate Height (x = sum of all column heights)</vt:lpstr>
      <vt:lpstr>Bumpiness (x = sum of absolute differences between adjacent column heights)</vt:lpstr>
      <vt:lpstr>Max Height (x = highest column height)</vt:lpstr>
      <vt:lpstr>How do we to use this?</vt:lpstr>
      <vt:lpstr>Multithreading</vt:lpstr>
      <vt:lpstr>So, does it work???</vt:lpstr>
      <vt:lpstr>It’s pretty good!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playing AI with static evaluation function</dc:title>
  <dc:creator>Gabe Becker</dc:creator>
  <cp:lastModifiedBy>Gabe Becker</cp:lastModifiedBy>
  <cp:revision>6</cp:revision>
  <dcterms:created xsi:type="dcterms:W3CDTF">2021-11-09T01:29:29Z</dcterms:created>
  <dcterms:modified xsi:type="dcterms:W3CDTF">2021-11-11T18:41:37Z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