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70ad4a0f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70ad4a0f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0ad4a0f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0ad4a0f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0ad4a0f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0ad4a0f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70ad4a0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70ad4a0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70ad4a0f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70ad4a0f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70ad4a0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70ad4a0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70ad4a0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70ad4a0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70ad4a0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70ad4a0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70ad4a0f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70ad4a0f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0ad4a0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0ad4a0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70ad4a0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70ad4a0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of legitiamcy:</a:t>
            </a:r>
            <a:endParaRPr/>
          </a:p>
          <a:p>
            <a:pPr indent="0" lvl="0" marL="0" rtl="0" algn="l">
              <a:spcBef>
                <a:spcPts val="0"/>
              </a:spcBef>
              <a:spcAft>
                <a:spcPts val="0"/>
              </a:spcAft>
              <a:buNone/>
            </a:pPr>
            <a:r>
              <a:rPr lang="en"/>
              <a:t>Judiciary as an Institution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 Geytsman, 4/30/2020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Marbury v. Madison: legacy</a:t>
            </a:r>
            <a:endParaRPr/>
          </a:p>
        </p:txBody>
      </p:sp>
      <p:sp>
        <p:nvSpPr>
          <p:cNvPr id="119" name="Google Shape;119;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ruling’s ramifications were massive. Out of nowhere, Marshall had assumed for the Supreme Court the power of determining whether laws passed by Congress were in conflict with the Constitution, and accordingly invalidating them. He meanwhile successfully preserved the legitimacy of the court by siding with Jefferson without condoning his illegal actions.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power, known now as judicial review, even today lets the Supreme Court strike down laws or executive actions as unconstitutional. This power is viewed as legitimate as a result of Marbury v. Madison, and was essentially invented out of thin air by John Marshall, but because it satisfied everyone at the time, it remains the law now.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Legitimacy pondered further</a:t>
            </a:r>
            <a:endParaRPr/>
          </a:p>
        </p:txBody>
      </p:sp>
      <p:sp>
        <p:nvSpPr>
          <p:cNvPr id="125" name="Google Shape;125;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Marbury v. Madison is a great example of a case where legitimacy took a front and center role and was illustrated very clearly. But the question is far from settled. Legal theorists ask, for example, whether, when there is a legal dispute, if courts should just side with the will of the people (the majority), if there is a single correct answer, or in general ask how the court should act.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will look at studies and examples where the court was pressured by popular opinion that threatened its legitimacy. For example, in the Great Depression, FDR and his programs often conflicted with the Supreme Court, and eventually it caved under pressure from dwindling legitimacy.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Afterthoughts</a:t>
            </a:r>
            <a:endParaRPr/>
          </a:p>
        </p:txBody>
      </p:sp>
      <p:sp>
        <p:nvSpPr>
          <p:cNvPr id="131" name="Google Shape;131;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Studies show that the court often takes the side of the popular majorities on issues, and legal theorists see the notion that there is a single correct resolution to difficult cases as flawed.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argument is made that the court, at the end of the day, simply does, out of power lust cloaked in preservation of legitimacy, what the majority wants, or acts in such a way as to keep in mind the view of legitimacy. This seriously injured claims that the Court finds correct answers, among other implications.</a:t>
            </a:r>
            <a:endParaRPr/>
          </a:p>
          <a:p>
            <a:pPr indent="0" lvl="0" marL="0" rtl="0" algn="l">
              <a:spcBef>
                <a:spcPts val="1600"/>
              </a:spcBef>
              <a:spcAft>
                <a:spcPts val="1600"/>
              </a:spcAft>
              <a:buNone/>
            </a:pPr>
            <a:r>
              <a:rPr lang="en"/>
              <a:t>Legal theory, where applicable, will be invovled as well.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Legitimacy</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legal theory, this is one of the central questions that courts have struggled with.</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Since there is no inherent enforcement mechanism for a court to enforce its rulings, a court has to depend on others actually being willing to listen to it and take it seriously, or in other words, view it as a legitimate authority.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How courts navigate popular opinion and disputes between other branches and claims on sovereignty is a fundamental struggle of jurisdiction.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Narrowing the focus</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legal systems around the world, but for the purposes of our examination, of course, we are going to look at the American system of courts and laws.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United States law is a derivation of British law called Common law, which is unique in all of Europe and is a storied tradition of jurisprudence.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More specifically, we will be looking at the Supreme Court, which has often grappled with its own power among the other branches.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beginning</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a deep examination of the institution of the Supreme Court, it is important to look at the foundations of the legal system.</a:t>
            </a:r>
            <a:endParaRPr/>
          </a:p>
          <a:p>
            <a:pPr indent="0" lvl="0" marL="0" rtl="0" algn="l">
              <a:spcBef>
                <a:spcPts val="1600"/>
              </a:spcBef>
              <a:spcAft>
                <a:spcPts val="0"/>
              </a:spcAft>
              <a:buNone/>
            </a:pPr>
            <a:r>
              <a:rPr lang="en"/>
              <a:t>The </a:t>
            </a:r>
            <a:r>
              <a:rPr lang="en"/>
              <a:t>Constitution</a:t>
            </a:r>
            <a:r>
              <a:rPr lang="en"/>
              <a:t> gave Congress the imperative to organize a judiciary branch, but was pretty vague about what it would look like. The Judiciary Act of 1789 established a Supreme Court and most of the court system (circuit courts, appeals courts, the entire federal court system), most of which remains that way now.</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powers of the fledgling Supreme Court were still not defined.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steps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Supreme Court was founded it wasn’t nearly as important or well known as it is today.</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As the question of legitimacy would have us investigate, where and how did the court manage to gain power? How or why did people, both citizens and those in power, acknowledge this power as legitimate?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Let’s take a look at one of the earliest cases that examines this.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Marbury v. Madison: background</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ink can be spilled discussing the background and ramifications of this one case. Let’s try to summarize it quickly.</a:t>
            </a:r>
            <a:endParaRPr/>
          </a:p>
          <a:p>
            <a:pPr indent="0" lvl="0" marL="0" rtl="0" algn="l">
              <a:spcBef>
                <a:spcPts val="1600"/>
              </a:spcBef>
              <a:spcAft>
                <a:spcPts val="0"/>
              </a:spcAft>
              <a:buNone/>
            </a:pPr>
            <a:r>
              <a:rPr lang="en"/>
              <a:t>Marbury v. Madison was the culmination of serious partisan tensions between Thomas Jefferson’s </a:t>
            </a:r>
            <a:r>
              <a:rPr lang="en"/>
              <a:t>Democratic</a:t>
            </a:r>
            <a:r>
              <a:rPr lang="en"/>
              <a:t>-Republican party and Hamilton’s and John Adams’s Federalist party. Jefferson won the election of 1800, after Adams was the incumbent, indicating a switch of power from Federalist to Republican.</a:t>
            </a:r>
            <a:endParaRPr/>
          </a:p>
          <a:p>
            <a:pPr indent="0" lvl="0" marL="0" rtl="0" algn="l">
              <a:spcBef>
                <a:spcPts val="1600"/>
              </a:spcBef>
              <a:spcAft>
                <a:spcPts val="1600"/>
              </a:spcAft>
              <a:buNone/>
            </a:pPr>
            <a:r>
              <a:rPr lang="en"/>
              <a:t>The Chief Justice of the Supreme Court, and the Justice that would ultimately write the ruling of the Supreme Court in Marbury v. Madison, was John Marshall, himself a Federalist.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Marbury v. Madison: the facts</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of his term, President Adams, in the hours before letting Jefferson take over as President, commissioned a whole bunch of judges, trying to pack the judiciary and ensure lasting Federalist power to frustrate the incoming administration. Because this was done so late, some of these commissions were not delivered (and until they are, the intended recipient is not officially a judge).</a:t>
            </a:r>
            <a:endParaRPr/>
          </a:p>
          <a:p>
            <a:pPr indent="0" lvl="0" marL="0" rtl="0" algn="l">
              <a:spcBef>
                <a:spcPts val="1600"/>
              </a:spcBef>
              <a:spcAft>
                <a:spcPts val="1600"/>
              </a:spcAft>
              <a:buNone/>
            </a:pPr>
            <a:r>
              <a:rPr lang="en"/>
              <a:t>Jefferson’s administration refused to deliver the remaining commissions, one of whom was intended for William Marbury. Marbury sued and asked the Supreme Court to issue a writ of mandamus (essentially a court order) to Jefferson to deliver his commission. The Supreme Court was authorized to order writs of mandamus under the Judiciary act of 1789.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Marbury v. Madison: the issue</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Marshall had 3 issues on his plate:</a:t>
            </a:r>
            <a:endParaRPr/>
          </a:p>
          <a:p>
            <a:pPr indent="-311150" lvl="0" marL="457200" rtl="0" algn="l">
              <a:spcBef>
                <a:spcPts val="1600"/>
              </a:spcBef>
              <a:spcAft>
                <a:spcPts val="0"/>
              </a:spcAft>
              <a:buSzPts val="1300"/>
              <a:buAutoNum type="arabicPeriod"/>
            </a:pPr>
            <a:r>
              <a:rPr lang="en"/>
              <a:t>Was it legal or illegal for Jefferson to refuse to deliver the commissions?</a:t>
            </a:r>
            <a:endParaRPr/>
          </a:p>
          <a:p>
            <a:pPr indent="-311150" lvl="0" marL="457200" rtl="0" algn="l">
              <a:spcBef>
                <a:spcPts val="0"/>
              </a:spcBef>
              <a:spcAft>
                <a:spcPts val="0"/>
              </a:spcAft>
              <a:buSzPts val="1300"/>
              <a:buAutoNum type="arabicPeriod"/>
            </a:pPr>
            <a:r>
              <a:rPr lang="en"/>
              <a:t>If it was illegal, what is the proper remedy?</a:t>
            </a:r>
            <a:endParaRPr/>
          </a:p>
          <a:p>
            <a:pPr indent="-311150" lvl="0" marL="457200" rtl="0" algn="l">
              <a:spcBef>
                <a:spcPts val="0"/>
              </a:spcBef>
              <a:spcAft>
                <a:spcPts val="0"/>
              </a:spcAft>
              <a:buSzPts val="1300"/>
              <a:buAutoNum type="arabicPeriod"/>
            </a:pPr>
            <a:r>
              <a:rPr lang="en"/>
              <a:t>Is the Supreme Court in a position to provide that remedy?</a:t>
            </a:r>
            <a:endParaRPr/>
          </a:p>
          <a:p>
            <a:pPr indent="0" lvl="0" marL="0" rtl="0" algn="l">
              <a:spcBef>
                <a:spcPts val="1600"/>
              </a:spcBef>
              <a:spcAft>
                <a:spcPts val="1600"/>
              </a:spcAft>
              <a:buNone/>
            </a:pPr>
            <a:r>
              <a:rPr lang="en"/>
              <a:t>Additionally, partisan considerations weighed heavily on his ruling. He was a Federalist and Jefferson, the President, was a Republican; Jefferson had already declared he would ignore the ruling if it was against him. Here the question of legitimacy flares up. How does Marshall navigate this question, while preserving the legitimacy and authority of the Supreme Court that had only recently been formed, and thus could be rendered useless early in US history?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Marbury v. Madison: the ruling</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Marshall ruled in answer the to 3 questions on the previous slide:</a:t>
            </a:r>
            <a:endParaRPr/>
          </a:p>
          <a:p>
            <a:pPr indent="-311150" lvl="0" marL="457200" rtl="0" algn="l">
              <a:spcBef>
                <a:spcPts val="1600"/>
              </a:spcBef>
              <a:spcAft>
                <a:spcPts val="0"/>
              </a:spcAft>
              <a:buSzPts val="1300"/>
              <a:buAutoNum type="arabicPeriod"/>
            </a:pPr>
            <a:r>
              <a:rPr lang="en"/>
              <a:t>It was indeed illegal for Jefferson to refuse to deliver the commission to Marbury;</a:t>
            </a:r>
            <a:endParaRPr/>
          </a:p>
          <a:p>
            <a:pPr indent="-311150" lvl="0" marL="457200" rtl="0" algn="l">
              <a:spcBef>
                <a:spcPts val="0"/>
              </a:spcBef>
              <a:spcAft>
                <a:spcPts val="0"/>
              </a:spcAft>
              <a:buSzPts val="1300"/>
              <a:buAutoNum type="arabicPeriod"/>
            </a:pPr>
            <a:r>
              <a:rPr lang="en"/>
              <a:t>The proper remedy was indeed the sought after writ of mandamus, but critically:</a:t>
            </a:r>
            <a:endParaRPr/>
          </a:p>
          <a:p>
            <a:pPr indent="-311150" lvl="0" marL="457200" rtl="0" algn="l">
              <a:spcBef>
                <a:spcPts val="0"/>
              </a:spcBef>
              <a:spcAft>
                <a:spcPts val="0"/>
              </a:spcAft>
              <a:buSzPts val="1300"/>
              <a:buAutoNum type="arabicPeriod"/>
            </a:pPr>
            <a:r>
              <a:rPr lang="en"/>
              <a:t>The Supreme Court did not have the authority to issue such a writ.</a:t>
            </a:r>
            <a:endParaRPr/>
          </a:p>
          <a:p>
            <a:pPr indent="0" lvl="0" marL="0" rtl="0" algn="l">
              <a:spcBef>
                <a:spcPts val="1600"/>
              </a:spcBef>
              <a:spcAft>
                <a:spcPts val="1600"/>
              </a:spcAft>
              <a:buNone/>
            </a:pPr>
            <a:r>
              <a:rPr lang="en"/>
              <a:t>Marshall found that that ability to grant a writ of mandamus given to the Supreme Court in Section 13 of the Judiciary Act of 1789 actually invalidated Article III of the Constitution which established the powers of the judiciary that Congress would implement.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