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61" r:id="rId4"/>
    <p:sldId id="267" r:id="rId5"/>
    <p:sldId id="263" r:id="rId6"/>
    <p:sldId id="264" r:id="rId7"/>
    <p:sldId id="265" r:id="rId8"/>
    <p:sldId id="266" r:id="rId9"/>
    <p:sldId id="268" r:id="rId10"/>
    <p:sldId id="262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4" autoAdjust="0"/>
    <p:restoredTop sz="94651" autoAdjust="0"/>
  </p:normalViewPr>
  <p:slideViewPr>
    <p:cSldViewPr>
      <p:cViewPr>
        <p:scale>
          <a:sx n="80" d="100"/>
          <a:sy n="80" d="100"/>
        </p:scale>
        <p:origin x="-547" y="2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658"/>
    </p:cViewPr>
  </p:sorterViewPr>
  <p:notesViewPr>
    <p:cSldViewPr>
      <p:cViewPr varScale="1">
        <p:scale>
          <a:sx n="63" d="100"/>
          <a:sy n="63" d="100"/>
        </p:scale>
        <p:origin x="-702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759A0-CDB8-4C30-AE20-9650E7457C5B}" type="datetimeFigureOut">
              <a:rPr lang="en-US" smtClean="0"/>
              <a:pPr/>
              <a:t>10/12/2012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April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344CD-D08C-4733-AA33-B6888C6862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56923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-4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-4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-48" charset="0"/>
              </a:defRPr>
            </a:lvl1pPr>
          </a:lstStyle>
          <a:p>
            <a:pPr>
              <a:defRPr/>
            </a:pPr>
            <a:r>
              <a:rPr lang="en-US" dirty="0" smtClean="0"/>
              <a:t>April 2010</a:t>
            </a:r>
            <a:endParaRPr 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-48" charset="0"/>
              </a:defRPr>
            </a:lvl1pPr>
          </a:lstStyle>
          <a:p>
            <a:pPr>
              <a:defRPr/>
            </a:pPr>
            <a:fld id="{5C1AC6F8-799B-4DDC-B029-E99CD49B8E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00750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pitchFamily="-4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 dirty="0">
                <a:latin typeface="Times New Roman" pitchFamily="-4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-4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-4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-4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-4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-4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-4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-4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-4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-4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-48" charset="0"/>
                </a:endParaRPr>
              </a:p>
            </p:txBody>
          </p:sp>
        </p:grpSp>
      </p:grpSp>
      <p:grpSp>
        <p:nvGrpSpPr>
          <p:cNvPr id="18" name="Group 26"/>
          <p:cNvGrpSpPr>
            <a:grpSpLocks/>
          </p:cNvGrpSpPr>
          <p:nvPr userDrawn="1"/>
        </p:nvGrpSpPr>
        <p:grpSpPr bwMode="auto">
          <a:xfrm>
            <a:off x="3048000" y="6324600"/>
            <a:ext cx="2438400" cy="533400"/>
            <a:chOff x="1920" y="3888"/>
            <a:chExt cx="1536" cy="336"/>
          </a:xfrm>
        </p:grpSpPr>
        <p:pic>
          <p:nvPicPr>
            <p:cNvPr id="19" name="Picture 24" descr="lxi_one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0" y="3936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 Box 25"/>
            <p:cNvSpPr txBox="1">
              <a:spLocks noChangeArrowheads="1"/>
            </p:cNvSpPr>
            <p:nvPr userDrawn="1"/>
          </p:nvSpPr>
          <p:spPr bwMode="auto">
            <a:xfrm>
              <a:off x="2256" y="3888"/>
              <a:ext cx="18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800" dirty="0">
                  <a:solidFill>
                    <a:schemeClr val="hlink"/>
                  </a:solidFill>
                </a:rPr>
                <a:t>tm</a:t>
              </a:r>
            </a:p>
          </p:txBody>
        </p:sp>
      </p:grpSp>
      <p:sp>
        <p:nvSpPr>
          <p:cNvPr id="12085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085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-48" charset="2"/>
              <a:buNone/>
              <a:defRPr sz="21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1981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pitchFamily="-48" charset="0"/>
              </a:endParaRPr>
            </a:p>
          </p:txBody>
        </p:sp>
        <p:sp>
          <p:nvSpPr>
            <p:cNvPr id="11981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 dirty="0">
                <a:latin typeface="Times New Roman" pitchFamily="-48" charset="0"/>
              </a:endParaRPr>
            </a:p>
          </p:txBody>
        </p:sp>
        <p:sp>
          <p:nvSpPr>
            <p:cNvPr id="11981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hlink"/>
                </a:solidFill>
              </a:endParaRPr>
            </a:p>
          </p:txBody>
        </p:sp>
        <p:sp>
          <p:nvSpPr>
            <p:cNvPr id="11981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hlink"/>
                </a:solidFill>
              </a:endParaRPr>
            </a:p>
          </p:txBody>
        </p:sp>
        <p:sp>
          <p:nvSpPr>
            <p:cNvPr id="11981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1981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hlink"/>
                </a:solidFill>
              </a:endParaRPr>
            </a:p>
          </p:txBody>
        </p:sp>
        <p:sp>
          <p:nvSpPr>
            <p:cNvPr id="11981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 dirty="0">
                <a:latin typeface="Times New Roman" pitchFamily="-48" charset="0"/>
              </a:endParaRPr>
            </a:p>
          </p:txBody>
        </p:sp>
        <p:sp>
          <p:nvSpPr>
            <p:cNvPr id="11982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1982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9826" name="Rectangle 18"/>
          <p:cNvSpPr>
            <a:spLocks noChangeArrowheads="1"/>
          </p:cNvSpPr>
          <p:nvPr userDrawn="1"/>
        </p:nvSpPr>
        <p:spPr bwMode="auto">
          <a:xfrm>
            <a:off x="7162800" y="6248400"/>
            <a:ext cx="1654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 eaLnBrk="0" hangingPunct="0">
              <a:defRPr/>
            </a:pPr>
            <a:r>
              <a:rPr lang="en-US" sz="1000" dirty="0">
                <a:latin typeface="Agilent TT Cond" pitchFamily="34" charset="0"/>
              </a:rPr>
              <a:t>Page </a:t>
            </a:r>
            <a:fld id="{209F99DC-B1CE-4FB5-8792-E2CF5BDB5497}" type="slidenum">
              <a:rPr lang="en-US" sz="1000">
                <a:latin typeface="Agilent TT Cond" pitchFamily="34" charset="0"/>
              </a:rPr>
              <a:pPr algn="r" eaLnBrk="0" hangingPunct="0">
                <a:defRPr/>
              </a:pPr>
              <a:t>‹#›</a:t>
            </a:fld>
            <a:endParaRPr lang="en-US" sz="1000" dirty="0">
              <a:latin typeface="Agilent TT Cond" pitchFamily="34" charset="0"/>
            </a:endParaRPr>
          </a:p>
        </p:txBody>
      </p:sp>
      <p:grpSp>
        <p:nvGrpSpPr>
          <p:cNvPr id="1031" name="Group 19"/>
          <p:cNvGrpSpPr>
            <a:grpSpLocks/>
          </p:cNvGrpSpPr>
          <p:nvPr userDrawn="1"/>
        </p:nvGrpSpPr>
        <p:grpSpPr bwMode="auto">
          <a:xfrm>
            <a:off x="3124200" y="6248400"/>
            <a:ext cx="2438400" cy="533400"/>
            <a:chOff x="1920" y="3888"/>
            <a:chExt cx="1536" cy="336"/>
          </a:xfrm>
        </p:grpSpPr>
        <p:pic>
          <p:nvPicPr>
            <p:cNvPr id="1032" name="Picture 20" descr="lxi_one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920" y="3936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9829" name="Text Box 21"/>
            <p:cNvSpPr txBox="1">
              <a:spLocks noChangeArrowheads="1"/>
            </p:cNvSpPr>
            <p:nvPr userDrawn="1"/>
          </p:nvSpPr>
          <p:spPr bwMode="auto">
            <a:xfrm>
              <a:off x="2256" y="3888"/>
              <a:ext cx="18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800" dirty="0">
                  <a:solidFill>
                    <a:schemeClr val="hlink"/>
                  </a:solidFill>
                </a:rPr>
                <a:t>tm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-48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-48" charset="2"/>
        <a:buChar char="¨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-48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48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-48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-48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-48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-48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-48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Preparing for an IPv6 World with LXI Instruments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214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September </a:t>
            </a:r>
            <a:r>
              <a:rPr lang="en-US" dirty="0"/>
              <a:t>2005: LXI 1.0 </a:t>
            </a:r>
            <a:r>
              <a:rPr lang="en-US" dirty="0" smtClean="0"/>
              <a:t>standard.</a:t>
            </a:r>
            <a:endParaRPr lang="en-US" dirty="0"/>
          </a:p>
          <a:p>
            <a:r>
              <a:rPr lang="en-US" dirty="0"/>
              <a:t>August 2006: LXI </a:t>
            </a:r>
            <a:r>
              <a:rPr lang="en-US" dirty="0" smtClean="0"/>
              <a:t>1.1 clarifies </a:t>
            </a:r>
            <a:r>
              <a:rPr lang="en-US" dirty="0"/>
              <a:t>LXI Class A, B, and C device </a:t>
            </a:r>
            <a:r>
              <a:rPr lang="en-US" dirty="0" smtClean="0"/>
              <a:t>classes.</a:t>
            </a:r>
            <a:endParaRPr lang="en-US" dirty="0"/>
          </a:p>
          <a:p>
            <a:r>
              <a:rPr lang="en-US" dirty="0"/>
              <a:t>October 2007: LXI 1.2 </a:t>
            </a:r>
            <a:r>
              <a:rPr lang="en-US" dirty="0" smtClean="0"/>
              <a:t>standard, updates </a:t>
            </a:r>
            <a:r>
              <a:rPr lang="en-US" dirty="0"/>
              <a:t>to IEEE 1588-2008 for precision clock, </a:t>
            </a:r>
            <a:r>
              <a:rPr lang="en-US" dirty="0" smtClean="0"/>
              <a:t>adds </a:t>
            </a:r>
            <a:r>
              <a:rPr lang="en-US" dirty="0"/>
              <a:t>LXI Identification XML requirement.</a:t>
            </a:r>
          </a:p>
          <a:p>
            <a:r>
              <a:rPr lang="en-US" dirty="0"/>
              <a:t>October 2008: LXI 1.3 </a:t>
            </a:r>
            <a:r>
              <a:rPr lang="en-US" dirty="0" smtClean="0"/>
              <a:t>standard, requires </a:t>
            </a:r>
            <a:r>
              <a:rPr lang="en-US" dirty="0" err="1"/>
              <a:t>mDNS</a:t>
            </a:r>
            <a:r>
              <a:rPr lang="en-US" dirty="0"/>
              <a:t>-based zero </a:t>
            </a:r>
            <a:r>
              <a:rPr lang="en-US" dirty="0" err="1"/>
              <a:t>config</a:t>
            </a:r>
            <a:r>
              <a:rPr lang="en-US" dirty="0"/>
              <a:t> device and service name announcements.</a:t>
            </a:r>
          </a:p>
          <a:p>
            <a:r>
              <a:rPr lang="en-US" dirty="0"/>
              <a:t>May 2011: LXI 1.4 </a:t>
            </a:r>
            <a:r>
              <a:rPr lang="en-US" dirty="0" smtClean="0"/>
              <a:t>standard, changes </a:t>
            </a:r>
            <a:r>
              <a:rPr lang="en-US" dirty="0"/>
              <a:t>to LXI Core and extended functions model.</a:t>
            </a:r>
          </a:p>
          <a:p>
            <a:r>
              <a:rPr lang="en-US" dirty="0"/>
              <a:t>May 2011: LXI Wired Trigger Bus specification update.</a:t>
            </a:r>
          </a:p>
          <a:p>
            <a:r>
              <a:rPr lang="en-US" dirty="0"/>
              <a:t>October 2011: LXI HiSLIP Extended Function adopted to support fast, instrument-like connections and IPv6 compatibility.</a:t>
            </a:r>
          </a:p>
          <a:p>
            <a:r>
              <a:rPr lang="en-US" dirty="0"/>
              <a:t>June 2012: LXI IPv6 Extended Function adopted to support instrument control and web access over IPv6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LXI: Standards + Testing for LAN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107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IPv4 Addresses Running Out</a:t>
            </a:r>
          </a:p>
          <a:p>
            <a:pPr lvl="1"/>
            <a:r>
              <a:rPr lang="en-US" dirty="0" smtClean="0"/>
              <a:t>“</a:t>
            </a:r>
            <a:r>
              <a:rPr lang="en-US" dirty="0">
                <a:solidFill>
                  <a:srgbClr val="000000"/>
                </a:solidFill>
              </a:rPr>
              <a:t>Montevideo, 3 February </a:t>
            </a:r>
            <a:r>
              <a:rPr lang="en-US" dirty="0" smtClean="0">
                <a:solidFill>
                  <a:srgbClr val="000000"/>
                </a:solidFill>
              </a:rPr>
              <a:t>2011</a:t>
            </a:r>
            <a:r>
              <a:rPr lang="en-US" dirty="0"/>
              <a:t>—</a:t>
            </a:r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Number Resource Organization (NRO) announced today that the free pool of available IPv4 addresses is now fully depleted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Internet Community Gets Serious about IPv6</a:t>
            </a:r>
          </a:p>
          <a:p>
            <a:pPr lvl="1"/>
            <a:r>
              <a:rPr lang="en-US" dirty="0" smtClean="0"/>
              <a:t>6 June, 2012—World IPv6 Launch brings permanent IPv6 support by major web sites, internet service providers, and network infrastructure</a:t>
            </a:r>
          </a:p>
          <a:p>
            <a:pPr lvl="1"/>
            <a:r>
              <a:rPr lang="en-US" dirty="0" smtClean="0"/>
              <a:t>No significant problems occurred.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is Coming…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144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Munich, 22 June, 2012</a:t>
            </a:r>
            <a:r>
              <a:rPr lang="en-US" dirty="0" smtClean="0"/>
              <a:t>—LXI adopts LXI IPv6 Standard </a:t>
            </a:r>
          </a:p>
          <a:p>
            <a:pPr lvl="1"/>
            <a:r>
              <a:rPr lang="en-US" dirty="0" smtClean="0"/>
              <a:t>Specifies how LXI Instruments support IPv6</a:t>
            </a:r>
          </a:p>
          <a:p>
            <a:pPr lvl="1"/>
            <a:r>
              <a:rPr lang="en-US" dirty="0" smtClean="0"/>
              <a:t>First LXI instrument passes LXI IPv6 Conformance Test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LXI Is Ready With LXI IPv6 Standard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64020" y="2514600"/>
            <a:ext cx="5235969" cy="366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625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0" y="1106978"/>
            <a:ext cx="6858000" cy="422702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LXI: </a:t>
            </a:r>
            <a:r>
              <a:rPr lang="en-US" dirty="0" err="1" smtClean="0"/>
              <a:t>Standards+Testing</a:t>
            </a:r>
            <a:r>
              <a:rPr lang="en-US" dirty="0" smtClean="0"/>
              <a:t> for LAN Behavior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53340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LXI 1.0     1.1            1.2          1.3                                    1.4</a:t>
            </a:r>
          </a:p>
          <a:p>
            <a:r>
              <a:rPr lang="en-US" dirty="0"/>
              <a:t>	</a:t>
            </a:r>
            <a:r>
              <a:rPr lang="en-US" dirty="0" smtClean="0"/>
              <a:t>	     (1588-2)  (</a:t>
            </a:r>
            <a:r>
              <a:rPr lang="en-US" dirty="0" err="1" smtClean="0"/>
              <a:t>mDNS</a:t>
            </a:r>
            <a:r>
              <a:rPr lang="en-US" dirty="0" smtClean="0"/>
              <a:t>)		    HiSLIP</a:t>
            </a:r>
          </a:p>
          <a:p>
            <a:r>
              <a:rPr lang="en-US" dirty="0"/>
              <a:t>	</a:t>
            </a:r>
            <a:r>
              <a:rPr lang="en-US" dirty="0" smtClean="0"/>
              <a:t>					    Trigger Bus</a:t>
            </a:r>
          </a:p>
          <a:p>
            <a:r>
              <a:rPr lang="en-US" dirty="0"/>
              <a:t>	</a:t>
            </a:r>
            <a:r>
              <a:rPr lang="en-US" dirty="0" smtClean="0"/>
              <a:t>					                 </a:t>
            </a:r>
            <a:r>
              <a:rPr lang="en-US" dirty="0" smtClean="0">
                <a:solidFill>
                  <a:srgbClr val="FF0000"/>
                </a:solidFill>
              </a:rPr>
              <a:t>IPv6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093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instrument control via IPv6</a:t>
            </a:r>
          </a:p>
          <a:p>
            <a:r>
              <a:rPr lang="en-US" dirty="0" smtClean="0"/>
              <a:t>Instrument Web Pages over IPv6</a:t>
            </a:r>
          </a:p>
          <a:p>
            <a:r>
              <a:rPr lang="en-US" dirty="0" smtClean="0"/>
              <a:t>Auto-generated, stable instrument IPv6 addresses</a:t>
            </a:r>
          </a:p>
          <a:p>
            <a:r>
              <a:rPr lang="en-US" dirty="0" smtClean="0"/>
              <a:t>Aid the use of IPv6 addresses for instrument interaction</a:t>
            </a:r>
          </a:p>
          <a:p>
            <a:r>
              <a:rPr lang="en-US" dirty="0" smtClean="0"/>
              <a:t>Support intermingling IPv4-connected and IPv6-connected instruments</a:t>
            </a:r>
          </a:p>
          <a:p>
            <a:r>
              <a:rPr lang="en-US" dirty="0" smtClean="0"/>
              <a:t>Maintain IPv4 compatibility.</a:t>
            </a:r>
          </a:p>
          <a:p>
            <a:pPr lvl="1"/>
            <a:r>
              <a:rPr lang="en-US" dirty="0" smtClean="0"/>
              <a:t>Instrument Control via IPv4</a:t>
            </a:r>
          </a:p>
          <a:p>
            <a:pPr lvl="1"/>
            <a:r>
              <a:rPr lang="en-US" dirty="0" smtClean="0"/>
              <a:t>Instrument Web Pages via IPv4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LXI IPv6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650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Promise</a:t>
            </a:r>
          </a:p>
          <a:p>
            <a:pPr lvl="1"/>
            <a:r>
              <a:rPr lang="en-US" dirty="0" smtClean="0"/>
              <a:t>Stable, always-available, link-local IPv6 addresses</a:t>
            </a:r>
          </a:p>
          <a:p>
            <a:pPr lvl="1"/>
            <a:r>
              <a:rPr lang="en-US" dirty="0" smtClean="0"/>
              <a:t>Auto-configured global IPv6 addresses via SLAAC (Stateless Address </a:t>
            </a:r>
            <a:r>
              <a:rPr lang="en-US" dirty="0" err="1" smtClean="0"/>
              <a:t>Autoconfiguration</a:t>
            </a:r>
            <a:r>
              <a:rPr lang="en-US" dirty="0" smtClean="0"/>
              <a:t>) or DHCPv6</a:t>
            </a:r>
          </a:p>
          <a:p>
            <a:pPr lvl="1"/>
            <a:r>
              <a:rPr lang="en-US" dirty="0" smtClean="0"/>
              <a:t>LXI IPv6 requires both forms of addresses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IPv6 addresses: long and hard to remember</a:t>
            </a:r>
          </a:p>
          <a:p>
            <a:pPr lvl="2"/>
            <a:r>
              <a:rPr lang="en-US" dirty="0" smtClean="0"/>
              <a:t>LXI requires IPv6 addresses on LXI web page, in LXI Identification XML, and in </a:t>
            </a:r>
            <a:r>
              <a:rPr lang="en-US" dirty="0" err="1" smtClean="0"/>
              <a:t>mDNS</a:t>
            </a:r>
            <a:r>
              <a:rPr lang="en-US" dirty="0" smtClean="0"/>
              <a:t> service announcements.</a:t>
            </a:r>
          </a:p>
          <a:p>
            <a:pPr lvl="1"/>
            <a:r>
              <a:rPr lang="en-US" dirty="0" smtClean="0"/>
              <a:t>Temporary global IPv6 addresses change periodically</a:t>
            </a:r>
          </a:p>
          <a:p>
            <a:pPr lvl="2"/>
            <a:r>
              <a:rPr lang="en-US" dirty="0" smtClean="0"/>
              <a:t>LXI requires instruments avoid such addresses by default.</a:t>
            </a:r>
          </a:p>
          <a:p>
            <a:pPr lvl="1"/>
            <a:r>
              <a:rPr lang="en-US" dirty="0" smtClean="0"/>
              <a:t>Uneven IPv6 support by OS, network hardware, and ISPs</a:t>
            </a:r>
          </a:p>
          <a:p>
            <a:pPr lvl="2"/>
            <a:r>
              <a:rPr lang="en-US" dirty="0" smtClean="0"/>
              <a:t>LXI sticks with most useful IPv6 core capabilities.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Promise and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509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LXI IPv6 requires Instruments accept IPv6 connect requests.</a:t>
            </a:r>
          </a:p>
          <a:p>
            <a:r>
              <a:rPr lang="en-US" dirty="0" smtClean="0"/>
              <a:t>However, IPv6 connections require coordinated IPv6 support</a:t>
            </a:r>
          </a:p>
          <a:p>
            <a:pPr lvl="1"/>
            <a:r>
              <a:rPr lang="en-US" dirty="0" smtClean="0"/>
              <a:t>Operating System, Firewalls, Routers,  Corporate LAN infrastructure, Internet Service Providers</a:t>
            </a:r>
          </a:p>
          <a:p>
            <a:r>
              <a:rPr lang="en-US" dirty="0" smtClean="0"/>
              <a:t>IPv6 support is getting better</a:t>
            </a:r>
          </a:p>
          <a:p>
            <a:pPr lvl="1"/>
            <a:r>
              <a:rPr lang="en-US" dirty="0" smtClean="0"/>
              <a:t>Firewalls and Corporate LANs don’t block IPv6 by default</a:t>
            </a:r>
          </a:p>
          <a:p>
            <a:pPr lvl="1"/>
            <a:r>
              <a:rPr lang="en-US" dirty="0" smtClean="0"/>
              <a:t>PC operating systems support IPv6 better (Dual stack IPv4/IPv6)</a:t>
            </a:r>
          </a:p>
          <a:p>
            <a:pPr lvl="1"/>
            <a:r>
              <a:rPr lang="en-US" dirty="0" smtClean="0"/>
              <a:t>Routers supporting IPv6 are becoming more common</a:t>
            </a:r>
          </a:p>
          <a:p>
            <a:pPr lvl="1"/>
            <a:r>
              <a:rPr lang="en-US" dirty="0" smtClean="0"/>
              <a:t>ISP support for IPv6 increasing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Practicalities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772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LXI IPv4 instrument connections behind switches will remain common.</a:t>
            </a:r>
          </a:p>
          <a:p>
            <a:r>
              <a:rPr lang="en-US" dirty="0" smtClean="0"/>
              <a:t>IPv6 more important for new global address use or because of organizational standards.</a:t>
            </a:r>
          </a:p>
          <a:p>
            <a:r>
              <a:rPr lang="en-US" dirty="0" smtClean="0"/>
              <a:t>IPv4/IPv6 dual stack technology allows intermingling IPv4 and IPv6 devices.</a:t>
            </a:r>
          </a:p>
          <a:p>
            <a:r>
              <a:rPr lang="en-US" dirty="0" smtClean="0"/>
              <a:t>LXI continues to support IPv4.</a:t>
            </a:r>
          </a:p>
          <a:p>
            <a:r>
              <a:rPr lang="en-US" dirty="0" smtClean="0"/>
              <a:t>LXI ready when IPv6 is needed.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LXI: IPv4 and IPv6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9008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3359457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PowerBook G4 HD:Applications:Microsoft Office 2004:Templates:My Templates:lxi2.pot</Template>
  <TotalTime>22707</TotalTime>
  <Words>520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Pixel</vt:lpstr>
      <vt:lpstr>Preparing for an IPv6 World with LXI Instruments </vt:lpstr>
      <vt:lpstr>IPv6 is Coming…</vt:lpstr>
      <vt:lpstr>LXI Is Ready With LXI IPv6 Standard</vt:lpstr>
      <vt:lpstr>LXI: Standards+Testing for LAN Behavior</vt:lpstr>
      <vt:lpstr>LXI IPv6 Goals</vt:lpstr>
      <vt:lpstr>IPv6 Promise and Problems</vt:lpstr>
      <vt:lpstr>IPv6 Practicalities</vt:lpstr>
      <vt:lpstr>LXI: IPv4 and IPv6 Together</vt:lpstr>
      <vt:lpstr>Backup Slides</vt:lpstr>
      <vt:lpstr>LXI: Standards + Testing for LAN Behavior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Bob  Helsel</cp:lastModifiedBy>
  <cp:revision>212</cp:revision>
  <dcterms:created xsi:type="dcterms:W3CDTF">2012-06-12T19:02:50Z</dcterms:created>
  <dcterms:modified xsi:type="dcterms:W3CDTF">2012-10-12T13:02:36Z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