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512" r:id="rId5"/>
    <p:sldId id="369" r:id="rId6"/>
    <p:sldId id="513" r:id="rId7"/>
    <p:sldId id="361" r:id="rId8"/>
    <p:sldId id="526" r:id="rId9"/>
    <p:sldId id="527" r:id="rId10"/>
    <p:sldId id="374" r:id="rId11"/>
    <p:sldId id="363" r:id="rId12"/>
    <p:sldId id="372" r:id="rId13"/>
    <p:sldId id="367" r:id="rId14"/>
    <p:sldId id="379" r:id="rId15"/>
    <p:sldId id="524" r:id="rId16"/>
    <p:sldId id="515" r:id="rId17"/>
    <p:sldId id="472" r:id="rId18"/>
    <p:sldId id="518" r:id="rId19"/>
    <p:sldId id="519" r:id="rId20"/>
    <p:sldId id="464" r:id="rId21"/>
    <p:sldId id="465" r:id="rId22"/>
    <p:sldId id="466" r:id="rId23"/>
    <p:sldId id="469" r:id="rId24"/>
    <p:sldId id="382" r:id="rId25"/>
    <p:sldId id="390" r:id="rId26"/>
    <p:sldId id="364" r:id="rId27"/>
    <p:sldId id="520" r:id="rId28"/>
    <p:sldId id="528" r:id="rId29"/>
    <p:sldId id="529" r:id="rId30"/>
    <p:sldId id="522" r:id="rId31"/>
    <p:sldId id="530" r:id="rId32"/>
    <p:sldId id="514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CCFF99"/>
    <a:srgbClr val="FFCC66"/>
    <a:srgbClr val="0082CF"/>
    <a:srgbClr val="FFFFCC"/>
    <a:srgbClr val="009900"/>
    <a:srgbClr val="6600CC"/>
    <a:srgbClr val="660066"/>
    <a:srgbClr val="99FF99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98351" autoAdjust="0"/>
  </p:normalViewPr>
  <p:slideViewPr>
    <p:cSldViewPr snapToGrid="0">
      <p:cViewPr>
        <p:scale>
          <a:sx n="75" d="100"/>
          <a:sy n="75" d="100"/>
        </p:scale>
        <p:origin x="-58" y="-5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992" y="-78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24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1.xml"/><Relationship Id="rId5" Type="http://schemas.openxmlformats.org/officeDocument/2006/relationships/slide" Target="slides/slide7.xml"/><Relationship Id="rId15" Type="http://schemas.openxmlformats.org/officeDocument/2006/relationships/slide" Target="slides/slide28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fld id="{316B58D0-22A4-4692-8687-549E2F9C0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629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44" charset="0"/>
              </a:defRPr>
            </a:lvl1pPr>
          </a:lstStyle>
          <a:p>
            <a:pPr>
              <a:defRPr/>
            </a:pPr>
            <a:fld id="{EC18F2E8-EC12-4FB2-A944-8490E60EB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12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F4CD0-87EF-454E-97B4-C222DE01CBE9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77D3E-A748-4034-9338-5265BBF9E022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679A-0FEA-4C77-83B6-A80938B8711D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589C8-B272-4287-96C9-9B07B04B5B1C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2CF94-A2D6-4002-BBBD-DD778DCC9C0E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B96EE-7A6F-4A6B-AA20-6E687A965F21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D247B-5762-4E33-9683-C1B9257B173B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654C1-FEB8-43C5-B399-777D9AC42DB6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68C00-3EFA-4542-888E-430DB7770A0D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68C00-3EFA-4542-888E-430DB7770A0D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68C00-3EFA-4542-888E-430DB7770A0D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2B8F-9D82-4492-8FE7-DAC9AA05B767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68C00-3EFA-4542-888E-430DB7770A0D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D9A5D-3CC7-48FB-919D-87861897F16B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8D96D-C1BC-45BE-8C7C-1F2AA79BE5EF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373F-FE9F-46E5-8D20-986BB542A52C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373F-FE9F-46E5-8D20-986BB542A52C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373F-FE9F-46E5-8D20-986BB542A52C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2CE2F-D97F-406E-8496-ECF5E342A81A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Specs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- 3.1 Arch 119 pages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	- 3.2 Inherent</a:t>
            </a:r>
            <a:r>
              <a:rPr lang="en-US" baseline="0" dirty="0" smtClean="0">
                <a:latin typeface="Times New Roman" pitchFamily="18" charset="0"/>
              </a:rPr>
              <a:t> Cap 178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- 3.3 Cross Class 41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- 3.4 Style 67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- 3.5 </a:t>
            </a:r>
            <a:r>
              <a:rPr lang="en-US" baseline="0" dirty="0" err="1" smtClean="0">
                <a:latin typeface="Times New Roman" pitchFamily="18" charset="0"/>
              </a:rPr>
              <a:t>ConfigServer</a:t>
            </a:r>
            <a:r>
              <a:rPr lang="en-US" baseline="0" dirty="0" smtClean="0">
                <a:latin typeface="Times New Roman" pitchFamily="18" charset="0"/>
              </a:rPr>
              <a:t> 172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- 3.6 Factory 10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- 3.9 C Shared Components 34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- 3.10 MSS 31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- 3.12 </a:t>
            </a:r>
            <a:r>
              <a:rPr lang="en-US" baseline="0" dirty="0" err="1" smtClean="0">
                <a:latin typeface="Times New Roman" pitchFamily="18" charset="0"/>
              </a:rPr>
              <a:t>FloatingPoint</a:t>
            </a:r>
            <a:r>
              <a:rPr lang="en-US" baseline="0" dirty="0" smtClean="0">
                <a:latin typeface="Times New Roman" pitchFamily="18" charset="0"/>
              </a:rPr>
              <a:t> 7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- 3.17 Installation 87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- 3.18 .NET Utility  203</a:t>
            </a:r>
          </a:p>
          <a:p>
            <a:pPr eaLnBrk="1" hangingPunct="1"/>
            <a:endParaRPr lang="en-US" baseline="0" dirty="0" smtClean="0">
              <a:latin typeface="Times New Roman" pitchFamily="18" charset="0"/>
            </a:endParaRP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 Scope 242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- 4.2 DMM 175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- 4.3 </a:t>
            </a:r>
            <a:r>
              <a:rPr lang="en-US" baseline="0" dirty="0" err="1" smtClean="0">
                <a:latin typeface="Times New Roman" pitchFamily="18" charset="0"/>
              </a:rPr>
              <a:t>FGen</a:t>
            </a:r>
            <a:r>
              <a:rPr lang="en-US" baseline="0" dirty="0" smtClean="0">
                <a:latin typeface="Times New Roman" pitchFamily="18" charset="0"/>
              </a:rPr>
              <a:t>/</a:t>
            </a:r>
            <a:r>
              <a:rPr lang="en-US" baseline="0" dirty="0" err="1" smtClean="0">
                <a:latin typeface="Times New Roman" pitchFamily="18" charset="0"/>
              </a:rPr>
              <a:t>Arb</a:t>
            </a:r>
            <a:r>
              <a:rPr lang="en-US" baseline="0" dirty="0" smtClean="0">
                <a:latin typeface="Times New Roman" pitchFamily="18" charset="0"/>
              </a:rPr>
              <a:t> 202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- 4.4 DC </a:t>
            </a:r>
            <a:r>
              <a:rPr lang="en-US" baseline="0" dirty="0" err="1" smtClean="0">
                <a:latin typeface="Times New Roman" pitchFamily="18" charset="0"/>
              </a:rPr>
              <a:t>Pwr</a:t>
            </a:r>
            <a:r>
              <a:rPr lang="en-US" baseline="0" dirty="0" smtClean="0">
                <a:latin typeface="Times New Roman" pitchFamily="18" charset="0"/>
              </a:rPr>
              <a:t>	76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- 4.5 AC </a:t>
            </a:r>
            <a:r>
              <a:rPr lang="en-US" baseline="0" dirty="0" err="1" smtClean="0">
                <a:latin typeface="Times New Roman" pitchFamily="18" charset="0"/>
              </a:rPr>
              <a:t>Pwr</a:t>
            </a:r>
            <a:r>
              <a:rPr lang="en-US" baseline="0" dirty="0" smtClean="0">
                <a:latin typeface="Times New Roman" pitchFamily="18" charset="0"/>
              </a:rPr>
              <a:t> 176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- 4.6 </a:t>
            </a:r>
            <a:r>
              <a:rPr lang="en-US" baseline="0" dirty="0" err="1" smtClean="0">
                <a:latin typeface="Times New Roman" pitchFamily="18" charset="0"/>
              </a:rPr>
              <a:t>Swtch</a:t>
            </a:r>
            <a:r>
              <a:rPr lang="en-US" baseline="0" dirty="0" smtClean="0">
                <a:latin typeface="Times New Roman" pitchFamily="18" charset="0"/>
              </a:rPr>
              <a:t> 131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- 4.7  </a:t>
            </a:r>
            <a:r>
              <a:rPr lang="en-US" baseline="0" dirty="0" err="1" smtClean="0">
                <a:latin typeface="Times New Roman" pitchFamily="18" charset="0"/>
              </a:rPr>
              <a:t>PowerMeter</a:t>
            </a:r>
            <a:r>
              <a:rPr lang="en-US" baseline="0" dirty="0" smtClean="0">
                <a:latin typeface="Times New Roman" pitchFamily="18" charset="0"/>
              </a:rPr>
              <a:t> 147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- 4.8 </a:t>
            </a:r>
            <a:r>
              <a:rPr lang="en-US" baseline="0" dirty="0" err="1" smtClean="0">
                <a:latin typeface="Times New Roman" pitchFamily="18" charset="0"/>
              </a:rPr>
              <a:t>SpecAn</a:t>
            </a:r>
            <a:r>
              <a:rPr lang="en-US" baseline="0" dirty="0" smtClean="0">
                <a:latin typeface="Times New Roman" pitchFamily="18" charset="0"/>
              </a:rPr>
              <a:t> 106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- 4.10 </a:t>
            </a:r>
            <a:r>
              <a:rPr lang="en-US" baseline="0" dirty="0" err="1" smtClean="0">
                <a:latin typeface="Times New Roman" pitchFamily="18" charset="0"/>
              </a:rPr>
              <a:t>SigGen</a:t>
            </a:r>
            <a:r>
              <a:rPr lang="en-US" baseline="0" dirty="0" smtClean="0">
                <a:latin typeface="Times New Roman" pitchFamily="18" charset="0"/>
              </a:rPr>
              <a:t> 391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- 4.12 Counter 191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- 4.13 </a:t>
            </a:r>
            <a:r>
              <a:rPr lang="en-US" baseline="0" dirty="0" err="1" smtClean="0">
                <a:latin typeface="Times New Roman" pitchFamily="18" charset="0"/>
              </a:rPr>
              <a:t>DownConvert</a:t>
            </a:r>
            <a:r>
              <a:rPr lang="en-US" baseline="0" dirty="0" smtClean="0">
                <a:latin typeface="Times New Roman" pitchFamily="18" charset="0"/>
              </a:rPr>
              <a:t> 179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- 4.14 </a:t>
            </a:r>
            <a:r>
              <a:rPr lang="en-US" baseline="0" dirty="0" err="1" smtClean="0">
                <a:latin typeface="Times New Roman" pitchFamily="18" charset="0"/>
              </a:rPr>
              <a:t>UpConvert</a:t>
            </a:r>
            <a:r>
              <a:rPr lang="en-US" baseline="0" dirty="0" smtClean="0">
                <a:latin typeface="Times New Roman" pitchFamily="18" charset="0"/>
              </a:rPr>
              <a:t> 318</a:t>
            </a:r>
          </a:p>
          <a:p>
            <a:pPr eaLnBrk="1" hangingPunct="1"/>
            <a:r>
              <a:rPr lang="en-US" baseline="0" dirty="0" smtClean="0">
                <a:latin typeface="Times New Roman" pitchFamily="18" charset="0"/>
              </a:rPr>
              <a:t>	- 4.15 Digitizer 448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C88CF-00F8-48C4-9854-A4A7010D15EF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1E94-DDB0-4448-AA62-A06AB426FA69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161143" y="5239657"/>
            <a:ext cx="7786914" cy="72208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FCF79001-01D2-4B20-9FD8-011D0D4C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425" y="406400"/>
            <a:ext cx="5084537" cy="341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3"/>
          <p:cNvGrpSpPr>
            <a:grpSpLocks/>
          </p:cNvGrpSpPr>
          <p:nvPr userDrawn="1"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6C1E-6E72-433B-9195-BB4F59A34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1464-BCDC-4487-B579-274D3D1A6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6B682-CBAE-4D7B-B899-61C16424F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60BD4-2C60-4D75-BE0E-9650FEBBC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91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24400" y="1295400"/>
            <a:ext cx="419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National Instruments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44" charset="0"/>
                <a:cs typeface="+mn-cs"/>
              </a:defRPr>
            </a:lvl1pPr>
          </a:lstStyle>
          <a:p>
            <a:pPr>
              <a:defRPr/>
            </a:pPr>
            <a:fld id="{64CE1AEA-8CA4-4B8C-B088-A3C5A70FB8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697E4-D4E0-4513-A9CF-8D73A728A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6F40A-6E6F-4361-B1BE-2E17368F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956B8-E26F-4859-82A1-9344AD822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55A90-6DEB-42A4-9B4A-66507ECE2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0824-8901-455C-9834-0AF0A6509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5EBD-65AC-4B8D-B734-C58BA569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8B1A8-063E-4AE1-9DBD-7BE5B2954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62FE-D077-499E-8C31-BF5435F11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itchFamily="-44" charset="0"/>
                <a:cs typeface="+mn-cs"/>
              </a:defRPr>
            </a:lvl1pPr>
          </a:lstStyle>
          <a:p>
            <a:pPr>
              <a:defRPr/>
            </a:pPr>
            <a:fld id="{661369C6-4025-4A1F-A6CE-27C52EF19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Times New Roman" pitchFamily="-44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imes New Roman" pitchFamily="-44" charset="0"/>
              </a:endParaRPr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sng">
                <a:solidFill>
                  <a:srgbClr val="3333FF"/>
                </a:solidFill>
                <a:latin typeface="Times New Roman" pitchFamily="-4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IVIFoundation.org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1836" y="5820229"/>
            <a:ext cx="1566678" cy="10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  <p:sldLayoutId id="2147483670" r:id="rId12"/>
    <p:sldLayoutId id="2147483669" r:id="rId13"/>
    <p:sldLayoutId id="2147483682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vifoundation.org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ifoundati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657" y="3672113"/>
            <a:ext cx="9383486" cy="29246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Delivering Interchangeability and More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AUTOTESTCON 2012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Anaheim, CA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September 10-13, 2012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Approved Instrument Classes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DC power supply</a:t>
            </a:r>
          </a:p>
          <a:p>
            <a:r>
              <a:rPr lang="en-US" smtClean="0"/>
              <a:t>AC power supply</a:t>
            </a:r>
          </a:p>
          <a:p>
            <a:r>
              <a:rPr lang="en-US" smtClean="0"/>
              <a:t>DMM</a:t>
            </a:r>
          </a:p>
          <a:p>
            <a:r>
              <a:rPr lang="en-US" smtClean="0"/>
              <a:t>Function generator</a:t>
            </a:r>
          </a:p>
          <a:p>
            <a:r>
              <a:rPr lang="en-US" smtClean="0"/>
              <a:t>Oscilloscope</a:t>
            </a:r>
          </a:p>
          <a:p>
            <a:r>
              <a:rPr lang="en-US" smtClean="0"/>
              <a:t>Power meter</a:t>
            </a:r>
          </a:p>
          <a:p>
            <a:r>
              <a:rPr lang="en-US" smtClean="0"/>
              <a:t>RF signal generator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Spectrum analyzer</a:t>
            </a:r>
          </a:p>
          <a:p>
            <a:r>
              <a:rPr lang="en-US" smtClean="0"/>
              <a:t>Switch</a:t>
            </a:r>
          </a:p>
          <a:p>
            <a:r>
              <a:rPr lang="en-US" smtClean="0"/>
              <a:t>Upconverter</a:t>
            </a:r>
          </a:p>
          <a:p>
            <a:r>
              <a:rPr lang="en-US" smtClean="0"/>
              <a:t>Downconverter</a:t>
            </a:r>
          </a:p>
          <a:p>
            <a:r>
              <a:rPr lang="en-US" smtClean="0"/>
              <a:t>Digitizer</a:t>
            </a:r>
          </a:p>
          <a:p>
            <a:r>
              <a:rPr lang="en-US" smtClean="0"/>
              <a:t>Counter/timer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1700"/>
          </a:xfrm>
        </p:spPr>
        <p:txBody>
          <a:bodyPr/>
          <a:lstStyle/>
          <a:p>
            <a:r>
              <a:rPr lang="en-US" dirty="0" smtClean="0"/>
              <a:t>Driver Architecture Spec’s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63675"/>
            <a:ext cx="8229600" cy="3886200"/>
          </a:xfrm>
        </p:spPr>
        <p:txBody>
          <a:bodyPr/>
          <a:lstStyle/>
          <a:p>
            <a:r>
              <a:rPr lang="en-US" sz="2000" dirty="0" smtClean="0"/>
              <a:t>IVI-3.1: Driver Architecture Specification</a:t>
            </a:r>
          </a:p>
          <a:p>
            <a:r>
              <a:rPr lang="en-US" sz="2000" dirty="0" smtClean="0"/>
              <a:t>IVI-3.2: Inherent Capabilities Specification</a:t>
            </a:r>
          </a:p>
          <a:p>
            <a:r>
              <a:rPr lang="en-US" sz="2000" dirty="0" smtClean="0"/>
              <a:t>IVI-3.3: Standard Cross-Class Capabilities Specification</a:t>
            </a:r>
          </a:p>
          <a:p>
            <a:r>
              <a:rPr lang="en-US" sz="2000" dirty="0" smtClean="0"/>
              <a:t>IVI-3.4: API Style Guide</a:t>
            </a:r>
          </a:p>
          <a:p>
            <a:r>
              <a:rPr lang="en-US" sz="2000" dirty="0" smtClean="0"/>
              <a:t>IVI-3.5: IVI Configuration Server Specification</a:t>
            </a:r>
          </a:p>
          <a:p>
            <a:r>
              <a:rPr lang="en-US" sz="2000" dirty="0" smtClean="0"/>
              <a:t>IVI-3.6: COM Session Factory Specification</a:t>
            </a:r>
          </a:p>
          <a:p>
            <a:r>
              <a:rPr lang="en-US" sz="2000" dirty="0" smtClean="0"/>
              <a:t>IVI-3.9: C Shared Components</a:t>
            </a:r>
          </a:p>
          <a:p>
            <a:r>
              <a:rPr lang="en-US" sz="2000" dirty="0" smtClean="0"/>
              <a:t>IVI-3.12: Floating Point Services Specification</a:t>
            </a:r>
          </a:p>
          <a:p>
            <a:r>
              <a:rPr lang="en-US" sz="2000" dirty="0" smtClean="0"/>
              <a:t>IVI-3.14: Primary </a:t>
            </a:r>
            <a:r>
              <a:rPr lang="en-US" sz="2000" dirty="0" err="1" smtClean="0"/>
              <a:t>Interop</a:t>
            </a:r>
            <a:r>
              <a:rPr lang="en-US" sz="2000" dirty="0" smtClean="0"/>
              <a:t> Assembly Specification</a:t>
            </a:r>
          </a:p>
          <a:p>
            <a:r>
              <a:rPr lang="en-US" sz="2000" dirty="0" smtClean="0"/>
              <a:t>IVI-3.15: </a:t>
            </a:r>
            <a:r>
              <a:rPr lang="en-US" sz="2000" dirty="0" err="1" smtClean="0"/>
              <a:t>IviLxiSync</a:t>
            </a:r>
            <a:r>
              <a:rPr lang="en-US" sz="2000" dirty="0" smtClean="0"/>
              <a:t> Specification</a:t>
            </a:r>
          </a:p>
          <a:p>
            <a:r>
              <a:rPr lang="en-US" sz="2000" dirty="0" smtClean="0"/>
              <a:t>IVI-3.17: Installer Requirements Specification</a:t>
            </a:r>
          </a:p>
          <a:p>
            <a:r>
              <a:rPr lang="en-US" sz="2000" dirty="0" smtClean="0"/>
              <a:t>IVI-3.18: IVI.NET Utility Classes and Interfaces Specification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hlinkClick r:id="rId3"/>
              </a:rPr>
              <a:t>www.ivifoundation.org</a:t>
            </a:r>
            <a:r>
              <a:rPr lang="en-US" dirty="0" smtClean="0"/>
              <a:t> 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IVI Driver Features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Simulation</a:t>
            </a:r>
          </a:p>
          <a:p>
            <a:pPr lvl="1"/>
            <a:r>
              <a:rPr lang="en-US" sz="2000" smtClean="0"/>
              <a:t>Required of all IVI drivers</a:t>
            </a:r>
          </a:p>
          <a:p>
            <a:pPr lvl="1"/>
            <a:r>
              <a:rPr lang="en-US" sz="2000" smtClean="0"/>
              <a:t>Very useful for testing in new ADEs</a:t>
            </a:r>
          </a:p>
          <a:p>
            <a:pPr lvl="1"/>
            <a:r>
              <a:rPr lang="en-US" sz="2000" smtClean="0"/>
              <a:t>Helpful when instruments are difficult to procure</a:t>
            </a:r>
          </a:p>
          <a:p>
            <a:r>
              <a:rPr lang="en-US" sz="2400" smtClean="0"/>
              <a:t>State caching</a:t>
            </a:r>
          </a:p>
          <a:p>
            <a:r>
              <a:rPr lang="en-US" sz="2400" smtClean="0"/>
              <a:t>Range checking</a:t>
            </a:r>
          </a:p>
          <a:p>
            <a:r>
              <a:rPr lang="en-US" sz="2400" smtClean="0"/>
              <a:t>Coercion</a:t>
            </a:r>
          </a:p>
          <a:p>
            <a:pPr lvl="1"/>
            <a:r>
              <a:rPr lang="en-US" sz="2000" smtClean="0"/>
              <a:t>Coercion recording</a:t>
            </a:r>
          </a:p>
          <a:p>
            <a:r>
              <a:rPr lang="en-US" sz="2400" smtClean="0"/>
              <a:t>All extended features enabled and accessed in a standard fashion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IVI Shared Components</a:t>
            </a:r>
          </a:p>
        </p:txBody>
      </p:sp>
      <p:sp>
        <p:nvSpPr>
          <p:cNvPr id="40962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27500"/>
          </a:xfrm>
        </p:spPr>
        <p:txBody>
          <a:bodyPr/>
          <a:lstStyle/>
          <a:p>
            <a:pPr eaLnBrk="1" hangingPunct="1"/>
            <a:r>
              <a:rPr lang="en-US" dirty="0" smtClean="0"/>
              <a:t>C Shared Components</a:t>
            </a:r>
          </a:p>
          <a:p>
            <a:pPr eaLnBrk="1" hangingPunct="1"/>
            <a:r>
              <a:rPr lang="en-US" dirty="0" smtClean="0"/>
              <a:t>Floating Point Services</a:t>
            </a:r>
          </a:p>
          <a:p>
            <a:pPr eaLnBrk="1" hangingPunct="1"/>
            <a:r>
              <a:rPr lang="en-US" dirty="0" smtClean="0"/>
              <a:t>IVI-COM Session Factory</a:t>
            </a:r>
          </a:p>
          <a:p>
            <a:pPr eaLnBrk="1" hangingPunct="1"/>
            <a:r>
              <a:rPr lang="en-US" dirty="0" smtClean="0"/>
              <a:t>Configuration Server</a:t>
            </a:r>
          </a:p>
          <a:p>
            <a:pPr eaLnBrk="1" hangingPunct="1"/>
            <a:r>
              <a:rPr lang="en-US" dirty="0" smtClean="0"/>
              <a:t>COM Type Libraries</a:t>
            </a:r>
          </a:p>
          <a:p>
            <a:pPr eaLnBrk="1" hangingPunct="1"/>
            <a:r>
              <a:rPr lang="en-US" dirty="0" smtClean="0"/>
              <a:t>.NET PIAs</a:t>
            </a:r>
          </a:p>
          <a:p>
            <a:pPr eaLnBrk="1" hangingPunct="1"/>
            <a:r>
              <a:rPr lang="en-US" dirty="0" smtClean="0"/>
              <a:t>IVI.NET Shared Components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hlinkClick r:id="rId3"/>
              </a:rPr>
              <a:t>www.ivifoundation.org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IVI Conformance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85256"/>
            <a:ext cx="8382000" cy="445044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Basic conformance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Follows all architecture specs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Implements </a:t>
            </a:r>
            <a:r>
              <a:rPr lang="en-US" sz="2000" i="1" dirty="0">
                <a:solidFill>
                  <a:srgbClr val="0082CF"/>
                </a:solidFill>
              </a:rPr>
              <a:t>inherent capabilities</a:t>
            </a:r>
            <a:r>
              <a:rPr lang="en-US" sz="2000" dirty="0"/>
              <a:t> defined in IVI-3.2.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Not one of the classic instrument types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No class-compliant functionality (none of the IVI-4.X specs apply)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i="1" dirty="0">
                <a:solidFill>
                  <a:srgbClr val="0082CF"/>
                </a:solidFill>
              </a:rPr>
              <a:t>Can be advertised as fully IVI compliant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Instrument-class conformance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Basic conformance + one or more instrument class APIs (IVI-4.X specs)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IVI </a:t>
            </a:r>
            <a:r>
              <a:rPr lang="en-US" i="1" dirty="0" smtClean="0"/>
              <a:t>Compliant</a:t>
            </a:r>
            <a:r>
              <a:rPr lang="en-US" dirty="0" smtClean="0"/>
              <a:t> -</a:t>
            </a:r>
            <a:r>
              <a:rPr lang="en-US" i="1" dirty="0" smtClean="0">
                <a:solidFill>
                  <a:srgbClr val="0082CF"/>
                </a:solidFill>
              </a:rPr>
              <a:t>Really??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2" y="1683657"/>
            <a:ext cx="8229600" cy="4212771"/>
          </a:xfrm>
        </p:spPr>
        <p:txBody>
          <a:bodyPr/>
          <a:lstStyle/>
          <a:p>
            <a:r>
              <a:rPr lang="en-US" dirty="0" smtClean="0"/>
              <a:t>Standard install location and process</a:t>
            </a:r>
          </a:p>
          <a:p>
            <a:r>
              <a:rPr lang="en-US" dirty="0" smtClean="0"/>
              <a:t>Support for IVI Features</a:t>
            </a:r>
          </a:p>
          <a:p>
            <a:r>
              <a:rPr lang="en-US" dirty="0" smtClean="0"/>
              <a:t>Common API for common tasks</a:t>
            </a:r>
          </a:p>
          <a:p>
            <a:pPr lvl="1"/>
            <a:r>
              <a:rPr lang="en-US" dirty="0" smtClean="0"/>
              <a:t>~40 common functions</a:t>
            </a:r>
          </a:p>
          <a:p>
            <a:pPr lvl="1"/>
            <a:r>
              <a:rPr lang="en-US" sz="2400" dirty="0" smtClean="0"/>
              <a:t>Simulation, Caching, Open, Close, Initialize, SW Trigger, Status check, Version check …..</a:t>
            </a:r>
            <a:endParaRPr lang="en-US" dirty="0" smtClean="0"/>
          </a:p>
          <a:p>
            <a:r>
              <a:rPr lang="en-US" dirty="0" smtClean="0"/>
              <a:t>Consistent API</a:t>
            </a:r>
          </a:p>
          <a:p>
            <a:pPr lvl="1"/>
            <a:r>
              <a:rPr lang="en-US" dirty="0" smtClean="0"/>
              <a:t>Common types, Name generation,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hlinkClick r:id="rId2"/>
              </a:rPr>
              <a:t>www.ivifoundation.org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IVI </a:t>
            </a:r>
            <a:r>
              <a:rPr lang="en-US" i="1" dirty="0" smtClean="0"/>
              <a:t>Class Compliant - </a:t>
            </a:r>
            <a:r>
              <a:rPr lang="en-US" i="1" dirty="0" smtClean="0">
                <a:solidFill>
                  <a:srgbClr val="0082CF"/>
                </a:solidFill>
              </a:rPr>
              <a:t>Really??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Class Compliant API</a:t>
            </a:r>
          </a:p>
          <a:p>
            <a:r>
              <a:rPr lang="en-US" dirty="0" smtClean="0"/>
              <a:t>Instrument API </a:t>
            </a:r>
            <a:r>
              <a:rPr lang="en-US" i="1" dirty="0" smtClean="0"/>
              <a:t>same</a:t>
            </a:r>
            <a:r>
              <a:rPr lang="en-US" dirty="0" smtClean="0"/>
              <a:t> as other instruments</a:t>
            </a:r>
          </a:p>
          <a:p>
            <a:r>
              <a:rPr lang="en-US" dirty="0" smtClean="0"/>
              <a:t>Custom API still available</a:t>
            </a:r>
          </a:p>
          <a:p>
            <a:pPr lvl="1"/>
            <a:r>
              <a:rPr lang="en-US" dirty="0" smtClean="0"/>
              <a:t>Especially for capabilities beyond the class</a:t>
            </a:r>
          </a:p>
          <a:p>
            <a:r>
              <a:rPr lang="en-US" dirty="0" smtClean="0"/>
              <a:t>Simplifies swapping instruments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hlinkClick r:id="rId2"/>
              </a:rPr>
              <a:t>ww.ivifoundation.org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IVIFoundation.org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IVI – One Driver to Rule them All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smtClean="0">
                <a:solidFill>
                  <a:srgbClr val="0082CF"/>
                </a:solidFill>
              </a:rPr>
              <a:t>Much more than interchangeability</a:t>
            </a:r>
          </a:p>
          <a:p>
            <a:r>
              <a:rPr lang="en-US" sz="2400" smtClean="0"/>
              <a:t>Arguably the biggest benefit is the ability to provide one driver and give users a first class experience in </a:t>
            </a:r>
            <a:r>
              <a:rPr lang="en-US" sz="2400" b="1" i="1" smtClean="0">
                <a:solidFill>
                  <a:srgbClr val="0082CF"/>
                </a:solidFill>
              </a:rPr>
              <a:t>nearly all ADEs</a:t>
            </a:r>
          </a:p>
          <a:p>
            <a:pPr lvl="1"/>
            <a:r>
              <a:rPr lang="en-US" sz="2000" smtClean="0"/>
              <a:t>Visual Basic 6</a:t>
            </a:r>
          </a:p>
          <a:p>
            <a:pPr lvl="1"/>
            <a:r>
              <a:rPr lang="en-US" sz="2000" smtClean="0"/>
              <a:t>Visual C++</a:t>
            </a:r>
          </a:p>
          <a:p>
            <a:pPr lvl="1"/>
            <a:r>
              <a:rPr lang="en-US" sz="2000" smtClean="0"/>
              <a:t>Visual C# and Visual Basic.NET</a:t>
            </a:r>
          </a:p>
          <a:p>
            <a:pPr lvl="1"/>
            <a:r>
              <a:rPr lang="en-US" sz="2000" smtClean="0"/>
              <a:t>VBA (Excel, Word, PowerPoint)</a:t>
            </a:r>
          </a:p>
          <a:p>
            <a:pPr lvl="1"/>
            <a:r>
              <a:rPr lang="en-US" sz="2000" smtClean="0"/>
              <a:t>MATLAB</a:t>
            </a:r>
          </a:p>
          <a:p>
            <a:pPr lvl="1"/>
            <a:r>
              <a:rPr lang="en-US" sz="2000" smtClean="0"/>
              <a:t>LabVIEW</a:t>
            </a:r>
          </a:p>
          <a:p>
            <a:pPr lvl="1"/>
            <a:r>
              <a:rPr lang="en-US" sz="2000" smtClean="0"/>
              <a:t>LabWindows/CVI</a:t>
            </a:r>
          </a:p>
          <a:p>
            <a:pPr lvl="1"/>
            <a:r>
              <a:rPr lang="en-US" sz="2000" smtClean="0"/>
              <a:t>Agilent VEE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42685" y="381000"/>
            <a:ext cx="8229600" cy="1371600"/>
          </a:xfrm>
        </p:spPr>
        <p:txBody>
          <a:bodyPr/>
          <a:lstStyle/>
          <a:p>
            <a:r>
              <a:rPr lang="en-US" dirty="0" smtClean="0"/>
              <a:t>Why IVI? – Uniform Way of Doing Common Tasks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787071"/>
            <a:ext cx="8686800" cy="4372429"/>
          </a:xfrm>
        </p:spPr>
        <p:txBody>
          <a:bodyPr/>
          <a:lstStyle/>
          <a:p>
            <a:r>
              <a:rPr lang="en-US" sz="2200" dirty="0" smtClean="0"/>
              <a:t>Avoids frustrations of arbitrary differences</a:t>
            </a:r>
          </a:p>
          <a:p>
            <a:r>
              <a:rPr lang="en-US" sz="2200" dirty="0" smtClean="0"/>
              <a:t>Instantiation, initialization, shutdown</a:t>
            </a:r>
          </a:p>
          <a:p>
            <a:r>
              <a:rPr lang="en-US" sz="2200" dirty="0" smtClean="0"/>
              <a:t>Controlling driver features – state caching, error query, simulation, etc.</a:t>
            </a:r>
          </a:p>
          <a:p>
            <a:r>
              <a:rPr lang="en-US" sz="2200" dirty="0" smtClean="0"/>
              <a:t>Configuration and installation</a:t>
            </a:r>
          </a:p>
          <a:p>
            <a:pPr lvl="1"/>
            <a:r>
              <a:rPr lang="en-US" sz="2000" dirty="0" smtClean="0"/>
              <a:t>No need to dig thru header files, registry settings, help or readme </a:t>
            </a:r>
          </a:p>
          <a:p>
            <a:pPr lvl="1"/>
            <a:r>
              <a:rPr lang="en-US" sz="2000" dirty="0" smtClean="0"/>
              <a:t>One place to reliably set the I/O address is a big benefit</a:t>
            </a:r>
          </a:p>
          <a:p>
            <a:r>
              <a:rPr lang="en-US" sz="2200" dirty="0" smtClean="0"/>
              <a:t>Standard mechanism for handling multi-channel devices</a:t>
            </a:r>
          </a:p>
          <a:p>
            <a:pPr lvl="1"/>
            <a:r>
              <a:rPr lang="en-US" sz="2000" dirty="0" smtClean="0"/>
              <a:t>aka </a:t>
            </a:r>
            <a:r>
              <a:rPr lang="en-US" sz="2000" i="1" dirty="0" smtClean="0">
                <a:solidFill>
                  <a:srgbClr val="0082CF"/>
                </a:solidFill>
              </a:rPr>
              <a:t>repeated capabilities</a:t>
            </a:r>
            <a:r>
              <a:rPr lang="en-US" sz="2000" dirty="0" smtClean="0"/>
              <a:t> in IVI parlance</a:t>
            </a:r>
          </a:p>
          <a:p>
            <a:r>
              <a:rPr lang="en-US" sz="2200" dirty="0" smtClean="0"/>
              <a:t>Standard error reporting</a:t>
            </a:r>
          </a:p>
          <a:p>
            <a:pPr lvl="1"/>
            <a:r>
              <a:rPr lang="en-US" sz="2000" dirty="0" smtClean="0"/>
              <a:t>No need to deal with the numerous possible error schemes </a:t>
            </a:r>
          </a:p>
          <a:p>
            <a:r>
              <a:rPr lang="en-US" sz="2200" dirty="0" smtClean="0"/>
              <a:t>Versioning standards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IVI – Tools, Tools, Tools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770743"/>
            <a:ext cx="8229600" cy="40966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i="1" dirty="0" smtClean="0">
                <a:solidFill>
                  <a:srgbClr val="0082CF"/>
                </a:solidFill>
              </a:rPr>
              <a:t>Far easier to develop an IVI driver with a tool than it is to develop a customer driver without a tool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Common requirements enable tools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Leads to better, cheaper drivers</a:t>
            </a:r>
          </a:p>
          <a:p>
            <a:r>
              <a:rPr lang="en-US" sz="2400" dirty="0" smtClean="0"/>
              <a:t>Driver is much more than a DLL w/ function exports</a:t>
            </a:r>
          </a:p>
          <a:p>
            <a:pPr lvl="1"/>
            <a:r>
              <a:rPr lang="en-US" sz="2000" dirty="0" smtClean="0"/>
              <a:t>Help files</a:t>
            </a:r>
          </a:p>
          <a:p>
            <a:pPr lvl="1"/>
            <a:r>
              <a:rPr lang="en-US" sz="2000" dirty="0" smtClean="0"/>
              <a:t>Installer</a:t>
            </a:r>
          </a:p>
          <a:p>
            <a:pPr lvl="2"/>
            <a:r>
              <a:rPr lang="en-US" sz="1800" dirty="0" smtClean="0"/>
              <a:t>IVI 3-17 dedicated to IVI installers and is </a:t>
            </a:r>
            <a:r>
              <a:rPr lang="en-US" sz="1800" i="1" dirty="0" smtClean="0">
                <a:solidFill>
                  <a:srgbClr val="0082CF"/>
                </a:solidFill>
              </a:rPr>
              <a:t>53 pages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Regression test apps / Unit test apps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Special components for .NET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XML IntelliSense file</a:t>
            </a:r>
          </a:p>
          <a:p>
            <a:pPr lvl="2">
              <a:lnSpc>
                <a:spcPct val="80000"/>
              </a:lnSpc>
            </a:pPr>
            <a:r>
              <a:rPr lang="en-US" sz="1800" dirty="0" err="1" smtClean="0"/>
              <a:t>interop</a:t>
            </a:r>
            <a:r>
              <a:rPr lang="en-US" sz="1800" dirty="0" smtClean="0"/>
              <a:t> assembly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version policy files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0250"/>
            <a:ext cx="8229600" cy="4324350"/>
          </a:xfrm>
        </p:spPr>
        <p:txBody>
          <a:bodyPr/>
          <a:lstStyle/>
          <a:p>
            <a:r>
              <a:rPr lang="en-US" dirty="0" smtClean="0"/>
              <a:t>IVI Basics and Background</a:t>
            </a:r>
          </a:p>
          <a:p>
            <a:r>
              <a:rPr lang="en-US" dirty="0" smtClean="0"/>
              <a:t>IVI Architecture</a:t>
            </a:r>
          </a:p>
          <a:p>
            <a:r>
              <a:rPr lang="en-US" dirty="0" smtClean="0"/>
              <a:t>IVI Shared Components</a:t>
            </a:r>
          </a:p>
          <a:p>
            <a:r>
              <a:rPr lang="en-US" dirty="0" smtClean="0"/>
              <a:t>Why IVI?</a:t>
            </a:r>
          </a:p>
          <a:p>
            <a:r>
              <a:rPr lang="en-US" dirty="0" smtClean="0"/>
              <a:t>IVI-COM, IVI.NET and IVI-C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IVI – Tracking the Standards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995713"/>
            <a:ext cx="8686800" cy="4448629"/>
          </a:xfrm>
        </p:spPr>
        <p:txBody>
          <a:bodyPr/>
          <a:lstStyle/>
          <a:p>
            <a:r>
              <a:rPr lang="en-US" sz="2400" dirty="0" smtClean="0"/>
              <a:t>Vendors relieved from onerous task of keeping pace with multiple moving targets</a:t>
            </a:r>
          </a:p>
          <a:p>
            <a:pPr lvl="1"/>
            <a:r>
              <a:rPr lang="en-US" sz="2000" dirty="0" smtClean="0"/>
              <a:t>Windows OSs, Windows help, Windows installer, Windows API, security, .NET platform</a:t>
            </a:r>
          </a:p>
          <a:p>
            <a:pPr lvl="1"/>
            <a:r>
              <a:rPr lang="en-US" sz="2000" dirty="0" smtClean="0"/>
              <a:t>Six versions of Visual Studio since IVI</a:t>
            </a:r>
          </a:p>
          <a:p>
            <a:pPr lvl="1"/>
            <a:r>
              <a:rPr lang="en-US" sz="2000" dirty="0" smtClean="0"/>
              <a:t>Vista and UAC was a major challenge for IVI</a:t>
            </a:r>
          </a:p>
          <a:p>
            <a:pPr lvl="1"/>
            <a:r>
              <a:rPr lang="en-US" sz="2000" dirty="0" smtClean="0"/>
              <a:t>64-bit OS support took two years within IVI</a:t>
            </a:r>
          </a:p>
          <a:p>
            <a:r>
              <a:rPr lang="en-US" sz="2400" dirty="0" smtClean="0"/>
              <a:t>IVI member companies bring experts to meetings to ensure IVI solutions work with their hardware</a:t>
            </a:r>
          </a:p>
          <a:p>
            <a:pPr lvl="1"/>
            <a:r>
              <a:rPr lang="en-US" sz="2000" dirty="0" smtClean="0"/>
              <a:t>Users of IVI directly leverage R&amp;D efforts of NI, Agilent, R&amp;S, etc.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Standards in IVI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538514"/>
            <a:ext cx="8229600" cy="5243286"/>
          </a:xfrm>
        </p:spPr>
        <p:txBody>
          <a:bodyPr/>
          <a:lstStyle/>
          <a:p>
            <a:r>
              <a:rPr lang="en-US" sz="2400" dirty="0" smtClean="0"/>
              <a:t>IVI specifications layout three APIs</a:t>
            </a:r>
          </a:p>
          <a:p>
            <a:pPr lvl="1"/>
            <a:r>
              <a:rPr lang="en-US" sz="1800" dirty="0" smtClean="0"/>
              <a:t>IVI .NET</a:t>
            </a:r>
          </a:p>
          <a:p>
            <a:pPr lvl="1"/>
            <a:r>
              <a:rPr lang="en-US" sz="1800" dirty="0" smtClean="0"/>
              <a:t>IVI-COM</a:t>
            </a:r>
          </a:p>
          <a:p>
            <a:pPr lvl="1"/>
            <a:r>
              <a:rPr lang="en-US" sz="1800" dirty="0" smtClean="0"/>
              <a:t>IVI-C</a:t>
            </a:r>
          </a:p>
          <a:p>
            <a:r>
              <a:rPr lang="en-US" sz="2400" dirty="0" smtClean="0"/>
              <a:t>Many considerations for both driver developers and end users when choosing which technology to use</a:t>
            </a:r>
          </a:p>
          <a:p>
            <a:pPr lvl="1"/>
            <a:r>
              <a:rPr lang="en-US" sz="1800" dirty="0" smtClean="0"/>
              <a:t>Driver developer environment</a:t>
            </a:r>
          </a:p>
          <a:p>
            <a:pPr lvl="1"/>
            <a:r>
              <a:rPr lang="en-US" sz="1800" dirty="0" smtClean="0"/>
              <a:t>Custom environment</a:t>
            </a:r>
          </a:p>
          <a:p>
            <a:pPr lvl="1"/>
            <a:r>
              <a:rPr lang="en-US" sz="1800" dirty="0" smtClean="0"/>
              <a:t>Others…(more on this later)</a:t>
            </a:r>
          </a:p>
          <a:p>
            <a:r>
              <a:rPr lang="en-US" sz="2400" dirty="0" smtClean="0"/>
              <a:t>IVI specs also define how to build driver wrappers</a:t>
            </a:r>
          </a:p>
          <a:p>
            <a:pPr lvl="1"/>
            <a:r>
              <a:rPr lang="en-US" sz="1800" dirty="0" smtClean="0"/>
              <a:t>Allows one code base while supporting IVI-C, IVI-COM and IVI .NET APIs</a:t>
            </a:r>
          </a:p>
          <a:p>
            <a:pPr lvl="1"/>
            <a:r>
              <a:rPr lang="en-US" sz="1800" dirty="0" smtClean="0"/>
              <a:t>IVI-COM on top of IVI-C (not common)</a:t>
            </a:r>
          </a:p>
          <a:p>
            <a:pPr lvl="1"/>
            <a:r>
              <a:rPr lang="en-US" sz="1800" dirty="0" smtClean="0"/>
              <a:t>IVI-C on top of IVI-COM (very common in today’s IVI drivers)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IVI-COM Driver Usage </a:t>
            </a:r>
            <a:br>
              <a:rPr lang="en-US" smtClean="0"/>
            </a:br>
            <a:r>
              <a:rPr lang="en-US" smtClean="0"/>
              <a:t>in Visual Basic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6225" y="2401888"/>
            <a:ext cx="8439150" cy="28924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Dim driver as New Agilent54600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Dim scope as IIviScope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Set scope = driver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scope.Initialize “GPIB::10”, False, False, “”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scope.Trigger.Level = 3.4			</a:t>
            </a:r>
            <a:r>
              <a:rPr lang="en-US" sz="1400" b="1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‘setting a numeric property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scope.Trigger.Type = IviScopeTriggerEdge	</a:t>
            </a:r>
            <a:r>
              <a:rPr lang="en-US" sz="1400" b="1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‘setting an enum property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scope.Measurements.Initiate			</a:t>
            </a:r>
            <a:r>
              <a:rPr lang="en-US" sz="1400" b="1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‘calling a method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scope.Close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IVI-C Driver Usage</a:t>
            </a:r>
          </a:p>
        </p:txBody>
      </p:sp>
      <p:sp>
        <p:nvSpPr>
          <p:cNvPr id="5427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04800" y="1925638"/>
            <a:ext cx="8439150" cy="4271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// NOTE: Error checking not shown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#include “ag54600.h”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int _tmain(int argc, _TCHAR* argv[])</a:t>
            </a:r>
            <a:br>
              <a:rPr lang="en-US" sz="1400" b="1">
                <a:latin typeface="Lucida Console" pitchFamily="49" charset="0"/>
                <a:cs typeface="Courier New" pitchFamily="49" charset="0"/>
              </a:rPr>
            </a:br>
            <a:r>
              <a:rPr lang="en-US" sz="1400" b="1">
                <a:latin typeface="Lucida Console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ViSession vi;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ViStatus viStatus = ag54600_init(“GPIB::10”, VI_FALSE, VI_FALSE, &amp;vi);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viStatus = ag54600_SetAttributeViReal64(vi, “”,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	AG54600_ATTR_TRIGGER_LEVEL, 3.2);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viStatus = ag54600_SetAttributeViInt32(vi, “”,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	AG54600_ATTR_TRIGGER_TYPE, AG54600_VAL_EDGE_TRIGGER);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viStatus = ag54600_InitiateAcquisition();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400" b="1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   viStatus = ag54600_close();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IVI.NET</a:t>
            </a:r>
          </a:p>
        </p:txBody>
      </p:sp>
      <p:sp>
        <p:nvSpPr>
          <p:cNvPr id="59394" name="Content Placeholder 8"/>
          <p:cNvSpPr>
            <a:spLocks noGrp="1"/>
          </p:cNvSpPr>
          <p:nvPr>
            <p:ph idx="1"/>
          </p:nvPr>
        </p:nvSpPr>
        <p:spPr>
          <a:xfrm>
            <a:off x="471714" y="1567543"/>
            <a:ext cx="8229600" cy="4445000"/>
          </a:xfrm>
        </p:spPr>
        <p:txBody>
          <a:bodyPr/>
          <a:lstStyle/>
          <a:p>
            <a:r>
              <a:rPr lang="en-US" sz="2000" dirty="0"/>
              <a:t>Present an API more suited to .NET developers</a:t>
            </a:r>
          </a:p>
          <a:p>
            <a:r>
              <a:rPr lang="en-US" sz="2000" dirty="0"/>
              <a:t>Simplify source code</a:t>
            </a:r>
          </a:p>
          <a:p>
            <a:pPr lvl="1"/>
            <a:r>
              <a:rPr lang="en-US" sz="1800" dirty="0"/>
              <a:t>Allow end users to understand instrument behavior by examining driver source</a:t>
            </a:r>
          </a:p>
          <a:p>
            <a:pPr lvl="1"/>
            <a:r>
              <a:rPr lang="en-US" sz="1800" dirty="0"/>
              <a:t>Allow end users to fix bugs on their own</a:t>
            </a:r>
          </a:p>
          <a:p>
            <a:pPr lvl="1"/>
            <a:r>
              <a:rPr lang="en-US" sz="1800" dirty="0"/>
              <a:t>Allow end users to add features to drivers on their own</a:t>
            </a:r>
          </a:p>
          <a:p>
            <a:r>
              <a:rPr lang="en-US" sz="2000" dirty="0"/>
              <a:t>Richer, more expressive APIs</a:t>
            </a:r>
          </a:p>
          <a:p>
            <a:pPr lvl="1"/>
            <a:r>
              <a:rPr lang="en-US" sz="1800" dirty="0"/>
              <a:t>More flexibility with API data types</a:t>
            </a:r>
          </a:p>
          <a:p>
            <a:pPr lvl="1"/>
            <a:r>
              <a:rPr lang="en-US" sz="1800" dirty="0"/>
              <a:t>Clean handling of asynchronous notifications (aka “events”)</a:t>
            </a:r>
          </a:p>
          <a:p>
            <a:r>
              <a:rPr lang="en-US" sz="2000" dirty="0"/>
              <a:t>Side-by-side deployment of drivers</a:t>
            </a:r>
          </a:p>
          <a:p>
            <a:pPr lvl="1"/>
            <a:r>
              <a:rPr lang="en-US" sz="1800" dirty="0"/>
              <a:t>Only one version of an IVI-COM or IVI-C driver can be installed at a time</a:t>
            </a:r>
          </a:p>
          <a:p>
            <a:pPr lvl="1"/>
            <a:r>
              <a:rPr lang="en-US" sz="1800" dirty="0"/>
              <a:t>IVI.NET allows multiple versions of a driver to be installed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Type System in IVI.NET</a:t>
            </a:r>
          </a:p>
        </p:txBody>
      </p:sp>
      <p:sp>
        <p:nvSpPr>
          <p:cNvPr id="59394" name="Content Placeholder 8"/>
          <p:cNvSpPr>
            <a:spLocks noGrp="1"/>
          </p:cNvSpPr>
          <p:nvPr>
            <p:ph idx="1"/>
          </p:nvPr>
        </p:nvSpPr>
        <p:spPr>
          <a:xfrm>
            <a:off x="471714" y="1567543"/>
            <a:ext cx="8229600" cy="2623457"/>
          </a:xfrm>
        </p:spPr>
        <p:txBody>
          <a:bodyPr/>
          <a:lstStyle/>
          <a:p>
            <a:r>
              <a:rPr lang="en-US" sz="2000" dirty="0"/>
              <a:t>Both IVI-COM and IVI-C drivers suffer from a limited set of data types</a:t>
            </a:r>
          </a:p>
          <a:p>
            <a:pPr lvl="1"/>
            <a:r>
              <a:rPr lang="en-US" sz="1800" dirty="0"/>
              <a:t>Integers, floats, Booleans, strings</a:t>
            </a:r>
          </a:p>
          <a:p>
            <a:pPr lvl="1"/>
            <a:r>
              <a:rPr lang="en-US" sz="1800" dirty="0"/>
              <a:t>Arrays of the above, but extra parameters are required in IVI-C</a:t>
            </a:r>
          </a:p>
          <a:p>
            <a:r>
              <a:rPr lang="en-US" sz="2000" dirty="0"/>
              <a:t>IVI-C cannot expose an array of strings</a:t>
            </a:r>
          </a:p>
          <a:p>
            <a:r>
              <a:rPr lang="en-US" sz="2000" dirty="0"/>
              <a:t>IVI-C cannot expose structs</a:t>
            </a:r>
          </a:p>
          <a:p>
            <a:pPr lvl="1"/>
            <a:r>
              <a:rPr lang="en-US" sz="1800" dirty="0"/>
              <a:t>Can be done in IVI-COM, but it’s tedious to implement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432300"/>
            <a:ext cx="8029575" cy="1600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latin typeface="Lucida Console" pitchFamily="49" charset="0"/>
              </a:rPr>
              <a:t>IviScope_FetchWaveform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ViSession</a:t>
            </a:r>
            <a:r>
              <a:rPr lang="en-US" sz="1400" dirty="0">
                <a:latin typeface="Lucida Console" pitchFamily="49" charset="0"/>
              </a:rPr>
              <a:t> vi,</a:t>
            </a:r>
          </a:p>
          <a:p>
            <a:r>
              <a:rPr lang="en-US" sz="1400" dirty="0">
                <a:latin typeface="Lucida Console" pitchFamily="49" charset="0"/>
              </a:rPr>
              <a:t>	ViConstString channel,</a:t>
            </a:r>
          </a:p>
          <a:p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b="1" dirty="0">
                <a:solidFill>
                  <a:srgbClr val="0082CF"/>
                </a:solidFill>
                <a:latin typeface="Lucida Console" pitchFamily="49" charset="0"/>
              </a:rPr>
              <a:t>ViInt32 waveformSize</a:t>
            </a:r>
            <a:r>
              <a:rPr lang="en-US" sz="1400" dirty="0">
                <a:latin typeface="Lucida Console" pitchFamily="49" charset="0"/>
              </a:rPr>
              <a:t>,	// # of elements on input</a:t>
            </a:r>
          </a:p>
          <a:p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b="1" dirty="0">
                <a:solidFill>
                  <a:srgbClr val="0082CF"/>
                </a:solidFill>
                <a:latin typeface="Lucida Console" pitchFamily="49" charset="0"/>
              </a:rPr>
              <a:t>ViReal64 waveform[]</a:t>
            </a:r>
            <a:r>
              <a:rPr lang="en-US" sz="1400" dirty="0">
                <a:latin typeface="Lucida Console" pitchFamily="49" charset="0"/>
              </a:rPr>
              <a:t>,	// actual data buffer</a:t>
            </a:r>
          </a:p>
          <a:p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b="1" dirty="0">
                <a:solidFill>
                  <a:srgbClr val="0082CF"/>
                </a:solidFill>
                <a:latin typeface="Lucida Console" pitchFamily="49" charset="0"/>
              </a:rPr>
              <a:t>ViInt32 *</a:t>
            </a:r>
            <a:r>
              <a:rPr lang="en-US" sz="1400" b="1" dirty="0" err="1">
                <a:solidFill>
                  <a:srgbClr val="0082CF"/>
                </a:solidFill>
                <a:latin typeface="Lucida Console" pitchFamily="49" charset="0"/>
              </a:rPr>
              <a:t>actualPoints</a:t>
            </a:r>
            <a:r>
              <a:rPr lang="en-US" sz="1400" dirty="0">
                <a:latin typeface="Lucida Console" pitchFamily="49" charset="0"/>
              </a:rPr>
              <a:t>,	// # of elements on output</a:t>
            </a:r>
          </a:p>
          <a:p>
            <a:r>
              <a:rPr lang="en-US" sz="1400" dirty="0">
                <a:latin typeface="Lucida Console" pitchFamily="49" charset="0"/>
              </a:rPr>
              <a:t>	ViReal64 *</a:t>
            </a:r>
            <a:r>
              <a:rPr lang="en-US" sz="1400" dirty="0" err="1">
                <a:latin typeface="Lucida Console" pitchFamily="49" charset="0"/>
              </a:rPr>
              <a:t>initialX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	ViReal64 *</a:t>
            </a:r>
            <a:r>
              <a:rPr lang="en-US" sz="1400" dirty="0" err="1">
                <a:latin typeface="Lucida Console" pitchFamily="49" charset="0"/>
              </a:rPr>
              <a:t>xIncrement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en-US" sz="1400" b="1" dirty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826500" cy="1371600"/>
          </a:xfrm>
        </p:spPr>
        <p:txBody>
          <a:bodyPr/>
          <a:lstStyle/>
          <a:p>
            <a:r>
              <a:rPr lang="en-US" dirty="0" smtClean="0"/>
              <a:t>Simplifying APIs with .NET Types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1025" y="2211388"/>
            <a:ext cx="8029575" cy="22463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IviDigitizer_FetchWaveformReal64(ViSession Vi,</a:t>
            </a:r>
          </a:p>
          <a:p>
            <a:r>
              <a:rPr lang="en-US" sz="1400">
                <a:latin typeface="Lucida Console" pitchFamily="49" charset="0"/>
              </a:rPr>
              <a:t>	ViConstString ChannelName,</a:t>
            </a:r>
          </a:p>
          <a:p>
            <a:r>
              <a:rPr lang="en-US" sz="1400">
                <a:latin typeface="Lucida Console" pitchFamily="49" charset="0"/>
              </a:rPr>
              <a:t>	ViInt64 WaveformArraySize,</a:t>
            </a:r>
          </a:p>
          <a:p>
            <a:r>
              <a:rPr lang="en-US" sz="1400">
                <a:latin typeface="Lucida Console" pitchFamily="49" charset="0"/>
              </a:rPr>
              <a:t>	ViReal64 WaveformArray[],</a:t>
            </a:r>
          </a:p>
          <a:p>
            <a:r>
              <a:rPr lang="en-US" sz="1400">
                <a:latin typeface="Lucida Console" pitchFamily="49" charset="0"/>
              </a:rPr>
              <a:t>	ViInt64* ActualPoints,</a:t>
            </a:r>
          </a:p>
          <a:p>
            <a:r>
              <a:rPr lang="en-US" sz="1400">
                <a:latin typeface="Lucida Console" pitchFamily="49" charset="0"/>
              </a:rPr>
              <a:t>	ViInt64* FirstValidPoint,</a:t>
            </a:r>
          </a:p>
          <a:p>
            <a:r>
              <a:rPr lang="en-US" sz="1400">
                <a:latin typeface="Lucida Console" pitchFamily="49" charset="0"/>
              </a:rPr>
              <a:t>	ViReal64* InitialXOffset,</a:t>
            </a:r>
          </a:p>
          <a:p>
            <a:r>
              <a:rPr lang="en-US" sz="1400">
                <a:latin typeface="Lucida Console" pitchFamily="49" charset="0"/>
              </a:rPr>
              <a:t>	ViReal64* InitialXTimeSeconds,</a:t>
            </a:r>
          </a:p>
          <a:p>
            <a:r>
              <a:rPr lang="en-US" sz="1400">
                <a:latin typeface="Lucida Console" pitchFamily="49" charset="0"/>
              </a:rPr>
              <a:t>	ViReal64* InitialXTimeFraction,</a:t>
            </a:r>
          </a:p>
          <a:p>
            <a:r>
              <a:rPr lang="en-US" sz="1400">
                <a:latin typeface="Lucida Console" pitchFamily="49" charset="0"/>
              </a:rPr>
              <a:t>	ViReal64* XIncrement);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801813"/>
            <a:ext cx="19700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+mn-lt"/>
              </a:rPr>
              <a:t>IVI-C signature</a:t>
            </a:r>
            <a:endParaRPr lang="en-US" sz="1800" kern="0" dirty="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1025" y="5521325"/>
            <a:ext cx="8029575" cy="307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Channels[].Measurement.FetchWaveform(IWaveform&lt;Double&gt; waveform)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33400" y="5067300"/>
            <a:ext cx="22494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+mn-lt"/>
              </a:rPr>
              <a:t>IVI.NET signature</a:t>
            </a:r>
            <a:endParaRPr lang="en-US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8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438150" y="546100"/>
            <a:ext cx="8229600" cy="1416050"/>
          </a:xfrm>
        </p:spPr>
        <p:txBody>
          <a:bodyPr/>
          <a:lstStyle/>
          <a:p>
            <a:r>
              <a:rPr lang="en-US" dirty="0" smtClean="0"/>
              <a:t>Simplified Usage Syntax</a:t>
            </a:r>
          </a:p>
        </p:txBody>
      </p:sp>
      <p:sp>
        <p:nvSpPr>
          <p:cNvPr id="63490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2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Rectangle 47"/>
          <p:cNvSpPr>
            <a:spLocks noChangeArrowheads="1"/>
          </p:cNvSpPr>
          <p:nvPr/>
        </p:nvSpPr>
        <p:spPr bwMode="auto">
          <a:xfrm>
            <a:off x="476250" y="3933825"/>
            <a:ext cx="8029575" cy="523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digitizer.Arm.Sources.</a:t>
            </a:r>
            <a:r>
              <a:rPr lang="en-US" sz="1400" b="1">
                <a:solidFill>
                  <a:srgbClr val="0082CF"/>
                </a:solidFill>
                <a:latin typeface="Lucida Console" pitchFamily="49" charset="0"/>
              </a:rPr>
              <a:t>get_Item("LAN3")</a:t>
            </a:r>
            <a:r>
              <a:rPr lang="en-US" sz="1400">
                <a:latin typeface="Lucida Console" pitchFamily="49" charset="0"/>
              </a:rPr>
              <a:t>.Detection = 	</a:t>
            </a:r>
            <a:r>
              <a:rPr lang="en-US" sz="1400" b="1">
                <a:solidFill>
                  <a:srgbClr val="0082CF"/>
                </a:solidFill>
                <a:latin typeface="Lucida Console" pitchFamily="49" charset="0"/>
              </a:rPr>
              <a:t>IviLxiSyncArmSourceDectionEnum.IviLxiSyncArmSourceDetectionHigh;</a:t>
            </a:r>
            <a:endParaRPr lang="en-US" sz="1400" b="1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3355975"/>
            <a:ext cx="65008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+mn-lt"/>
              </a:rPr>
              <a:t>C# client using IVI-COM driver through </a:t>
            </a:r>
            <a:r>
              <a:rPr lang="en-US" kern="0" dirty="0" err="1">
                <a:latin typeface="+mn-lt"/>
              </a:rPr>
              <a:t>interop</a:t>
            </a:r>
            <a:endParaRPr lang="en-US" kern="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250" y="4953000"/>
            <a:ext cx="42227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+mn-lt"/>
              </a:rPr>
              <a:t>C# client using IVI.NET driver</a:t>
            </a:r>
          </a:p>
        </p:txBody>
      </p:sp>
      <p:sp>
        <p:nvSpPr>
          <p:cNvPr id="63494" name="Rectangle 47"/>
          <p:cNvSpPr>
            <a:spLocks noChangeArrowheads="1"/>
          </p:cNvSpPr>
          <p:nvPr/>
        </p:nvSpPr>
        <p:spPr bwMode="auto">
          <a:xfrm>
            <a:off x="476250" y="5483225"/>
            <a:ext cx="8027988" cy="307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digitizer.Arm.Sources</a:t>
            </a:r>
            <a:r>
              <a:rPr lang="en-US" sz="1400" b="1">
                <a:solidFill>
                  <a:srgbClr val="0082CF"/>
                </a:solidFill>
                <a:latin typeface="Lucida Console" pitchFamily="49" charset="0"/>
              </a:rPr>
              <a:t>["LAN3“]</a:t>
            </a:r>
            <a:r>
              <a:rPr lang="en-US" sz="1400">
                <a:latin typeface="Lucida Console" pitchFamily="49" charset="0"/>
              </a:rPr>
              <a:t>.Detection = </a:t>
            </a:r>
            <a:r>
              <a:rPr lang="en-US" sz="1400" b="1">
                <a:solidFill>
                  <a:srgbClr val="0082CF"/>
                </a:solidFill>
                <a:latin typeface="Lucida Console" pitchFamily="49" charset="0"/>
              </a:rPr>
              <a:t>ArmSourceDetection.High</a:t>
            </a:r>
            <a:r>
              <a:rPr lang="en-US" sz="1400">
                <a:latin typeface="Lucida Console" pitchFamily="49" charset="0"/>
              </a:rPr>
              <a:t>;</a:t>
            </a:r>
            <a:endParaRPr lang="en-US" sz="1400" b="1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828800"/>
            <a:ext cx="7480300" cy="114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Simplified access to very commonly used features</a:t>
            </a:r>
          </a:p>
          <a:p>
            <a:pPr lvl="1"/>
            <a:r>
              <a:rPr lang="en-US" sz="2000" dirty="0" err="1" smtClean="0"/>
              <a:t>Enums</a:t>
            </a:r>
            <a:endParaRPr lang="en-US" sz="2000" dirty="0" smtClean="0"/>
          </a:p>
          <a:p>
            <a:pPr lvl="1"/>
            <a:r>
              <a:rPr lang="en-US" sz="2000" dirty="0" smtClean="0"/>
              <a:t>Repeated capabilities (e.g. “channels”)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IVI.NET Data Types</a:t>
            </a:r>
          </a:p>
        </p:txBody>
      </p:sp>
      <p:sp>
        <p:nvSpPr>
          <p:cNvPr id="59394" name="Content Placeholder 8"/>
          <p:cNvSpPr>
            <a:spLocks noGrp="1"/>
          </p:cNvSpPr>
          <p:nvPr>
            <p:ph idx="1"/>
          </p:nvPr>
        </p:nvSpPr>
        <p:spPr>
          <a:xfrm>
            <a:off x="471714" y="1669143"/>
            <a:ext cx="8229600" cy="4718958"/>
          </a:xfrm>
        </p:spPr>
        <p:txBody>
          <a:bodyPr/>
          <a:lstStyle/>
          <a:p>
            <a:r>
              <a:rPr lang="en-US" sz="1800" dirty="0"/>
              <a:t>IVI Foundation felt it would be useful to offer commonly used data types as part of the IVI.NET Shared Components</a:t>
            </a:r>
          </a:p>
          <a:p>
            <a:pPr lvl="1"/>
            <a:r>
              <a:rPr lang="en-US" sz="1600" dirty="0"/>
              <a:t>Increase consistency amongst IVI.NET drivers</a:t>
            </a:r>
          </a:p>
          <a:p>
            <a:pPr lvl="1"/>
            <a:r>
              <a:rPr lang="en-US" sz="1600" dirty="0"/>
              <a:t>Facilitate data interchange between drivers</a:t>
            </a:r>
          </a:p>
          <a:p>
            <a:r>
              <a:rPr lang="en-US" sz="1800" dirty="0"/>
              <a:t>Standardized </a:t>
            </a:r>
            <a:r>
              <a:rPr lang="en-US" sz="1800" dirty="0" err="1"/>
              <a:t>IWaveform</a:t>
            </a:r>
            <a:r>
              <a:rPr lang="en-US" sz="1800" dirty="0"/>
              <a:t> and </a:t>
            </a:r>
            <a:r>
              <a:rPr lang="en-US" sz="1800" dirty="0" err="1"/>
              <a:t>ISpectrum</a:t>
            </a:r>
            <a:r>
              <a:rPr lang="en-US" sz="1800" dirty="0"/>
              <a:t> interfaces</a:t>
            </a:r>
          </a:p>
          <a:p>
            <a:pPr lvl="1"/>
            <a:r>
              <a:rPr lang="en-US" sz="1600" dirty="0"/>
              <a:t>Digitizers and scopes and RF spectrum analyzers all read waveforms</a:t>
            </a:r>
          </a:p>
          <a:p>
            <a:pPr lvl="1"/>
            <a:r>
              <a:rPr lang="en-US" sz="1600" dirty="0"/>
              <a:t>Function generators and RF signal generators source waveforms</a:t>
            </a:r>
          </a:p>
          <a:p>
            <a:pPr lvl="1"/>
            <a:r>
              <a:rPr lang="en-US" sz="1600" dirty="0"/>
              <a:t>Without a common definition of a “waveform”, client applications would need to write the tedious code to translate between each class’s notion of a waveform</a:t>
            </a:r>
          </a:p>
          <a:p>
            <a:r>
              <a:rPr lang="en-US" sz="1800" dirty="0"/>
              <a:t>Time-based parameters can use </a:t>
            </a:r>
            <a:r>
              <a:rPr lang="en-US" sz="1800" dirty="0" err="1"/>
              <a:t>PrecisionDateTime</a:t>
            </a:r>
            <a:r>
              <a:rPr lang="en-US" sz="1800" dirty="0"/>
              <a:t> and </a:t>
            </a:r>
            <a:r>
              <a:rPr lang="en-US" sz="1800" dirty="0" err="1"/>
              <a:t>PrecisionTimeSpan</a:t>
            </a:r>
            <a:endParaRPr lang="en-US" sz="1800" dirty="0"/>
          </a:p>
          <a:p>
            <a:pPr lvl="1"/>
            <a:r>
              <a:rPr lang="en-US" sz="1600" dirty="0"/>
              <a:t>No confusion about </a:t>
            </a:r>
            <a:r>
              <a:rPr lang="en-US" sz="1600" dirty="0" err="1"/>
              <a:t>ms</a:t>
            </a:r>
            <a:r>
              <a:rPr lang="en-US" sz="1600" dirty="0"/>
              <a:t> </a:t>
            </a:r>
            <a:r>
              <a:rPr lang="en-US" sz="1600" dirty="0" err="1"/>
              <a:t>vs</a:t>
            </a:r>
            <a:r>
              <a:rPr lang="en-US" sz="1600" dirty="0"/>
              <a:t> sec, absolute </a:t>
            </a:r>
            <a:r>
              <a:rPr lang="en-US" sz="1600" dirty="0" err="1"/>
              <a:t>vs</a:t>
            </a:r>
            <a:r>
              <a:rPr lang="en-US" sz="1600" dirty="0"/>
              <a:t> relative time, UTC time,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Precision adequate for IEEE 1588 devices</a:t>
            </a:r>
          </a:p>
          <a:p>
            <a:r>
              <a:rPr lang="en-US" sz="1800" dirty="0"/>
              <a:t>Common trigger source data type</a:t>
            </a:r>
          </a:p>
          <a:p>
            <a:pPr lvl="1"/>
            <a:r>
              <a:rPr lang="en-US" sz="1600" dirty="0"/>
              <a:t>Useful in “stitching” together devices in triggered source-measure operations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Information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For more information or to join, go to our webpage at: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smtClean="0">
                <a:hlinkClick r:id="rId3"/>
              </a:rPr>
              <a:t>www.ivifoundation.org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r>
              <a:rPr lang="en-US" sz="2000" smtClean="0"/>
              <a:t>Additional Resources:</a:t>
            </a:r>
          </a:p>
          <a:p>
            <a:pPr lvl="1"/>
            <a:r>
              <a:rPr lang="en-US" sz="1800" b="1" i="1" smtClean="0"/>
              <a:t>IVI Getting Started Guide </a:t>
            </a:r>
            <a:r>
              <a:rPr lang="en-US" sz="1800" smtClean="0"/>
              <a:t>on our Home page or Resources page</a:t>
            </a:r>
          </a:p>
          <a:p>
            <a:pPr lvl="2"/>
            <a:r>
              <a:rPr lang="en-US" sz="1600" smtClean="0"/>
              <a:t>Either in in short pdf files for the ADE that you prefer</a:t>
            </a:r>
          </a:p>
          <a:p>
            <a:pPr lvl="2"/>
            <a:r>
              <a:rPr lang="en-US" sz="1600" smtClean="0"/>
              <a:t>Or, single pdf file that includes eight different ADEs </a:t>
            </a:r>
          </a:p>
          <a:p>
            <a:pPr lvl="1"/>
            <a:r>
              <a:rPr lang="en-US" sz="2000" b="1" smtClean="0"/>
              <a:t>Tutorial Videos Coming Soon:</a:t>
            </a:r>
            <a:r>
              <a:rPr lang="en-US" sz="2000" smtClean="0"/>
              <a:t>  IVI Getting Started Guide tutorial videos in the ADE you prefer.</a:t>
            </a:r>
          </a:p>
          <a:p>
            <a:pPr lvl="2">
              <a:buNone/>
            </a:pPr>
            <a:endParaRPr lang="en-US" sz="1600" smtClean="0"/>
          </a:p>
          <a:p>
            <a:endParaRPr lang="en-US" sz="20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IVI Background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1086"/>
            <a:ext cx="8229600" cy="4865914"/>
          </a:xfrm>
        </p:spPr>
        <p:txBody>
          <a:bodyPr/>
          <a:lstStyle/>
          <a:p>
            <a:r>
              <a:rPr lang="en-US" sz="2400" dirty="0" smtClean="0"/>
              <a:t>Open consortium</a:t>
            </a:r>
          </a:p>
          <a:p>
            <a:pPr lvl="1"/>
            <a:r>
              <a:rPr lang="en-US" sz="2000" dirty="0" smtClean="0"/>
              <a:t>End-users</a:t>
            </a:r>
          </a:p>
          <a:p>
            <a:pPr lvl="1"/>
            <a:r>
              <a:rPr lang="en-US" sz="2000" dirty="0" smtClean="0"/>
              <a:t>System integrators</a:t>
            </a:r>
          </a:p>
          <a:p>
            <a:pPr lvl="1"/>
            <a:r>
              <a:rPr lang="en-US" sz="2000" dirty="0" smtClean="0"/>
              <a:t>Instrument and software vendors</a:t>
            </a:r>
          </a:p>
          <a:p>
            <a:r>
              <a:rPr lang="en-US" sz="2400" dirty="0" smtClean="0"/>
              <a:t>Founded in August 1998, incorporated in March 2001</a:t>
            </a:r>
          </a:p>
          <a:p>
            <a:r>
              <a:rPr lang="en-US" sz="2400" dirty="0" smtClean="0"/>
              <a:t>26 member companies</a:t>
            </a:r>
          </a:p>
          <a:p>
            <a:r>
              <a:rPr lang="en-US" sz="2400" dirty="0" smtClean="0"/>
              <a:t>Consolidated home for many SW standards</a:t>
            </a:r>
          </a:p>
          <a:p>
            <a:pPr lvl="1"/>
            <a:r>
              <a:rPr lang="en-US" sz="2000" dirty="0" smtClean="0"/>
              <a:t>IVI Instrument Drivers</a:t>
            </a:r>
          </a:p>
          <a:p>
            <a:pPr lvl="1"/>
            <a:r>
              <a:rPr lang="en-US" sz="2000" dirty="0" smtClean="0"/>
              <a:t>VISA</a:t>
            </a:r>
          </a:p>
          <a:p>
            <a:pPr lvl="1"/>
            <a:r>
              <a:rPr lang="en-US" sz="2000" dirty="0" smtClean="0"/>
              <a:t>VXIplug&amp;play</a:t>
            </a:r>
          </a:p>
          <a:p>
            <a:pPr lvl="1"/>
            <a:r>
              <a:rPr lang="en-US" sz="2000" dirty="0" smtClean="0"/>
              <a:t>SCPI</a:t>
            </a:r>
          </a:p>
          <a:p>
            <a:pPr lvl="1"/>
            <a:r>
              <a:rPr lang="en-US" sz="2000" dirty="0" smtClean="0"/>
              <a:t>LXI Synchronization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smtClean="0"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0114"/>
            <a:ext cx="8229600" cy="1371600"/>
          </a:xfrm>
        </p:spPr>
        <p:txBody>
          <a:bodyPr/>
          <a:lstStyle/>
          <a:p>
            <a:r>
              <a:rPr lang="en-US" dirty="0" smtClean="0"/>
              <a:t>What is IVI?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59085" y="6313713"/>
            <a:ext cx="2739571" cy="333829"/>
          </a:xfrm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hlinkClick r:id="rId3"/>
              </a:rPr>
              <a:t>www.ivifoundation.org</a:t>
            </a:r>
            <a:r>
              <a:rPr lang="en-US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1422399"/>
            <a:ext cx="8251372" cy="467360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b="1" i="1" dirty="0" smtClean="0">
                <a:solidFill>
                  <a:srgbClr val="DD3C26"/>
                </a:solidFill>
                <a:latin typeface="Arial" charset="0"/>
              </a:rPr>
              <a:t>The primary purpose of the Consortium is to</a:t>
            </a:r>
          </a:p>
          <a:p>
            <a:pPr marL="688975" lvl="1" indent="-231775">
              <a:buFont typeface="Arial" charset="0"/>
              <a:buChar char="•"/>
              <a:defRPr/>
            </a:pPr>
            <a:r>
              <a:rPr lang="en-US" b="1" i="1" dirty="0" smtClean="0">
                <a:solidFill>
                  <a:srgbClr val="DD3C26"/>
                </a:solidFill>
                <a:latin typeface="Arial" charset="0"/>
              </a:rPr>
              <a:t>Promote the development and adoption of standard specifications for programming test instrument</a:t>
            </a:r>
          </a:p>
          <a:p>
            <a:pPr marL="682625" lvl="1" indent="-225425">
              <a:buFont typeface="Arial" charset="0"/>
              <a:buChar char="•"/>
              <a:defRPr/>
            </a:pPr>
            <a:r>
              <a:rPr lang="en-US" b="1" i="1" dirty="0" smtClean="0">
                <a:solidFill>
                  <a:srgbClr val="DD3C26"/>
                </a:solidFill>
                <a:latin typeface="Arial" charset="0"/>
              </a:rPr>
              <a:t> Focus on the needs of the people that use and develop test systems who must take off-the-shelf instrument drivers and build and maintain high-performance test systems</a:t>
            </a:r>
          </a:p>
          <a:p>
            <a:pPr marL="682625" lvl="1" indent="-225425">
              <a:buFont typeface="Arial" charset="0"/>
              <a:buChar char="•"/>
              <a:defRPr/>
            </a:pPr>
            <a:r>
              <a:rPr lang="en-US" b="1" i="1" dirty="0" smtClean="0">
                <a:solidFill>
                  <a:srgbClr val="DD3C26"/>
                </a:solidFill>
                <a:latin typeface="Arial" charset="0"/>
              </a:rPr>
              <a:t>Build on existing industry standards to deliver specifications that simplify interchanging instruments and provide for better performing and more easily maintainable programs</a:t>
            </a:r>
            <a:endParaRPr lang="en-US" b="1" i="1" dirty="0">
              <a:solidFill>
                <a:srgbClr val="DD3C26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14" y="6309251"/>
            <a:ext cx="4281715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From IVI Foundation </a:t>
            </a:r>
            <a:r>
              <a:rPr lang="en-US" sz="2000" i="1" dirty="0" smtClean="0">
                <a:latin typeface="+mn-lt"/>
              </a:rPr>
              <a:t>By-laws</a:t>
            </a:r>
            <a:endParaRPr lang="en-US" sz="2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6149"/>
            <a:ext cx="7524750" cy="576951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 smtClean="0"/>
              <a:t>IVI’s Fit with Other Specs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772886"/>
            <a:ext cx="914400" cy="3476163"/>
          </a:xfrm>
          <a:prstGeom prst="rect">
            <a:avLst/>
          </a:prstGeom>
          <a:gradFill flip="none" rotWithShape="1">
            <a:gsLst>
              <a:gs pos="0">
                <a:srgbClr val="FF9F9F"/>
              </a:gs>
              <a:gs pos="50000">
                <a:schemeClr val="accent2">
                  <a:lumMod val="60000"/>
                  <a:lumOff val="4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chemeClr val="accent1"/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09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1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AXIe 1.0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15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7124700" y="5849249"/>
            <a:ext cx="1828800" cy="69473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Physical Connection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97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152900" y="5849249"/>
            <a:ext cx="2133600" cy="6858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n-lt"/>
              </a:rPr>
              <a:t>PCI, PCIe &amp;</a:t>
            </a:r>
          </a:p>
          <a:p>
            <a:pPr algn="ctr"/>
            <a:r>
              <a:rPr lang="en-US" sz="2000" dirty="0" smtClean="0">
                <a:latin typeface="+mn-lt"/>
              </a:rPr>
              <a:t>Compact PCI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409700" y="5849249"/>
            <a:ext cx="914400" cy="6858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+mn-lt"/>
              </a:rPr>
              <a:t>Ethernet</a:t>
            </a:r>
            <a:endParaRPr lang="en-US" sz="1200" dirty="0">
              <a:latin typeface="+mn-lt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3390900" y="5849249"/>
            <a:ext cx="685800" cy="6858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VME</a:t>
            </a:r>
            <a:endParaRPr lang="en-US" sz="12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500" y="5849249"/>
            <a:ext cx="914400" cy="6858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7124700" y="4934849"/>
            <a:ext cx="1828800" cy="685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T&amp;M Specific  Needs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7124700" y="3715649"/>
            <a:ext cx="1828800" cy="646331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IO Interfaces &amp;</a:t>
            </a:r>
          </a:p>
          <a:p>
            <a:r>
              <a:rPr lang="en-US" sz="1800" dirty="0" smtClean="0">
                <a:latin typeface="+mn-lt"/>
              </a:rPr>
              <a:t>SW Protocols</a:t>
            </a:r>
          </a:p>
        </p:txBody>
      </p:sp>
      <p:cxnSp>
        <p:nvCxnSpPr>
          <p:cNvPr id="21" name="Straight Arrow Connector 20"/>
          <p:cNvCxnSpPr>
            <a:endCxn id="9" idx="0"/>
          </p:cNvCxnSpPr>
          <p:nvPr/>
        </p:nvCxnSpPr>
        <p:spPr>
          <a:xfrm rot="5400000">
            <a:off x="304800" y="4591949"/>
            <a:ext cx="6858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1943100" y="4477649"/>
            <a:ext cx="990600" cy="307777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VXI-11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52500" y="4477649"/>
            <a:ext cx="914400" cy="307777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HiSLIP</a:t>
            </a:r>
            <a:endParaRPr lang="en-US" sz="1400" dirty="0">
              <a:latin typeface="+mn-lt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47700" y="4249049"/>
            <a:ext cx="7620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14" idx="0"/>
          </p:cNvCxnSpPr>
          <p:nvPr/>
        </p:nvCxnSpPr>
        <p:spPr>
          <a:xfrm rot="16200000" flipH="1">
            <a:off x="1563589" y="4631537"/>
            <a:ext cx="149423" cy="457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647700" y="4249049"/>
            <a:ext cx="17907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14" idx="0"/>
          </p:cNvCxnSpPr>
          <p:nvPr/>
        </p:nvCxnSpPr>
        <p:spPr>
          <a:xfrm rot="5400000">
            <a:off x="2077939" y="4574387"/>
            <a:ext cx="149423" cy="5715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24300" y="2420249"/>
            <a:ext cx="1066800" cy="533400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VXI</a:t>
            </a:r>
          </a:p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plug&amp;play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4152900" y="4172849"/>
            <a:ext cx="2133600" cy="685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n-lt"/>
              </a:rPr>
              <a:t>PXI-2 and PXI-6: Software </a:t>
            </a:r>
            <a:endParaRPr lang="en-US" sz="2000" dirty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14500" y="3029849"/>
            <a:ext cx="1981200" cy="685800"/>
            <a:chOff x="2057400" y="1524000"/>
            <a:chExt cx="1066800" cy="685800"/>
          </a:xfrm>
          <a:solidFill>
            <a:srgbClr val="CCFF99"/>
          </a:solidFill>
        </p:grpSpPr>
        <p:sp>
          <p:nvSpPr>
            <p:cNvPr id="71" name="Rectangle 70"/>
            <p:cNvSpPr/>
            <p:nvPr/>
          </p:nvSpPr>
          <p:spPr>
            <a:xfrm>
              <a:off x="2057400" y="1524000"/>
              <a:ext cx="10668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VISA</a:t>
              </a:r>
            </a:p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574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message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908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register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rot="5400000">
            <a:off x="1543050" y="3277499"/>
            <a:ext cx="228600" cy="11049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3" idx="0"/>
          </p:cNvCxnSpPr>
          <p:nvPr/>
        </p:nvCxnSpPr>
        <p:spPr>
          <a:xfrm rot="16200000" flipH="1">
            <a:off x="4436477" y="2974872"/>
            <a:ext cx="804446" cy="762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5"/>
          <p:cNvSpPr txBox="1"/>
          <p:nvPr/>
        </p:nvSpPr>
        <p:spPr>
          <a:xfrm>
            <a:off x="4152900" y="3758095"/>
            <a:ext cx="2133599" cy="307777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IVI 6.3 PXI plug-in</a:t>
            </a: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rot="16200000" flipH="1">
            <a:off x="4188827" y="2727222"/>
            <a:ext cx="42446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rot="16200000" flipH="1">
            <a:off x="3981450" y="2934599"/>
            <a:ext cx="457200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00300" y="4934849"/>
            <a:ext cx="9144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USB TMC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94"/>
          <p:cNvSpPr txBox="1"/>
          <p:nvPr/>
        </p:nvSpPr>
        <p:spPr>
          <a:xfrm>
            <a:off x="2400300" y="5849249"/>
            <a:ext cx="914400" cy="68580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n-lt"/>
              </a:rPr>
              <a:t>USB</a:t>
            </a:r>
            <a:endParaRPr lang="en-US" sz="1200" dirty="0">
              <a:latin typeface="+mn-lt"/>
            </a:endParaRPr>
          </a:p>
        </p:txBody>
      </p:sp>
      <p:cxnSp>
        <p:nvCxnSpPr>
          <p:cNvPr id="38" name="Straight Arrow Connector 37"/>
          <p:cNvCxnSpPr>
            <a:stCxn id="9" idx="2"/>
            <a:endCxn id="18" idx="0"/>
          </p:cNvCxnSpPr>
          <p:nvPr/>
        </p:nvCxnSpPr>
        <p:spPr>
          <a:xfrm rot="5400000">
            <a:off x="5334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6" idx="0"/>
          </p:cNvCxnSpPr>
          <p:nvPr/>
        </p:nvCxnSpPr>
        <p:spPr>
          <a:xfrm rot="5400000">
            <a:off x="17526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37" idx="0"/>
          </p:cNvCxnSpPr>
          <p:nvPr/>
        </p:nvCxnSpPr>
        <p:spPr>
          <a:xfrm rot="5400000">
            <a:off x="27432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7" idx="0"/>
          </p:cNvCxnSpPr>
          <p:nvPr/>
        </p:nvCxnSpPr>
        <p:spPr>
          <a:xfrm rot="5400000">
            <a:off x="3676650" y="5677799"/>
            <a:ext cx="228600" cy="114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5" idx="0"/>
          </p:cNvCxnSpPr>
          <p:nvPr/>
        </p:nvCxnSpPr>
        <p:spPr>
          <a:xfrm rot="16200000" flipH="1">
            <a:off x="4419600" y="5049149"/>
            <a:ext cx="228600" cy="1371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5" idx="0"/>
          </p:cNvCxnSpPr>
          <p:nvPr/>
        </p:nvCxnSpPr>
        <p:spPr>
          <a:xfrm rot="16200000" flipH="1">
            <a:off x="4914900" y="5544449"/>
            <a:ext cx="228600" cy="381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5" idx="0"/>
          </p:cNvCxnSpPr>
          <p:nvPr/>
        </p:nvCxnSpPr>
        <p:spPr>
          <a:xfrm rot="5400000">
            <a:off x="5410200" y="5430149"/>
            <a:ext cx="228600" cy="609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2"/>
            <a:endCxn id="29" idx="0"/>
          </p:cNvCxnSpPr>
          <p:nvPr/>
        </p:nvCxnSpPr>
        <p:spPr>
          <a:xfrm rot="5400000">
            <a:off x="5166212" y="4119360"/>
            <a:ext cx="10697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714500" y="2115449"/>
            <a:ext cx="1981200" cy="685800"/>
            <a:chOff x="762000" y="1219200"/>
            <a:chExt cx="1600200" cy="685800"/>
          </a:xfrm>
          <a:solidFill>
            <a:srgbClr val="FFCC66"/>
          </a:solidFill>
        </p:grpSpPr>
        <p:sp>
          <p:nvSpPr>
            <p:cNvPr id="67" name="Rectangle 66"/>
            <p:cNvSpPr/>
            <p:nvPr/>
          </p:nvSpPr>
          <p:spPr>
            <a:xfrm>
              <a:off x="762000" y="1219200"/>
              <a:ext cx="16002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IVI 3.x (Arch)</a:t>
              </a: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676400"/>
              <a:ext cx="3810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30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.NET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14500" y="758372"/>
            <a:ext cx="1981200" cy="1280877"/>
            <a:chOff x="5181600" y="700323"/>
            <a:chExt cx="1981200" cy="1280877"/>
          </a:xfrm>
          <a:solidFill>
            <a:srgbClr val="FF9F9F"/>
          </a:solidFill>
        </p:grpSpPr>
        <p:sp>
          <p:nvSpPr>
            <p:cNvPr id="52" name="Rectangle 51"/>
            <p:cNvSpPr/>
            <p:nvPr/>
          </p:nvSpPr>
          <p:spPr>
            <a:xfrm>
              <a:off x="5181600" y="700323"/>
              <a:ext cx="1981200" cy="128087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IVI 4.x(Classes)</a:t>
              </a: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181600" y="1219200"/>
              <a:ext cx="1981200" cy="758371"/>
              <a:chOff x="5181600" y="1219200"/>
              <a:chExt cx="1981200" cy="758371"/>
            </a:xfrm>
            <a:grpFill/>
          </p:grpSpPr>
          <p:sp>
            <p:nvSpPr>
              <p:cNvPr id="54" name="Rectangle 53"/>
              <p:cNvSpPr/>
              <p:nvPr/>
            </p:nvSpPr>
            <p:spPr>
              <a:xfrm>
                <a:off x="5181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Scope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638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DCPwr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248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SpecAn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34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DMM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486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FGen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91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ACPwr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43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Swtch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96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PwrMe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0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RFSigGn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553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Counter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05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DownCnv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58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UpConv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010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Digitiz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Box 233"/>
          <p:cNvSpPr txBox="1"/>
          <p:nvPr/>
        </p:nvSpPr>
        <p:spPr>
          <a:xfrm>
            <a:off x="7124700" y="1734449"/>
            <a:ext cx="1828800" cy="1200329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Programming</a:t>
            </a:r>
          </a:p>
          <a:p>
            <a:r>
              <a:rPr lang="en-US" sz="1800" dirty="0" smtClean="0">
                <a:latin typeface="+mn-lt"/>
              </a:rPr>
              <a:t>Interfaces for</a:t>
            </a:r>
          </a:p>
          <a:p>
            <a:r>
              <a:rPr lang="en-US" sz="1800" dirty="0" smtClean="0">
                <a:latin typeface="+mn-lt"/>
              </a:rPr>
              <a:t>C/C++/C#/VB</a:t>
            </a:r>
          </a:p>
          <a:p>
            <a:r>
              <a:rPr lang="en-US" sz="1800" dirty="0" smtClean="0">
                <a:latin typeface="+mn-lt"/>
              </a:rPr>
              <a:t>LabVIEW, etc</a:t>
            </a:r>
          </a:p>
        </p:txBody>
      </p:sp>
      <p:sp>
        <p:nvSpPr>
          <p:cNvPr id="49" name="TextBox 234"/>
          <p:cNvSpPr txBox="1"/>
          <p:nvPr/>
        </p:nvSpPr>
        <p:spPr>
          <a:xfrm>
            <a:off x="7124700" y="972449"/>
            <a:ext cx="1828800" cy="685800"/>
          </a:xfrm>
          <a:prstGeom prst="rect">
            <a:avLst/>
          </a:prstGeom>
          <a:solidFill>
            <a:srgbClr val="FF9F9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Instrument</a:t>
            </a:r>
          </a:p>
          <a:p>
            <a:r>
              <a:rPr lang="en-US" sz="1800" dirty="0" smtClean="0">
                <a:latin typeface="+mn-lt"/>
              </a:rPr>
              <a:t>Capabilities</a:t>
            </a:r>
          </a:p>
        </p:txBody>
      </p:sp>
      <p:sp>
        <p:nvSpPr>
          <p:cNvPr id="50" name="TextBox 249"/>
          <p:cNvSpPr txBox="1"/>
          <p:nvPr/>
        </p:nvSpPr>
        <p:spPr>
          <a:xfrm>
            <a:off x="5372100" y="4581650"/>
            <a:ext cx="914400" cy="26161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+mn-lt"/>
              </a:rPr>
              <a:t>AXIe 2.0</a:t>
            </a:r>
            <a:endParaRPr lang="en-US" sz="11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91729" y="4702610"/>
            <a:ext cx="609600" cy="6858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AXIe 3.1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4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6149"/>
            <a:ext cx="7524750" cy="576951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 smtClean="0"/>
              <a:t>IVI’s Fit with Other Specs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772886"/>
            <a:ext cx="914400" cy="3476163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09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1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AXIe 1.0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15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7124700" y="5849249"/>
            <a:ext cx="1828800" cy="6947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Physical Connection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97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LXI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152900" y="5849249"/>
            <a:ext cx="21336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n-lt"/>
              </a:rPr>
              <a:t>PCI, PCIe &amp;</a:t>
            </a:r>
          </a:p>
          <a:p>
            <a:pPr algn="ctr"/>
            <a:r>
              <a:rPr lang="en-US" sz="2000" dirty="0" smtClean="0">
                <a:latin typeface="+mn-lt"/>
              </a:rPr>
              <a:t>Compact PCI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409700" y="58492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latin typeface="+mn-lt"/>
              </a:rPr>
              <a:t>Ethernet</a:t>
            </a:r>
            <a:endParaRPr lang="en-US" sz="1200" dirty="0">
              <a:latin typeface="+mn-lt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3390900" y="5849249"/>
            <a:ext cx="685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VME</a:t>
            </a:r>
            <a:endParaRPr lang="en-US" sz="12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500" y="58492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7124700" y="4934849"/>
            <a:ext cx="1828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T&amp;M Specific  Needs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7124700" y="3715649"/>
            <a:ext cx="1828800" cy="646331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IO Interfaces &amp;</a:t>
            </a:r>
          </a:p>
          <a:p>
            <a:r>
              <a:rPr lang="en-US" sz="1800" dirty="0" smtClean="0">
                <a:latin typeface="+mn-lt"/>
              </a:rPr>
              <a:t>SW Protocols</a:t>
            </a:r>
          </a:p>
        </p:txBody>
      </p:sp>
      <p:cxnSp>
        <p:nvCxnSpPr>
          <p:cNvPr id="21" name="Straight Arrow Connector 20"/>
          <p:cNvCxnSpPr>
            <a:endCxn id="9" idx="0"/>
          </p:cNvCxnSpPr>
          <p:nvPr/>
        </p:nvCxnSpPr>
        <p:spPr>
          <a:xfrm rot="5400000">
            <a:off x="304800" y="4591949"/>
            <a:ext cx="6858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1943100" y="4477649"/>
            <a:ext cx="990600" cy="307777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VXI-11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52500" y="4477649"/>
            <a:ext cx="914400" cy="307777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HiSLIP</a:t>
            </a:r>
            <a:endParaRPr lang="en-US" sz="1400" dirty="0">
              <a:latin typeface="+mn-lt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47700" y="4249049"/>
            <a:ext cx="7620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14" idx="0"/>
          </p:cNvCxnSpPr>
          <p:nvPr/>
        </p:nvCxnSpPr>
        <p:spPr>
          <a:xfrm rot="16200000" flipH="1">
            <a:off x="1563589" y="4631537"/>
            <a:ext cx="149423" cy="457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647700" y="4249049"/>
            <a:ext cx="17907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14" idx="0"/>
          </p:cNvCxnSpPr>
          <p:nvPr/>
        </p:nvCxnSpPr>
        <p:spPr>
          <a:xfrm rot="5400000">
            <a:off x="2077939" y="4574387"/>
            <a:ext cx="149423" cy="5715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24300" y="2420249"/>
            <a:ext cx="1066800" cy="5334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VXI</a:t>
            </a:r>
          </a:p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plug&amp;play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4152900" y="4172849"/>
            <a:ext cx="21336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n-lt"/>
              </a:rPr>
              <a:t>PXI-2 and PXI-6: Software </a:t>
            </a:r>
            <a:endParaRPr lang="en-US" sz="2000" dirty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14500" y="3029849"/>
            <a:ext cx="1981200" cy="685800"/>
            <a:chOff x="2057400" y="1524000"/>
            <a:chExt cx="1066800" cy="685800"/>
          </a:xfrm>
          <a:solidFill>
            <a:srgbClr val="92D050"/>
          </a:solidFill>
        </p:grpSpPr>
        <p:sp>
          <p:nvSpPr>
            <p:cNvPr id="71" name="Rectangle 70"/>
            <p:cNvSpPr/>
            <p:nvPr/>
          </p:nvSpPr>
          <p:spPr>
            <a:xfrm>
              <a:off x="2057400" y="1524000"/>
              <a:ext cx="10668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VISA</a:t>
              </a:r>
            </a:p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574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message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908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register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rot="5400000">
            <a:off x="1543050" y="3277499"/>
            <a:ext cx="228600" cy="11049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3" idx="0"/>
          </p:cNvCxnSpPr>
          <p:nvPr/>
        </p:nvCxnSpPr>
        <p:spPr>
          <a:xfrm rot="16200000" flipH="1">
            <a:off x="4436477" y="2974872"/>
            <a:ext cx="804446" cy="762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5"/>
          <p:cNvSpPr txBox="1"/>
          <p:nvPr/>
        </p:nvSpPr>
        <p:spPr>
          <a:xfrm>
            <a:off x="4152900" y="3758095"/>
            <a:ext cx="2133599" cy="307777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+mn-lt"/>
              </a:rPr>
              <a:t>IVI 6.3 PXI plug-in</a:t>
            </a: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rot="16200000" flipH="1">
            <a:off x="4188827" y="2727222"/>
            <a:ext cx="42446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rot="16200000" flipH="1">
            <a:off x="3981450" y="2934599"/>
            <a:ext cx="457200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00300" y="49348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USB TMC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94"/>
          <p:cNvSpPr txBox="1"/>
          <p:nvPr/>
        </p:nvSpPr>
        <p:spPr>
          <a:xfrm>
            <a:off x="2400300" y="5849249"/>
            <a:ext cx="9144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n-lt"/>
              </a:rPr>
              <a:t>USB</a:t>
            </a:r>
            <a:endParaRPr lang="en-US" sz="1200" dirty="0">
              <a:latin typeface="+mn-lt"/>
            </a:endParaRPr>
          </a:p>
        </p:txBody>
      </p:sp>
      <p:cxnSp>
        <p:nvCxnSpPr>
          <p:cNvPr id="38" name="Straight Arrow Connector 37"/>
          <p:cNvCxnSpPr>
            <a:stCxn id="9" idx="2"/>
            <a:endCxn id="18" idx="0"/>
          </p:cNvCxnSpPr>
          <p:nvPr/>
        </p:nvCxnSpPr>
        <p:spPr>
          <a:xfrm rot="5400000">
            <a:off x="5334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6" idx="0"/>
          </p:cNvCxnSpPr>
          <p:nvPr/>
        </p:nvCxnSpPr>
        <p:spPr>
          <a:xfrm rot="5400000">
            <a:off x="17526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37" idx="0"/>
          </p:cNvCxnSpPr>
          <p:nvPr/>
        </p:nvCxnSpPr>
        <p:spPr>
          <a:xfrm rot="5400000">
            <a:off x="2743200" y="5734949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7" idx="0"/>
          </p:cNvCxnSpPr>
          <p:nvPr/>
        </p:nvCxnSpPr>
        <p:spPr>
          <a:xfrm rot="5400000">
            <a:off x="3676650" y="5677799"/>
            <a:ext cx="228600" cy="114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5" idx="0"/>
          </p:cNvCxnSpPr>
          <p:nvPr/>
        </p:nvCxnSpPr>
        <p:spPr>
          <a:xfrm rot="16200000" flipH="1">
            <a:off x="4419600" y="5049149"/>
            <a:ext cx="228600" cy="1371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5" idx="0"/>
          </p:cNvCxnSpPr>
          <p:nvPr/>
        </p:nvCxnSpPr>
        <p:spPr>
          <a:xfrm rot="16200000" flipH="1">
            <a:off x="4914900" y="5544449"/>
            <a:ext cx="228600" cy="381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5" idx="0"/>
          </p:cNvCxnSpPr>
          <p:nvPr/>
        </p:nvCxnSpPr>
        <p:spPr>
          <a:xfrm rot="5400000">
            <a:off x="5410200" y="5430149"/>
            <a:ext cx="228600" cy="609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2"/>
            <a:endCxn id="29" idx="0"/>
          </p:cNvCxnSpPr>
          <p:nvPr/>
        </p:nvCxnSpPr>
        <p:spPr>
          <a:xfrm rot="5400000">
            <a:off x="5166212" y="4119360"/>
            <a:ext cx="10697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714500" y="2115449"/>
            <a:ext cx="1981200" cy="685800"/>
            <a:chOff x="762000" y="1219200"/>
            <a:chExt cx="1600200" cy="685800"/>
          </a:xfrm>
          <a:solidFill>
            <a:srgbClr val="92D050"/>
          </a:solidFill>
        </p:grpSpPr>
        <p:sp>
          <p:nvSpPr>
            <p:cNvPr id="67" name="Rectangle 66"/>
            <p:cNvSpPr/>
            <p:nvPr/>
          </p:nvSpPr>
          <p:spPr>
            <a:xfrm>
              <a:off x="762000" y="1219200"/>
              <a:ext cx="16002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IVI 3.x (Arch)</a:t>
              </a: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676400"/>
              <a:ext cx="3810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30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.NET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14500" y="758372"/>
            <a:ext cx="1981200" cy="1280877"/>
            <a:chOff x="5181600" y="700323"/>
            <a:chExt cx="1981200" cy="1280877"/>
          </a:xfrm>
          <a:solidFill>
            <a:srgbClr val="92D050"/>
          </a:solidFill>
        </p:grpSpPr>
        <p:sp>
          <p:nvSpPr>
            <p:cNvPr id="52" name="Rectangle 51"/>
            <p:cNvSpPr/>
            <p:nvPr/>
          </p:nvSpPr>
          <p:spPr>
            <a:xfrm>
              <a:off x="5181600" y="700323"/>
              <a:ext cx="1981200" cy="128087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IVI 4.x(Classes)</a:t>
              </a: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181600" y="1219200"/>
              <a:ext cx="1981200" cy="758371"/>
              <a:chOff x="5181600" y="1219200"/>
              <a:chExt cx="1981200" cy="758371"/>
            </a:xfrm>
            <a:grpFill/>
          </p:grpSpPr>
          <p:sp>
            <p:nvSpPr>
              <p:cNvPr id="54" name="Rectangle 53"/>
              <p:cNvSpPr/>
              <p:nvPr/>
            </p:nvSpPr>
            <p:spPr>
              <a:xfrm>
                <a:off x="5181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Scope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638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DCPwr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248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SpecAn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34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DMM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486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FGen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91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ACPwr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43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Swtch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96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PwrMe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0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RFSigGn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553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Counter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05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DownCnv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58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UpConv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010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err="1" smtClean="0">
                    <a:solidFill>
                      <a:schemeClr val="tx1"/>
                    </a:solidFill>
                  </a:rPr>
                  <a:t>Digitiz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Box 233"/>
          <p:cNvSpPr txBox="1"/>
          <p:nvPr/>
        </p:nvSpPr>
        <p:spPr>
          <a:xfrm>
            <a:off x="7124700" y="1734449"/>
            <a:ext cx="1828800" cy="1200329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Programming</a:t>
            </a:r>
          </a:p>
          <a:p>
            <a:r>
              <a:rPr lang="en-US" sz="1800" dirty="0" smtClean="0">
                <a:latin typeface="+mn-lt"/>
              </a:rPr>
              <a:t>Interfaces for</a:t>
            </a:r>
          </a:p>
          <a:p>
            <a:r>
              <a:rPr lang="en-US" sz="1800" dirty="0" smtClean="0">
                <a:latin typeface="+mn-lt"/>
              </a:rPr>
              <a:t>C/C++/C#/VB</a:t>
            </a:r>
          </a:p>
          <a:p>
            <a:r>
              <a:rPr lang="en-US" sz="1800" dirty="0" smtClean="0">
                <a:latin typeface="+mn-lt"/>
              </a:rPr>
              <a:t>LabVIEW, etc</a:t>
            </a:r>
          </a:p>
        </p:txBody>
      </p:sp>
      <p:sp>
        <p:nvSpPr>
          <p:cNvPr id="49" name="TextBox 234"/>
          <p:cNvSpPr txBox="1"/>
          <p:nvPr/>
        </p:nvSpPr>
        <p:spPr>
          <a:xfrm>
            <a:off x="7124700" y="972449"/>
            <a:ext cx="1828800" cy="685800"/>
          </a:xfrm>
          <a:prstGeom prst="rect">
            <a:avLst/>
          </a:prstGeom>
          <a:solidFill>
            <a:srgbClr val="FF9F9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Instrument</a:t>
            </a:r>
          </a:p>
          <a:p>
            <a:r>
              <a:rPr lang="en-US" sz="1800" dirty="0" smtClean="0">
                <a:latin typeface="+mn-lt"/>
              </a:rPr>
              <a:t>Capabilities</a:t>
            </a:r>
          </a:p>
        </p:txBody>
      </p:sp>
      <p:sp>
        <p:nvSpPr>
          <p:cNvPr id="50" name="TextBox 249"/>
          <p:cNvSpPr txBox="1"/>
          <p:nvPr/>
        </p:nvSpPr>
        <p:spPr>
          <a:xfrm>
            <a:off x="5372100" y="4581650"/>
            <a:ext cx="91440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+mn-lt"/>
              </a:rPr>
              <a:t>AXIe 2.0</a:t>
            </a:r>
            <a:endParaRPr lang="en-US" sz="11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91729" y="4702610"/>
            <a:ext cx="6096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AXIe 3.1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IVI – </a:t>
            </a:r>
            <a:r>
              <a:rPr lang="en-US" i="1" dirty="0" smtClean="0">
                <a:solidFill>
                  <a:srgbClr val="0082CF"/>
                </a:solidFill>
              </a:rPr>
              <a:t>Really??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idx="1"/>
          </p:nvPr>
        </p:nvSpPr>
        <p:spPr>
          <a:xfrm>
            <a:off x="471715" y="1620610"/>
            <a:ext cx="8229600" cy="1674132"/>
          </a:xfrm>
        </p:spPr>
        <p:txBody>
          <a:bodyPr/>
          <a:lstStyle/>
          <a:p>
            <a:r>
              <a:rPr lang="en-US" sz="2800" dirty="0" smtClean="0"/>
              <a:t>Architecture specifications</a:t>
            </a:r>
          </a:p>
          <a:p>
            <a:r>
              <a:rPr lang="en-US" sz="2800" dirty="0" smtClean="0"/>
              <a:t>Instrument class specifications</a:t>
            </a:r>
          </a:p>
          <a:p>
            <a:r>
              <a:rPr lang="en-US" sz="2800" dirty="0" smtClean="0"/>
              <a:t>A library of shared software components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657" y="5014694"/>
            <a:ext cx="4862292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 Specifications</a:t>
            </a:r>
          </a:p>
          <a:p>
            <a:pPr algn="ctr"/>
            <a:r>
              <a:rPr lang="en-US" sz="1400" dirty="0" smtClean="0"/>
              <a:t>3.1,3.2,3.3,3.4,3.5,3.6,3.9,.3.10,3.12,3.17,3.18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63203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 Scope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89175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4.4 </a:t>
            </a:r>
            <a:r>
              <a:rPr lang="en-US" sz="1600" dirty="0" err="1" smtClean="0"/>
              <a:t>DCPwr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290471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4.8 </a:t>
            </a:r>
            <a:r>
              <a:rPr lang="en-US" sz="1600" dirty="0" err="1" smtClean="0"/>
              <a:t>SpecAn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038527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4.2 DMM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413851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4.3 </a:t>
            </a:r>
            <a:r>
              <a:rPr lang="en-US" sz="1600" dirty="0" err="1" smtClean="0"/>
              <a:t>FGen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164499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4.5 </a:t>
            </a:r>
            <a:r>
              <a:rPr lang="en-US" sz="1600" dirty="0" err="1" smtClean="0"/>
              <a:t>ACPwr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539823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4.6 </a:t>
            </a:r>
            <a:r>
              <a:rPr lang="en-US" sz="1600" dirty="0" err="1" smtClean="0"/>
              <a:t>Swtch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15147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4.7 </a:t>
            </a:r>
            <a:r>
              <a:rPr lang="en-US" sz="1600" dirty="0" err="1" smtClean="0"/>
              <a:t>PwrMe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665795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4.10RFSigGn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041119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4.12 Counter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416443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4.13DownCnv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791767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4.14 </a:t>
            </a:r>
            <a:r>
              <a:rPr lang="en-US" sz="1600" dirty="0" err="1" smtClean="0"/>
              <a:t>UpConv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167091" y="3566893"/>
            <a:ext cx="33284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 smtClean="0"/>
              <a:t>4.15Digitizer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44451" y="5167093"/>
            <a:ext cx="320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~1140 pages of specs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3486" y="4056751"/>
            <a:ext cx="3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13 specs @ ~220 pages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IVI Foundation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15314"/>
            <a:ext cx="2895600" cy="290286"/>
          </a:xfrm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054600"/>
          </a:xfrm>
        </p:spPr>
        <p:txBody>
          <a:bodyPr/>
          <a:lstStyle/>
          <a:p>
            <a:r>
              <a:rPr lang="en-US" sz="2000" dirty="0"/>
              <a:t>Hardware Interchangeability</a:t>
            </a:r>
          </a:p>
          <a:p>
            <a:pPr lvl="1"/>
            <a:r>
              <a:rPr lang="en-US" sz="1800" dirty="0" smtClean="0"/>
              <a:t>Simplify replacing </a:t>
            </a:r>
            <a:r>
              <a:rPr lang="en-US" sz="1800" dirty="0"/>
              <a:t>an instrument from a system with a similar one</a:t>
            </a:r>
          </a:p>
          <a:p>
            <a:pPr lvl="1"/>
            <a:r>
              <a:rPr lang="en-US" sz="1800" dirty="0" smtClean="0"/>
              <a:t>Preserve </a:t>
            </a:r>
            <a:r>
              <a:rPr lang="en-US" sz="1800" dirty="0"/>
              <a:t>test software when instruments become obsolete</a:t>
            </a:r>
          </a:p>
          <a:p>
            <a:pPr lvl="1"/>
            <a:r>
              <a:rPr lang="en-US" sz="1800" dirty="0" smtClean="0"/>
              <a:t>Simplify </a:t>
            </a:r>
            <a:r>
              <a:rPr lang="en-US" sz="1800" dirty="0"/>
              <a:t>test code reuse from design validation to production test</a:t>
            </a:r>
          </a:p>
          <a:p>
            <a:r>
              <a:rPr lang="en-US" sz="2000" dirty="0"/>
              <a:t>Quality</a:t>
            </a:r>
          </a:p>
          <a:p>
            <a:pPr lvl="1"/>
            <a:r>
              <a:rPr lang="en-US" sz="1800" dirty="0" smtClean="0"/>
              <a:t>Improve </a:t>
            </a:r>
            <a:r>
              <a:rPr lang="en-US" sz="1800" dirty="0"/>
              <a:t>driver quality</a:t>
            </a:r>
          </a:p>
          <a:p>
            <a:pPr lvl="1"/>
            <a:r>
              <a:rPr lang="en-US" sz="1800" dirty="0" smtClean="0"/>
              <a:t>Establish </a:t>
            </a:r>
            <a:r>
              <a:rPr lang="en-US" sz="1800" dirty="0"/>
              <a:t>guidelines for driver testing and verification</a:t>
            </a:r>
          </a:p>
          <a:p>
            <a:r>
              <a:rPr lang="en-US" sz="2000" dirty="0"/>
              <a:t>Software Interchangeability</a:t>
            </a:r>
          </a:p>
          <a:p>
            <a:pPr lvl="1"/>
            <a:r>
              <a:rPr lang="en-US" sz="1800" dirty="0" smtClean="0"/>
              <a:t>Provide </a:t>
            </a:r>
            <a:r>
              <a:rPr lang="en-US" sz="1800" dirty="0"/>
              <a:t>an architectural framework that allows users to easily integrate software from multiple vendors</a:t>
            </a:r>
          </a:p>
          <a:p>
            <a:pPr lvl="1"/>
            <a:r>
              <a:rPr lang="en-US" sz="1800" dirty="0" smtClean="0"/>
              <a:t>Provide </a:t>
            </a:r>
            <a:r>
              <a:rPr lang="en-US" sz="1800" dirty="0"/>
              <a:t>standard access to driver capabilities such as simulation, state caching, range checking and coercion</a:t>
            </a:r>
          </a:p>
          <a:p>
            <a:pPr lvl="1"/>
            <a:r>
              <a:rPr lang="en-US" sz="1800" dirty="0" smtClean="0"/>
              <a:t>Provide </a:t>
            </a:r>
            <a:r>
              <a:rPr lang="en-US" sz="1800" dirty="0"/>
              <a:t>consistent instrument control in popular programming environments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IVI Membership Benefits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44914"/>
            <a:ext cx="8382000" cy="3903436"/>
          </a:xfrm>
        </p:spPr>
        <p:txBody>
          <a:bodyPr/>
          <a:lstStyle/>
          <a:p>
            <a:r>
              <a:rPr lang="en-US" sz="2800" dirty="0" smtClean="0"/>
              <a:t>Influence the development of standards</a:t>
            </a:r>
          </a:p>
          <a:p>
            <a:r>
              <a:rPr lang="en-US" sz="2800" dirty="0" smtClean="0"/>
              <a:t>Participate in and access future standards</a:t>
            </a:r>
          </a:p>
          <a:p>
            <a:r>
              <a:rPr lang="en-US" sz="2800" dirty="0" smtClean="0"/>
              <a:t>Share ideas with developers, users, system integrators and vendors</a:t>
            </a:r>
          </a:p>
          <a:p>
            <a:r>
              <a:rPr lang="en-US" sz="2800" dirty="0" smtClean="0"/>
              <a:t>Access source code for shared components</a:t>
            </a:r>
          </a:p>
          <a:p>
            <a:r>
              <a:rPr lang="en-US" sz="2800" dirty="0" smtClean="0"/>
              <a:t>Participate in interoperability sessions</a:t>
            </a:r>
          </a:p>
          <a:p>
            <a:r>
              <a:rPr lang="en-US" sz="2800" dirty="0" smtClean="0"/>
              <a:t>Network with test and measurement industry leaders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hlinkClick r:id="rId3"/>
              </a:rPr>
              <a:t>www.ivifoundation.org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D3C9D0CDC8C45A2B25CEA84395883" ma:contentTypeVersion="0" ma:contentTypeDescription="Create a new document." ma:contentTypeScope="" ma:versionID="43668d980bb1a358f7cb1da0cb42a9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0B0B7-B5C5-4663-92C5-743FA15E14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3495FD-81B3-415D-98B0-6D09CC802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8D693-3F63-410E-AFD8-7E1D78F7E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16170</TotalTime>
  <Words>1685</Words>
  <Application>Microsoft Office PowerPoint</Application>
  <PresentationFormat>On-screen Show (4:3)</PresentationFormat>
  <Paragraphs>475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Pixel</vt:lpstr>
      <vt:lpstr>Slide 1</vt:lpstr>
      <vt:lpstr>Agenda</vt:lpstr>
      <vt:lpstr>IVI Background</vt:lpstr>
      <vt:lpstr>What is IVI?</vt:lpstr>
      <vt:lpstr>IVI’s Fit with Other Specs</vt:lpstr>
      <vt:lpstr>IVI’s Fit with Other Specs</vt:lpstr>
      <vt:lpstr>What is IVI – Really??</vt:lpstr>
      <vt:lpstr>Goals of the IVI Foundation</vt:lpstr>
      <vt:lpstr>IVI Membership Benefits</vt:lpstr>
      <vt:lpstr>Approved Instrument Classes</vt:lpstr>
      <vt:lpstr>Driver Architecture Spec’s</vt:lpstr>
      <vt:lpstr>IVI Driver Features</vt:lpstr>
      <vt:lpstr>IVI Shared Components</vt:lpstr>
      <vt:lpstr>IVI Conformance</vt:lpstr>
      <vt:lpstr>What is IVI Compliant -Really??</vt:lpstr>
      <vt:lpstr>What is IVI Class Compliant - Really??</vt:lpstr>
      <vt:lpstr>Why IVI – One Driver to Rule them All</vt:lpstr>
      <vt:lpstr>Why IVI? – Uniform Way of Doing Common Tasks</vt:lpstr>
      <vt:lpstr>Why IVI – Tools, Tools, Tools</vt:lpstr>
      <vt:lpstr>Why IVI – Tracking the Standards</vt:lpstr>
      <vt:lpstr>API Standards in IVI</vt:lpstr>
      <vt:lpstr>Simple IVI-COM Driver Usage  in Visual Basic</vt:lpstr>
      <vt:lpstr>Simple IVI-C Driver Usage</vt:lpstr>
      <vt:lpstr>Motivations for IVI.NET</vt:lpstr>
      <vt:lpstr>Richer Type System in IVI.NET</vt:lpstr>
      <vt:lpstr>Simplifying APIs with .NET Types</vt:lpstr>
      <vt:lpstr>Simplified Usage Syntax</vt:lpstr>
      <vt:lpstr>Shared IVI.NET Data Types</vt:lpstr>
      <vt:lpstr>Additional Information</vt:lpstr>
    </vt:vector>
  </TitlesOfParts>
  <Company>Pacific MindWorks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AUTOTESTCON 2011 Seminar - IVI</dc:title>
  <dc:creator>Kirk Fertitta;Bob Helsel</dc:creator>
  <cp:lastModifiedBy>Bob  Helsel</cp:lastModifiedBy>
  <cp:revision>1320</cp:revision>
  <dcterms:created xsi:type="dcterms:W3CDTF">2002-04-05T01:07:56Z</dcterms:created>
  <dcterms:modified xsi:type="dcterms:W3CDTF">2012-10-12T13:12:44Z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0x010100595D3C9D0CDC8C45A2B25CEA84395883</vt:lpwstr>
  </property>
</Properties>
</file>