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262" r:id="rId4"/>
    <p:sldId id="263" r:id="rId5"/>
    <p:sldId id="266" r:id="rId6"/>
    <p:sldId id="271" r:id="rId7"/>
    <p:sldId id="277" r:id="rId8"/>
    <p:sldId id="270" r:id="rId9"/>
    <p:sldId id="265" r:id="rId10"/>
    <p:sldId id="272" r:id="rId11"/>
    <p:sldId id="278" r:id="rId12"/>
    <p:sldId id="268" r:id="rId13"/>
    <p:sldId id="275" r:id="rId14"/>
    <p:sldId id="273" r:id="rId15"/>
    <p:sldId id="276" r:id="rId16"/>
    <p:sldId id="274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9785"/>
    <a:srgbClr val="D15721"/>
    <a:srgbClr val="F4F789"/>
    <a:srgbClr val="C97B29"/>
    <a:srgbClr val="F0D4B6"/>
    <a:srgbClr val="804F1A"/>
    <a:srgbClr val="CF8D3A"/>
    <a:srgbClr val="BC0000"/>
    <a:srgbClr val="E2AC70"/>
    <a:srgbClr val="6464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88518" autoAdjust="0"/>
  </p:normalViewPr>
  <p:slideViewPr>
    <p:cSldViewPr snapToGrid="0">
      <p:cViewPr>
        <p:scale>
          <a:sx n="100" d="100"/>
          <a:sy n="100" d="100"/>
        </p:scale>
        <p:origin x="61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2AC402E-2B7A-4671-95EE-82C953E59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50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FA53A-97F8-4290-A5E4-C893A8F522A3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="1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F0A9-4AED-42A0-AC2A-A80655EC0BB3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8575" y="6625238"/>
            <a:ext cx="14097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900" b="1" dirty="0" smtClean="0">
                <a:solidFill>
                  <a:srgbClr val="7F7F7F"/>
                </a:solidFill>
                <a:latin typeface="Arial" pitchFamily="34" charset="0"/>
              </a:rPr>
              <a:t>© VTI Instruments Corp.</a:t>
            </a:r>
            <a:endParaRPr lang="en-US" sz="900" b="1" dirty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1638" y="1982788"/>
            <a:ext cx="7239000" cy="2057400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1638" y="4203700"/>
            <a:ext cx="7239000" cy="1901825"/>
          </a:xfrm>
        </p:spPr>
        <p:txBody>
          <a:bodyPr lIns="0" tIns="0" rIns="0" bIns="0" anchor="ctr"/>
          <a:lstStyle>
            <a:lvl1pPr marL="0" indent="0">
              <a:buFont typeface="Wingdings" pitchFamily="2" charset="2"/>
              <a:buNone/>
              <a:defRPr sz="1800">
                <a:solidFill>
                  <a:srgbClr val="204B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8038" y="153988"/>
            <a:ext cx="1827212" cy="647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1638" y="153988"/>
            <a:ext cx="5334000" cy="647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638" y="153988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1638" y="1370013"/>
            <a:ext cx="3579812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1370013"/>
            <a:ext cx="35814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638" y="1370013"/>
            <a:ext cx="35798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1370013"/>
            <a:ext cx="35814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3988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799"/>
            <a:ext cx="655320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33247"/>
            <a:ext cx="10668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600" b="1" dirty="0">
                <a:solidFill>
                  <a:srgbClr val="7F7F7F"/>
                </a:solidFill>
                <a:latin typeface="Arial" pitchFamily="34" charset="0"/>
              </a:rPr>
              <a:t>©</a:t>
            </a:r>
            <a:r>
              <a:rPr lang="en-US" sz="600" b="1" dirty="0" smtClean="0">
                <a:solidFill>
                  <a:srgbClr val="7F7F7F"/>
                </a:solidFill>
                <a:latin typeface="Arial" pitchFamily="34" charset="0"/>
              </a:rPr>
              <a:t> VTI Instruments Corp.</a:t>
            </a:r>
            <a:endParaRPr lang="en-US" sz="600" b="1" dirty="0">
              <a:solidFill>
                <a:srgbClr val="7F7F7F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C97B29"/>
          </a:solidFill>
          <a:latin typeface="Americana"/>
          <a:ea typeface="+mj-ea"/>
          <a:cs typeface="Americ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04B96"/>
          </a:solidFill>
          <a:latin typeface="AvantGarde Bk BT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bg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chemeClr val="bg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chemeClr val="bg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chemeClr val="bg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>
          <a:solidFill>
            <a:schemeClr val="bg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3181" y="1573964"/>
            <a:ext cx="18473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97B2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vantGard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689" y="2012513"/>
            <a:ext cx="7837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97B29"/>
                </a:solidFill>
                <a:latin typeface="Calibri" pitchFamily="34" charset="0"/>
              </a:rPr>
              <a:t>Designing Highly Efficient LXI-based Systems</a:t>
            </a:r>
          </a:p>
          <a:p>
            <a:pPr algn="ctr"/>
            <a:r>
              <a:rPr lang="en-US" sz="2400" i="1" dirty="0" smtClean="0">
                <a:solidFill>
                  <a:srgbClr val="C97B29"/>
                </a:solidFill>
                <a:latin typeface="Calibri" pitchFamily="34" charset="0"/>
              </a:rPr>
              <a:t>Tom Sarfi, VTI In</a:t>
            </a:r>
            <a:r>
              <a:rPr lang="en-US" sz="2000" dirty="0">
                <a:solidFill>
                  <a:srgbClr val="C97B29"/>
                </a:solidFill>
                <a:latin typeface="Arial"/>
                <a:ea typeface="+mj-ea"/>
                <a:cs typeface="Arial"/>
              </a:rPr>
              <a:t>strumen</a:t>
            </a:r>
            <a:r>
              <a:rPr lang="en-US" sz="2400" i="1" dirty="0" smtClean="0">
                <a:solidFill>
                  <a:srgbClr val="C97B29"/>
                </a:solidFill>
                <a:latin typeface="Calibri" pitchFamily="34" charset="0"/>
              </a:rPr>
              <a:t>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XI Consort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7343" y="505803"/>
            <a:ext cx="1341994" cy="57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90600" y="0"/>
            <a:ext cx="7772100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Case Study – Switch/Measure Applications</a:t>
            </a:r>
          </a:p>
          <a:p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Temperature/Voltage Monitoring, Continuity/Isolation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5828765"/>
              </p:ext>
            </p:extLst>
          </p:nvPr>
        </p:nvGraphicFramePr>
        <p:xfrm>
          <a:off x="791937" y="1727103"/>
          <a:ext cx="337370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95"/>
                <a:gridCol w="2197308"/>
              </a:tblGrid>
              <a:tr h="2838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Test Case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Parameters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22504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Host PC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Dell E5520, i5 CPU @ 2.5 GHz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2269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Ethernet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Switch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SMC8505T 10/100/1000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2098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6.5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Digit DMM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VTI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EX1262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2021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Multiplexer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EX1202/EX1200-3048 (48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204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Measurement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384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2250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DMM Aperture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1.67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217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DMM Function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Fixed (DCV)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2002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DMM Range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Fixed (100 V)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2117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Switch Settling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5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(Electromechanical)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4840796" y="1924303"/>
            <a:ext cx="3830547" cy="3719045"/>
            <a:chOff x="4200524" y="1911328"/>
            <a:chExt cx="4562176" cy="415095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635" y="3902483"/>
              <a:ext cx="955194" cy="955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158" y="2085442"/>
              <a:ext cx="1782055" cy="1514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365" y="3690022"/>
              <a:ext cx="2306335" cy="627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246" y="4740253"/>
              <a:ext cx="2237454" cy="60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7413185" y="4128485"/>
              <a:ext cx="900174" cy="611768"/>
            </a:xfrm>
            <a:prstGeom prst="line">
              <a:avLst/>
            </a:prstGeom>
            <a:ln>
              <a:solidFill>
                <a:srgbClr val="B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3078" idx="0"/>
            </p:cNvCxnSpPr>
            <p:nvPr/>
          </p:nvCxnSpPr>
          <p:spPr>
            <a:xfrm flipH="1">
              <a:off x="7643973" y="4128484"/>
              <a:ext cx="831706" cy="611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213164" y="4423923"/>
              <a:ext cx="1344440" cy="397125"/>
              <a:chOff x="4420502" y="2700473"/>
              <a:chExt cx="2104743" cy="39712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420502" y="2700473"/>
                <a:ext cx="0" cy="39712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420502" y="3097598"/>
                <a:ext cx="210474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5384844" y="3847130"/>
              <a:ext cx="1097010" cy="532950"/>
              <a:chOff x="4255477" y="2123680"/>
              <a:chExt cx="2194019" cy="53295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4255477" y="2123680"/>
                <a:ext cx="0" cy="53295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255477" y="2123680"/>
                <a:ext cx="2194019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 flipH="1" flipV="1">
              <a:off x="7520699" y="5224472"/>
              <a:ext cx="3" cy="561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58173" y="5753118"/>
              <a:ext cx="1654067" cy="30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48 Analog Signals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772025" y="2932729"/>
              <a:ext cx="2301726" cy="1423001"/>
              <a:chOff x="4255477" y="2123680"/>
              <a:chExt cx="2194019" cy="53295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4255477" y="2123680"/>
                <a:ext cx="0" cy="53295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255477" y="2123680"/>
                <a:ext cx="2194019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720271" y="3656262"/>
              <a:ext cx="114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6.5 Digit DMM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54320" y="4734566"/>
              <a:ext cx="114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48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ch.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Mux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00524" y="4499375"/>
              <a:ext cx="114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ENET Switch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70356" y="1911328"/>
              <a:ext cx="1587543" cy="274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Host Controller 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2" name="Rectangle 61"/>
          <p:cNvSpPr>
            <a:spLocks noGrp="1" noChangeArrowheads="1"/>
          </p:cNvSpPr>
          <p:nvPr/>
        </p:nvSpPr>
        <p:spPr bwMode="auto">
          <a:xfrm>
            <a:off x="478714" y="4648935"/>
            <a:ext cx="5087867" cy="178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744537" y="1755938"/>
            <a:ext cx="4094163" cy="4053445"/>
          </a:xfrm>
          <a:prstGeom prst="roundRect">
            <a:avLst/>
          </a:prstGeom>
          <a:solidFill>
            <a:srgbClr val="F0D4B6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1937" y="4645729"/>
            <a:ext cx="3667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INSTRUMENTATION/APPLICATION VARIABLES: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DMM Aperture/Resolution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DMM Function and/or range changes (delays)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DMM </a:t>
            </a:r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Autozero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Switch Settling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98689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90600" y="0"/>
            <a:ext cx="7313613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Case Study – Switch/Measure</a:t>
            </a:r>
          </a:p>
          <a:p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Software/Application code pacing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981449" y="3784614"/>
            <a:ext cx="771526" cy="725064"/>
          </a:xfrm>
          <a:prstGeom prst="rightArrow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46252" y="3168634"/>
            <a:ext cx="2333624" cy="292129"/>
          </a:xfrm>
          <a:prstGeom prst="rect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Command Close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ChN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46252" y="3460763"/>
            <a:ext cx="2333624" cy="647702"/>
          </a:xfrm>
          <a:prstGeom prst="rect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Wait for Switch Settle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46252" y="4121134"/>
            <a:ext cx="2333624" cy="292129"/>
          </a:xfrm>
          <a:prstGeom prst="rect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DMM Measure Command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46252" y="4419557"/>
            <a:ext cx="2333624" cy="457243"/>
          </a:xfrm>
          <a:prstGeom prst="rect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Poll on DMM Measure Complete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(or wait)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279876" y="3460763"/>
            <a:ext cx="73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79876" y="4083078"/>
            <a:ext cx="73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9876" y="4419557"/>
            <a:ext cx="73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56868" y="3646114"/>
            <a:ext cx="603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5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56867" y="4509678"/>
            <a:ext cx="823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1.67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ms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9400" y="4116803"/>
            <a:ext cx="832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Variable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79876" y="3168634"/>
            <a:ext cx="832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Variable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/>
        </p:nvSpPr>
        <p:spPr bwMode="auto">
          <a:xfrm>
            <a:off x="4350937" y="5294333"/>
            <a:ext cx="4421589" cy="72468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Actual Measured: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400" b="0" i="1" dirty="0" smtClean="0">
                <a:latin typeface="Calibri" pitchFamily="34" charset="0"/>
                <a:cs typeface="Calibri" pitchFamily="34" charset="0"/>
              </a:rPr>
              <a:t>Protocol overhead carried for every switch measure loop </a:t>
            </a:r>
            <a:endParaRPr lang="en-US" sz="1400" b="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3974" y="1736532"/>
            <a:ext cx="2352675" cy="452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>
            <a:spLocks noGrp="1" noChangeArrowheads="1"/>
          </p:cNvSpPr>
          <p:nvPr/>
        </p:nvSpPr>
        <p:spPr bwMode="auto">
          <a:xfrm>
            <a:off x="4436662" y="1828407"/>
            <a:ext cx="4145363" cy="98146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Removing all variables, best case scenario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1 / (1.67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ms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 + 5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ms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) * 384 = 2.56 seconds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400" b="0" i="1" dirty="0" smtClean="0">
                <a:latin typeface="Calibri" pitchFamily="34" charset="0"/>
                <a:cs typeface="Calibri" pitchFamily="34" charset="0"/>
              </a:rPr>
              <a:t>150 readings/second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5776" y="4870463"/>
            <a:ext cx="2333624" cy="292129"/>
          </a:xfrm>
          <a:prstGeom prst="rect">
            <a:avLst/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Command Open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ChN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84237" y="4861393"/>
            <a:ext cx="73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84237" y="5169297"/>
            <a:ext cx="73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93761" y="4895118"/>
            <a:ext cx="832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Variable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25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Creating a More Efficient Test System</a:t>
            </a:r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Integrating Intelligent Instruments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678" y="2056738"/>
            <a:ext cx="3419084" cy="66482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001" y="3000375"/>
            <a:ext cx="272243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970" y="5214939"/>
            <a:ext cx="1824503" cy="60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037878" y="1943100"/>
            <a:ext cx="4867997" cy="28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Integrated Switch/Measure into one instrument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Modular DMM and Multiplexer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Scanning sequence can be built using graphical interface, or through API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Scan list resides in on-box memory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On-box processor paces the sequencing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The only host intervention that is required is to initiate the scan and retrieve the data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Internal analog bus reduces external wiring</a:t>
            </a:r>
            <a:endParaRPr lang="en-US" sz="1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544787" y="5458443"/>
            <a:ext cx="4421589" cy="72468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Actual Measured:   150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rdgs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/s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400" b="0" i="1" dirty="0" smtClean="0">
                <a:latin typeface="Calibri" pitchFamily="34" charset="0"/>
                <a:cs typeface="Calibri" pitchFamily="34" charset="0"/>
              </a:rPr>
              <a:t>There is minimal impact due to protocol overhead</a:t>
            </a:r>
            <a:endParaRPr lang="en-US" sz="1400" b="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38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4650" y="1739999"/>
            <a:ext cx="3050571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90600" y="0"/>
            <a:ext cx="7313613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The LXI Wired Trigger Bus (WTB) Extension</a:t>
            </a:r>
          </a:p>
          <a:p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Emulating modular architecture backplanes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99541" y="2164541"/>
            <a:ext cx="1047750" cy="1537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35899" y="1678441"/>
            <a:ext cx="52387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Analogous to VXI and PXI trigger bus</a:t>
            </a: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Familiar hardware-based model for triggering and handshaking between discrete modules</a:t>
            </a: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Eight (8) </a:t>
            </a:r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mLVDS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lines with wired-or operation</a:t>
            </a: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Supports segmented trigger bus lanes </a:t>
            </a:r>
          </a:p>
          <a:p>
            <a:pPr marL="1200150" lvl="2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v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Systems can extend beyond the eight trigger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lines</a:t>
            </a:r>
          </a:p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Separate scan list in DMM and Switch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Sequencing paced by trigger pulses passed across WTB when measurement is complete or switch has settled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The only host intervention that is required is to initiate the scan and retrieve the data 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LXI0 = </a:t>
            </a:r>
            <a:r>
              <a:rPr lang="en-US" sz="1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MeasCompl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-&gt; advances to next element in switch scan list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LXI1 = </a:t>
            </a:r>
            <a:r>
              <a:rPr lang="en-US" sz="1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SwitchSettle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-&gt; triggers DMM to take measurement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2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261492" y="2409470"/>
            <a:ext cx="138443" cy="162783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24382" y="3343698"/>
            <a:ext cx="422909" cy="69361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4791" y="4037309"/>
            <a:ext cx="1257300" cy="26161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  <a:cs typeface="Calibri" pitchFamily="34" charset="0"/>
              </a:rPr>
              <a:t>WTB Termination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/>
        </p:nvSpPr>
        <p:spPr bwMode="auto">
          <a:xfrm>
            <a:off x="4508223" y="5584169"/>
            <a:ext cx="4421589" cy="72468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Actual Measured:  145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rdgs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/s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400" b="0" i="1" dirty="0" smtClean="0">
                <a:latin typeface="Calibri" pitchFamily="34" charset="0"/>
                <a:cs typeface="Calibri" pitchFamily="34" charset="0"/>
              </a:rPr>
              <a:t>Again, there is minimal impact due to protocol overhead</a:t>
            </a:r>
            <a:endParaRPr lang="en-US" sz="1400" b="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87980" y="0"/>
            <a:ext cx="7313613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LXIsync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LAN Event Triggering</a:t>
            </a:r>
          </a:p>
          <a:p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Peer-Peer messages over CAT5e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943100"/>
            <a:ext cx="2705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899" y="1678441"/>
            <a:ext cx="52387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 LAN Events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Peer-peer multicast architecture</a:t>
            </a: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 messages are sent over the wire as triggers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DMM sends “Measure Complete” event LAN0 which the switch uses to advance scan list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Switch sends “Switch Settled” event LAN1 which the DMM uses to initiate a measurement</a:t>
            </a: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 signals are converted to backplane signals within each instrument</a:t>
            </a:r>
          </a:p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IEEE-1588 implementation 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Events are sent with timestamps, each instrument uses the timestamp as the trigger event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Synchronization typically around 10s of us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Initial results were TERRIBLE! (Lesson learned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– l started the test right after powering up the box – did not give the two instruments a chance to become synchronized)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2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324351" y="5756398"/>
            <a:ext cx="4721680" cy="72468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Actual Measured:   92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rdgs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/s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400" b="0" i="1" dirty="0" smtClean="0">
                <a:latin typeface="Calibri" pitchFamily="34" charset="0"/>
                <a:cs typeface="Calibri" pitchFamily="34" charset="0"/>
              </a:rPr>
              <a:t>Processing LAN events/implementation impacting efficiency</a:t>
            </a:r>
            <a:endParaRPr lang="en-US" sz="1400" b="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65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87980" y="0"/>
            <a:ext cx="7313613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Comparing Results</a:t>
            </a:r>
          </a:p>
          <a:p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Choose the best fit for the application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7174368"/>
              </p:ext>
            </p:extLst>
          </p:nvPr>
        </p:nvGraphicFramePr>
        <p:xfrm>
          <a:off x="1002281" y="1638300"/>
          <a:ext cx="3426844" cy="206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694"/>
                <a:gridCol w="1200150"/>
              </a:tblGrid>
              <a:tr h="56197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(Electromechanical,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5 </a:t>
                      </a:r>
                      <a:r>
                        <a:rPr lang="en-US" sz="1200" b="0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ms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settle)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 Pacing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63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rdgs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/sec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Integrated/Internal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Scan Engine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150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WTB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145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LAN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Event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92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Theoretical Max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150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3267183"/>
              </p:ext>
            </p:extLst>
          </p:nvPr>
        </p:nvGraphicFramePr>
        <p:xfrm>
          <a:off x="1002281" y="3857625"/>
          <a:ext cx="3436369" cy="19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219"/>
                <a:gridCol w="1200150"/>
              </a:tblGrid>
              <a:tr h="49530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  <a:p>
                      <a:pPr algn="l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(Solid-State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, 0.2 </a:t>
                      </a:r>
                      <a:r>
                        <a:rPr lang="en-US" sz="1200" b="0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ms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ON time)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Measured 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 Pacing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rdgs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/sec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Integrated/Internal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Scan Engine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535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WTB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522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LAN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Event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123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rdgs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/sec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Theoretical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Max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535 readings/s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1504660"/>
              </p:ext>
            </p:extLst>
          </p:nvPr>
        </p:nvGraphicFramePr>
        <p:xfrm>
          <a:off x="5012306" y="1657350"/>
          <a:ext cx="3656806" cy="1552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219"/>
                <a:gridCol w="1420587"/>
              </a:tblGrid>
              <a:tr h="3524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Determinism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 Pacing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Below Average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39785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Integrated/Internal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Scan Engine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Excellent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WTB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C97B2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Excellent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000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LXI LAN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Event Handshaking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0D4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Average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rgbClr val="F4F789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457701" y="4514850"/>
            <a:ext cx="4095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7275" y="4384045"/>
            <a:ext cx="1843583" cy="26161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" pitchFamily="34" charset="0"/>
                <a:cs typeface="Calibri" pitchFamily="34" charset="0"/>
              </a:rPr>
              <a:t>Resolution of WAIT statement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845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90600" y="0"/>
            <a:ext cx="7313613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5899" y="1678441"/>
            <a:ext cx="74222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TCP/IP protocol carries overhead with every message sent over the wire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Testing shows about 300 us per message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50000"/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Using UDP can reduce this by an order of magnitude, but data delivery not guaranteed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many applications, this can be imperceptible</a:t>
            </a:r>
          </a:p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Smart instruments minimize host intervention</a:t>
            </a:r>
          </a:p>
          <a:p>
            <a:pPr marL="342900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Instrument driver structure/application code can have a significant impact</a:t>
            </a:r>
          </a:p>
          <a:p>
            <a:pPr marL="8001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Incorporate the most efficient programming model available</a:t>
            </a:r>
          </a:p>
          <a:p>
            <a:pPr marL="342900" lvl="1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xtended functions can be used to overcome the impact of overhead</a:t>
            </a:r>
          </a:p>
          <a:p>
            <a:pPr marL="800100" lvl="2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 WTB offers backplane-like performance</a:t>
            </a:r>
          </a:p>
          <a:p>
            <a:pPr marL="800100" lvl="2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 LAN Events can be efficient for distributed applications</a:t>
            </a:r>
          </a:p>
          <a:p>
            <a:pPr marL="800100" lvl="2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 extended functions can be used to overcome the impact of overhead</a:t>
            </a:r>
          </a:p>
          <a:p>
            <a:pPr marL="800100" lvl="2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lvl="2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</a:pPr>
            <a:r>
              <a:rPr lang="en-US" sz="1600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LXI-based test systems can be architected for efficiency</a:t>
            </a:r>
          </a:p>
          <a:p>
            <a:pPr marL="800100" lvl="2" indent="-342900" defTabSz="457200" eaLnBrk="0" hangingPunc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98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41230" y="3305544"/>
            <a:ext cx="1433512" cy="1270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41230" y="1917704"/>
            <a:ext cx="1433512" cy="1270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>The Case for LAN in ATE</a:t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And making it viable in a T&amp;M environment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2993624"/>
              </p:ext>
            </p:extLst>
          </p:nvPr>
        </p:nvGraphicFramePr>
        <p:xfrm>
          <a:off x="1364342" y="1813747"/>
          <a:ext cx="3655333" cy="4226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755"/>
                <a:gridCol w="2083578"/>
              </a:tblGrid>
              <a:tr h="182818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</a:t>
                      </a:r>
                      <a:r>
                        <a:rPr lang="en-US" sz="1100" b="0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Case for LAN in ATE</a:t>
                      </a:r>
                      <a:endParaRPr lang="en-US" sz="1100" b="0" kern="1200" dirty="0">
                        <a:solidFill>
                          <a:schemeClr val="lt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lt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Comms</a:t>
                      </a: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Type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Serial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F8D3A"/>
                    </a:solidFill>
                  </a:tcPr>
                </a:tc>
              </a:tr>
              <a:tr h="18281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Bus Speed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12.5 MB/s (100 base-T)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endParaRPr lang="en-US" sz="1100" b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125 MB/s (Gigabit</a:t>
                      </a: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)*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2064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Host Interface (Cost)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LAN Port, embedded (NA)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F8D3A"/>
                    </a:solidFill>
                  </a:tcPr>
                </a:tc>
              </a:tr>
              <a:tr h="216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Cabling(Cost)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CAT5e ($5)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6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Max cable length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100M-1kM to</a:t>
                      </a:r>
                      <a:r>
                        <a:rPr lang="en-US" sz="11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limitless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F8D3A"/>
                    </a:solidFill>
                  </a:tcPr>
                </a:tc>
              </a:tr>
              <a:tr h="24640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Addressing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Static IP - Soft programmable</a:t>
                      </a: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5812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AutoIP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DHCP Assigned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Multi-instrument control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Ethernet Switch</a:t>
                      </a:r>
                      <a:endParaRPr lang="en-US" sz="1100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F8D3A"/>
                    </a:solidFill>
                  </a:tcPr>
                </a:tc>
              </a:tr>
              <a:tr h="216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Max </a:t>
                      </a:r>
                      <a:r>
                        <a:rPr lang="en-US" sz="11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# </a:t>
                      </a: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of Instruments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dirty="0"/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Power options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PoE</a:t>
                      </a:r>
                      <a:r>
                        <a:rPr lang="en-US" sz="11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capability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97B29"/>
                    </a:solidFill>
                  </a:tcPr>
                </a:tc>
              </a:tr>
              <a:tr h="17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Ubiquity Level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Extremely</a:t>
                      </a:r>
                      <a:r>
                        <a:rPr lang="en-US" sz="11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High/Pervasive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The Need for LXI in ATE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82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Interoperability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Conformance testing</a:t>
                      </a:r>
                      <a:r>
                        <a:rPr lang="en-US" sz="11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required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97B29"/>
                    </a:solidFill>
                  </a:tcPr>
                </a:tc>
              </a:tr>
              <a:tr h="18281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Software drivers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IVI (per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specification)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 v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SCPI support (vendor dependent)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Device Synchronization*</a:t>
                      </a: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IEEE-1588</a:t>
                      </a:r>
                      <a:r>
                        <a:rPr lang="en-US" sz="11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(PTP)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C97B29"/>
                    </a:solidFill>
                  </a:tcPr>
                </a:tc>
              </a:tr>
              <a:tr h="18281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Instr-Instr</a:t>
                      </a:r>
                      <a:r>
                        <a:rPr lang="en-US" sz="11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Handshaking* </a:t>
                      </a:r>
                      <a:endParaRPr lang="en-US" sz="1100" b="0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LAN </a:t>
                      </a: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  <a:tr h="182818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Wired-Trigger </a:t>
                      </a:r>
                      <a:r>
                        <a:rPr lang="en-US" sz="11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Bus</a:t>
                      </a:r>
                      <a:endParaRPr lang="en-US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rgbClr val="F0D4B6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4574" y="2047058"/>
            <a:ext cx="1266825" cy="113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6012" y="3437709"/>
            <a:ext cx="1123950" cy="100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7572" y="4706301"/>
            <a:ext cx="1620829" cy="13335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cxnSp>
        <p:nvCxnSpPr>
          <p:cNvPr id="12" name="Straight Connector 11"/>
          <p:cNvCxnSpPr/>
          <p:nvPr/>
        </p:nvCxnSpPr>
        <p:spPr>
          <a:xfrm flipV="1">
            <a:off x="6041230" y="1917704"/>
            <a:ext cx="1433512" cy="126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41230" y="1917705"/>
            <a:ext cx="1433512" cy="1261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041231" y="3315069"/>
            <a:ext cx="1433512" cy="126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231" y="3315070"/>
            <a:ext cx="1433512" cy="1261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>Test Programming Paradigm</a:t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Communicating between the controller and the ATE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38" y="3103158"/>
            <a:ext cx="1638300" cy="143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794" y="3297640"/>
            <a:ext cx="203558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-Up Arrow 1"/>
          <p:cNvSpPr/>
          <p:nvPr/>
        </p:nvSpPr>
        <p:spPr>
          <a:xfrm flipH="1">
            <a:off x="1325993" y="4740677"/>
            <a:ext cx="5178199" cy="1143000"/>
          </a:xfrm>
          <a:prstGeom prst="leftUpArrow">
            <a:avLst>
              <a:gd name="adj1" fmla="val 21667"/>
              <a:gd name="adj2" fmla="val 25000"/>
              <a:gd name="adj3" fmla="val 25000"/>
            </a:avLst>
          </a:prstGeom>
          <a:solidFill>
            <a:srgbClr val="F0D4B6"/>
          </a:solidFill>
          <a:ln>
            <a:solidFill>
              <a:srgbClr val="804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GPIB, cabled </a:t>
            </a:r>
            <a:r>
              <a:rPr lang="en-US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MXI2, Ethernet, USB</a:t>
            </a: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756" y="1824037"/>
            <a:ext cx="2401094" cy="2381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Application Code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5756" y="2085974"/>
            <a:ext cx="2401094" cy="533401"/>
          </a:xfrm>
          <a:prstGeom prst="rect">
            <a:avLst/>
          </a:prstGeom>
          <a:solidFill>
            <a:srgbClr val="F0D4B6"/>
          </a:solidFill>
          <a:ln>
            <a:solidFill>
              <a:srgbClr val="C9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C++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LabVIEW</a:t>
            </a:r>
            <a:endParaRPr lang="en-US" sz="11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5756" y="2619375"/>
            <a:ext cx="2401094" cy="2381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Instrument Driver (API)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5756" y="2857500"/>
            <a:ext cx="2401094" cy="533401"/>
          </a:xfrm>
          <a:prstGeom prst="rect">
            <a:avLst/>
          </a:prstGeom>
          <a:solidFill>
            <a:srgbClr val="F0D4B6"/>
          </a:solidFill>
          <a:ln>
            <a:solidFill>
              <a:srgbClr val="C9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IVI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VXI</a:t>
            </a:r>
            <a:r>
              <a:rPr lang="en-US" sz="1100" i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plug&amp;play</a:t>
            </a:r>
            <a:endParaRPr lang="en-US" sz="1100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SCPI command set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5756" y="3395663"/>
            <a:ext cx="2401094" cy="2381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Hardware Driver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5756" y="3624263"/>
            <a:ext cx="2401094" cy="533401"/>
          </a:xfrm>
          <a:prstGeom prst="rect">
            <a:avLst/>
          </a:prstGeom>
          <a:solidFill>
            <a:srgbClr val="F0D4B6"/>
          </a:solidFill>
          <a:ln>
            <a:solidFill>
              <a:srgbClr val="C9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VISA/Device Driver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DMA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SICL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75756" y="4157664"/>
            <a:ext cx="2401094" cy="2381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Transmission Mechanism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75756" y="4395789"/>
            <a:ext cx="2401094" cy="533401"/>
          </a:xfrm>
          <a:prstGeom prst="rect">
            <a:avLst/>
          </a:prstGeom>
          <a:solidFill>
            <a:srgbClr val="F0D4B6"/>
          </a:solidFill>
          <a:ln>
            <a:solidFill>
              <a:srgbClr val="C9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GPIB/Word Serial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DMA (PCI-PCI, PCI-VME)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TCP/IP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7231475" y="1331116"/>
            <a:ext cx="276225" cy="230981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 degree of variability</a:t>
            </a:r>
          </a:p>
        </p:txBody>
      </p:sp>
      <p:cxnSp>
        <p:nvCxnSpPr>
          <p:cNvPr id="7" name="Straight Arrow Connector 6"/>
          <p:cNvCxnSpPr>
            <a:stCxn id="40" idx="2"/>
          </p:cNvCxnSpPr>
          <p:nvPr/>
        </p:nvCxnSpPr>
        <p:spPr>
          <a:xfrm flipH="1">
            <a:off x="5276850" y="2486024"/>
            <a:ext cx="937830" cy="252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0" idx="2"/>
            <a:endCxn id="26" idx="3"/>
          </p:cNvCxnSpPr>
          <p:nvPr/>
        </p:nvCxnSpPr>
        <p:spPr>
          <a:xfrm flipH="1">
            <a:off x="5276850" y="2486024"/>
            <a:ext cx="937830" cy="1790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502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>TCP/IP Protocol Overhead</a:t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Data transmission reliability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94603" y="1735140"/>
            <a:ext cx="7700365" cy="118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Allowable Ethernet Transport Layers in LXI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TCP – guaranteed data transmission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UDP – sometimes referred to as “unreliable” protocol, possible but unlikely to lose data packets (LXI specification 3.3.4 Observation)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More ‘baggage’ required to ensure data delivery using TCP/IP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IPV6 has larger address fields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06469"/>
            <a:ext cx="3651519" cy="279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333625" y="3962400"/>
            <a:ext cx="2314575" cy="66675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IP Header</a:t>
            </a: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333625" y="4895851"/>
            <a:ext cx="2314575" cy="6477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TCP Header</a:t>
            </a:r>
            <a:endParaRPr 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333625" y="5848350"/>
            <a:ext cx="2314575" cy="22383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TCP Data</a:t>
            </a:r>
            <a:endParaRPr lang="en-US" sz="105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24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 Speed Test – Gigabit </a:t>
            </a:r>
            <a:r>
              <a:rPr lang="en-US" dirty="0" smtClean="0">
                <a:solidFill>
                  <a:schemeClr val="bg1"/>
                </a:solidFill>
              </a:rPr>
              <a:t>Link</a:t>
            </a:r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Characterizing the Impact of Overhead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513118"/>
            <a:ext cx="6513831" cy="9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19100" y="4191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00660" y="3506789"/>
            <a:ext cx="8228013" cy="237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TCP Connection: All measured times are roundtrip, (includes both request and reply).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Time to open TCP connection is not included.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Client – Server setup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Client sends a 24 byte data packet containing requested data length of reply.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Server returns packet(s) with total data length of 16+requested length.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>
                <a:latin typeface="Calibri" pitchFamily="34" charset="0"/>
                <a:cs typeface="Calibri" pitchFamily="34" charset="0"/>
              </a:rPr>
              <a:t>Frame overhead is 54 bytes (not included in any of the above).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Both NIC’s have TCP Offload capability.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8613" y="2087909"/>
            <a:ext cx="7668986" cy="1050471"/>
            <a:chOff x="192" y="3288"/>
            <a:chExt cx="5424" cy="81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36" y="3288"/>
              <a:ext cx="5136" cy="384"/>
              <a:chOff x="336" y="3288"/>
              <a:chExt cx="5136" cy="38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36" y="3360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Laptop – Win7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480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480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848" y="3288"/>
                <a:ext cx="624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Desktop - XP</a:t>
                </a:r>
              </a:p>
            </p:txBody>
          </p:sp>
          <p:cxnSp>
            <p:nvCxnSpPr>
              <p:cNvPr id="17" name="AutoShape 9"/>
              <p:cNvCxnSpPr>
                <a:cxnSpLocks noChangeShapeType="1"/>
                <a:stCxn id="12" idx="3"/>
                <a:endCxn id="13" idx="1"/>
              </p:cNvCxnSpPr>
              <p:nvPr/>
            </p:nvCxnSpPr>
            <p:spPr bwMode="auto">
              <a:xfrm>
                <a:off x="960" y="3480"/>
                <a:ext cx="7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2208" y="3480"/>
                <a:ext cx="12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4" idx="3"/>
                <a:endCxn id="16" idx="1"/>
              </p:cNvCxnSpPr>
              <p:nvPr/>
            </p:nvCxnSpPr>
            <p:spPr bwMode="auto">
              <a:xfrm>
                <a:off x="3984" y="3480"/>
                <a:ext cx="86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256" y="361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Total cable length ~ 100 feet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92" y="3648"/>
              <a:ext cx="96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Dual Core 2.53 GHz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4 GB Ram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64 bit OS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656" y="3696"/>
              <a:ext cx="96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Dual Core 3.22 GHz</a:t>
              </a:r>
              <a:br>
                <a:rPr lang="en-US" b="1">
                  <a:solidFill>
                    <a:schemeClr val="tx1"/>
                  </a:solidFill>
                </a:rPr>
              </a:br>
              <a:r>
                <a:rPr lang="en-US" b="1">
                  <a:solidFill>
                    <a:schemeClr val="tx1"/>
                  </a:solidFill>
                </a:rPr>
                <a:t>3 GB Ram</a:t>
              </a:r>
              <a:br>
                <a:rPr lang="en-US" b="1">
                  <a:solidFill>
                    <a:schemeClr val="tx1"/>
                  </a:solidFill>
                </a:rPr>
              </a:br>
              <a:r>
                <a:rPr lang="en-US" b="1">
                  <a:solidFill>
                    <a:schemeClr val="tx1"/>
                  </a:solidFill>
                </a:rPr>
                <a:t>32 bit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0774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LAN Speed Test Results – Gigabit </a:t>
            </a:r>
            <a:r>
              <a:rPr lang="en-US" dirty="0" smtClean="0">
                <a:solidFill>
                  <a:schemeClr val="bg1"/>
                </a:solidFill>
              </a:rPr>
              <a:t>Link</a:t>
            </a:r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Carry as much as you can on a trip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19100" y="4191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endParaRPr lang="en-US" dirty="0"/>
          </a:p>
        </p:txBody>
      </p:sp>
      <p:sp>
        <p:nvSpPr>
          <p:cNvPr id="20" name="Rectangle 19"/>
          <p:cNvSpPr>
            <a:spLocks noGrp="1" noChangeArrowheads="1"/>
          </p:cNvSpPr>
          <p:nvPr/>
        </p:nvSpPr>
        <p:spPr bwMode="auto">
          <a:xfrm>
            <a:off x="419100" y="289718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endParaRPr lang="en-US" dirty="0"/>
          </a:p>
        </p:txBody>
      </p:sp>
      <p:pic>
        <p:nvPicPr>
          <p:cNvPr id="21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0801" y="1789113"/>
            <a:ext cx="4720796" cy="3190313"/>
          </a:xfrm>
          <a:prstGeom prst="rect">
            <a:avLst/>
          </a:prstGeom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970314" y="5072746"/>
            <a:ext cx="6513831" cy="9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144927" y="5160508"/>
            <a:ext cx="7668986" cy="1050471"/>
            <a:chOff x="192" y="3288"/>
            <a:chExt cx="5424" cy="811"/>
          </a:xfrm>
        </p:grpSpPr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336" y="3288"/>
              <a:ext cx="5136" cy="384"/>
              <a:chOff x="336" y="3288"/>
              <a:chExt cx="5136" cy="384"/>
            </a:xfrm>
          </p:grpSpPr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336" y="3360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Laptop – Win7</a:t>
                </a: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480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504" y="3408"/>
                <a:ext cx="480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848" y="3288"/>
                <a:ext cx="624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bg1"/>
                    </a:solidFill>
                    <a:latin typeface="Arial Narrow" pitchFamily="34" charset="0"/>
                    <a:ea typeface="Microsoft YaHei" charset="-122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Desktop - XP</a:t>
                </a:r>
              </a:p>
            </p:txBody>
          </p:sp>
          <p:cxnSp>
            <p:nvCxnSpPr>
              <p:cNvPr id="43" name="AutoShape 9"/>
              <p:cNvCxnSpPr>
                <a:cxnSpLocks noChangeShapeType="1"/>
                <a:stCxn id="39" idx="3"/>
                <a:endCxn id="40" idx="1"/>
              </p:cNvCxnSpPr>
              <p:nvPr/>
            </p:nvCxnSpPr>
            <p:spPr bwMode="auto">
              <a:xfrm>
                <a:off x="960" y="3480"/>
                <a:ext cx="7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0"/>
              <p:cNvCxnSpPr>
                <a:cxnSpLocks noChangeShapeType="1"/>
                <a:stCxn id="40" idx="3"/>
                <a:endCxn id="41" idx="1"/>
              </p:cNvCxnSpPr>
              <p:nvPr/>
            </p:nvCxnSpPr>
            <p:spPr bwMode="auto">
              <a:xfrm>
                <a:off x="2208" y="3480"/>
                <a:ext cx="12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1"/>
              <p:cNvCxnSpPr>
                <a:cxnSpLocks noChangeShapeType="1"/>
                <a:stCxn id="41" idx="3"/>
                <a:endCxn id="42" idx="1"/>
              </p:cNvCxnSpPr>
              <p:nvPr/>
            </p:nvCxnSpPr>
            <p:spPr bwMode="auto">
              <a:xfrm>
                <a:off x="3984" y="3480"/>
                <a:ext cx="86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2256" y="361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Total cable length ~ 100 feet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2" y="3648"/>
              <a:ext cx="96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Dual Core 2.53 GHz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4 GB Ram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64 bit OS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656" y="3696"/>
              <a:ext cx="96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Arial Narrow" pitchFamily="34" charset="0"/>
                  <a:ea typeface="Microsoft YaHei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Dual Core 3.22 GHz</a:t>
              </a:r>
              <a:br>
                <a:rPr lang="en-US" b="1">
                  <a:solidFill>
                    <a:schemeClr val="tx1"/>
                  </a:solidFill>
                </a:rPr>
              </a:br>
              <a:r>
                <a:rPr lang="en-US" b="1">
                  <a:solidFill>
                    <a:schemeClr val="tx1"/>
                  </a:solidFill>
                </a:rPr>
                <a:t>3 GB Ram</a:t>
              </a:r>
              <a:br>
                <a:rPr lang="en-US" b="1">
                  <a:solidFill>
                    <a:schemeClr val="tx1"/>
                  </a:solidFill>
                </a:rPr>
              </a:br>
              <a:r>
                <a:rPr lang="en-US" b="1">
                  <a:solidFill>
                    <a:schemeClr val="tx1"/>
                  </a:solidFill>
                </a:rPr>
                <a:t>32 bit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85766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How an Instrument can Impact Test Time</a:t>
            </a:r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Some measurements take time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30781" y="1666875"/>
            <a:ext cx="7113020" cy="237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Digital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Multimeters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Aperture times (can be 10’s of </a:t>
            </a:r>
            <a:r>
              <a:rPr lang="en-US" sz="1400" b="0" dirty="0" err="1" smtClean="0">
                <a:latin typeface="Calibri" pitchFamily="34" charset="0"/>
                <a:cs typeface="Calibri" pitchFamily="34" charset="0"/>
              </a:rPr>
              <a:t>ms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 for high accuracy measurements)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Settling times associated with range and function changes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Mechanical switch settling time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sz="1400" b="0" dirty="0" err="1" smtClean="0">
                <a:latin typeface="Calibri" pitchFamily="34" charset="0"/>
                <a:cs typeface="Calibri" pitchFamily="34" charset="0"/>
              </a:rPr>
              <a:t>ms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 – 50 </a:t>
            </a:r>
            <a:r>
              <a:rPr lang="en-US" sz="1400" b="0" dirty="0" err="1" smtClean="0">
                <a:latin typeface="Calibri" pitchFamily="34" charset="0"/>
                <a:cs typeface="Calibri" pitchFamily="34" charset="0"/>
              </a:rPr>
              <a:t>ms</a:t>
            </a:r>
            <a:r>
              <a:rPr lang="en-US" sz="1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depending on application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Simultaneous sampling digitizers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>
                <a:latin typeface="Calibri" pitchFamily="34" charset="0"/>
                <a:cs typeface="Calibri" pitchFamily="34" charset="0"/>
              </a:rPr>
              <a:t># of acquired samples/sample 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rate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Power Supply Settling Times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2474" y="4743450"/>
            <a:ext cx="1838325" cy="3817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CMD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E.g. </a:t>
            </a:r>
            <a:r>
              <a:rPr lang="en-US" sz="11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Init</a:t>
            </a:r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Measurement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325140"/>
            <a:ext cx="1962150" cy="42068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Instrument Action</a:t>
            </a:r>
          </a:p>
          <a:p>
            <a:pPr lvl="0" algn="ctr"/>
            <a:r>
              <a:rPr lang="en-US" sz="1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e.g</a:t>
            </a: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arm/trig/integrate </a:t>
            </a:r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4327521"/>
            <a:ext cx="1285875" cy="4175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Protocol Overhead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8351" y="4327522"/>
            <a:ext cx="552450" cy="41830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CMD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4736304"/>
            <a:ext cx="2218531" cy="20875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Query operation complete status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801" y="4916487"/>
            <a:ext cx="704850" cy="2087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CMD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5651" y="4915693"/>
            <a:ext cx="704850" cy="20875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CMD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0501" y="4916487"/>
            <a:ext cx="808830" cy="20796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Send CMD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9331" y="4743450"/>
            <a:ext cx="1847850" cy="3817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Request Response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e.g</a:t>
            </a:r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; Fetch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8856" y="4327521"/>
            <a:ext cx="1285875" cy="4175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Protocol Overhead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4732" y="4327522"/>
            <a:ext cx="552450" cy="41830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CMD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47657" y="4744245"/>
            <a:ext cx="1847850" cy="3817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 Send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57182" y="4328316"/>
            <a:ext cx="1285875" cy="4175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Protocol Overhead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43058" y="4328317"/>
            <a:ext cx="552450" cy="41830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US" sz="1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/>
        </p:nvSpPr>
        <p:spPr bwMode="auto">
          <a:xfrm>
            <a:off x="728265" y="5314950"/>
            <a:ext cx="7767242" cy="79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0" i="1" dirty="0" smtClean="0">
                <a:latin typeface="Calibri" pitchFamily="34" charset="0"/>
                <a:cs typeface="Calibri" pitchFamily="34" charset="0"/>
              </a:rPr>
              <a:t>In many applications, the overhead is a negligible percentage of overall cycle time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0" i="1" dirty="0" smtClean="0">
                <a:latin typeface="Calibri" pitchFamily="34" charset="0"/>
                <a:cs typeface="Calibri" pitchFamily="34" charset="0"/>
              </a:rPr>
              <a:t>Shipping more data in one packet also reduces the impact on test time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2475" y="4124325"/>
            <a:ext cx="7743032" cy="200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Overly Simplified View of Measurement Cycle Time</a:t>
            </a:r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92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13613" cy="1490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Creating a More Efficient Test System</a:t>
            </a:r>
            <a: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Case Study - Developing More Efficient Instrument Drivers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30781" y="1752600"/>
            <a:ext cx="7579744" cy="237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q"/>
              <a:defRPr sz="26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75000"/>
              <a:buChar char="o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Replace a MXI2 slot 0 interface with gigabit LXI-VXI interface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Enables VXI to be used in a distributed environment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Simplified infrastructure, no PCI plug-in needed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Drop-in replacement, no code change needed for compatibility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100 </a:t>
            </a:r>
            <a:r>
              <a:rPr lang="en-US" sz="1600" b="0" dirty="0" err="1" smtClean="0">
                <a:latin typeface="Calibri" pitchFamily="34" charset="0"/>
                <a:cs typeface="Calibri" pitchFamily="34" charset="0"/>
              </a:rPr>
              <a:t>kSa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/s digitizer in VXI chassis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16 simultaneous sampling channels, 128 </a:t>
            </a:r>
            <a:r>
              <a:rPr lang="en-US" sz="1400" b="0" dirty="0" err="1" smtClean="0">
                <a:latin typeface="Calibri" pitchFamily="34" charset="0"/>
                <a:cs typeface="Calibri" pitchFamily="34" charset="0"/>
              </a:rPr>
              <a:t>kSa</a:t>
            </a:r>
            <a:r>
              <a:rPr lang="en-US" sz="1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memory depth per channel (4MB total)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Use soft front panel to acquire data and download to PC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Initial test results were abysmal,  1.28 seconds to acquire the data, minutes to offload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Looked at underlying code, VISA viIn16 calls were being used to pull data from memory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The data was being sent to the PC one sample at a time!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Replaced viIn16 with </a:t>
            </a:r>
            <a:r>
              <a:rPr lang="en-US" sz="1400" b="0" dirty="0" err="1" smtClean="0">
                <a:latin typeface="Calibri" pitchFamily="34" charset="0"/>
                <a:cs typeface="Calibri" pitchFamily="34" charset="0"/>
              </a:rPr>
              <a:t>viMove</a:t>
            </a: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 calls – retrieve data in blocks to reduce protocol hit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All data returned in less than 1 second, negligible difference between the two interfaces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600" b="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1400" b="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24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1524000" y="1371600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2400">
              <a:latin typeface="AvantGarde Bk B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44" y="6564084"/>
            <a:ext cx="9002486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195" y="1601561"/>
            <a:ext cx="38957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90600" y="0"/>
            <a:ext cx="7686675" cy="149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C97B29"/>
                </a:solidFill>
                <a:latin typeface="Americana"/>
                <a:ea typeface="+mj-ea"/>
                <a:cs typeface="Americ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04B96"/>
                </a:solidFill>
                <a:latin typeface="AvantGarde Bk BT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Creating a More Efficient Test System</a:t>
            </a:r>
            <a:b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E2AC70"/>
                </a:solidFill>
                <a:latin typeface="Arial"/>
                <a:cs typeface="Arial"/>
              </a:rPr>
              <a:t>Integrate a more powerful infrastructure  using extended functions </a:t>
            </a:r>
            <a:endParaRPr lang="en-US" sz="2400" i="1" kern="1200" dirty="0">
              <a:solidFill>
                <a:srgbClr val="E2AC7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3175" y="1601561"/>
            <a:ext cx="952500" cy="1055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2286" y="1601561"/>
            <a:ext cx="1513113" cy="1055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0806" y="5279572"/>
            <a:ext cx="1067594" cy="1055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3581400"/>
            <a:ext cx="2095500" cy="3077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LXI Extended Functions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>
            <a:stCxn id="4" idx="0"/>
            <a:endCxn id="3" idx="1"/>
          </p:cNvCxnSpPr>
          <p:nvPr/>
        </p:nvCxnSpPr>
        <p:spPr>
          <a:xfrm flipV="1">
            <a:off x="1333500" y="2129518"/>
            <a:ext cx="1209675" cy="145188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333500" y="3889177"/>
            <a:ext cx="1228724" cy="19183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48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vantGarde Bk BT"/>
        <a:ea typeface=""/>
        <a:cs typeface=""/>
      </a:majorFont>
      <a:minorFont>
        <a:latin typeface="AvantGarde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17523</TotalTime>
  <Words>1377</Words>
  <Application>Microsoft Office PowerPoint</Application>
  <PresentationFormat>On-screen Show (4:3)</PresentationFormat>
  <Paragraphs>292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The Case for LAN in ATE And making it viable in a T&amp;M environment</vt:lpstr>
      <vt:lpstr>Test Programming Paradigm Communicating between the controller and the ATE</vt:lpstr>
      <vt:lpstr>TCP/IP Protocol Overhead Data transmission reliability</vt:lpstr>
      <vt:lpstr>LAN Speed Test – Gigabit Link Characterizing the Impact of Overhead</vt:lpstr>
      <vt:lpstr>Some LAN Speed Test Results – Gigabit Link Carry as much as you can on a trip</vt:lpstr>
      <vt:lpstr>How an Instrument can Impact Test Time Some measurements take time</vt:lpstr>
      <vt:lpstr>Creating a More Efficient Test System Case Study - Developing More Efficient Instrument Drivers</vt:lpstr>
      <vt:lpstr>Slide 9</vt:lpstr>
      <vt:lpstr>Slide 10</vt:lpstr>
      <vt:lpstr>Slide 11</vt:lpstr>
      <vt:lpstr>Creating a More Efficient Test System Integrating Intelligent Instruments</vt:lpstr>
      <vt:lpstr>Slide 13</vt:lpstr>
      <vt:lpstr>Slide 14</vt:lpstr>
      <vt:lpstr>Slide 15</vt:lpstr>
      <vt:lpstr>Slide 16</vt:lpstr>
    </vt:vector>
  </TitlesOfParts>
  <Company>The Rankin Group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Vivian Seal</dc:creator>
  <cp:lastModifiedBy>Bob  Helsel</cp:lastModifiedBy>
  <cp:revision>731</cp:revision>
  <cp:lastPrinted>2011-02-22T18:15:53Z</cp:lastPrinted>
  <dcterms:created xsi:type="dcterms:W3CDTF">2011-03-09T20:15:50Z</dcterms:created>
  <dcterms:modified xsi:type="dcterms:W3CDTF">2012-10-12T12:58:05Z</dcterms:modified>
</cp:coreProperties>
</file>