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1824" autoAdjust="0"/>
  </p:normalViewPr>
  <p:slideViewPr>
    <p:cSldViewPr snapToGrid="0" showGuides="1">
      <p:cViewPr>
        <p:scale>
          <a:sx n="100" d="100"/>
          <a:sy n="100" d="100"/>
        </p:scale>
        <p:origin x="446" y="307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10/12/2012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Alternate 1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Alternate 2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Alternate 3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2012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1039813"/>
            <a:ext cx="42592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39813"/>
            <a:ext cx="43322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22A-2CDA-45E0-AD6E-1642B6DA8D34}" type="datetime1">
              <a:rPr lang="en-US" smtClean="0"/>
              <a:pPr/>
              <a:t>10/12/2012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Line 28"/>
          <p:cNvSpPr>
            <a:spLocks noChangeShapeType="1"/>
          </p:cNvSpPr>
          <p:nvPr userDrawn="1"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1450" y="205418"/>
            <a:ext cx="1123157" cy="221047"/>
          </a:xfrm>
          <a:prstGeom prst="rect">
            <a:avLst/>
          </a:prstGeom>
        </p:spPr>
      </p:pic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74638"/>
            <a:ext cx="7227887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538" y="1039813"/>
            <a:ext cx="8667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5400" y="6356350"/>
            <a:ext cx="21336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7E42FB2E-ABA8-41CA-9C7C-28F5EB525474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400" y="6356350"/>
            <a:ext cx="42068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49" r:id="rId3"/>
    <p:sldLayoutId id="2147483661" r:id="rId4"/>
    <p:sldLayoutId id="2147483650" r:id="rId5"/>
    <p:sldLayoutId id="2147483652" r:id="rId6"/>
    <p:sldLayoutId id="2147483654" r:id="rId7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461963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84213" indent="-2222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14400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44588" indent="-230188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0653" y="1998664"/>
            <a:ext cx="6283636" cy="1206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Raytheon </a:t>
            </a:r>
            <a:r>
              <a:rPr lang="en-US" dirty="0">
                <a:solidFill>
                  <a:schemeClr val="tx2"/>
                </a:solidFill>
              </a:rPr>
              <a:t>Missile System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Interchangeable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Virtual Instrumentation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Solution From </a:t>
            </a:r>
            <a:r>
              <a:rPr lang="en-US" dirty="0">
                <a:solidFill>
                  <a:schemeClr val="tx2"/>
                </a:solidFill>
              </a:rPr>
              <a:t>2004 to 2012</a:t>
            </a:r>
            <a:r>
              <a:rPr lang="en-US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40325" y="4911365"/>
            <a:ext cx="3763963" cy="495136"/>
          </a:xfrm>
        </p:spPr>
        <p:txBody>
          <a:bodyPr/>
          <a:lstStyle/>
          <a:p>
            <a:pPr algn="ctr"/>
            <a:r>
              <a:rPr lang="en-US" b="1" dirty="0" smtClean="0">
                <a:latin typeface="Arial" charset="0"/>
              </a:rPr>
              <a:t>Hugh Smith and Fred </a:t>
            </a:r>
            <a:r>
              <a:rPr lang="en-US" b="1" dirty="0" err="1" smtClean="0">
                <a:latin typeface="Arial" charset="0"/>
              </a:rPr>
              <a:t>Wiegand</a:t>
            </a:r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Growth, Maintenance and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Limited New IVI Class develop since 2006</a:t>
            </a:r>
          </a:p>
          <a:p>
            <a:pPr lvl="1"/>
            <a:r>
              <a:rPr lang="en-US" dirty="0" smtClean="0"/>
              <a:t>COTS and RMS specific</a:t>
            </a:r>
          </a:p>
          <a:p>
            <a:pPr lvl="2"/>
            <a:r>
              <a:rPr lang="en-US" sz="1600" dirty="0" smtClean="0"/>
              <a:t>Temp and Vibe</a:t>
            </a:r>
          </a:p>
          <a:p>
            <a:pPr lvl="2"/>
            <a:r>
              <a:rPr lang="en-US" sz="1600" dirty="0" smtClean="0"/>
              <a:t>Utilities – Calibration tables</a:t>
            </a:r>
          </a:p>
          <a:p>
            <a:pPr lvl="2"/>
            <a:r>
              <a:rPr lang="en-US" sz="1600" dirty="0" smtClean="0"/>
              <a:t>Product line special interfaces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System Software Product with IVI technology</a:t>
            </a:r>
          </a:p>
          <a:p>
            <a:pPr lvl="1"/>
            <a:r>
              <a:rPr lang="en-US" dirty="0" smtClean="0"/>
              <a:t>2004 to 2006 Development and deployment as a software product</a:t>
            </a:r>
          </a:p>
          <a:p>
            <a:pPr lvl="2"/>
            <a:r>
              <a:rPr lang="en-US" sz="1600" dirty="0" smtClean="0"/>
              <a:t>8 to 10 engineers to develop and integrate</a:t>
            </a:r>
          </a:p>
          <a:p>
            <a:pPr lvl="1"/>
            <a:r>
              <a:rPr lang="en-US" dirty="0" smtClean="0"/>
              <a:t>2007 to 2009 Continued deployment and support</a:t>
            </a:r>
          </a:p>
          <a:p>
            <a:pPr lvl="2"/>
            <a:r>
              <a:rPr lang="en-US" sz="1600" dirty="0" smtClean="0"/>
              <a:t>3 to 5 engineers to support and upgrade </a:t>
            </a:r>
          </a:p>
          <a:p>
            <a:pPr lvl="1"/>
            <a:r>
              <a:rPr lang="en-US" dirty="0" smtClean="0"/>
              <a:t>2010 to 2012 Software product maintenance</a:t>
            </a:r>
          </a:p>
          <a:p>
            <a:pPr lvl="2"/>
            <a:r>
              <a:rPr lang="en-US" sz="1600" dirty="0" smtClean="0"/>
              <a:t>1 to 2 engineers to maintain and support product lines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Installation as Software Product</a:t>
            </a:r>
          </a:p>
          <a:p>
            <a:pPr lvl="1">
              <a:spcBef>
                <a:spcPts val="480"/>
              </a:spcBef>
            </a:pPr>
            <a:r>
              <a:rPr lang="en-US" dirty="0" smtClean="0"/>
              <a:t>Product lines take ownership and use IVI architecture</a:t>
            </a:r>
          </a:p>
          <a:p>
            <a:pPr lvl="1">
              <a:spcBef>
                <a:spcPts val="480"/>
              </a:spcBef>
            </a:pPr>
            <a:r>
              <a:rPr lang="en-US" dirty="0" err="1" smtClean="0"/>
              <a:t>Mods</a:t>
            </a:r>
            <a:r>
              <a:rPr lang="en-US" dirty="0" smtClean="0"/>
              <a:t> rolled back into software product maintenance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IVI Evolution with Windows and </a:t>
            </a:r>
            <a:br>
              <a:rPr lang="en-US" dirty="0" smtClean="0"/>
            </a:br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Windows </a:t>
            </a:r>
          </a:p>
          <a:p>
            <a:pPr lvl="1"/>
            <a:r>
              <a:rPr lang="en-US" dirty="0" smtClean="0"/>
              <a:t>Windows 2000 to Windows XP to Windows 7</a:t>
            </a:r>
          </a:p>
          <a:p>
            <a:pPr lvl="1"/>
            <a:r>
              <a:rPr lang="en-US" dirty="0" smtClean="0"/>
              <a:t>Issues with registry usage when moving beyond Windows XP resolved with move to INI files</a:t>
            </a:r>
          </a:p>
          <a:p>
            <a:pPr lvl="1"/>
            <a:r>
              <a:rPr lang="en-US" dirty="0" smtClean="0"/>
              <a:t>Support for manifests attached to applications</a:t>
            </a:r>
          </a:p>
          <a:p>
            <a:pPr lvl="1"/>
            <a:r>
              <a:rPr lang="en-US" dirty="0" smtClean="0"/>
              <a:t>Tools for CM reworked moving from 32 bit to 64 bit operating systems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Changes to Microsoft Visual studio</a:t>
            </a:r>
          </a:p>
          <a:p>
            <a:pPr lvl="1"/>
            <a:r>
              <a:rPr lang="en-US" dirty="0" smtClean="0"/>
              <a:t>Visual Studio 2003 to 2005 to 2008</a:t>
            </a:r>
          </a:p>
          <a:p>
            <a:pPr lvl="1"/>
            <a:r>
              <a:rPr lang="en-US" dirty="0" smtClean="0"/>
              <a:t>Minor code changes</a:t>
            </a:r>
          </a:p>
          <a:p>
            <a:pPr lvl="1"/>
            <a:r>
              <a:rPr lang="en-US" dirty="0" smtClean="0"/>
              <a:t>Support for manifests from Visual Studio 2008</a:t>
            </a:r>
          </a:p>
          <a:p>
            <a:pPr lvl="1"/>
            <a:r>
              <a:rPr lang="en-US" dirty="0" smtClean="0"/>
              <a:t>Regression testing with Visual Studio 2010 but not a full conversion of project files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ATEasy</a:t>
            </a:r>
            <a:r>
              <a:rPr lang="en-US" dirty="0" smtClean="0"/>
              <a:t> Architecture Talking Points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ATEasy</a:t>
            </a:r>
            <a:r>
              <a:rPr lang="en-US" dirty="0" smtClean="0"/>
              <a:t> development environment that makes separation of Program and System software more intuitive</a:t>
            </a:r>
          </a:p>
          <a:p>
            <a:pPr lvl="1"/>
            <a:r>
              <a:rPr lang="en-US" dirty="0" smtClean="0"/>
              <a:t>Use the IVI Configuration Store and NI Switch Executive to standardize configurations</a:t>
            </a:r>
          </a:p>
          <a:p>
            <a:pPr lvl="1"/>
            <a:r>
              <a:rPr lang="en-US" dirty="0" smtClean="0"/>
              <a:t>Replace complexity of Middleware and Class Drivers with "command" interface of </a:t>
            </a:r>
            <a:r>
              <a:rPr lang="en-US" dirty="0" err="1" smtClean="0"/>
              <a:t>ATEasy</a:t>
            </a:r>
            <a:r>
              <a:rPr lang="en-US" dirty="0" smtClean="0"/>
              <a:t> drivers</a:t>
            </a:r>
          </a:p>
          <a:p>
            <a:pPr lvl="1"/>
            <a:r>
              <a:rPr lang="en-US" dirty="0" smtClean="0"/>
              <a:t>Create interchangeability in "command" interface of </a:t>
            </a:r>
            <a:r>
              <a:rPr lang="en-US" dirty="0" err="1" smtClean="0"/>
              <a:t>ATEasy</a:t>
            </a:r>
            <a:r>
              <a:rPr lang="en-US" dirty="0" smtClean="0"/>
              <a:t> drivers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ATEasy</a:t>
            </a:r>
            <a:r>
              <a:rPr lang="en-US" dirty="0" smtClean="0"/>
              <a:t> drivers similar and simplify maintenance by wrapping Agilent IVI-COM drivers</a:t>
            </a:r>
          </a:p>
          <a:p>
            <a:pPr lvl="1"/>
            <a:r>
              <a:rPr lang="en-US" dirty="0" smtClean="0"/>
              <a:t>IVI-COM eliminates "DLL Hell" by registering components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New Interface Development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Most new driver development in the </a:t>
            </a:r>
            <a:r>
              <a:rPr lang="en-US" dirty="0" err="1" smtClean="0"/>
              <a:t>ATEasy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IVI drivers preferred for consistency but not a requirement</a:t>
            </a:r>
          </a:p>
          <a:p>
            <a:pPr lvl="1"/>
            <a:r>
              <a:rPr lang="en-US" dirty="0" smtClean="0"/>
              <a:t>Interchangeability at the </a:t>
            </a:r>
            <a:r>
              <a:rPr lang="en-US" dirty="0" err="1" smtClean="0"/>
              <a:t>ATEasy</a:t>
            </a:r>
            <a:r>
              <a:rPr lang="en-US" dirty="0" smtClean="0"/>
              <a:t> driver “command” level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RF Instrument suites built upon IVI-COM drivers</a:t>
            </a:r>
          </a:p>
          <a:p>
            <a:pPr lvl="1"/>
            <a:r>
              <a:rPr lang="en-US" dirty="0" smtClean="0"/>
              <a:t>Adds consistency in </a:t>
            </a:r>
            <a:r>
              <a:rPr lang="en-US" dirty="0" err="1" smtClean="0"/>
              <a:t>ATEasy</a:t>
            </a:r>
            <a:r>
              <a:rPr lang="en-US" dirty="0" smtClean="0"/>
              <a:t> drivers by using vendor drivers</a:t>
            </a:r>
          </a:p>
          <a:p>
            <a:pPr lvl="1"/>
            <a:r>
              <a:rPr lang="en-US" dirty="0" smtClean="0"/>
              <a:t>Some custom interfaces pass through commands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High speed serial and custom serial protocols built upon vendor drivers that integrate into the IVI Configuration store</a:t>
            </a:r>
          </a:p>
          <a:p>
            <a:pPr lvl="1"/>
            <a:r>
              <a:rPr lang="en-US" dirty="0" smtClean="0"/>
              <a:t>Built upon firmware solutions in FPGAs</a:t>
            </a:r>
          </a:p>
          <a:p>
            <a:pPr lvl="1"/>
            <a:r>
              <a:rPr lang="en-US" dirty="0" smtClean="0"/>
              <a:t>Becomes a virtual instrument depending upon firmware load</a:t>
            </a:r>
          </a:p>
          <a:p>
            <a:pPr lvl="1"/>
            <a:r>
              <a:rPr lang="en-US" dirty="0" smtClean="0"/>
              <a:t>Vendors provide IVI drivers for firmware reads and writes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IVI and the LXI interface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LXI drivers come with an IVI driver and web interface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IVI driver can be integrated into higher level software architectures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Additional LXI benefits </a:t>
            </a:r>
          </a:p>
          <a:p>
            <a:pPr lvl="1"/>
            <a:r>
              <a:rPr lang="en-US" dirty="0" smtClean="0"/>
              <a:t>Web based interface very helpful in instrument setup and quick start without test software</a:t>
            </a:r>
          </a:p>
          <a:p>
            <a:pPr lvl="2"/>
            <a:r>
              <a:rPr lang="en-US" sz="1600" dirty="0" smtClean="0"/>
              <a:t>Basic troubleshooting when nothing else is working</a:t>
            </a:r>
          </a:p>
          <a:p>
            <a:pPr lvl="2"/>
            <a:r>
              <a:rPr lang="en-US" sz="1600" dirty="0" smtClean="0"/>
              <a:t>No software to maintain for running a soft front panel</a:t>
            </a:r>
          </a:p>
          <a:p>
            <a:pPr lvl="1"/>
            <a:r>
              <a:rPr lang="en-US" dirty="0" smtClean="0"/>
              <a:t>Integration feedback on LXI advantages</a:t>
            </a:r>
          </a:p>
          <a:p>
            <a:pPr lvl="2"/>
            <a:r>
              <a:rPr lang="en-US" sz="1600" dirty="0" smtClean="0"/>
              <a:t>No GPIB or VXI configurations required</a:t>
            </a:r>
          </a:p>
          <a:p>
            <a:pPr lvl="3"/>
            <a:r>
              <a:rPr lang="en-US" sz="1600" dirty="0" smtClean="0"/>
              <a:t>No dip switches to set</a:t>
            </a:r>
          </a:p>
          <a:p>
            <a:pPr lvl="3"/>
            <a:r>
              <a:rPr lang="en-US" sz="1600" dirty="0" smtClean="0"/>
              <a:t>No COM ports that renumber themselves    </a:t>
            </a:r>
          </a:p>
          <a:p>
            <a:pPr lvl="2"/>
            <a:r>
              <a:rPr lang="en-US" sz="1600" dirty="0" smtClean="0"/>
              <a:t>Eliminates problems with proprietary V16/V24/V32 address spaces</a:t>
            </a:r>
          </a:p>
          <a:p>
            <a:pPr lvl="3"/>
            <a:r>
              <a:rPr lang="en-US" sz="1600" dirty="0" smtClean="0"/>
              <a:t>Recent issues using VME cards in VXI chassis  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Configuration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NI-MAX is the configuration tool of choice</a:t>
            </a:r>
          </a:p>
          <a:p>
            <a:pPr lvl="1"/>
            <a:r>
              <a:rPr lang="en-US" dirty="0" smtClean="0"/>
              <a:t>User interface for working with “IVI Drivers” in IVI Configuration Store</a:t>
            </a:r>
          </a:p>
          <a:p>
            <a:pPr lvl="1"/>
            <a:r>
              <a:rPr lang="en-US" dirty="0" smtClean="0"/>
              <a:t>User familiarity from previous deployments</a:t>
            </a:r>
          </a:p>
          <a:p>
            <a:pPr lvl="1"/>
            <a:r>
              <a:rPr lang="en-US" dirty="0" smtClean="0"/>
              <a:t>User interface for NI Switch Executive</a:t>
            </a:r>
          </a:p>
          <a:p>
            <a:pPr lvl="1"/>
            <a:r>
              <a:rPr lang="en-US" dirty="0" smtClean="0"/>
              <a:t>Troubleshooting directly with instruments and passing commands through to message based and register based instruments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 few specific requirement to use Agilent Connection Expert</a:t>
            </a:r>
          </a:p>
          <a:p>
            <a:pPr lvl="1"/>
            <a:r>
              <a:rPr lang="en-US" dirty="0" smtClean="0"/>
              <a:t>Setup for LXI slot 0 VXI controller</a:t>
            </a:r>
          </a:p>
          <a:p>
            <a:pPr lvl="1"/>
            <a:r>
              <a:rPr lang="en-US" dirty="0" smtClean="0"/>
              <a:t>Setup for USB to GPIB controller</a:t>
            </a:r>
          </a:p>
          <a:p>
            <a:pPr lvl="1"/>
            <a:r>
              <a:rPr lang="en-US" dirty="0" smtClean="0"/>
              <a:t>Requirement to be installed for some Agilent IVI-COM drivers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pPr marL="234950" lvl="1" indent="-234950">
              <a:buSzPct val="125000"/>
              <a:buFont typeface="Times" pitchFamily="18" charset="0"/>
              <a:buChar char="•"/>
            </a:pPr>
            <a:r>
              <a:rPr lang="en-US" sz="2400" dirty="0" smtClean="0"/>
              <a:t>First option for all RMS test systems</a:t>
            </a:r>
          </a:p>
          <a:p>
            <a:r>
              <a:rPr lang="en-US" dirty="0" smtClean="0"/>
              <a:t>The RMS Test Software with IVI technology </a:t>
            </a:r>
          </a:p>
          <a:p>
            <a:pPr lvl="1"/>
            <a:r>
              <a:rPr lang="en-US" dirty="0" smtClean="0"/>
              <a:t>Production and engineering test systems</a:t>
            </a:r>
          </a:p>
          <a:p>
            <a:pPr lvl="1"/>
            <a:r>
              <a:rPr lang="en-US" dirty="0" smtClean="0"/>
              <a:t>Tests hardware from circuit cards to all up rounds</a:t>
            </a:r>
          </a:p>
          <a:p>
            <a:pPr lvl="1"/>
            <a:r>
              <a:rPr lang="en-US" dirty="0" smtClean="0"/>
              <a:t>Supports multiple development environments</a:t>
            </a:r>
          </a:p>
          <a:p>
            <a:pPr lvl="1"/>
            <a:r>
              <a:rPr lang="en-US" dirty="0" smtClean="0"/>
              <a:t>Adapt test instrumentation from any company</a:t>
            </a:r>
          </a:p>
          <a:p>
            <a:pPr lvl="1"/>
            <a:r>
              <a:rPr lang="en-US" dirty="0" smtClean="0"/>
              <a:t>Used on the majority of RMS product lines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RMS Test Software compatible with countless IVI drivers that are available on the Internet 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113337"/>
          </a:xfrm>
        </p:spPr>
        <p:txBody>
          <a:bodyPr>
            <a:normAutofit fontScale="92500"/>
          </a:bodyPr>
          <a:lstStyle/>
          <a:p>
            <a:pPr marL="234950" lvl="1" indent="-234950">
              <a:lnSpc>
                <a:spcPct val="110000"/>
              </a:lnSpc>
              <a:buSzPct val="125000"/>
              <a:buFont typeface="Times" pitchFamily="18" charset="0"/>
              <a:buChar char="•"/>
            </a:pPr>
            <a:r>
              <a:rPr lang="en-US" sz="2400" dirty="0" smtClean="0"/>
              <a:t>The IVI standard presented features to “Reduce the Cost of Test”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instrument interchangeability and addresses instrument obsolescence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Reliable and centralized configuration store for driver and test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In 2006 Presented </a:t>
            </a:r>
            <a:r>
              <a:rPr lang="en-US" dirty="0" err="1" smtClean="0"/>
              <a:t>Autotestcon</a:t>
            </a:r>
            <a:r>
              <a:rPr lang="en-US" dirty="0" smtClean="0"/>
              <a:t> summary of current deployments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Standards for vendor drivers add consistency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Reliable centralized configuration store for driver and test station setup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Created classes and drivers for instruments not defined by IVI Foundation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Evolution of IVI Based Test Software Architecture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Migrating to new development environments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Successful rebuilds in new operating systems and Visual Studio versions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New roadmap in </a:t>
            </a:r>
            <a:r>
              <a:rPr lang="en-US" sz="1600" dirty="0" err="1" smtClean="0"/>
              <a:t>ATEasy</a:t>
            </a:r>
            <a:r>
              <a:rPr lang="en-US" sz="1600" dirty="0" smtClean="0"/>
              <a:t> development environment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Addition of IVI-COM and LXI 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2006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Software Architecture Using IVI Technology</a:t>
            </a:r>
            <a:endParaRPr lang="en-US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66800" y="1712913"/>
          <a:ext cx="7353300" cy="4618037"/>
        </p:xfrm>
        <a:graphic>
          <a:graphicData uri="http://schemas.openxmlformats.org/presentationml/2006/ole">
            <p:oleObj spid="_x0000_s1026" name="Visio" r:id="rId4" imgW="6694779" imgH="4203440" progId="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Getting Started with IVI </a:t>
            </a:r>
            <a:br>
              <a:rPr lang="en-US" dirty="0" smtClean="0"/>
            </a:br>
            <a:r>
              <a:rPr lang="en-US" dirty="0" smtClean="0"/>
              <a:t>and Creating New classes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IVI-C development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NI Measurement &amp; Automation Explorer (NI MAX) selected for configuring Test Systems</a:t>
            </a:r>
          </a:p>
          <a:p>
            <a:pPr lvl="1"/>
            <a:r>
              <a:rPr lang="en-US" dirty="0" smtClean="0"/>
              <a:t>Tools for station setup and troubleshooting</a:t>
            </a:r>
          </a:p>
          <a:p>
            <a:pPr lvl="1"/>
            <a:r>
              <a:rPr lang="en-US" dirty="0" smtClean="0"/>
              <a:t>Took  advantage of Simulation mode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Project needs an instrument not addressed by the IVI Foundation</a:t>
            </a:r>
          </a:p>
          <a:p>
            <a:pPr lvl="1"/>
            <a:r>
              <a:rPr lang="en-US" dirty="0" smtClean="0"/>
              <a:t>No existing API spec</a:t>
            </a:r>
          </a:p>
          <a:p>
            <a:pPr lvl="1"/>
            <a:r>
              <a:rPr lang="en-US" dirty="0" smtClean="0"/>
              <a:t>No existing IVI Class driver</a:t>
            </a:r>
          </a:p>
          <a:p>
            <a:pPr lvl="1"/>
            <a:r>
              <a:rPr lang="en-US" dirty="0" smtClean="0"/>
              <a:t>Created Specification Document developed using UML</a:t>
            </a:r>
          </a:p>
          <a:p>
            <a:pPr lvl="2"/>
            <a:r>
              <a:rPr lang="en-US" sz="1600" dirty="0" smtClean="0"/>
              <a:t>Assign an engineer familiar with the Instrument </a:t>
            </a:r>
          </a:p>
          <a:p>
            <a:pPr lvl="2"/>
            <a:r>
              <a:rPr lang="en-US" sz="1600" dirty="0" smtClean="0"/>
              <a:t>The Specification is reviewed by a group of engineers</a:t>
            </a:r>
          </a:p>
          <a:p>
            <a:pPr lvl="2"/>
            <a:r>
              <a:rPr lang="en-US" sz="1600" dirty="0" smtClean="0"/>
              <a:t>The Specification document becomes the design instructions for the API, IVI Class Driver and IVI Instrument Specific Driver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Creating New Instrument </a:t>
            </a:r>
            <a:br>
              <a:rPr lang="en-US" dirty="0" smtClean="0"/>
            </a:br>
            <a:r>
              <a:rPr lang="en-US" dirty="0" smtClean="0"/>
              <a:t>Classes and Drivers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Focused on creating IVI-C Classes and Instrument Drivers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Created Visual Studio wizards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Wizard set expanded to middleware, drivers and test apps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“1 development environment” makes integration and debug easier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Calling conventions and exports more consistent with middleware and Raytheon test executive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Create the most commonly used inherent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Init and Close all drivers the same way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Consistent approach to error handling and creating error messages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IVI-C drivers support the “80% solution” in API specs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Drivers for IVI defined classes are tailored down to “just what they need to be”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No requirement to support users outside of Raytheon test equipment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Instrument specific attributes defined for a new class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Drivers work with IVI Engine to support “State Caching”, “Range Checking” and “Simulation</a:t>
            </a:r>
            <a:endParaRPr lang="en-US" sz="1600" dirty="0" smtClean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Creating New Instrument </a:t>
            </a:r>
            <a:br>
              <a:rPr lang="en-US" dirty="0" smtClean="0"/>
            </a:br>
            <a:r>
              <a:rPr lang="en-US" dirty="0" smtClean="0"/>
              <a:t>Classes and Drivers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Whenever possible wrapping PNP drivers and vendor libraries </a:t>
            </a:r>
          </a:p>
          <a:p>
            <a:pPr lvl="1"/>
            <a:r>
              <a:rPr lang="en-US" dirty="0" smtClean="0"/>
              <a:t>Already have a low level API for instrument control</a:t>
            </a:r>
          </a:p>
          <a:p>
            <a:pPr lvl="2"/>
            <a:r>
              <a:rPr lang="en-US" dirty="0" smtClean="0"/>
              <a:t> </a:t>
            </a:r>
            <a:r>
              <a:rPr lang="en-US" sz="1600" dirty="0" smtClean="0"/>
              <a:t>No learning curve on command formats</a:t>
            </a:r>
          </a:p>
          <a:p>
            <a:pPr lvl="2"/>
            <a:r>
              <a:rPr lang="en-US" sz="1600" dirty="0" smtClean="0"/>
              <a:t> Message formatting and timing requirements addressed</a:t>
            </a:r>
          </a:p>
          <a:p>
            <a:pPr lvl="1"/>
            <a:r>
              <a:rPr lang="en-US" dirty="0" smtClean="0"/>
              <a:t>Most include range checking for input parameters</a:t>
            </a:r>
          </a:p>
          <a:p>
            <a:pPr lvl="1"/>
            <a:r>
              <a:rPr lang="en-US" dirty="0" smtClean="0"/>
              <a:t>Most include error handling and meaningful instrument specific error messages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Created a VISA interface</a:t>
            </a:r>
          </a:p>
          <a:p>
            <a:pPr lvl="1"/>
            <a:r>
              <a:rPr lang="en-US" dirty="0" smtClean="0"/>
              <a:t>Most instruments controlled by VISA library</a:t>
            </a:r>
          </a:p>
          <a:p>
            <a:pPr lvl="2"/>
            <a:r>
              <a:rPr lang="en-US" sz="1600" dirty="0" smtClean="0"/>
              <a:t>Main exception is PCI based instruments</a:t>
            </a:r>
          </a:p>
          <a:p>
            <a:pPr lvl="1"/>
            <a:r>
              <a:rPr lang="en-US" dirty="0" smtClean="0"/>
              <a:t>All commands in VISA spec brought out through middleware</a:t>
            </a:r>
          </a:p>
          <a:p>
            <a:pPr lvl="1"/>
            <a:r>
              <a:rPr lang="en-US" dirty="0" smtClean="0"/>
              <a:t>Used for test apps that cannot wait for upgrades to APIs and Drivers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2006 RMS IVI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Incorporating the 8 IVI Foundation Classes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DC Power, DMM, Function Generator, Oscilloscope, Power Meter, Spectrum Analyzer, Switch, RF Signal Generator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sz="1600" dirty="0" smtClean="0"/>
              <a:t>Supporting 21 Instrument drivers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Creating 18 COTS Classes</a:t>
            </a:r>
          </a:p>
          <a:p>
            <a:pPr lvl="1"/>
            <a:r>
              <a:rPr lang="en-US" dirty="0" smtClean="0"/>
              <a:t>1553, Ac Power , Comparator, counter, DAC, Digitizer, DIO, </a:t>
            </a:r>
            <a:r>
              <a:rPr lang="en-US" dirty="0" smtClean="0">
                <a:latin typeface="Arial" charset="0"/>
                <a:cs typeface="Arial" charset="0"/>
              </a:rPr>
              <a:t>Electronic load, IEEE 1394 </a:t>
            </a:r>
            <a:r>
              <a:rPr lang="en-US" dirty="0" err="1" smtClean="0">
                <a:latin typeface="Arial" charset="0"/>
                <a:cs typeface="Arial" charset="0"/>
              </a:rPr>
              <a:t>Firewire</a:t>
            </a:r>
            <a:r>
              <a:rPr lang="en-US" dirty="0" smtClean="0">
                <a:latin typeface="Arial" charset="0"/>
                <a:cs typeface="Arial" charset="0"/>
              </a:rPr>
              <a:t>, IR Target, </a:t>
            </a:r>
            <a:r>
              <a:rPr lang="en-US" dirty="0" err="1" smtClean="0">
                <a:latin typeface="Arial" charset="0"/>
                <a:cs typeface="Arial" charset="0"/>
              </a:rPr>
              <a:t>Jtag</a:t>
            </a:r>
            <a:r>
              <a:rPr lang="en-US" dirty="0" smtClean="0">
                <a:latin typeface="Arial" charset="0"/>
                <a:cs typeface="Arial" charset="0"/>
              </a:rPr>
              <a:t>, Motion Control, </a:t>
            </a:r>
            <a:r>
              <a:rPr lang="en-US" dirty="0" err="1" smtClean="0">
                <a:latin typeface="Arial" charset="0"/>
                <a:cs typeface="Arial" charset="0"/>
              </a:rPr>
              <a:t>MpDio</a:t>
            </a:r>
            <a:r>
              <a:rPr lang="en-US" dirty="0" smtClean="0">
                <a:latin typeface="Arial" charset="0"/>
                <a:cs typeface="Arial" charset="0"/>
              </a:rPr>
              <a:t>, Phase generator, Switch Exec, Telemetry System, Trap, TSAT Visa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sz="1600" dirty="0" smtClean="0"/>
              <a:t>Supporting 23 Instrument drivers</a:t>
            </a:r>
          </a:p>
          <a:p>
            <a:pPr lvl="2"/>
            <a:r>
              <a:rPr lang="en-US" sz="1600" dirty="0" smtClean="0"/>
              <a:t>Created an interface to National Instruments Switch Executive</a:t>
            </a:r>
          </a:p>
          <a:p>
            <a:pPr lvl="2"/>
            <a:r>
              <a:rPr lang="en-US" sz="1600" dirty="0" smtClean="0"/>
              <a:t>Created an interface to communicate with Instruments using VISA command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Inventing 10 Special UUT Interface Classes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RMS CAE, Active Target, RF Link1, RF Link2, Gas Chassis, Control Panel, IRU, Target Coupler, Launcher Message, Power sequence</a:t>
            </a:r>
            <a:endParaRPr lang="en-US" dirty="0" smtClean="0">
              <a:latin typeface="Arial" charset="0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Results at 2006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The System Software with IVI technology </a:t>
            </a:r>
          </a:p>
          <a:p>
            <a:pPr lvl="1"/>
            <a:r>
              <a:rPr lang="en-US" dirty="0" smtClean="0"/>
              <a:t>Used across ten product lines </a:t>
            </a:r>
          </a:p>
          <a:p>
            <a:pPr lvl="1"/>
            <a:r>
              <a:rPr lang="en-US" dirty="0" smtClean="0"/>
              <a:t>Deployed on over twenty test systems</a:t>
            </a:r>
          </a:p>
          <a:p>
            <a:pPr lvl="1"/>
            <a:r>
              <a:rPr lang="en-US" dirty="0" smtClean="0"/>
              <a:t>Production and engineering test systems</a:t>
            </a:r>
          </a:p>
          <a:p>
            <a:pPr lvl="1"/>
            <a:r>
              <a:rPr lang="en-US" dirty="0" smtClean="0"/>
              <a:t>Testing hardware from circuit cards to all up rounds</a:t>
            </a:r>
          </a:p>
          <a:p>
            <a:pPr lvl="1"/>
            <a:r>
              <a:rPr lang="en-US" dirty="0" smtClean="0"/>
              <a:t>Using test products from 28 different companies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IVI Technology provided the ability to swap hardware without changing test software</a:t>
            </a:r>
          </a:p>
          <a:p>
            <a:pPr lvl="1"/>
            <a:r>
              <a:rPr lang="en-US" dirty="0" smtClean="0"/>
              <a:t>Test Team was able to swap an Agilent 66xx series power supply with a N6700 series power supply</a:t>
            </a:r>
          </a:p>
          <a:p>
            <a:pPr lvl="1"/>
            <a:r>
              <a:rPr lang="en-US" dirty="0" smtClean="0"/>
              <a:t>Download an IVI driver from National Instruments web site</a:t>
            </a:r>
          </a:p>
          <a:p>
            <a:pPr lvl="1"/>
            <a:r>
              <a:rPr lang="en-US" dirty="0" smtClean="0"/>
              <a:t>Make the updates with MAX to reconfigure the system with the new power supply</a:t>
            </a:r>
          </a:p>
          <a:p>
            <a:pPr lvl="1"/>
            <a:r>
              <a:rPr lang="en-US" dirty="0" smtClean="0"/>
              <a:t>And had the system operational before lunch that day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IVI at RMS Since 2006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538" y="1039813"/>
            <a:ext cx="8667750" cy="5456237"/>
          </a:xfrm>
        </p:spPr>
        <p:txBody>
          <a:bodyPr>
            <a:normAutofit/>
          </a:bodyPr>
          <a:lstStyle/>
          <a:p>
            <a:r>
              <a:rPr lang="en-US" dirty="0" smtClean="0"/>
              <a:t>Maintenance  and Growth of the Product</a:t>
            </a:r>
          </a:p>
          <a:p>
            <a:pPr lvl="1"/>
            <a:r>
              <a:rPr lang="en-US" dirty="0" smtClean="0"/>
              <a:t>New classes and support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Changing OS and the development environment</a:t>
            </a:r>
          </a:p>
          <a:p>
            <a:pPr lvl="1"/>
            <a:r>
              <a:rPr lang="en-US" dirty="0" smtClean="0"/>
              <a:t>Windows and Visual studio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Migrating the IVI architecture</a:t>
            </a:r>
          </a:p>
          <a:p>
            <a:pPr lvl="1"/>
            <a:r>
              <a:rPr lang="en-US" dirty="0" smtClean="0"/>
              <a:t>Taking advantage of </a:t>
            </a:r>
            <a:r>
              <a:rPr lang="en-US" dirty="0" err="1" smtClean="0"/>
              <a:t>ATEasy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New interface development</a:t>
            </a:r>
          </a:p>
          <a:p>
            <a:pPr lvl="1"/>
            <a:r>
              <a:rPr lang="en-US" dirty="0" smtClean="0"/>
              <a:t>Adding IVI COM</a:t>
            </a:r>
          </a:p>
          <a:p>
            <a:pPr>
              <a:spcBef>
                <a:spcPts val="1800"/>
              </a:spcBef>
            </a:pPr>
            <a:r>
              <a:rPr lang="en-US" sz="1800" dirty="0" smtClean="0"/>
              <a:t>LXI and the IVI solution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GUI interface to Trouble shoot</a:t>
            </a:r>
          </a:p>
          <a:p>
            <a:pPr>
              <a:spcBef>
                <a:spcPts val="1800"/>
              </a:spcBef>
            </a:pPr>
            <a:r>
              <a:rPr lang="en-US" sz="1800" dirty="0" smtClean="0"/>
              <a:t>Configuration Tools</a:t>
            </a:r>
          </a:p>
          <a:p>
            <a:pPr lvl="1"/>
            <a:r>
              <a:rPr lang="en-US" dirty="0" smtClean="0"/>
              <a:t>Valuable asset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CAD1-5E71-480F-A171-807A607ED818}" type="datetime1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aytheon Corporate">
      <a:dk1>
        <a:srgbClr val="000000"/>
      </a:dk1>
      <a:lt1>
        <a:srgbClr val="FFFFFF"/>
      </a:lt1>
      <a:dk2>
        <a:srgbClr val="000000"/>
      </a:dk2>
      <a:lt2>
        <a:srgbClr val="B5B5B5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AC9F89"/>
      </a:accent5>
      <a:accent6>
        <a:srgbClr val="666465"/>
      </a:accent6>
      <a:hlink>
        <a:srgbClr val="7C96A1"/>
      </a:hlink>
      <a:folHlink>
        <a:srgbClr val="666465"/>
      </a:folHlink>
    </a:clrScheme>
    <a:fontScheme name="Raytheo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5B5B5"/>
        </a:solidFill>
        <a:ln w="12700" algn="ctr">
          <a:noFill/>
          <a:miter lim="800000"/>
          <a:headEnd/>
          <a:tailEnd/>
        </a:ln>
      </a:spPr>
      <a:bodyPr wrap="none" anchor="ctr"/>
      <a:lstStyle>
        <a:defPPr>
          <a:defRPr dirty="0" err="1" smtClean="0"/>
        </a:defPPr>
      </a:lstStyle>
    </a:spDef>
    <a:lnDef>
      <a:spPr>
        <a:ln w="12700">
          <a:solidFill>
            <a:srgbClr val="B5B5B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1363</Words>
  <Application>Microsoft Office PowerPoint</Application>
  <PresentationFormat>On-screen Show (4:3)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</vt:lpstr>
      <vt:lpstr>Visio</vt:lpstr>
      <vt:lpstr>Slide 1</vt:lpstr>
      <vt:lpstr>Introduction</vt:lpstr>
      <vt:lpstr>Software Architecture 2006</vt:lpstr>
      <vt:lpstr>Getting Started with IVI  and Creating New classes </vt:lpstr>
      <vt:lpstr>Creating New Instrument  Classes and Drivers</vt:lpstr>
      <vt:lpstr>Creating New Instrument  Classes and Drivers</vt:lpstr>
      <vt:lpstr>2006 RMS IVI Classes</vt:lpstr>
      <vt:lpstr>Results at 2006</vt:lpstr>
      <vt:lpstr>IVI at RMS Since 2006</vt:lpstr>
      <vt:lpstr>Growth, Maintenance and Support</vt:lpstr>
      <vt:lpstr>IVI Evolution with Windows and  Development Environments</vt:lpstr>
      <vt:lpstr>ATEasy Architecture Talking Points</vt:lpstr>
      <vt:lpstr>New Interface Development</vt:lpstr>
      <vt:lpstr>IVI and the LXI interface</vt:lpstr>
      <vt:lpstr>Configuration Tools</vt:lpstr>
      <vt:lpstr>Conclusion</vt:lpstr>
    </vt:vector>
  </TitlesOfParts>
  <Company>Raytheon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1076238</dc:creator>
  <cp:keywords>Raytheon</cp:keywords>
  <dc:description>Template: Mark Johnson, Silver Fox Productions
Formatting:
Event Date:
Event Location:
Audience Type: Internal</dc:description>
  <cp:lastModifiedBy>Bob  Helsel</cp:lastModifiedBy>
  <cp:revision>133</cp:revision>
  <dcterms:created xsi:type="dcterms:W3CDTF">2011-09-13T13:35:01Z</dcterms:created>
  <dcterms:modified xsi:type="dcterms:W3CDTF">2012-10-12T13:01:46Z</dcterms:modified>
</cp:coreProperties>
</file>