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Gabriel Walls</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STD-002-CPP: Validate and Constrain Data Values</a:t>
            </a:r>
          </a:p>
        </p:txBody>
      </p:sp>
      <p:sp>
        <p:nvSpPr>
          <p:cNvPr id="3" name="Text Placeholder 2"/>
          <p:cNvSpPr>
            <a:spLocks noGrp="1"/>
          </p:cNvSpPr>
          <p:nvPr>
            <p:ph type="body" idx="1"/>
          </p:nvPr>
        </p:nvSpPr>
        <p:spPr/>
        <p:txBody>
          <a:bodyPr/>
          <a:lstStyle/>
          <a:p>
            <a:r>
              <a:rPr lang="en-US" b="1" dirty="0"/>
              <a:t>Test Goal</a:t>
            </a:r>
            <a:r>
              <a:rPr lang="en-US" dirty="0"/>
              <a:t>: Prevent out-of-bounds array access from user input.</a:t>
            </a:r>
          </a:p>
          <a:p>
            <a:endParaRPr lang="en-US" dirty="0"/>
          </a:p>
          <a:p>
            <a:r>
              <a:rPr lang="en-US" b="1" dirty="0"/>
              <a:t>Negative Case</a:t>
            </a:r>
            <a:r>
              <a:rPr lang="en-US" dirty="0"/>
              <a:t>: Index entered exceeds array bounds, triggers crash.</a:t>
            </a:r>
          </a:p>
          <a:p>
            <a:endParaRPr lang="en-US" dirty="0"/>
          </a:p>
          <a:p>
            <a:r>
              <a:rPr lang="en-US" b="1" dirty="0"/>
              <a:t>Positive Case</a:t>
            </a:r>
            <a:r>
              <a:rPr lang="en-US" dirty="0"/>
              <a:t>: Code checks bounds before assigning value.</a:t>
            </a:r>
          </a:p>
          <a:p>
            <a:endParaRPr lang="en-US" dirty="0"/>
          </a:p>
          <a:p>
            <a:r>
              <a:rPr lang="en-US" b="1" dirty="0"/>
              <a:t>Result</a:t>
            </a:r>
            <a:r>
              <a:rPr lang="en-US" dirty="0"/>
              <a:t>: Invalid input is safely rejected; test passes.</a:t>
            </a:r>
            <a:endParaRPr dirty="0"/>
          </a:p>
        </p:txBody>
      </p:sp>
    </p:spTree>
    <p:extLst>
      <p:ext uri="{BB962C8B-B14F-4D97-AF65-F5344CB8AC3E}">
        <p14:creationId xmlns:p14="http://schemas.microsoft.com/office/powerpoint/2010/main" val="1159068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STD-003-CPP: Ensure Safe and Bounded String Operations</a:t>
            </a:r>
          </a:p>
        </p:txBody>
      </p:sp>
      <p:sp>
        <p:nvSpPr>
          <p:cNvPr id="3" name="Text Placeholder 2"/>
          <p:cNvSpPr>
            <a:spLocks noGrp="1"/>
          </p:cNvSpPr>
          <p:nvPr>
            <p:ph type="body" idx="1"/>
          </p:nvPr>
        </p:nvSpPr>
        <p:spPr/>
        <p:txBody>
          <a:bodyPr/>
          <a:lstStyle/>
          <a:p>
            <a:r>
              <a:rPr lang="en-US" b="1" dirty="0"/>
              <a:t>Test Goal</a:t>
            </a:r>
            <a:r>
              <a:rPr lang="en-US" dirty="0"/>
              <a:t>: Prevent buffer overflows from long string inputs.</a:t>
            </a:r>
          </a:p>
          <a:p>
            <a:endParaRPr lang="en-US" dirty="0"/>
          </a:p>
          <a:p>
            <a:r>
              <a:rPr lang="en-US" b="1" dirty="0"/>
              <a:t>Negative Case</a:t>
            </a:r>
            <a:r>
              <a:rPr lang="en-US" dirty="0"/>
              <a:t>: </a:t>
            </a:r>
            <a:r>
              <a:rPr lang="en-US" dirty="0" err="1"/>
              <a:t>strcpy</a:t>
            </a:r>
            <a:r>
              <a:rPr lang="en-US" dirty="0"/>
              <a:t>() with long input overflows buffer.</a:t>
            </a:r>
          </a:p>
          <a:p>
            <a:endParaRPr lang="en-US" dirty="0"/>
          </a:p>
          <a:p>
            <a:r>
              <a:rPr lang="en-US" b="1" dirty="0"/>
              <a:t>Positive Case</a:t>
            </a:r>
            <a:r>
              <a:rPr lang="en-US" dirty="0"/>
              <a:t>: </a:t>
            </a:r>
            <a:r>
              <a:rPr lang="en-US" dirty="0" err="1"/>
              <a:t>strncpy</a:t>
            </a:r>
            <a:r>
              <a:rPr lang="en-US" dirty="0"/>
              <a:t>() with length check prevents overflow.</a:t>
            </a:r>
          </a:p>
          <a:p>
            <a:endParaRPr lang="en-US" dirty="0"/>
          </a:p>
          <a:p>
            <a:r>
              <a:rPr lang="en-US" b="1" dirty="0"/>
              <a:t>Result</a:t>
            </a:r>
            <a:r>
              <a:rPr lang="en-US" dirty="0"/>
              <a:t>: Unsafe function causes test failure; safe function passes.</a:t>
            </a:r>
            <a:endParaRPr dirty="0"/>
          </a:p>
        </p:txBody>
      </p:sp>
    </p:spTree>
    <p:extLst>
      <p:ext uri="{BB962C8B-B14F-4D97-AF65-F5344CB8AC3E}">
        <p14:creationId xmlns:p14="http://schemas.microsoft.com/office/powerpoint/2010/main" val="36122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STD-004-CPP: Prevent SQL Injection Using Parameterized Queries</a:t>
            </a:r>
          </a:p>
        </p:txBody>
      </p:sp>
      <p:sp>
        <p:nvSpPr>
          <p:cNvPr id="3" name="Text Placeholder 2"/>
          <p:cNvSpPr>
            <a:spLocks noGrp="1"/>
          </p:cNvSpPr>
          <p:nvPr>
            <p:ph type="body" idx="1"/>
          </p:nvPr>
        </p:nvSpPr>
        <p:spPr/>
        <p:txBody>
          <a:bodyPr/>
          <a:lstStyle/>
          <a:p>
            <a:r>
              <a:rPr lang="en-US" b="1" dirty="0"/>
              <a:t>Test Goal</a:t>
            </a:r>
            <a:r>
              <a:rPr lang="en-US" dirty="0"/>
              <a:t>: Detect injection risk from unsafe SQL query construction.</a:t>
            </a:r>
          </a:p>
          <a:p>
            <a:endParaRPr lang="en-US" dirty="0"/>
          </a:p>
          <a:p>
            <a:r>
              <a:rPr lang="en-US" b="1" dirty="0"/>
              <a:t>Negative Case</a:t>
            </a:r>
            <a:r>
              <a:rPr lang="en-US" dirty="0"/>
              <a:t>: User input concatenated into SQL command executes unintended logic.</a:t>
            </a:r>
          </a:p>
          <a:p>
            <a:endParaRPr lang="en-US" dirty="0"/>
          </a:p>
          <a:p>
            <a:r>
              <a:rPr lang="en-US" b="1" dirty="0"/>
              <a:t>Positive Case</a:t>
            </a:r>
            <a:r>
              <a:rPr lang="en-US" dirty="0"/>
              <a:t>: Prepared statement treats input as data, not code.</a:t>
            </a:r>
          </a:p>
          <a:p>
            <a:endParaRPr lang="en-US" dirty="0"/>
          </a:p>
          <a:p>
            <a:r>
              <a:rPr lang="en-US" b="1" dirty="0"/>
              <a:t>Result</a:t>
            </a:r>
            <a:r>
              <a:rPr lang="en-US" dirty="0"/>
              <a:t>: Injection blocked by parameterized query; test passes.</a:t>
            </a:r>
            <a:endParaRPr dirty="0"/>
          </a:p>
        </p:txBody>
      </p:sp>
    </p:spTree>
    <p:extLst>
      <p:ext uri="{BB962C8B-B14F-4D97-AF65-F5344CB8AC3E}">
        <p14:creationId xmlns:p14="http://schemas.microsoft.com/office/powerpoint/2010/main" val="63167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66674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991013"/>
            <a:ext cx="10820400" cy="4598738"/>
          </a:xfrm>
          <a:prstGeom prst="rect">
            <a:avLst/>
          </a:prstGeom>
          <a:noFill/>
          <a:ln>
            <a:noFill/>
          </a:ln>
        </p:spPr>
        <p:txBody>
          <a:bodyPr spcFirstLastPara="1" wrap="square" lIns="91425" tIns="45700" rIns="91425" bIns="45700" anchor="t" anchorCtr="0">
            <a:normAutofit fontScale="77500" lnSpcReduction="20000"/>
          </a:bodyPr>
          <a:lstStyle/>
          <a:p>
            <a:pPr marL="114300" indent="0">
              <a:buNone/>
            </a:pPr>
            <a:r>
              <a:rPr lang="en-US" b="1" dirty="0"/>
              <a:t>1. Code / Build Phase</a:t>
            </a:r>
            <a:endParaRPr lang="en-US" dirty="0"/>
          </a:p>
          <a:p>
            <a:r>
              <a:rPr lang="en-US" b="1" dirty="0" err="1"/>
              <a:t>Cppcheck</a:t>
            </a:r>
            <a:r>
              <a:rPr lang="en-US" dirty="0"/>
              <a:t>: Scans source code for type mismatches, buffer overflows, and bad memory practices</a:t>
            </a:r>
          </a:p>
          <a:p>
            <a:r>
              <a:rPr lang="en-US" b="1" dirty="0"/>
              <a:t>Clang-Tidy</a:t>
            </a:r>
            <a:r>
              <a:rPr lang="en-US" dirty="0"/>
              <a:t>: Enforces C++ coding standards and catches bugs like null pointer use</a:t>
            </a:r>
          </a:p>
          <a:p>
            <a:endParaRPr lang="en-US" dirty="0"/>
          </a:p>
          <a:p>
            <a:pPr marL="114300" indent="0">
              <a:buNone/>
            </a:pPr>
            <a:r>
              <a:rPr lang="en-US" b="1" dirty="0"/>
              <a:t>2. Test Phase</a:t>
            </a:r>
            <a:endParaRPr lang="en-US" dirty="0"/>
          </a:p>
          <a:p>
            <a:r>
              <a:rPr lang="en-US" b="1" dirty="0"/>
              <a:t>Fortify SCA</a:t>
            </a:r>
            <a:r>
              <a:rPr lang="en-US" dirty="0"/>
              <a:t>: Performs static code analysis to uncover deeper vulnerabilities pre-deployment</a:t>
            </a:r>
          </a:p>
          <a:p>
            <a:pPr marL="114300" indent="0">
              <a:buNone/>
            </a:pPr>
            <a:endParaRPr lang="en-US" b="1" dirty="0"/>
          </a:p>
          <a:p>
            <a:pPr marL="114300" indent="0">
              <a:buNone/>
            </a:pPr>
            <a:r>
              <a:rPr lang="en-US" b="1" dirty="0"/>
              <a:t>3. Deploy / Monitor Phase</a:t>
            </a:r>
            <a:endParaRPr lang="en-US" dirty="0"/>
          </a:p>
          <a:p>
            <a:r>
              <a:rPr lang="en-US" b="1" dirty="0"/>
              <a:t>SonarQube</a:t>
            </a:r>
            <a:r>
              <a:rPr lang="en-US" dirty="0"/>
              <a:t>: Continuously evaluates code quality and flags SQL injection or insecure practices</a:t>
            </a:r>
          </a:p>
          <a:p>
            <a:pPr lvl="1"/>
            <a:r>
              <a:rPr lang="en-US" dirty="0"/>
              <a:t>Results integrated into pull requests and code reviews</a:t>
            </a:r>
          </a:p>
          <a:p>
            <a:r>
              <a:rPr lang="en-US" b="1" dirty="0"/>
              <a:t>CI/CD Integration</a:t>
            </a:r>
            <a:endParaRPr lang="en-US" dirty="0"/>
          </a:p>
          <a:p>
            <a:pPr lvl="1"/>
            <a:r>
              <a:rPr lang="en-US" dirty="0"/>
              <a:t>All tools are integrated into the </a:t>
            </a:r>
            <a:r>
              <a:rPr lang="en-US" b="1" dirty="0"/>
              <a:t>CI/CD pipeline</a:t>
            </a:r>
            <a:r>
              <a:rPr lang="en-US" dirty="0"/>
              <a:t> to automatically run on each commit or merge</a:t>
            </a:r>
          </a:p>
          <a:p>
            <a:pPr lvl="1"/>
            <a:r>
              <a:rPr lang="en-US" dirty="0"/>
              <a:t>Failing security checks </a:t>
            </a:r>
            <a:r>
              <a:rPr lang="en-US" b="1" dirty="0"/>
              <a:t>block promotion to production</a:t>
            </a:r>
            <a:r>
              <a:rPr lang="en-US" dirty="0"/>
              <a:t>, ensuring early remediation</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Delays increase exposure.</a:t>
            </a:r>
          </a:p>
          <a:p>
            <a:r>
              <a:t>Low-cost fixes like input validation have high impact.</a:t>
            </a:r>
          </a:p>
          <a:p>
            <a:r>
              <a:t>Plan for memory and architecture improvements.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Close gaps: exposed secrets, memory safety, developer education</a:t>
            </a:r>
          </a:p>
          <a:p>
            <a:endParaRPr lang="en-US" dirty="0"/>
          </a:p>
          <a:p>
            <a:r>
              <a:rPr lang="en-US" dirty="0"/>
              <a:t>Integrate GitHub secret scanning in CI</a:t>
            </a:r>
          </a:p>
          <a:p>
            <a:endParaRPr lang="en-US" dirty="0"/>
          </a:p>
          <a:p>
            <a:r>
              <a:rPr lang="en-US" dirty="0"/>
              <a:t>Audit memory usage monthly</a:t>
            </a:r>
          </a:p>
          <a:p>
            <a:endParaRPr lang="en-US" dirty="0"/>
          </a:p>
          <a:p>
            <a:r>
              <a:rPr lang="en-US" dirty="0"/>
              <a:t>Adopt modern C++ practices (RAII, smart pointers)</a:t>
            </a:r>
          </a:p>
          <a:p>
            <a:endParaRPr lang="en-US" dirty="0"/>
          </a:p>
          <a:p>
            <a:r>
              <a:rPr lang="en-US" dirty="0"/>
              <a:t>Hold quarterly secure coding refresh sessions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Adopt SEI CERT C++ as a formal coding standard</a:t>
            </a:r>
          </a:p>
          <a:p>
            <a:pPr marL="228600" lvl="0" indent="-228600">
              <a:spcBef>
                <a:spcPts val="0"/>
              </a:spcBef>
              <a:buSzPts val="2200"/>
            </a:pPr>
            <a:endParaRPr lang="en-US" dirty="0"/>
          </a:p>
          <a:p>
            <a:pPr marL="228600" lvl="0" indent="-228600">
              <a:spcBef>
                <a:spcPts val="0"/>
              </a:spcBef>
              <a:buSzPts val="2200"/>
            </a:pPr>
            <a:r>
              <a:rPr lang="en-US" dirty="0"/>
              <a:t>Enforce static analysis in all CI/CD workflows</a:t>
            </a:r>
          </a:p>
          <a:p>
            <a:pPr marL="228600" lvl="0" indent="-228600">
              <a:spcBef>
                <a:spcPts val="0"/>
              </a:spcBef>
              <a:buSzPts val="2200"/>
            </a:pPr>
            <a:endParaRPr lang="en-US" dirty="0"/>
          </a:p>
          <a:p>
            <a:pPr marL="228600" lvl="0" indent="-228600">
              <a:spcBef>
                <a:spcPts val="0"/>
              </a:spcBef>
              <a:buSzPts val="2200"/>
            </a:pPr>
            <a:r>
              <a:rPr lang="en-US" dirty="0"/>
              <a:t>Implement role-based access controls for code and infrastructure</a:t>
            </a:r>
          </a:p>
          <a:p>
            <a:pPr marL="228600" lvl="0" indent="-228600">
              <a:spcBef>
                <a:spcPts val="0"/>
              </a:spcBef>
              <a:buSzPts val="2200"/>
            </a:pPr>
            <a:endParaRPr lang="en-US" dirty="0"/>
          </a:p>
          <a:p>
            <a:pPr marL="228600" lvl="0" indent="-228600">
              <a:spcBef>
                <a:spcPts val="0"/>
              </a:spcBef>
              <a:buSzPts val="2200"/>
            </a:pPr>
            <a:r>
              <a:rPr lang="en-US" dirty="0"/>
              <a:t>Maintain a documented exception request and approval process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dirty="0"/>
              <a:t>SEI CERT C++</a:t>
            </a:r>
          </a:p>
          <a:p>
            <a:r>
              <a:rPr dirty="0" err="1"/>
              <a:t>Cppcheck</a:t>
            </a:r>
            <a:r>
              <a:rPr dirty="0"/>
              <a:t>, Clang-Tidy, Fortify Docs</a:t>
            </a:r>
          </a:p>
          <a:p>
            <a:r>
              <a:rPr dirty="0"/>
              <a:t>SonarQube rule guides</a:t>
            </a: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19656"/>
            <a:ext cx="10820400" cy="4024125"/>
          </a:xfrm>
          <a:prstGeom prst="rect">
            <a:avLst/>
          </a:prstGeom>
          <a:noFill/>
          <a:ln>
            <a:noFill/>
          </a:ln>
        </p:spPr>
        <p:txBody>
          <a:bodyPr spcFirstLastPara="1" wrap="square" lIns="91425" tIns="45700" rIns="91425" bIns="45700" anchor="t" anchorCtr="0">
            <a:normAutofit/>
          </a:bodyPr>
          <a:lstStyle/>
          <a:p>
            <a:r>
              <a:rPr dirty="0"/>
              <a:t>Green Pace security policy formalizes best practices and applies defense-in-depth.</a:t>
            </a:r>
          </a:p>
          <a:p>
            <a:endParaRPr dirty="0"/>
          </a:p>
          <a:p>
            <a:r>
              <a:rPr dirty="0"/>
              <a:t>It protects applications at every level: input validation, secure design, automated analysis, authentication, and monitoring.</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401568" y="3791044"/>
            <a:ext cx="5059934" cy="297734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r>
              <a:t>Threat matrix evaluates 10 coding standards by severity, likelihood, cost, and priority.</a:t>
            </a:r>
          </a:p>
          <a:p>
            <a:endParaRPr/>
          </a:p>
          <a:p>
            <a:r>
              <a:t>Most are high priority due to system risk.</a:t>
            </a:r>
          </a:p>
        </p:txBody>
      </p:sp>
      <p:graphicFrame>
        <p:nvGraphicFramePr>
          <p:cNvPr id="161" name="Google Shape;161;p4" descr="Alt text required"/>
          <p:cNvGraphicFramePr/>
          <p:nvPr>
            <p:extLst>
              <p:ext uri="{D42A27DB-BD31-4B8C-83A1-F6EECF244321}">
                <p14:modId xmlns:p14="http://schemas.microsoft.com/office/powerpoint/2010/main" val="2078906392"/>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Ten core principles support each standard:</a:t>
            </a:r>
          </a:p>
          <a:p>
            <a:r>
              <a:t>- Example: 'Validate Input' supports SQL, file I/O, and strings</a:t>
            </a:r>
          </a:p>
          <a:p>
            <a:r>
              <a:t>- 'Defense in Depth' supports logging, memory, concurrency</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Top priority: SQL injection, buffer overflows, memory leaks, logging sensitive data</a:t>
            </a:r>
          </a:p>
          <a:p>
            <a:endParaRPr/>
          </a:p>
          <a:p>
            <a:r>
              <a:t>Lower priority: exceptions, assertions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Encryption at rest: AES-256</a:t>
            </a:r>
          </a:p>
          <a:p>
            <a:r>
              <a:t>Encryption in flight: TLS 1.2+</a:t>
            </a:r>
          </a:p>
          <a:p>
            <a:r>
              <a:t>Encryption in use: secure enclaves</a:t>
            </a:r>
          </a:p>
          <a:p>
            <a:endParaRPr/>
          </a:p>
          <a:p>
            <a:r>
              <a:t>Protects data in all states</a:t>
            </a: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t>Authentication: MFA + SSO</a:t>
            </a:r>
          </a:p>
          <a:p>
            <a:r>
              <a:t>Authorization: RBAC</a:t>
            </a:r>
          </a:p>
          <a:p>
            <a:r>
              <a:t>Accounting: Central logs + SIEM</a:t>
            </a:r>
          </a:p>
          <a:p>
            <a:endParaRPr/>
          </a:p>
          <a:p>
            <a:r>
              <a:t>Controls and tracks access</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916774" y="608925"/>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591901" y="1828800"/>
            <a:ext cx="11008197" cy="5029200"/>
          </a:xfrm>
          <a:prstGeom prst="rect">
            <a:avLst/>
          </a:prstGeom>
          <a:noFill/>
          <a:ln>
            <a:noFill/>
          </a:ln>
        </p:spPr>
        <p:txBody>
          <a:bodyPr spcFirstLastPara="1" wrap="square" lIns="91425" tIns="45700" rIns="91425" bIns="45700" anchor="t" anchorCtr="0">
            <a:noAutofit/>
          </a:bodyPr>
          <a:lstStyle/>
          <a:p>
            <a:r>
              <a:rPr lang="en-US" b="1" dirty="0"/>
              <a:t>Four key coding vulnerabilities were tested:</a:t>
            </a:r>
            <a:endParaRPr lang="en-US" dirty="0"/>
          </a:p>
          <a:p>
            <a:pPr lvl="1"/>
            <a:r>
              <a:rPr lang="en-US" dirty="0"/>
              <a:t>Implicit type misuse (overflow)</a:t>
            </a:r>
          </a:p>
          <a:p>
            <a:pPr lvl="1"/>
            <a:r>
              <a:rPr lang="en-US" dirty="0"/>
              <a:t>Unchecked user input (out-of-bounds access)</a:t>
            </a:r>
          </a:p>
          <a:p>
            <a:pPr lvl="1"/>
            <a:r>
              <a:rPr lang="en-US" dirty="0"/>
              <a:t>Unsafe string operations (buffer overflow)</a:t>
            </a:r>
          </a:p>
          <a:p>
            <a:pPr lvl="1"/>
            <a:r>
              <a:rPr lang="en-US" dirty="0"/>
              <a:t>SQL injection (concatenated queries)</a:t>
            </a:r>
          </a:p>
          <a:p>
            <a:r>
              <a:rPr lang="en-US" b="1" dirty="0"/>
              <a:t>Each test case included both positive and negative examples</a:t>
            </a:r>
            <a:r>
              <a:rPr lang="en-US" dirty="0"/>
              <a:t> to evaluate protection mechanisms under safe and unsafe input.</a:t>
            </a:r>
          </a:p>
          <a:p>
            <a:r>
              <a:rPr lang="en-US" b="1" dirty="0"/>
              <a:t>Testing was done using Visual Studio’s unit testing framework</a:t>
            </a:r>
            <a:r>
              <a:rPr lang="en-US" dirty="0"/>
              <a:t>, simulating real-world failure scenarios and confirming compliant fixes.</a:t>
            </a:r>
          </a:p>
          <a:p>
            <a:r>
              <a:rPr lang="en-US" b="1" dirty="0"/>
              <a:t>Success Criteria</a:t>
            </a:r>
            <a:r>
              <a:rPr lang="en-US" dirty="0"/>
              <a:t>:</a:t>
            </a:r>
          </a:p>
          <a:p>
            <a:pPr lvl="1"/>
            <a:r>
              <a:rPr lang="en-US" dirty="0"/>
              <a:t>Unsafe conditions trigger errors, exceptions, or failed tests.</a:t>
            </a:r>
          </a:p>
          <a:p>
            <a:pPr lvl="1"/>
            <a:r>
              <a:rPr lang="en-US" dirty="0"/>
              <a:t>Safe conditions pass tests and confirm vulnerability mitigation.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STD-001-CPP: Use Explicit and Appropriate Data Types</a:t>
            </a:r>
          </a:p>
        </p:txBody>
      </p:sp>
      <p:sp>
        <p:nvSpPr>
          <p:cNvPr id="3" name="Text Placeholder 2"/>
          <p:cNvSpPr>
            <a:spLocks noGrp="1"/>
          </p:cNvSpPr>
          <p:nvPr>
            <p:ph type="body" idx="1"/>
          </p:nvPr>
        </p:nvSpPr>
        <p:spPr/>
        <p:txBody>
          <a:bodyPr/>
          <a:lstStyle/>
          <a:p>
            <a:r>
              <a:rPr lang="en-US" b="1" dirty="0"/>
              <a:t>Test Goal</a:t>
            </a:r>
            <a:r>
              <a:rPr lang="en-US" dirty="0"/>
              <a:t>: Detect implicit type usage that could cause overflow.</a:t>
            </a:r>
          </a:p>
          <a:p>
            <a:endParaRPr lang="en-US" dirty="0"/>
          </a:p>
          <a:p>
            <a:r>
              <a:rPr lang="en-US" b="1" dirty="0"/>
              <a:t>Negative Case</a:t>
            </a:r>
            <a:r>
              <a:rPr lang="en-US" dirty="0"/>
              <a:t>: Implicit int used for large value causes incorrect result.</a:t>
            </a:r>
          </a:p>
          <a:p>
            <a:endParaRPr lang="en-US" dirty="0"/>
          </a:p>
          <a:p>
            <a:r>
              <a:rPr lang="en-US" b="1" dirty="0"/>
              <a:t>Positive Case</a:t>
            </a:r>
            <a:r>
              <a:rPr lang="en-US" dirty="0"/>
              <a:t>: Explicit use of uint64_t prevents overflow.</a:t>
            </a:r>
          </a:p>
          <a:p>
            <a:endParaRPr lang="en-US" dirty="0"/>
          </a:p>
          <a:p>
            <a:r>
              <a:rPr lang="en-US" b="1" dirty="0"/>
              <a:t>Result</a:t>
            </a:r>
            <a:r>
              <a:rPr lang="en-US" dirty="0"/>
              <a:t>: Test fails for implicit types, passes with explicit types.</a:t>
            </a:r>
            <a:endParaRPr dirty="0"/>
          </a:p>
        </p:txBody>
      </p:sp>
    </p:spTree>
    <p:extLst>
      <p:ext uri="{BB962C8B-B14F-4D97-AF65-F5344CB8AC3E}">
        <p14:creationId xmlns:p14="http://schemas.microsoft.com/office/powerpoint/2010/main" val="17646765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TotalTime>
  <Words>724</Words>
  <Application>Microsoft Office PowerPoint</Application>
  <PresentationFormat>Widescreen</PresentationFormat>
  <Paragraphs>119</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STD-001-CPP: Use Explicit and Appropriate Data Types</vt:lpstr>
      <vt:lpstr>STD-002-CPP: Validate and Constrain Data Values</vt:lpstr>
      <vt:lpstr>STD-003-CPP: Ensure Safe and Bounded String Operations</vt:lpstr>
      <vt:lpstr>STD-004-CPP: Prevent SQL Injection Using Parameterized Queries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Gabriel Walls</cp:lastModifiedBy>
  <cp:revision>9</cp:revision>
  <dcterms:created xsi:type="dcterms:W3CDTF">2020-08-19T17:59:24Z</dcterms:created>
  <dcterms:modified xsi:type="dcterms:W3CDTF">2025-06-16T21:00:43Z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