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Inter"/>
      <p:regular r:id="rId30"/>
      <p:bold r:id="rId31"/>
    </p:embeddedFont>
    <p:embeddedFont>
      <p:font typeface="Fira Sans Extra Condensed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R7U9LngVtdrpf0eGtVUL8yv07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9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9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2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29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9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30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p30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32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2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4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35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35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35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35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4" name="Google Shape;94;p35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35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35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7" name="Google Shape;97;p35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Google Shape;98;p35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5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36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36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36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36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3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37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0" name="Google Shape;110;p37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37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37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37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7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3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3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3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3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3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3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3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26" name="Google Shape;126;p3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Google Shape;129;p3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3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3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3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3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3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3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3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3"/>
          <p:cNvSpPr txBox="1"/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3" name="Google Shape;153;p43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43"/>
          <p:cNvSpPr txBox="1"/>
          <p:nvPr>
            <p:ph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5" name="Google Shape;155;p43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43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7" name="Google Shape;157;p43"/>
          <p:cNvSpPr txBox="1"/>
          <p:nvPr>
            <p:ph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8" name="Google Shape;158;p43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4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44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44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5" name="Google Shape;165;p44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44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44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44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44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44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1" name="Google Shape;171;p44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44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3" name="Google Shape;173;p44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44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4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4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22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25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26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5" name="Google Shape;45;p26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6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51" name="Google Shape;51;p27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looddefenders.org/problem" TargetMode="External"/><Relationship Id="rId4" Type="http://schemas.openxmlformats.org/officeDocument/2006/relationships/hyperlink" Target="https://doi.org/10.1002/wat2.1520" TargetMode="External"/><Relationship Id="rId5" Type="http://schemas.openxmlformats.org/officeDocument/2006/relationships/hyperlink" Target="https://www.un.org/en/climatechange/what-is-climate-change" TargetMode="External"/><Relationship Id="rId6" Type="http://schemas.openxmlformats.org/officeDocument/2006/relationships/hyperlink" Target="https://education.nationalgeographic.org/resource/deforestatio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ema.gov/glossary/encroachments#:~:text=Encroachments%20are%20activities%20or%20construction,substantial%20improvements%2C%20and%20other%20development" TargetMode="External"/><Relationship Id="rId4" Type="http://schemas.openxmlformats.org/officeDocument/2006/relationships/hyperlink" Target="https://www.kaggle.com/datasets/brijlaldhankour/flood-prediction-factors/data" TargetMode="External"/><Relationship Id="rId5" Type="http://schemas.openxmlformats.org/officeDocument/2006/relationships/hyperlink" Target="https://www.fema.gov/glossary/floodway" TargetMode="External"/><Relationship Id="rId6" Type="http://schemas.openxmlformats.org/officeDocument/2006/relationships/hyperlink" Target="https://www.usgs.gov/faqs/what-a-landslide-and-what-causes-on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ducation.nationalgeographic.org/resource/monsoon/" TargetMode="External"/><Relationship Id="rId4" Type="http://schemas.openxmlformats.org/officeDocument/2006/relationships/hyperlink" Target="https://rrt5.org/Tools/HabitatFactSheets/OpenWater.aspx#undefined" TargetMode="External"/><Relationship Id="rId5" Type="http://schemas.openxmlformats.org/officeDocument/2006/relationships/hyperlink" Target="https://cumberlandrivercompact.org/problem/siltation/" TargetMode="External"/><Relationship Id="rId6" Type="http://schemas.openxmlformats.org/officeDocument/2006/relationships/hyperlink" Target="https://gktechinc.com/topography-drainag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ducation.nationalgeographic.org/resource/urbanization/" TargetMode="External"/><Relationship Id="rId4" Type="http://schemas.openxmlformats.org/officeDocument/2006/relationships/hyperlink" Target="https://www.epa.gov/wetlands/what-wetlan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Reducing Flood-Related </a:t>
            </a:r>
            <a:r>
              <a:rPr lang="en">
                <a:solidFill>
                  <a:schemeClr val="dk2"/>
                </a:solidFill>
              </a:rPr>
              <a:t>Financial 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                                               Gabriel Duffy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717800" y="14142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KPIs</a:t>
            </a:r>
            <a:endParaRPr/>
          </a:p>
        </p:txBody>
      </p:sp>
      <p:sp>
        <p:nvSpPr>
          <p:cNvPr id="264" name="Google Shape;264;p10"/>
          <p:cNvSpPr txBox="1"/>
          <p:nvPr>
            <p:ph idx="1" type="subTitle"/>
          </p:nvPr>
        </p:nvSpPr>
        <p:spPr>
          <a:xfrm>
            <a:off x="717800" y="685800"/>
            <a:ext cx="69381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Flood Damage Reduction Rate: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Baseline Flood Damage Costs: $10,000,000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Current Flood Damage Costs: $9,000,000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Reduction: (10,000,000−9,000,000)/10,000,000×100=10%(10,000,000 - 9,000,000) / 10,000,000 \times 100 = 10\%(10,000,000−9,000,000)/10,000,000×100=10%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Accuracy of Flood Prediction Models: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Correct Predictions: 85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Total Predictions: 100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Accuracy: (85/100)×100=85%(85 / 100) \times 100 = 85\%(85/100)×100=85%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Response Time for Aid Deployment: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Total time for 5 flood events: 500 hours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Average Response Time: 500/5=100500 / 5 = 100500/5=100 hours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Target reduction: 20% of 100 hours = 80 hours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type="title"/>
          </p:nvPr>
        </p:nvSpPr>
        <p:spPr>
          <a:xfrm>
            <a:off x="295625" y="-9852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KPIs</a:t>
            </a:r>
            <a:endParaRPr/>
          </a:p>
        </p:txBody>
      </p:sp>
      <p:sp>
        <p:nvSpPr>
          <p:cNvPr id="270" name="Google Shape;270;p11"/>
          <p:cNvSpPr txBox="1"/>
          <p:nvPr>
            <p:ph idx="1" type="subTitle"/>
          </p:nvPr>
        </p:nvSpPr>
        <p:spPr>
          <a:xfrm>
            <a:off x="0" y="2365825"/>
            <a:ext cx="4452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Urbanization Impact Score (UIS):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urbanization contributes significantly to flood risks, improve in urban planning and infrastructure improvements to mitigate flood damage.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Climate Resilience Index (CRI):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Preparedness and resilience against climate impacts, prioritize investments in disaster readiness and resilience infrastructure to minimize flood damage.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Natural Barrier Integrity Score (NBIS):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Effectiveness of natural barriers,  identify and enhance natural defenses to reduce flood impact and associated costs.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0875"/>
            <a:ext cx="7026351" cy="17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Dataset is in optimal condition utilizing EDA techniques. Multicollinearity will need to be reviewed and potentially addressed.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Initial models need to be created and tested for performance before deployment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Budget will need to be allocated for constant extraction of data and equipment once model is deployed to maintain accuracy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7" name="Google Shape;277;p12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 and Next Steps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Flooding is America’s most frequent and expensive disaster</a:t>
            </a:r>
            <a:r>
              <a:rPr lang="en" sz="1100">
                <a:solidFill>
                  <a:schemeClr val="dk1"/>
                </a:solidFill>
              </a:rPr>
              <a:t>. (n.d.).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https://www.flooddefenders.org/problem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</a:rPr>
              <a:t>Brunner, M. I., Slater, L., Tallaksen, L. M., &amp; Clark, M. (2021). Challenges in modeling and predicting floods and 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solidFill>
                  <a:schemeClr val="dk1"/>
                </a:solidFill>
              </a:rPr>
              <a:t>droughts: A review. </a:t>
            </a:r>
            <a:r>
              <a:rPr i="1" lang="en" sz="1100">
                <a:solidFill>
                  <a:schemeClr val="dk1"/>
                </a:solidFill>
              </a:rPr>
              <a:t>WIREs. Water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8</a:t>
            </a:r>
            <a:r>
              <a:rPr lang="en" sz="1100">
                <a:solidFill>
                  <a:schemeClr val="dk1"/>
                </a:solidFill>
              </a:rPr>
              <a:t>(3). 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https://doi.org/10.1002/wat2.1520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</a:rPr>
              <a:t>United Nations. (n.d.). </a:t>
            </a:r>
            <a:r>
              <a:rPr i="1" lang="en" sz="1100">
                <a:solidFill>
                  <a:schemeClr val="dk1"/>
                </a:solidFill>
              </a:rPr>
              <a:t>What is climate change? | United Nations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https://www.un.org/en/climatechange/what-is-climate-change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</a:rPr>
              <a:t>National Geographic Society. (2024, February 21). </a:t>
            </a:r>
            <a:r>
              <a:rPr i="1" lang="en" sz="1100">
                <a:solidFill>
                  <a:schemeClr val="dk1"/>
                </a:solidFill>
              </a:rPr>
              <a:t>Deforestation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solidFill>
                  <a:schemeClr val="dk1"/>
                </a:solidFill>
              </a:rPr>
              <a:t>Education.nationalgeographic.org; National Geographic. </a:t>
            </a: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https://education.nationalgeographic.org/resource/deforestation/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Works Cited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Encroachments</a:t>
            </a:r>
            <a:r>
              <a:rPr lang="en" sz="1100">
                <a:solidFill>
                  <a:schemeClr val="dk1"/>
                </a:solidFill>
              </a:rPr>
              <a:t>. (2020, July 7). FEMA.gov. 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https://www.fema.gov/glossary/encroachments#:~:text=Encroachments%20are%20activities%20or%20construction,substantial%20improvements%2C%20and%20other%20development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Flood prediction factors</a:t>
            </a:r>
            <a:r>
              <a:rPr lang="en" sz="1100">
                <a:solidFill>
                  <a:schemeClr val="dk1"/>
                </a:solidFill>
              </a:rPr>
              <a:t>. (2023b, December 25). Kaggle. 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https://www.kaggle.com/datasets/brijlaldhankour/flood-prediction-factors/data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Floodway. (2020, July 8). FEMA.gov. </a:t>
            </a:r>
            <a:r>
              <a:rPr i="1"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https://www.fema.gov/glossary/floodway</a:t>
            </a:r>
            <a:endParaRPr i="1"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What is a landslide and what causes one? | U.S. Geological Survey. (2016, December 31). </a:t>
            </a:r>
            <a:endParaRPr i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https://www.usgs.gov/faqs/what-a-landslide-and-what-causes-one</a:t>
            </a:r>
            <a:endParaRPr i="1" sz="11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Works Cited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Costa, H. (2023, October 19). Monsoon. Education.nationalgeographic.org. </a:t>
            </a:r>
            <a:endParaRPr i="1"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https://education.nationalgeographic.org/resource/monsoon/</a:t>
            </a:r>
            <a:endParaRPr i="1"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Open Water. (n.d.). Rrt5.org. </a:t>
            </a:r>
            <a:endParaRPr i="1"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https://rrt5.org/Tools/HabitatFactSheets/OpenWater.aspx#undefined</a:t>
            </a:r>
            <a:endParaRPr i="1"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Siltation. (n.d.). Cumberland River Compact. </a:t>
            </a:r>
            <a:endParaRPr i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https://cumberlandrivercompact.org/problem/siltation/</a:t>
            </a:r>
            <a:endParaRPr i="1"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</a:rPr>
              <a:t>Topography/Drainage - GK Technology For Agriculture. (2018, March 31). GK </a:t>
            </a:r>
            <a:endParaRPr i="1"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100">
                <a:solidFill>
                  <a:schemeClr val="dk1"/>
                </a:solidFill>
              </a:rPr>
              <a:t>Technology for Agriculture. </a:t>
            </a:r>
            <a:r>
              <a:rPr i="1"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https://gktechinc.com/topography-drainage/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Works Cited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i="1" lang="en" sz="1000">
                <a:solidFill>
                  <a:schemeClr val="dk1"/>
                </a:solidFill>
              </a:rPr>
              <a:t>National Geographic Society. (2022, May 20). Urbanization. National Geographic. </a:t>
            </a:r>
            <a:endParaRPr i="1"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https://education.nationalgeographic.org/resource/urbanization/</a:t>
            </a:r>
            <a:endParaRPr i="1" sz="10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i="1" lang="en" sz="1000">
                <a:solidFill>
                  <a:schemeClr val="dk1"/>
                </a:solidFill>
              </a:rPr>
              <a:t>Fisheries, N. (2022, April 26). What Is a Watershed? | NOAA Fisheries. NOAA. </a:t>
            </a:r>
            <a:endParaRPr i="1"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000">
                <a:solidFill>
                  <a:schemeClr val="dk1"/>
                </a:solidFill>
              </a:rPr>
              <a:t>https://www.fisheries.noaa.gov/new-england-mid-atlantic/habitat-conservation/what-watershed</a:t>
            </a:r>
            <a:endParaRPr i="1" sz="10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i="1" lang="en" sz="1000">
                <a:solidFill>
                  <a:schemeClr val="dk1"/>
                </a:solidFill>
              </a:rPr>
              <a:t>US EPA. (2019, May 17). What is a Wetland? | US EPA. US EPA. </a:t>
            </a:r>
            <a:endParaRPr i="1"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https://www.epa.gov/wetlands/what-wetland</a:t>
            </a:r>
            <a:endParaRPr i="1" sz="10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i="1" lang="en" sz="1000">
                <a:solidFill>
                  <a:schemeClr val="dk1"/>
                </a:solidFill>
              </a:rPr>
              <a:t>Wetland Losses - An Overview of Coastal Land Loss: With Emphasis on the Southeastern United </a:t>
            </a:r>
            <a:endParaRPr i="1"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000">
                <a:solidFill>
                  <a:schemeClr val="dk1"/>
                </a:solidFill>
              </a:rPr>
              <a:t>States. (n.d.). Pubs.usgs.gov. https://pubs.usgs.gov/of/2003/of03-337/wetland.html#:~:text=Wetland%20losses%20involve%20conversion%20of</a:t>
            </a:r>
            <a:endParaRPr sz="1000"/>
          </a:p>
        </p:txBody>
      </p:sp>
      <p:sp>
        <p:nvSpPr>
          <p:cNvPr id="301" name="Google Shape;301;p16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Works Cited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0" i="0" sz="14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smithjones@dataconsulting.com</a:t>
            </a:r>
            <a:endParaRPr b="0" i="0" sz="14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+1 555 505 5555</a:t>
            </a:r>
            <a:endParaRPr b="0" i="0" sz="14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dataconsulting.com</a:t>
            </a:r>
            <a:endParaRPr b="0" i="0" sz="14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823351" y="2926977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17"/>
          <p:cNvGrpSpPr/>
          <p:nvPr/>
        </p:nvGrpSpPr>
        <p:grpSpPr>
          <a:xfrm>
            <a:off x="1343892" y="2926915"/>
            <a:ext cx="407432" cy="407391"/>
            <a:chOff x="812101" y="2571761"/>
            <a:chExt cx="417066" cy="417024"/>
          </a:xfrm>
        </p:grpSpPr>
        <p:sp>
          <p:nvSpPr>
            <p:cNvPr id="310" name="Google Shape;310;p17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7"/>
          <p:cNvGrpSpPr/>
          <p:nvPr/>
        </p:nvGrpSpPr>
        <p:grpSpPr>
          <a:xfrm>
            <a:off x="1864486" y="2926915"/>
            <a:ext cx="407391" cy="407391"/>
            <a:chOff x="1323129" y="2571761"/>
            <a:chExt cx="417024" cy="417024"/>
          </a:xfrm>
        </p:grpSpPr>
        <p:sp>
          <p:nvSpPr>
            <p:cNvPr id="315" name="Google Shape;315;p17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7"/>
          <p:cNvSpPr txBox="1"/>
          <p:nvPr/>
        </p:nvSpPr>
        <p:spPr>
          <a:xfrm>
            <a:off x="713225" y="4249600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b="0" i="0" sz="12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Understanding Flood-Related Damage and its Impact</a:t>
            </a:r>
            <a:endParaRPr sz="2100"/>
          </a:p>
        </p:txBody>
      </p:sp>
      <p:sp>
        <p:nvSpPr>
          <p:cNvPr id="188" name="Google Shape;188;p2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Climate Change</a:t>
            </a:r>
            <a:endParaRPr/>
          </a:p>
        </p:txBody>
      </p:sp>
      <p:sp>
        <p:nvSpPr>
          <p:cNvPr id="189" name="Google Shape;189;p2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Weather is constantly changing</a:t>
            </a:r>
            <a:endParaRPr/>
          </a:p>
        </p:txBody>
      </p:sp>
      <p:sp>
        <p:nvSpPr>
          <p:cNvPr id="190" name="Google Shape;190;p2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Preventive Measures</a:t>
            </a:r>
            <a:endParaRPr/>
          </a:p>
        </p:txBody>
      </p:sp>
      <p:sp>
        <p:nvSpPr>
          <p:cNvPr id="191" name="Google Shape;191;p2"/>
          <p:cNvSpPr txBox="1"/>
          <p:nvPr>
            <p:ph idx="4" type="subTitle"/>
          </p:nvPr>
        </p:nvSpPr>
        <p:spPr>
          <a:xfrm>
            <a:off x="3441150" y="3044025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Flood Maps are outdated </a:t>
            </a:r>
            <a:endParaRPr/>
          </a:p>
        </p:txBody>
      </p:sp>
      <p:sp>
        <p:nvSpPr>
          <p:cNvPr id="192" name="Google Shape;192;p2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Financial Loss</a:t>
            </a:r>
            <a:endParaRPr/>
          </a:p>
        </p:txBody>
      </p:sp>
      <p:sp>
        <p:nvSpPr>
          <p:cNvPr id="193" name="Google Shape;193;p2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850 billion dollars of damages since 2000</a:t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681377" y="1959964"/>
            <a:ext cx="475125" cy="438086"/>
          </a:xfrm>
          <a:custGeom>
            <a:rect b="b" l="l" r="r" t="t"/>
            <a:pathLst>
              <a:path extrusionOk="0" h="11272" w="12225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4334339" y="1959964"/>
            <a:ext cx="475125" cy="438086"/>
          </a:xfrm>
          <a:custGeom>
            <a:rect b="b" l="l" r="r" t="t"/>
            <a:pathLst>
              <a:path extrusionOk="0" h="11272" w="12225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6987502" y="1959964"/>
            <a:ext cx="475125" cy="438086"/>
          </a:xfrm>
          <a:custGeom>
            <a:rect b="b" l="l" r="r" t="t"/>
            <a:pathLst>
              <a:path extrusionOk="0" h="11272" w="12225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800"/>
              <a:t>Use predictive modeling to identify which areas are at highest risk of flooding</a:t>
            </a:r>
            <a:endParaRPr sz="18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800"/>
              <a:t>Create and implement advisory board in at-risk areas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Reduce flooding-based loss/damage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Better communication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Access to aid</a:t>
            </a:r>
            <a:endParaRPr sz="1800"/>
          </a:p>
        </p:txBody>
      </p:sp>
      <p:sp>
        <p:nvSpPr>
          <p:cNvPr id="202" name="Google Shape;202;p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0" y="0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Visualization-Multicollinearity</a:t>
            </a:r>
            <a:endParaRPr/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 b="0" l="20972" r="0" t="15958"/>
          <a:stretch/>
        </p:blipFill>
        <p:spPr>
          <a:xfrm>
            <a:off x="855133" y="647700"/>
            <a:ext cx="6669174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0" y="0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Visualization-Scatter Plot</a:t>
            </a:r>
            <a:endParaRPr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900" y="647700"/>
            <a:ext cx="6351675" cy="44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0" y="0"/>
            <a:ext cx="8192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Visualization-Data Quality Report</a:t>
            </a:r>
            <a:endParaRPr/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50" y="669000"/>
            <a:ext cx="8192349" cy="4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0" y="0"/>
            <a:ext cx="8192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Visualization-Data Quality Outlier</a:t>
            </a:r>
            <a:endParaRPr/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50" y="698725"/>
            <a:ext cx="7870500" cy="3746048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Phases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>
            <p:ph idx="4294967295" type="subTitle"/>
          </p:nvPr>
        </p:nvSpPr>
        <p:spPr>
          <a:xfrm>
            <a:off x="1154775" y="1492025"/>
            <a:ext cx="1804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and Data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8"/>
          <p:cNvSpPr txBox="1"/>
          <p:nvPr>
            <p:ph idx="4294967295" type="subTitle"/>
          </p:nvPr>
        </p:nvSpPr>
        <p:spPr>
          <a:xfrm>
            <a:off x="3732125" y="1635525"/>
            <a:ext cx="1749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Building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8"/>
          <p:cNvSpPr txBox="1"/>
          <p:nvPr>
            <p:ph idx="4294967295" type="subTitle"/>
          </p:nvPr>
        </p:nvSpPr>
        <p:spPr>
          <a:xfrm>
            <a:off x="6253975" y="1519275"/>
            <a:ext cx="1749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Deployment and Future Steps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8"/>
          <p:cNvSpPr txBox="1"/>
          <p:nvPr>
            <p:ph idx="4294967295" type="subTitle"/>
          </p:nvPr>
        </p:nvSpPr>
        <p:spPr>
          <a:xfrm>
            <a:off x="717875" y="2714225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Research key terms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Study recent trends of floods and financial loss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data cleaning and preprocessing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8"/>
          <p:cNvSpPr txBox="1"/>
          <p:nvPr>
            <p:ph idx="4294967295" type="subTitle"/>
          </p:nvPr>
        </p:nvSpPr>
        <p:spPr>
          <a:xfrm>
            <a:off x="3136675" y="2714225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EDA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Consider model assumptions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models and assess performance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8"/>
          <p:cNvSpPr txBox="1"/>
          <p:nvPr>
            <p:ph idx="4294967295" type="subTitle"/>
          </p:nvPr>
        </p:nvSpPr>
        <p:spPr>
          <a:xfrm>
            <a:off x="5555475" y="2714225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 the best-performing model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 findings to business leaders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Initiate advisory board work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Constraints, Assumptions, Considerations</a:t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713225" y="25908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3282625" y="227942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5852025" y="19764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 rot="5400000">
            <a:off x="3029775" y="24351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5400000">
            <a:off x="5600575" y="21272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>
            <p:ph idx="4294967295" type="subTitle"/>
          </p:nvPr>
        </p:nvSpPr>
        <p:spPr>
          <a:xfrm>
            <a:off x="1165925" y="2079650"/>
            <a:ext cx="1664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9"/>
          <p:cNvSpPr txBox="1"/>
          <p:nvPr>
            <p:ph idx="4294967295" type="subTitle"/>
          </p:nvPr>
        </p:nvSpPr>
        <p:spPr>
          <a:xfrm>
            <a:off x="3619350" y="1764100"/>
            <a:ext cx="183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Assumptions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9"/>
          <p:cNvSpPr txBox="1"/>
          <p:nvPr>
            <p:ph idx="4294967295" type="subTitle"/>
          </p:nvPr>
        </p:nvSpPr>
        <p:spPr>
          <a:xfrm>
            <a:off x="6106875" y="1471875"/>
            <a:ext cx="2059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Considerations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9"/>
          <p:cNvSpPr txBox="1"/>
          <p:nvPr>
            <p:ph idx="4294967295" type="subTitle"/>
          </p:nvPr>
        </p:nvSpPr>
        <p:spPr>
          <a:xfrm>
            <a:off x="717800" y="2796700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 and state government permissions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qualified candidates for advisory board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9"/>
          <p:cNvSpPr txBox="1"/>
          <p:nvPr>
            <p:ph idx="4294967295" type="subTitle"/>
          </p:nvPr>
        </p:nvSpPr>
        <p:spPr>
          <a:xfrm>
            <a:off x="3250200" y="2489350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Up-to-date data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Error-free data collection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Continual government and populace support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9"/>
          <p:cNvSpPr txBox="1"/>
          <p:nvPr>
            <p:ph idx="4294967295" type="subTitle"/>
          </p:nvPr>
        </p:nvSpPr>
        <p:spPr>
          <a:xfrm>
            <a:off x="5852025" y="2175625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of cutting-edge and proactive data collection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security and privacy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