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9" r:id="rId3"/>
    <p:sldId id="272" r:id="rId4"/>
    <p:sldId id="270" r:id="rId5"/>
    <p:sldId id="268" r:id="rId6"/>
    <p:sldId id="262" r:id="rId7"/>
    <p:sldId id="257" r:id="rId8"/>
    <p:sldId id="260" r:id="rId9"/>
    <p:sldId id="261" r:id="rId10"/>
    <p:sldId id="258" r:id="rId11"/>
    <p:sldId id="267" r:id="rId12"/>
    <p:sldId id="259"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Stile chiaro 3 - Color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45" autoAdjust="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perorso1\Desktop\TESI\Tesi_dati\DF_finale\df_finale.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uperOrso1\Desktop\TESI\Tesi_Stata\tabelle.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perOrso1\Desktop\TESI\Tesi_Stata\tabel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M&amp;A</a:t>
            </a:r>
          </a:p>
        </c:rich>
      </c:tx>
      <c:overlay val="0"/>
    </c:title>
    <c:autoTitleDeleted val="0"/>
    <c:plotArea>
      <c:layout/>
      <c:barChart>
        <c:barDir val="col"/>
        <c:grouping val="clustered"/>
        <c:varyColors val="0"/>
        <c:ser>
          <c:idx val="0"/>
          <c:order val="0"/>
          <c:tx>
            <c:v>Acquisizioni</c:v>
          </c:tx>
          <c:invertIfNegative val="0"/>
          <c:cat>
            <c:numRef>
              <c:f>Operazioni!$G$2:$G$6</c:f>
              <c:numCache>
                <c:formatCode>General</c:formatCode>
                <c:ptCount val="5"/>
                <c:pt idx="0">
                  <c:v>2009</c:v>
                </c:pt>
                <c:pt idx="1">
                  <c:v>2010</c:v>
                </c:pt>
                <c:pt idx="2">
                  <c:v>2011</c:v>
                </c:pt>
                <c:pt idx="3">
                  <c:v>2012</c:v>
                </c:pt>
                <c:pt idx="4">
                  <c:v>2013</c:v>
                </c:pt>
              </c:numCache>
            </c:numRef>
          </c:cat>
          <c:val>
            <c:numRef>
              <c:f>Operazioni!$H$2:$H$6</c:f>
              <c:numCache>
                <c:formatCode>General</c:formatCode>
                <c:ptCount val="5"/>
                <c:pt idx="0">
                  <c:v>32</c:v>
                </c:pt>
                <c:pt idx="1">
                  <c:v>39</c:v>
                </c:pt>
                <c:pt idx="2">
                  <c:v>38</c:v>
                </c:pt>
                <c:pt idx="3">
                  <c:v>47</c:v>
                </c:pt>
                <c:pt idx="4">
                  <c:v>30</c:v>
                </c:pt>
              </c:numCache>
            </c:numRef>
          </c:val>
          <c:extLst>
            <c:ext xmlns:c16="http://schemas.microsoft.com/office/drawing/2014/chart" uri="{C3380CC4-5D6E-409C-BE32-E72D297353CC}">
              <c16:uniqueId val="{00000000-3782-4E93-9874-E0DCE5240123}"/>
            </c:ext>
          </c:extLst>
        </c:ser>
        <c:dLbls>
          <c:showLegendKey val="0"/>
          <c:showVal val="0"/>
          <c:showCatName val="0"/>
          <c:showSerName val="0"/>
          <c:showPercent val="0"/>
          <c:showBubbleSize val="0"/>
        </c:dLbls>
        <c:gapWidth val="150"/>
        <c:axId val="54044544"/>
        <c:axId val="54046080"/>
      </c:barChart>
      <c:catAx>
        <c:axId val="54044544"/>
        <c:scaling>
          <c:orientation val="minMax"/>
        </c:scaling>
        <c:delete val="0"/>
        <c:axPos val="b"/>
        <c:numFmt formatCode="General" sourceLinked="1"/>
        <c:majorTickMark val="out"/>
        <c:minorTickMark val="none"/>
        <c:tickLblPos val="nextTo"/>
        <c:txPr>
          <a:bodyPr/>
          <a:lstStyle/>
          <a:p>
            <a:pPr>
              <a:defRPr sz="1400"/>
            </a:pPr>
            <a:endParaRPr lang="en-US"/>
          </a:p>
        </c:txPr>
        <c:crossAx val="54046080"/>
        <c:crosses val="autoZero"/>
        <c:auto val="1"/>
        <c:lblAlgn val="ctr"/>
        <c:lblOffset val="100"/>
        <c:noMultiLvlLbl val="0"/>
      </c:catAx>
      <c:valAx>
        <c:axId val="54046080"/>
        <c:scaling>
          <c:orientation val="minMax"/>
        </c:scaling>
        <c:delete val="0"/>
        <c:axPos val="l"/>
        <c:majorGridlines/>
        <c:numFmt formatCode="General" sourceLinked="1"/>
        <c:majorTickMark val="out"/>
        <c:minorTickMark val="none"/>
        <c:tickLblPos val="nextTo"/>
        <c:txPr>
          <a:bodyPr/>
          <a:lstStyle/>
          <a:p>
            <a:pPr>
              <a:defRPr sz="1400">
                <a:solidFill>
                  <a:schemeClr val="tx1"/>
                </a:solidFill>
              </a:defRPr>
            </a:pPr>
            <a:endParaRPr lang="en-US"/>
          </a:p>
        </c:txPr>
        <c:crossAx val="540445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Costi operativi</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Foglio2!$B$4</c:f>
              <c:strCache>
                <c:ptCount val="1"/>
                <c:pt idx="0">
                  <c:v>No operazioni</c:v>
                </c:pt>
              </c:strCache>
            </c:strRef>
          </c:tx>
          <c:spPr>
            <a:solidFill>
              <a:schemeClr val="accent1"/>
            </a:solidFill>
            <a:ln>
              <a:noFill/>
            </a:ln>
            <a:effectLst/>
          </c:spPr>
          <c:invertIfNegative val="0"/>
          <c:cat>
            <c:numRef>
              <c:f>Foglio2!$A$5:$A$15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Foglio2!$B$5:$B$15</c:f>
              <c:numCache>
                <c:formatCode>General</c:formatCode>
                <c:ptCount val="11"/>
                <c:pt idx="0">
                  <c:v>26328</c:v>
                </c:pt>
                <c:pt idx="1">
                  <c:v>22832</c:v>
                </c:pt>
                <c:pt idx="2">
                  <c:v>23893</c:v>
                </c:pt>
                <c:pt idx="3">
                  <c:v>24823</c:v>
                </c:pt>
                <c:pt idx="4">
                  <c:v>25164</c:v>
                </c:pt>
                <c:pt idx="5">
                  <c:v>26403</c:v>
                </c:pt>
                <c:pt idx="6">
                  <c:v>27603</c:v>
                </c:pt>
                <c:pt idx="7">
                  <c:v>26635</c:v>
                </c:pt>
                <c:pt idx="8">
                  <c:v>26915</c:v>
                </c:pt>
                <c:pt idx="9">
                  <c:v>30713</c:v>
                </c:pt>
                <c:pt idx="10">
                  <c:v>33273</c:v>
                </c:pt>
              </c:numCache>
            </c:numRef>
          </c:val>
          <c:extLst>
            <c:ext xmlns:c16="http://schemas.microsoft.com/office/drawing/2014/chart" uri="{C3380CC4-5D6E-409C-BE32-E72D297353CC}">
              <c16:uniqueId val="{00000000-ED49-4655-90DB-B17F1F597D21}"/>
            </c:ext>
          </c:extLst>
        </c:ser>
        <c:ser>
          <c:idx val="1"/>
          <c:order val="1"/>
          <c:tx>
            <c:strRef>
              <c:f>Foglio2!$C$4</c:f>
              <c:strCache>
                <c:ptCount val="1"/>
                <c:pt idx="0">
                  <c:v>Target</c:v>
                </c:pt>
              </c:strCache>
            </c:strRef>
          </c:tx>
          <c:spPr>
            <a:solidFill>
              <a:schemeClr val="accent2"/>
            </a:solidFill>
            <a:ln>
              <a:noFill/>
            </a:ln>
            <a:effectLst/>
          </c:spPr>
          <c:invertIfNegative val="0"/>
          <c:cat>
            <c:numRef>
              <c:f>Foglio2!$A$5:$A$15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Foglio2!$C$5:$C$15</c:f>
              <c:numCache>
                <c:formatCode>General</c:formatCode>
                <c:ptCount val="11"/>
                <c:pt idx="0">
                  <c:v>92834</c:v>
                </c:pt>
                <c:pt idx="1">
                  <c:v>97894</c:v>
                </c:pt>
                <c:pt idx="2">
                  <c:v>53904</c:v>
                </c:pt>
                <c:pt idx="3">
                  <c:v>75579</c:v>
                </c:pt>
                <c:pt idx="4">
                  <c:v>47497</c:v>
                </c:pt>
                <c:pt idx="5">
                  <c:v>29812</c:v>
                </c:pt>
                <c:pt idx="6">
                  <c:v>45838</c:v>
                </c:pt>
                <c:pt idx="7">
                  <c:v>49782</c:v>
                </c:pt>
                <c:pt idx="8">
                  <c:v>49426</c:v>
                </c:pt>
                <c:pt idx="9">
                  <c:v>56634</c:v>
                </c:pt>
                <c:pt idx="10">
                  <c:v>77181</c:v>
                </c:pt>
              </c:numCache>
            </c:numRef>
          </c:val>
          <c:extLst>
            <c:ext xmlns:c16="http://schemas.microsoft.com/office/drawing/2014/chart" uri="{C3380CC4-5D6E-409C-BE32-E72D297353CC}">
              <c16:uniqueId val="{00000001-ED49-4655-90DB-B17F1F597D21}"/>
            </c:ext>
          </c:extLst>
        </c:ser>
        <c:ser>
          <c:idx val="2"/>
          <c:order val="2"/>
          <c:tx>
            <c:strRef>
              <c:f>Foglio2!$D$4</c:f>
              <c:strCache>
                <c:ptCount val="1"/>
                <c:pt idx="0">
                  <c:v>Acquiror</c:v>
                </c:pt>
              </c:strCache>
            </c:strRef>
          </c:tx>
          <c:spPr>
            <a:solidFill>
              <a:schemeClr val="accent3"/>
            </a:solidFill>
            <a:ln>
              <a:noFill/>
            </a:ln>
            <a:effectLst/>
          </c:spPr>
          <c:invertIfNegative val="0"/>
          <c:cat>
            <c:numRef>
              <c:f>Foglio2!$A$5:$A$15</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Foglio2!$D$5:$D$15</c:f>
              <c:numCache>
                <c:formatCode>General</c:formatCode>
                <c:ptCount val="11"/>
                <c:pt idx="0">
                  <c:v>175123</c:v>
                </c:pt>
                <c:pt idx="1">
                  <c:v>279051</c:v>
                </c:pt>
                <c:pt idx="2">
                  <c:v>247651</c:v>
                </c:pt>
                <c:pt idx="3">
                  <c:v>70806</c:v>
                </c:pt>
                <c:pt idx="4">
                  <c:v>67728</c:v>
                </c:pt>
                <c:pt idx="5">
                  <c:v>69988</c:v>
                </c:pt>
                <c:pt idx="6">
                  <c:v>73270</c:v>
                </c:pt>
                <c:pt idx="7">
                  <c:v>94952</c:v>
                </c:pt>
                <c:pt idx="8">
                  <c:v>103217</c:v>
                </c:pt>
                <c:pt idx="9">
                  <c:v>208516</c:v>
                </c:pt>
                <c:pt idx="10">
                  <c:v>229524</c:v>
                </c:pt>
              </c:numCache>
            </c:numRef>
          </c:val>
          <c:extLst>
            <c:ext xmlns:c16="http://schemas.microsoft.com/office/drawing/2014/chart" uri="{C3380CC4-5D6E-409C-BE32-E72D297353CC}">
              <c16:uniqueId val="{00000002-ED49-4655-90DB-B17F1F597D21}"/>
            </c:ext>
          </c:extLst>
        </c:ser>
        <c:dLbls>
          <c:showLegendKey val="0"/>
          <c:showVal val="0"/>
          <c:showCatName val="0"/>
          <c:showSerName val="0"/>
          <c:showPercent val="0"/>
          <c:showBubbleSize val="0"/>
        </c:dLbls>
        <c:gapWidth val="219"/>
        <c:overlap val="-27"/>
        <c:axId val="486575368"/>
        <c:axId val="486573728"/>
      </c:barChart>
      <c:catAx>
        <c:axId val="486575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6573728"/>
        <c:crosses val="autoZero"/>
        <c:auto val="1"/>
        <c:lblAlgn val="ctr"/>
        <c:lblOffset val="100"/>
        <c:noMultiLvlLbl val="0"/>
      </c:catAx>
      <c:valAx>
        <c:axId val="48657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6575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Prestiti</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Foglio3!$B$6</c:f>
              <c:strCache>
                <c:ptCount val="1"/>
                <c:pt idx="0">
                  <c:v>No operazioni</c:v>
                </c:pt>
              </c:strCache>
            </c:strRef>
          </c:tx>
          <c:spPr>
            <a:solidFill>
              <a:schemeClr val="accent1"/>
            </a:solidFill>
            <a:ln>
              <a:noFill/>
            </a:ln>
            <a:effectLst/>
          </c:spPr>
          <c:invertIfNegative val="0"/>
          <c:cat>
            <c:numRef>
              <c:f>Foglio3!$A$7:$A$17</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Foglio3!$B$7:$B$17</c:f>
              <c:numCache>
                <c:formatCode>General</c:formatCode>
                <c:ptCount val="11"/>
                <c:pt idx="0">
                  <c:v>928650</c:v>
                </c:pt>
                <c:pt idx="1">
                  <c:v>965731</c:v>
                </c:pt>
                <c:pt idx="2">
                  <c:v>1141131</c:v>
                </c:pt>
                <c:pt idx="3">
                  <c:v>1144113</c:v>
                </c:pt>
                <c:pt idx="4">
                  <c:v>1218025</c:v>
                </c:pt>
                <c:pt idx="5">
                  <c:v>1524166</c:v>
                </c:pt>
                <c:pt idx="6">
                  <c:v>1530773</c:v>
                </c:pt>
                <c:pt idx="7">
                  <c:v>1490407</c:v>
                </c:pt>
                <c:pt idx="8">
                  <c:v>1584914</c:v>
                </c:pt>
                <c:pt idx="9">
                  <c:v>1601461</c:v>
                </c:pt>
                <c:pt idx="10">
                  <c:v>1766242</c:v>
                </c:pt>
              </c:numCache>
            </c:numRef>
          </c:val>
          <c:extLst>
            <c:ext xmlns:c16="http://schemas.microsoft.com/office/drawing/2014/chart" uri="{C3380CC4-5D6E-409C-BE32-E72D297353CC}">
              <c16:uniqueId val="{00000000-0563-435D-B482-115A1FD66484}"/>
            </c:ext>
          </c:extLst>
        </c:ser>
        <c:ser>
          <c:idx val="1"/>
          <c:order val="1"/>
          <c:tx>
            <c:strRef>
              <c:f>Foglio3!$C$6</c:f>
              <c:strCache>
                <c:ptCount val="1"/>
                <c:pt idx="0">
                  <c:v>Target</c:v>
                </c:pt>
              </c:strCache>
            </c:strRef>
          </c:tx>
          <c:spPr>
            <a:solidFill>
              <a:schemeClr val="accent2"/>
            </a:solidFill>
            <a:ln>
              <a:noFill/>
            </a:ln>
            <a:effectLst/>
          </c:spPr>
          <c:invertIfNegative val="0"/>
          <c:cat>
            <c:numRef>
              <c:f>Foglio3!$A$7:$A$17</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Foglio3!$C$7:$C$17</c:f>
              <c:numCache>
                <c:formatCode>General</c:formatCode>
                <c:ptCount val="11"/>
                <c:pt idx="0">
                  <c:v>3073640</c:v>
                </c:pt>
                <c:pt idx="1">
                  <c:v>3224080</c:v>
                </c:pt>
                <c:pt idx="2">
                  <c:v>3173812</c:v>
                </c:pt>
                <c:pt idx="3">
                  <c:v>2775233</c:v>
                </c:pt>
                <c:pt idx="4">
                  <c:v>1945936</c:v>
                </c:pt>
                <c:pt idx="5">
                  <c:v>1109661</c:v>
                </c:pt>
                <c:pt idx="6">
                  <c:v>1844433</c:v>
                </c:pt>
                <c:pt idx="7">
                  <c:v>1715819</c:v>
                </c:pt>
                <c:pt idx="8">
                  <c:v>1489557</c:v>
                </c:pt>
                <c:pt idx="9">
                  <c:v>1563479</c:v>
                </c:pt>
                <c:pt idx="10">
                  <c:v>1930000</c:v>
                </c:pt>
              </c:numCache>
            </c:numRef>
          </c:val>
          <c:extLst>
            <c:ext xmlns:c16="http://schemas.microsoft.com/office/drawing/2014/chart" uri="{C3380CC4-5D6E-409C-BE32-E72D297353CC}">
              <c16:uniqueId val="{00000001-0563-435D-B482-115A1FD66484}"/>
            </c:ext>
          </c:extLst>
        </c:ser>
        <c:ser>
          <c:idx val="2"/>
          <c:order val="2"/>
          <c:tx>
            <c:strRef>
              <c:f>Foglio3!$D$6</c:f>
              <c:strCache>
                <c:ptCount val="1"/>
                <c:pt idx="0">
                  <c:v>Acquiror</c:v>
                </c:pt>
              </c:strCache>
            </c:strRef>
          </c:tx>
          <c:spPr>
            <a:solidFill>
              <a:schemeClr val="accent3"/>
            </a:solidFill>
            <a:ln>
              <a:noFill/>
            </a:ln>
            <a:effectLst/>
          </c:spPr>
          <c:invertIfNegative val="0"/>
          <c:cat>
            <c:numRef>
              <c:f>Foglio3!$A$7:$A$17</c:f>
              <c:numCache>
                <c:formatCode>General</c:formatCode>
                <c:ptCount val="11"/>
                <c:pt idx="0">
                  <c:v>2006</c:v>
                </c:pt>
                <c:pt idx="1">
                  <c:v>2007</c:v>
                </c:pt>
                <c:pt idx="2">
                  <c:v>2008</c:v>
                </c:pt>
                <c:pt idx="3">
                  <c:v>2009</c:v>
                </c:pt>
                <c:pt idx="4">
                  <c:v>2010</c:v>
                </c:pt>
                <c:pt idx="5">
                  <c:v>2011</c:v>
                </c:pt>
                <c:pt idx="6">
                  <c:v>2012</c:v>
                </c:pt>
                <c:pt idx="7">
                  <c:v>2013</c:v>
                </c:pt>
                <c:pt idx="8">
                  <c:v>2014</c:v>
                </c:pt>
                <c:pt idx="9">
                  <c:v>2015</c:v>
                </c:pt>
                <c:pt idx="10">
                  <c:v>2016</c:v>
                </c:pt>
              </c:numCache>
            </c:numRef>
          </c:cat>
          <c:val>
            <c:numRef>
              <c:f>Foglio3!$D$7:$D$17</c:f>
              <c:numCache>
                <c:formatCode>General</c:formatCode>
                <c:ptCount val="11"/>
                <c:pt idx="0">
                  <c:v>5001838</c:v>
                </c:pt>
                <c:pt idx="1">
                  <c:v>10600000</c:v>
                </c:pt>
                <c:pt idx="2">
                  <c:v>8397942</c:v>
                </c:pt>
                <c:pt idx="3">
                  <c:v>2450891</c:v>
                </c:pt>
                <c:pt idx="4">
                  <c:v>2471232</c:v>
                </c:pt>
                <c:pt idx="5">
                  <c:v>2574399</c:v>
                </c:pt>
                <c:pt idx="6">
                  <c:v>2574507</c:v>
                </c:pt>
                <c:pt idx="7">
                  <c:v>3502042</c:v>
                </c:pt>
                <c:pt idx="8">
                  <c:v>3487756</c:v>
                </c:pt>
                <c:pt idx="9">
                  <c:v>7177936</c:v>
                </c:pt>
                <c:pt idx="10">
                  <c:v>5807277</c:v>
                </c:pt>
              </c:numCache>
            </c:numRef>
          </c:val>
          <c:extLst>
            <c:ext xmlns:c16="http://schemas.microsoft.com/office/drawing/2014/chart" uri="{C3380CC4-5D6E-409C-BE32-E72D297353CC}">
              <c16:uniqueId val="{00000002-0563-435D-B482-115A1FD66484}"/>
            </c:ext>
          </c:extLst>
        </c:ser>
        <c:dLbls>
          <c:showLegendKey val="0"/>
          <c:showVal val="0"/>
          <c:showCatName val="0"/>
          <c:showSerName val="0"/>
          <c:showPercent val="0"/>
          <c:showBubbleSize val="0"/>
        </c:dLbls>
        <c:gapWidth val="219"/>
        <c:overlap val="-27"/>
        <c:axId val="675139144"/>
        <c:axId val="675138160"/>
      </c:barChart>
      <c:catAx>
        <c:axId val="675139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5138160"/>
        <c:crosses val="autoZero"/>
        <c:auto val="1"/>
        <c:lblAlgn val="ctr"/>
        <c:lblOffset val="100"/>
        <c:noMultiLvlLbl val="0"/>
      </c:catAx>
      <c:valAx>
        <c:axId val="675138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5139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8572FC-3168-4823-82B8-BAC42CB837C6}" type="datetimeFigureOut">
              <a:rPr lang="en-US" smtClean="0"/>
              <a:t>9/11/2018</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E074D-8574-4A70-8C20-67A27A38ABBA}" type="slidenum">
              <a:rPr lang="en-US" smtClean="0"/>
              <a:t>‹N›</a:t>
            </a:fld>
            <a:endParaRPr lang="en-US"/>
          </a:p>
        </p:txBody>
      </p:sp>
    </p:spTree>
    <p:extLst>
      <p:ext uri="{BB962C8B-B14F-4D97-AF65-F5344CB8AC3E}">
        <p14:creationId xmlns:p14="http://schemas.microsoft.com/office/powerpoint/2010/main" val="281105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89BE074D-8574-4A70-8C20-67A27A38ABBA}" type="slidenum">
              <a:rPr lang="en-US" smtClean="0"/>
              <a:t>5</a:t>
            </a:fld>
            <a:endParaRPr lang="en-US"/>
          </a:p>
        </p:txBody>
      </p:sp>
    </p:spTree>
    <p:extLst>
      <p:ext uri="{BB962C8B-B14F-4D97-AF65-F5344CB8AC3E}">
        <p14:creationId xmlns:p14="http://schemas.microsoft.com/office/powerpoint/2010/main" val="127836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51154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0885C2A-52E3-44F0-8BE1-0C4510F418C1}"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24005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206702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914913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3543197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3192965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it-IT"/>
              <a:t>Fare clic per modificare lo stile del titolo dello schema</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it-IT"/>
              <a:t>Modifica gli stili del testo dello schema</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247806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324529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477614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169852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70885C2A-52E3-44F0-8BE1-0C4510F418C1}" type="datetimeFigureOut">
              <a:rPr lang="en-US" smtClean="0"/>
              <a:t>9/11/2018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298636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70885C2A-52E3-44F0-8BE1-0C4510F418C1}"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193315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70885C2A-52E3-44F0-8BE1-0C4510F418C1}" type="datetimeFigureOut">
              <a:rPr lang="en-US" smtClean="0"/>
              <a:t>9/11/2018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192081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70885C2A-52E3-44F0-8BE1-0C4510F418C1}" type="datetimeFigureOut">
              <a:rPr lang="en-US" smtClean="0"/>
              <a:t>9/11/2018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139797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85C2A-52E3-44F0-8BE1-0C4510F418C1}" type="datetimeFigureOut">
              <a:rPr lang="en-US" smtClean="0"/>
              <a:t>9/11/2018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32460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0885C2A-52E3-44F0-8BE1-0C4510F418C1}"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180313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it-IT"/>
              <a:t>Fare clic per modificare lo stile del titolo dello schema</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70885C2A-52E3-44F0-8BE1-0C4510F418C1}" type="datetimeFigureOut">
              <a:rPr lang="en-US" smtClean="0"/>
              <a:t>9/11/2018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E133E9-AA5B-4C3E-8E3B-47C2FFB56B21}" type="slidenum">
              <a:rPr lang="en-US" smtClean="0"/>
              <a:t>‹N›</a:t>
            </a:fld>
            <a:endParaRPr lang="en-US"/>
          </a:p>
        </p:txBody>
      </p:sp>
    </p:spTree>
    <p:extLst>
      <p:ext uri="{BB962C8B-B14F-4D97-AF65-F5344CB8AC3E}">
        <p14:creationId xmlns:p14="http://schemas.microsoft.com/office/powerpoint/2010/main" val="241317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885C2A-52E3-44F0-8BE1-0C4510F418C1}" type="datetimeFigureOut">
              <a:rPr lang="en-US" smtClean="0"/>
              <a:t>9/11/2018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E133E9-AA5B-4C3E-8E3B-47C2FFB56B21}" type="slidenum">
              <a:rPr lang="en-US" smtClean="0"/>
              <a:t>‹N›</a:t>
            </a:fld>
            <a:endParaRPr lang="en-US"/>
          </a:p>
        </p:txBody>
      </p:sp>
    </p:spTree>
    <p:extLst>
      <p:ext uri="{BB962C8B-B14F-4D97-AF65-F5344CB8AC3E}">
        <p14:creationId xmlns:p14="http://schemas.microsoft.com/office/powerpoint/2010/main" val="2522223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F82400-3D49-4033-8F3D-0A935A134CAB}"/>
              </a:ext>
            </a:extLst>
          </p:cNvPr>
          <p:cNvSpPr>
            <a:spLocks noGrp="1"/>
          </p:cNvSpPr>
          <p:nvPr>
            <p:ph type="ctrTitle"/>
          </p:nvPr>
        </p:nvSpPr>
        <p:spPr/>
        <p:txBody>
          <a:bodyPr>
            <a:normAutofit fontScale="90000"/>
          </a:bodyPr>
          <a:lstStyle/>
          <a:p>
            <a:r>
              <a:rPr lang="it-IT" i="1" dirty="0">
                <a:effectLst>
                  <a:outerShdw blurRad="38100" dist="38100" dir="2700000" algn="tl">
                    <a:srgbClr val="000000">
                      <a:alpha val="43137"/>
                    </a:srgbClr>
                  </a:outerShdw>
                </a:effectLst>
                <a:cs typeface="Arial" panose="020B0604020202020204" pitchFamily="34" charset="0"/>
              </a:rPr>
              <a:t>Operazioni di M&amp;A ed efficienza del sistema bancario italiano</a:t>
            </a:r>
            <a:br>
              <a:rPr lang="en-US" dirty="0"/>
            </a:br>
            <a:endParaRPr lang="en-US" dirty="0"/>
          </a:p>
        </p:txBody>
      </p:sp>
      <p:sp>
        <p:nvSpPr>
          <p:cNvPr id="3" name="Sottotitolo 2">
            <a:extLst>
              <a:ext uri="{FF2B5EF4-FFF2-40B4-BE49-F238E27FC236}">
                <a16:creationId xmlns:a16="http://schemas.microsoft.com/office/drawing/2014/main" id="{92CB994E-ADA1-4DEC-A70F-79AACF7947B2}"/>
              </a:ext>
            </a:extLst>
          </p:cNvPr>
          <p:cNvSpPr>
            <a:spLocks noGrp="1"/>
          </p:cNvSpPr>
          <p:nvPr>
            <p:ph type="subTitle" idx="1"/>
          </p:nvPr>
        </p:nvSpPr>
        <p:spPr>
          <a:xfrm>
            <a:off x="5307290" y="5378175"/>
            <a:ext cx="3091992" cy="1248868"/>
          </a:xfrm>
        </p:spPr>
        <p:txBody>
          <a:bodyPr>
            <a:normAutofit lnSpcReduction="10000"/>
          </a:bodyPr>
          <a:lstStyle/>
          <a:p>
            <a:pPr algn="l"/>
            <a:r>
              <a:rPr lang="it-IT" sz="2400" dirty="0"/>
              <a:t>Presentata da :</a:t>
            </a:r>
          </a:p>
          <a:p>
            <a:pPr algn="l"/>
            <a:r>
              <a:rPr lang="it-IT" sz="2400" dirty="0"/>
              <a:t>Francesco Gabellini</a:t>
            </a:r>
            <a:r>
              <a:rPr lang="it-IT" sz="2400" dirty="0">
                <a:solidFill>
                  <a:schemeClr val="bg1"/>
                </a:solidFill>
                <a:effectLst>
                  <a:outerShdw blurRad="38100" dist="38100" dir="2700000" algn="tl">
                    <a:srgbClr val="000000">
                      <a:alpha val="43137"/>
                    </a:srgbClr>
                  </a:outerShdw>
                </a:effectLst>
              </a:rPr>
              <a:t>					</a:t>
            </a:r>
            <a:endParaRPr lang="en-US" sz="2400" dirty="0">
              <a:solidFill>
                <a:schemeClr val="bg1"/>
              </a:solidFill>
              <a:effectLst>
                <a:outerShdw blurRad="38100" dist="38100" dir="2700000" algn="tl">
                  <a:srgbClr val="000000">
                    <a:alpha val="43137"/>
                  </a:srgbClr>
                </a:outerShdw>
              </a:effectLst>
            </a:endParaRPr>
          </a:p>
        </p:txBody>
      </p:sp>
      <p:sp>
        <p:nvSpPr>
          <p:cNvPr id="4" name="Sottotitolo 2">
            <a:extLst>
              <a:ext uri="{FF2B5EF4-FFF2-40B4-BE49-F238E27FC236}">
                <a16:creationId xmlns:a16="http://schemas.microsoft.com/office/drawing/2014/main" id="{AA7D9CAA-5FED-46A8-9A46-BAABA70E7EB0}"/>
              </a:ext>
            </a:extLst>
          </p:cNvPr>
          <p:cNvSpPr txBox="1">
            <a:spLocks/>
          </p:cNvSpPr>
          <p:nvPr/>
        </p:nvSpPr>
        <p:spPr>
          <a:xfrm>
            <a:off x="8220173" y="5378174"/>
            <a:ext cx="3817672" cy="106056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it-IT" dirty="0"/>
              <a:t>Relatore: Cristina Bernini</a:t>
            </a:r>
          </a:p>
          <a:p>
            <a:pPr algn="l"/>
            <a:r>
              <a:rPr lang="it-IT" dirty="0"/>
              <a:t>Co-relatore: Paola Brighi</a:t>
            </a:r>
            <a:endParaRPr lang="en-US" dirty="0"/>
          </a:p>
        </p:txBody>
      </p:sp>
    </p:spTree>
    <p:extLst>
      <p:ext uri="{BB962C8B-B14F-4D97-AF65-F5344CB8AC3E}">
        <p14:creationId xmlns:p14="http://schemas.microsoft.com/office/powerpoint/2010/main" val="3462189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D3FC0C-4CEB-4D75-9E1C-22C07FEFCF1F}"/>
              </a:ext>
            </a:extLst>
          </p:cNvPr>
          <p:cNvSpPr>
            <a:spLocks noGrp="1"/>
          </p:cNvSpPr>
          <p:nvPr>
            <p:ph type="title"/>
          </p:nvPr>
        </p:nvSpPr>
        <p:spPr/>
        <p:txBody>
          <a:bodyPr/>
          <a:lstStyle/>
          <a:p>
            <a:r>
              <a:rPr lang="it-IT" dirty="0">
                <a:effectLst>
                  <a:outerShdw blurRad="38100" dist="38100" dir="2700000" algn="tl">
                    <a:srgbClr val="000000">
                      <a:alpha val="43137"/>
                    </a:srgbClr>
                  </a:outerShdw>
                </a:effectLst>
              </a:rPr>
              <a:t>Funzione di costo</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C73C506-77EF-430D-BA85-05CB68E1453F}"/>
                  </a:ext>
                </a:extLst>
              </p:cNvPr>
              <p:cNvSpPr>
                <a:spLocks noGrp="1"/>
              </p:cNvSpPr>
              <p:nvPr>
                <p:ph idx="1"/>
              </p:nvPr>
            </p:nvSpPr>
            <p:spPr>
              <a:xfrm>
                <a:off x="1708727" y="2364509"/>
                <a:ext cx="9794296" cy="3639127"/>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it-IT" i="1">
                                      <a:latin typeface="Cambria Math" panose="02040503050406030204" pitchFamily="18" charset="0"/>
                                    </a:rPr>
                                    <m:t>𝑐</m:t>
                                  </m:r>
                                </m:e>
                                <m:sub>
                                  <m:r>
                                    <a:rPr lang="it-IT" i="1">
                                      <a:latin typeface="Cambria Math" panose="02040503050406030204" pitchFamily="18" charset="0"/>
                                    </a:rPr>
                                    <m:t>𝑖𝑡</m:t>
                                  </m:r>
                                </m:sub>
                              </m:sSub>
                              <m:r>
                                <a:rPr lang="it-IT" i="1">
                                  <a:latin typeface="Cambria Math" panose="02040503050406030204" pitchFamily="18" charset="0"/>
                                </a:rPr>
                                <m:t> /</m:t>
                              </m:r>
                              <m:sSub>
                                <m:sSubPr>
                                  <m:ctrlPr>
                                    <a:rPr lang="en-US" i="1">
                                      <a:latin typeface="Cambria Math" panose="02040503050406030204" pitchFamily="18" charset="0"/>
                                    </a:rPr>
                                  </m:ctrlPr>
                                </m:sSubPr>
                                <m:e>
                                  <m:r>
                                    <a:rPr lang="it-IT" i="1">
                                      <a:latin typeface="Cambria Math" panose="02040503050406030204" pitchFamily="18" charset="0"/>
                                    </a:rPr>
                                    <m:t>𝑇𝐴</m:t>
                                  </m:r>
                                </m:e>
                                <m:sub>
                                  <m:r>
                                    <a:rPr lang="it-IT" i="1">
                                      <a:latin typeface="Cambria Math" panose="02040503050406030204" pitchFamily="18" charset="0"/>
                                    </a:rPr>
                                    <m:t>𝑖𝑡</m:t>
                                  </m:r>
                                </m:sub>
                              </m:sSub>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r>
                                    <a:rPr lang="it-IT" i="1">
                                      <a:latin typeface="Cambria Math" panose="02040503050406030204" pitchFamily="18" charset="0"/>
                                    </a:rPr>
                                    <m:t>𝑖𝑡</m:t>
                                  </m:r>
                                </m:sub>
                              </m:sSub>
                            </m:e>
                          </m:d>
                          <m:r>
                            <a:rPr lang="it-IT" i="1">
                              <a:latin typeface="Cambria Math" panose="02040503050406030204" pitchFamily="18" charset="0"/>
                            </a:rPr>
                            <m:t>=</m:t>
                          </m:r>
                          <m:r>
                            <a:rPr lang="it-IT" i="1">
                              <a:latin typeface="Cambria Math" panose="02040503050406030204" pitchFamily="18" charset="0"/>
                            </a:rPr>
                            <m:t>𝛼</m:t>
                          </m:r>
                          <m:r>
                            <a:rPr lang="it-IT" i="1">
                              <a:latin typeface="Cambria Math" panose="02040503050406030204" pitchFamily="18" charset="0"/>
                            </a:rPr>
                            <m:t>+</m:t>
                          </m:r>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3</m:t>
                              </m:r>
                            </m:sup>
                            <m:e>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𝑘</m:t>
                                  </m:r>
                                </m:sub>
                              </m:sSub>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sSub>
                                        <m:sSubPr>
                                          <m:ctrlPr>
                                            <a:rPr lang="en-US"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𝑘𝑖𝑡</m:t>
                                          </m:r>
                                        </m:sub>
                                      </m:sSub>
                                      <m:r>
                                        <a:rPr lang="it-IT" i="1">
                                          <a:latin typeface="Cambria Math" panose="02040503050406030204" pitchFamily="18" charset="0"/>
                                        </a:rPr>
                                        <m:t> /</m:t>
                                      </m:r>
                                      <m:sSub>
                                        <m:sSubPr>
                                          <m:ctrlPr>
                                            <a:rPr lang="en-US" i="1">
                                              <a:latin typeface="Cambria Math" panose="02040503050406030204" pitchFamily="18" charset="0"/>
                                            </a:rPr>
                                          </m:ctrlPr>
                                        </m:sSubPr>
                                        <m:e>
                                          <m:r>
                                            <a:rPr lang="it-IT" i="1">
                                              <a:latin typeface="Cambria Math" panose="02040503050406030204" pitchFamily="18" charset="0"/>
                                            </a:rPr>
                                            <m:t>𝑇𝐴</m:t>
                                          </m:r>
                                        </m:e>
                                        <m:sub>
                                          <m:r>
                                            <a:rPr lang="it-IT" i="1">
                                              <a:latin typeface="Cambria Math" panose="02040503050406030204" pitchFamily="18" charset="0"/>
                                            </a:rPr>
                                            <m:t>𝑖𝑡</m:t>
                                          </m:r>
                                        </m:sub>
                                      </m:sSub>
                                    </m:e>
                                  </m:func>
                                </m:e>
                              </m:d>
                            </m:e>
                          </m:nary>
                          <m:r>
                            <a:rPr lang="it-IT" i="1">
                              <a:latin typeface="Cambria Math" panose="02040503050406030204" pitchFamily="18" charset="0"/>
                            </a:rPr>
                            <m:t>+</m:t>
                          </m:r>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𝑠</m:t>
                              </m:r>
                              <m:r>
                                <a:rPr lang="it-IT" i="1">
                                  <a:latin typeface="Cambria Math" panose="02040503050406030204" pitchFamily="18" charset="0"/>
                                </a:rPr>
                                <m:t>=1</m:t>
                              </m:r>
                            </m:sub>
                            <m:sup>
                              <m:r>
                                <a:rPr lang="it-IT" i="1">
                                  <a:latin typeface="Cambria Math" panose="02040503050406030204" pitchFamily="18" charset="0"/>
                                </a:rPr>
                                <m:t>2</m:t>
                              </m:r>
                            </m:sup>
                            <m:e>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𝑠</m:t>
                                  </m:r>
                                </m:sub>
                              </m:sSub>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𝑠𝑖𝑡</m:t>
                                          </m:r>
                                        </m:sub>
                                      </m:sSub>
                                      <m:r>
                                        <a:rPr lang="it-IT" i="1">
                                          <a:latin typeface="Cambria Math" panose="02040503050406030204" pitchFamily="18" charset="0"/>
                                        </a:rPr>
                                        <m:t> /</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r>
                                            <a:rPr lang="it-IT" i="1">
                                              <a:latin typeface="Cambria Math" panose="02040503050406030204" pitchFamily="18" charset="0"/>
                                            </a:rPr>
                                            <m:t>𝑖𝑡</m:t>
                                          </m:r>
                                        </m:sub>
                                      </m:sSub>
                                    </m:e>
                                  </m:d>
                                </m:e>
                              </m:func>
                            </m:e>
                          </m:nary>
                        </m:e>
                      </m:func>
                      <m:r>
                        <a:rPr lang="it-IT" i="1">
                          <a:latin typeface="Cambria Math" panose="02040503050406030204" pitchFamily="18" charset="0"/>
                        </a:rPr>
                        <m:t>+</m:t>
                      </m:r>
                      <m:f>
                        <m:fPr>
                          <m:ctrlPr>
                            <a:rPr lang="en-US"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𝑗</m:t>
                          </m:r>
                          <m:r>
                            <a:rPr lang="it-IT" i="1">
                              <a:latin typeface="Cambria Math" panose="02040503050406030204" pitchFamily="18" charset="0"/>
                            </a:rPr>
                            <m:t>=1</m:t>
                          </m:r>
                        </m:sub>
                        <m:sup>
                          <m:r>
                            <a:rPr lang="it-IT" i="1">
                              <a:latin typeface="Cambria Math" panose="02040503050406030204" pitchFamily="18" charset="0"/>
                            </a:rPr>
                            <m:t>3</m:t>
                          </m:r>
                        </m:sup>
                        <m:e>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3</m:t>
                              </m:r>
                            </m:sup>
                            <m:e>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𝑗𝑘</m:t>
                                  </m:r>
                                </m:sub>
                              </m:sSub>
                              <m:r>
                                <a:rPr lang="it-IT" i="1">
                                  <a:latin typeface="Cambria Math" panose="02040503050406030204" pitchFamily="18" charset="0"/>
                                </a:rPr>
                                <m:t>(</m:t>
                              </m:r>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sSub>
                                    <m:sSubPr>
                                      <m:ctrlPr>
                                        <a:rPr lang="en-US"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𝑗𝑖𝑡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𝑇𝐴</m:t>
                                      </m:r>
                                    </m:e>
                                    <m:sub>
                                      <m:r>
                                        <a:rPr lang="it-IT" i="1">
                                          <a:latin typeface="Cambria Math" panose="02040503050406030204" pitchFamily="18" charset="0"/>
                                        </a:rPr>
                                        <m:t>𝑖𝑡</m:t>
                                      </m:r>
                                    </m:sub>
                                  </m:sSub>
                                  <m:r>
                                    <a:rPr lang="it-IT" i="1">
                                      <a:latin typeface="Cambria Math" panose="02040503050406030204" pitchFamily="18" charset="0"/>
                                    </a:rPr>
                                    <m:t>)(</m:t>
                                  </m:r>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sSub>
                                        <m:sSubPr>
                                          <m:ctrlPr>
                                            <a:rPr lang="en-US"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𝑘𝑖𝑡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𝑇𝐴</m:t>
                                          </m:r>
                                        </m:e>
                                        <m:sub>
                                          <m:r>
                                            <a:rPr lang="it-IT" i="1">
                                              <a:latin typeface="Cambria Math" panose="02040503050406030204" pitchFamily="18" charset="0"/>
                                            </a:rPr>
                                            <m:t>𝑖𝑡</m:t>
                                          </m:r>
                                        </m:sub>
                                      </m:sSub>
                                      <m:r>
                                        <a:rPr lang="it-IT" i="1">
                                          <a:latin typeface="Cambria Math" panose="02040503050406030204" pitchFamily="18" charset="0"/>
                                        </a:rPr>
                                        <m:t>) </m:t>
                                      </m:r>
                                    </m:e>
                                  </m:func>
                                </m:e>
                              </m:func>
                            </m:e>
                          </m:nary>
                        </m:e>
                      </m:nary>
                      <m:r>
                        <a:rPr lang="it-IT" i="1">
                          <a:latin typeface="Cambria Math" panose="02040503050406030204" pitchFamily="18" charset="0"/>
                        </a:rPr>
                        <m:t>+</m:t>
                      </m:r>
                      <m:f>
                        <m:fPr>
                          <m:ctrlPr>
                            <a:rPr lang="en-US" i="1">
                              <a:latin typeface="Cambria Math" panose="02040503050406030204" pitchFamily="18" charset="0"/>
                            </a:rPr>
                          </m:ctrlPr>
                        </m:fPr>
                        <m:num>
                          <m:r>
                            <a:rPr lang="it-IT" i="1">
                              <a:latin typeface="Cambria Math" panose="02040503050406030204" pitchFamily="18" charset="0"/>
                            </a:rPr>
                            <m:t>1</m:t>
                          </m:r>
                        </m:num>
                        <m:den>
                          <m:r>
                            <a:rPr lang="it-IT" i="1">
                              <a:latin typeface="Cambria Math" panose="02040503050406030204" pitchFamily="18" charset="0"/>
                            </a:rPr>
                            <m:t>2</m:t>
                          </m:r>
                        </m:den>
                      </m:f>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𝑚</m:t>
                          </m:r>
                          <m:r>
                            <a:rPr lang="it-IT" i="1">
                              <a:latin typeface="Cambria Math" panose="02040503050406030204" pitchFamily="18" charset="0"/>
                            </a:rPr>
                            <m:t>=1</m:t>
                          </m:r>
                        </m:sub>
                        <m:sup>
                          <m:r>
                            <a:rPr lang="it-IT" i="1">
                              <a:latin typeface="Cambria Math" panose="02040503050406030204" pitchFamily="18" charset="0"/>
                            </a:rPr>
                            <m:t>2</m:t>
                          </m:r>
                        </m:sup>
                        <m:e>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𝑠</m:t>
                              </m:r>
                              <m:r>
                                <a:rPr lang="it-IT" i="1">
                                  <a:latin typeface="Cambria Math" panose="02040503050406030204" pitchFamily="18" charset="0"/>
                                </a:rPr>
                                <m:t>=1</m:t>
                              </m:r>
                            </m:sub>
                            <m:sup>
                              <m:r>
                                <a:rPr lang="it-IT" i="1">
                                  <a:latin typeface="Cambria Math" panose="02040503050406030204" pitchFamily="18" charset="0"/>
                                </a:rPr>
                                <m:t>2</m:t>
                              </m:r>
                            </m:sup>
                            <m:e>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𝑚𝑠</m:t>
                                  </m:r>
                                </m:sub>
                              </m:sSub>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𝑚𝑖𝑡</m:t>
                                      </m:r>
                                    </m:sub>
                                  </m:sSub>
                                  <m:r>
                                    <a:rPr lang="it-IT" i="1">
                                      <a:latin typeface="Cambria Math" panose="02040503050406030204" pitchFamily="18" charset="0"/>
                                    </a:rPr>
                                    <m:t> / </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r>
                                        <a:rPr lang="it-IT" i="1">
                                          <a:latin typeface="Cambria Math" panose="02040503050406030204" pitchFamily="18" charset="0"/>
                                        </a:rPr>
                                        <m:t>𝑖𝑡</m:t>
                                      </m:r>
                                    </m:sub>
                                  </m:sSub>
                                  <m:r>
                                    <a:rPr lang="it-IT" i="1">
                                      <a:latin typeface="Cambria Math" panose="02040503050406030204" pitchFamily="18" charset="0"/>
                                    </a:rPr>
                                    <m:t>)</m:t>
                                  </m:r>
                                </m:e>
                              </m:func>
                            </m:e>
                          </m:nary>
                        </m:e>
                      </m:nary>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𝑠𝑖𝑡</m:t>
                              </m:r>
                            </m:sub>
                          </m:sSub>
                          <m:r>
                            <a:rPr lang="it-IT" i="1">
                              <a:latin typeface="Cambria Math" panose="02040503050406030204" pitchFamily="18" charset="0"/>
                            </a:rPr>
                            <m:t> /</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r>
                                <a:rPr lang="it-IT" i="1">
                                  <a:latin typeface="Cambria Math" panose="02040503050406030204" pitchFamily="18" charset="0"/>
                                </a:rPr>
                                <m:t>𝑖𝑡</m:t>
                              </m:r>
                            </m:sub>
                          </m:sSub>
                          <m:r>
                            <a:rPr lang="it-IT" i="1">
                              <a:latin typeface="Cambria Math" panose="02040503050406030204" pitchFamily="18" charset="0"/>
                            </a:rPr>
                            <m:t>)</m:t>
                          </m:r>
                        </m:e>
                      </m:func>
                      <m:r>
                        <a:rPr lang="it-IT" i="1">
                          <a:latin typeface="Cambria Math" panose="02040503050406030204" pitchFamily="18" charset="0"/>
                        </a:rPr>
                        <m:t>+</m:t>
                      </m:r>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𝑘</m:t>
                          </m:r>
                          <m:r>
                            <a:rPr lang="it-IT" i="1">
                              <a:latin typeface="Cambria Math" panose="02040503050406030204" pitchFamily="18" charset="0"/>
                            </a:rPr>
                            <m:t>=1</m:t>
                          </m:r>
                        </m:sub>
                        <m:sup>
                          <m:r>
                            <a:rPr lang="it-IT" i="1">
                              <a:latin typeface="Cambria Math" panose="02040503050406030204" pitchFamily="18" charset="0"/>
                            </a:rPr>
                            <m:t>3</m:t>
                          </m:r>
                        </m:sup>
                        <m:e>
                          <m:nary>
                            <m:naryPr>
                              <m:chr m:val="∑"/>
                              <m:limLoc m:val="undOvr"/>
                              <m:ctrlPr>
                                <a:rPr lang="en-US" i="1">
                                  <a:latin typeface="Cambria Math" panose="02040503050406030204" pitchFamily="18" charset="0"/>
                                </a:rPr>
                              </m:ctrlPr>
                            </m:naryPr>
                            <m:sub>
                              <m:r>
                                <a:rPr lang="it-IT" i="1">
                                  <a:latin typeface="Cambria Math" panose="02040503050406030204" pitchFamily="18" charset="0"/>
                                </a:rPr>
                                <m:t>𝑠</m:t>
                              </m:r>
                              <m:r>
                                <a:rPr lang="it-IT" i="1">
                                  <a:latin typeface="Cambria Math" panose="02040503050406030204" pitchFamily="18" charset="0"/>
                                </a:rPr>
                                <m:t>=1</m:t>
                              </m:r>
                            </m:sub>
                            <m:sup>
                              <m:r>
                                <a:rPr lang="it-IT" i="1">
                                  <a:latin typeface="Cambria Math" panose="02040503050406030204" pitchFamily="18" charset="0"/>
                                </a:rPr>
                                <m:t>2</m:t>
                              </m:r>
                            </m:sup>
                            <m:e>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𝑘𝑠</m:t>
                                  </m:r>
                                </m:sub>
                              </m:sSub>
                              <m:r>
                                <a:rPr lang="it-IT" i="1">
                                  <a:latin typeface="Cambria Math" panose="02040503050406030204" pitchFamily="18" charset="0"/>
                                </a:rPr>
                                <m:t>(</m:t>
                              </m:r>
                            </m:e>
                          </m:nary>
                        </m:e>
                      </m:nary>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sSub>
                            <m:sSubPr>
                              <m:ctrlPr>
                                <a:rPr lang="en-US" i="1">
                                  <a:latin typeface="Cambria Math" panose="02040503050406030204" pitchFamily="18" charset="0"/>
                                </a:rPr>
                              </m:ctrlPr>
                            </m:sSubPr>
                            <m:e>
                              <m:r>
                                <a:rPr lang="it-IT" i="1">
                                  <a:latin typeface="Cambria Math" panose="02040503050406030204" pitchFamily="18" charset="0"/>
                                </a:rPr>
                                <m:t>𝑞</m:t>
                              </m:r>
                            </m:e>
                            <m:sub>
                              <m:r>
                                <a:rPr lang="it-IT" i="1">
                                  <a:latin typeface="Cambria Math" panose="02040503050406030204" pitchFamily="18" charset="0"/>
                                </a:rPr>
                                <m:t>𝑘𝑖𝑡</m:t>
                              </m:r>
                              <m:r>
                                <a:rPr lang="it-IT" i="1">
                                  <a:latin typeface="Cambria Math" panose="02040503050406030204" pitchFamily="18" charset="0"/>
                                </a:rPr>
                                <m:t> </m:t>
                              </m:r>
                            </m:sub>
                          </m:sSub>
                          <m:r>
                            <a:rPr lang="it-IT" i="1">
                              <a:latin typeface="Cambria Math" panose="02040503050406030204" pitchFamily="18" charset="0"/>
                            </a:rPr>
                            <m:t>/</m:t>
                          </m:r>
                        </m:e>
                      </m:func>
                      <m:sSub>
                        <m:sSubPr>
                          <m:ctrlPr>
                            <a:rPr lang="en-US" i="1">
                              <a:latin typeface="Cambria Math" panose="02040503050406030204" pitchFamily="18" charset="0"/>
                            </a:rPr>
                          </m:ctrlPr>
                        </m:sSubPr>
                        <m:e>
                          <m:r>
                            <a:rPr lang="it-IT" i="1">
                              <a:latin typeface="Cambria Math" panose="02040503050406030204" pitchFamily="18" charset="0"/>
                            </a:rPr>
                            <m:t>𝑇𝐴</m:t>
                          </m:r>
                        </m:e>
                        <m:sub>
                          <m:r>
                            <a:rPr lang="it-IT" i="1">
                              <a:latin typeface="Cambria Math" panose="02040503050406030204" pitchFamily="18" charset="0"/>
                            </a:rPr>
                            <m:t>𝑖𝑡</m:t>
                          </m:r>
                        </m:sub>
                      </m:sSub>
                      <m:r>
                        <a:rPr lang="it-IT" i="1">
                          <a:latin typeface="Cambria Math" panose="02040503050406030204" pitchFamily="18" charset="0"/>
                        </a:rPr>
                        <m:t>)</m:t>
                      </m:r>
                      <m:func>
                        <m:funcPr>
                          <m:ctrlPr>
                            <a:rPr lang="en-US" i="1">
                              <a:latin typeface="Cambria Math" panose="02040503050406030204" pitchFamily="18" charset="0"/>
                            </a:rPr>
                          </m:ctrlPr>
                        </m:funcPr>
                        <m:fName>
                          <m:r>
                            <m:rPr>
                              <m:sty m:val="p"/>
                            </m:rPr>
                            <a:rPr lang="it-IT">
                              <a:latin typeface="Cambria Math" panose="02040503050406030204" pitchFamily="18" charset="0"/>
                            </a:rPr>
                            <m:t>ln</m:t>
                          </m:r>
                        </m:fName>
                        <m:e>
                          <m:r>
                            <a:rPr lang="it-IT" i="1">
                              <a:latin typeface="Cambria Math" panose="02040503050406030204" pitchFamily="18" charset="0"/>
                            </a:rPr>
                            <m:t>(</m:t>
                          </m:r>
                        </m:e>
                      </m:func>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𝑠𝑖𝑡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𝑝</m:t>
                          </m:r>
                        </m:e>
                        <m:sub>
                          <m:r>
                            <a:rPr lang="it-IT" i="1">
                              <a:latin typeface="Cambria Math" panose="02040503050406030204" pitchFamily="18" charset="0"/>
                            </a:rPr>
                            <m:t>1</m:t>
                          </m:r>
                          <m:r>
                            <a:rPr lang="it-IT" i="1">
                              <a:latin typeface="Cambria Math" panose="02040503050406030204" pitchFamily="18" charset="0"/>
                            </a:rPr>
                            <m:t>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𝐵</m:t>
                          </m:r>
                        </m:e>
                        <m:sub>
                          <m:r>
                            <a:rPr lang="it-IT" i="1">
                              <a:latin typeface="Cambria Math" panose="02040503050406030204" pitchFamily="18" charset="0"/>
                            </a:rPr>
                            <m:t>𝑡</m:t>
                          </m:r>
                        </m:sub>
                      </m:sSub>
                      <m:r>
                        <a:rPr lang="it-IT" i="1">
                          <a:latin typeface="Cambria Math" panose="02040503050406030204" pitchFamily="18" charset="0"/>
                        </a:rPr>
                        <m:t>𝑡</m:t>
                      </m:r>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𝑡</m:t>
                          </m:r>
                          <m:r>
                            <a:rPr lang="it-IT" i="1">
                              <a:latin typeface="Cambria Math" panose="02040503050406030204" pitchFamily="18" charset="0"/>
                            </a:rPr>
                            <m:t>2</m:t>
                          </m:r>
                        </m:sub>
                      </m:sSub>
                      <m:sSup>
                        <m:sSupPr>
                          <m:ctrlPr>
                            <a:rPr lang="en-US" i="1">
                              <a:latin typeface="Cambria Math" panose="02040503050406030204" pitchFamily="18" charset="0"/>
                            </a:rPr>
                          </m:ctrlPr>
                        </m:sSupPr>
                        <m:e>
                          <m:r>
                            <a:rPr lang="it-IT" i="1">
                              <a:latin typeface="Cambria Math" panose="02040503050406030204" pitchFamily="18" charset="0"/>
                            </a:rPr>
                            <m:t>𝑡</m:t>
                          </m:r>
                        </m:e>
                        <m:sup>
                          <m:r>
                            <a:rPr lang="it-IT" i="1">
                              <a:latin typeface="Cambria Math" panose="02040503050406030204" pitchFamily="18" charset="0"/>
                            </a:rPr>
                            <m:t>2</m:t>
                          </m:r>
                        </m:sup>
                      </m:sSup>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𝐸</m:t>
                          </m:r>
                        </m:sub>
                      </m:sSub>
                      <m:r>
                        <m:rPr>
                          <m:sty m:val="p"/>
                        </m:rPr>
                        <a:rPr lang="it-IT">
                          <a:latin typeface="Cambria Math" panose="02040503050406030204" pitchFamily="18" charset="0"/>
                        </a:rPr>
                        <m:t>ln</m:t>
                      </m:r>
                      <m:sSub>
                        <m:sSubPr>
                          <m:ctrlPr>
                            <a:rPr lang="en-US" i="1">
                              <a:latin typeface="Cambria Math" panose="02040503050406030204" pitchFamily="18" charset="0"/>
                            </a:rPr>
                          </m:ctrlPr>
                        </m:sSubPr>
                        <m:e>
                          <m:r>
                            <a:rPr lang="it-IT" i="1">
                              <a:latin typeface="Cambria Math" panose="02040503050406030204" pitchFamily="18" charset="0"/>
                            </a:rPr>
                            <m:t>𝐸</m:t>
                          </m:r>
                        </m:e>
                        <m:sub>
                          <m:r>
                            <a:rPr lang="it-IT" i="1">
                              <a:latin typeface="Cambria Math" panose="02040503050406030204" pitchFamily="18" charset="0"/>
                            </a:rPr>
                            <m:t>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𝑉</m:t>
                          </m:r>
                        </m:e>
                        <m:sub>
                          <m:r>
                            <a:rPr lang="it-IT" i="1">
                              <a:latin typeface="Cambria Math" panose="02040503050406030204" pitchFamily="18" charset="0"/>
                            </a:rPr>
                            <m:t>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𝑈</m:t>
                          </m:r>
                        </m:e>
                        <m:sub>
                          <m:r>
                            <a:rPr lang="it-IT" i="1">
                              <a:latin typeface="Cambria Math" panose="02040503050406030204" pitchFamily="18" charset="0"/>
                            </a:rPr>
                            <m:t>𝑖𝑡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𝑡𝑎𝑟𝑔𝑒𝑡</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𝑎𝑐𝑞𝑢𝑖𝑟𝑜𝑟</m:t>
                          </m:r>
                        </m:sub>
                      </m:sSub>
                      <m:r>
                        <a:rPr lang="it-IT" i="1">
                          <a:latin typeface="Cambria Math" panose="02040503050406030204" pitchFamily="18" charset="0"/>
                        </a:rPr>
                        <m:t>+</m:t>
                      </m:r>
                      <m:sSub>
                        <m:sSubPr>
                          <m:ctrlPr>
                            <a:rPr lang="en-US" i="1">
                              <a:latin typeface="Cambria Math" panose="02040503050406030204" pitchFamily="18" charset="0"/>
                            </a:rPr>
                          </m:ctrlPr>
                        </m:sSubPr>
                        <m:e>
                          <m:r>
                            <a:rPr lang="it-IT" i="1">
                              <a:latin typeface="Cambria Math" panose="02040503050406030204" pitchFamily="18" charset="0"/>
                            </a:rPr>
                            <m:t>𝐷</m:t>
                          </m:r>
                        </m:e>
                        <m:sub>
                          <m:r>
                            <a:rPr lang="it-IT" i="1">
                              <a:latin typeface="Cambria Math" panose="02040503050406030204" pitchFamily="18" charset="0"/>
                            </a:rPr>
                            <m:t>𝑏𝑖𝑔</m:t>
                          </m:r>
                        </m:sub>
                      </m:sSub>
                    </m:oMath>
                  </m:oMathPara>
                </a14:m>
                <a:endParaRPr lang="en-US" dirty="0"/>
              </a:p>
              <a:p>
                <a:pPr marL="0" indent="0">
                  <a:buNone/>
                </a:pPr>
                <a:endParaRPr lang="en-US" dirty="0"/>
              </a:p>
            </p:txBody>
          </p:sp>
        </mc:Choice>
        <mc:Fallback xmlns="">
          <p:sp>
            <p:nvSpPr>
              <p:cNvPr id="3" name="Segnaposto contenuto 2">
                <a:extLst>
                  <a:ext uri="{FF2B5EF4-FFF2-40B4-BE49-F238E27FC236}">
                    <a16:creationId xmlns:a16="http://schemas.microsoft.com/office/drawing/2014/main" id="{5C73C506-77EF-430D-BA85-05CB68E1453F}"/>
                  </a:ext>
                </a:extLst>
              </p:cNvPr>
              <p:cNvSpPr>
                <a:spLocks noGrp="1" noRot="1" noChangeAspect="1" noMove="1" noResize="1" noEditPoints="1" noAdjustHandles="1" noChangeArrowheads="1" noChangeShapeType="1" noTextEdit="1"/>
              </p:cNvSpPr>
              <p:nvPr>
                <p:ph idx="1"/>
              </p:nvPr>
            </p:nvSpPr>
            <p:spPr>
              <a:xfrm>
                <a:off x="1708727" y="2364509"/>
                <a:ext cx="9794296" cy="3639127"/>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055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FEA089-7CB0-46BC-976F-43D3B81E33F8}"/>
              </a:ext>
            </a:extLst>
          </p:cNvPr>
          <p:cNvSpPr>
            <a:spLocks noGrp="1"/>
          </p:cNvSpPr>
          <p:nvPr>
            <p:ph type="title"/>
          </p:nvPr>
        </p:nvSpPr>
        <p:spPr>
          <a:xfrm>
            <a:off x="1336963" y="171162"/>
            <a:ext cx="10079182" cy="1213237"/>
          </a:xfrm>
          <a:prstGeom prst="ellipse">
            <a:avLst/>
          </a:prstGeom>
        </p:spPr>
        <p:txBody>
          <a:bodyPr vert="horz" lIns="91440" tIns="45720" rIns="91440" bIns="45720" rtlCol="0" anchor="ctr">
            <a:noAutofit/>
          </a:bodyPr>
          <a:lstStyle/>
          <a:p>
            <a:r>
              <a:rPr lang="en-US" kern="1200" dirty="0" err="1">
                <a:solidFill>
                  <a:schemeClr val="tx2"/>
                </a:solidFill>
                <a:effectLst>
                  <a:outerShdw blurRad="38100" dist="38100" dir="2700000" algn="tl">
                    <a:srgbClr val="000000">
                      <a:alpha val="43137"/>
                    </a:srgbClr>
                  </a:outerShdw>
                </a:effectLst>
                <a:ea typeface="+mj-ea"/>
                <a:cs typeface="+mj-cs"/>
              </a:rPr>
              <a:t>L’efficienza</a:t>
            </a:r>
            <a:r>
              <a:rPr lang="en-US" kern="1200" dirty="0">
                <a:solidFill>
                  <a:schemeClr val="tx2"/>
                </a:solidFill>
                <a:effectLst>
                  <a:outerShdw blurRad="38100" dist="38100" dir="2700000" algn="tl">
                    <a:srgbClr val="000000">
                      <a:alpha val="43137"/>
                    </a:srgbClr>
                  </a:outerShdw>
                </a:effectLst>
                <a:ea typeface="+mj-ea"/>
                <a:cs typeface="+mj-cs"/>
              </a:rPr>
              <a:t> di </a:t>
            </a:r>
            <a:r>
              <a:rPr lang="en-US" kern="1200" dirty="0" err="1">
                <a:solidFill>
                  <a:schemeClr val="tx2"/>
                </a:solidFill>
                <a:effectLst>
                  <a:outerShdw blurRad="38100" dist="38100" dir="2700000" algn="tl">
                    <a:srgbClr val="000000">
                      <a:alpha val="43137"/>
                    </a:srgbClr>
                  </a:outerShdw>
                </a:effectLst>
                <a:ea typeface="+mj-ea"/>
                <a:cs typeface="+mj-cs"/>
              </a:rPr>
              <a:t>costo</a:t>
            </a:r>
            <a:endParaRPr lang="en-US" kern="1200" dirty="0">
              <a:solidFill>
                <a:schemeClr val="tx2"/>
              </a:solidFill>
              <a:effectLst>
                <a:outerShdw blurRad="38100" dist="38100" dir="2700000" algn="tl">
                  <a:srgbClr val="000000">
                    <a:alpha val="43137"/>
                  </a:srgbClr>
                </a:outerShdw>
              </a:effectLst>
              <a:ea typeface="+mj-ea"/>
              <a:cs typeface="+mj-cs"/>
            </a:endParaRPr>
          </a:p>
        </p:txBody>
      </p:sp>
      <p:pic>
        <p:nvPicPr>
          <p:cNvPr id="3" name="Immagine 2">
            <a:extLst>
              <a:ext uri="{FF2B5EF4-FFF2-40B4-BE49-F238E27FC236}">
                <a16:creationId xmlns:a16="http://schemas.microsoft.com/office/drawing/2014/main" id="{DAFEFB11-7200-4575-B587-ED2A99D6F44F}"/>
              </a:ext>
            </a:extLst>
          </p:cNvPr>
          <p:cNvPicPr>
            <a:picLocks noChangeAspect="1"/>
          </p:cNvPicPr>
          <p:nvPr/>
        </p:nvPicPr>
        <p:blipFill>
          <a:blip r:embed="rId2"/>
          <a:stretch>
            <a:fillRect/>
          </a:stretch>
        </p:blipFill>
        <p:spPr>
          <a:xfrm>
            <a:off x="4676679" y="1384399"/>
            <a:ext cx="7146645" cy="4937072"/>
          </a:xfrm>
          <a:prstGeom prst="rect">
            <a:avLst/>
          </a:prstGeom>
        </p:spPr>
      </p:pic>
      <p:graphicFrame>
        <p:nvGraphicFramePr>
          <p:cNvPr id="4" name="Tabella 3">
            <a:extLst>
              <a:ext uri="{FF2B5EF4-FFF2-40B4-BE49-F238E27FC236}">
                <a16:creationId xmlns:a16="http://schemas.microsoft.com/office/drawing/2014/main" id="{6F1B8FEF-1F18-4BF1-972D-BA8CAED926DC}"/>
              </a:ext>
            </a:extLst>
          </p:cNvPr>
          <p:cNvGraphicFramePr>
            <a:graphicFrameLocks noGrp="1"/>
          </p:cNvGraphicFramePr>
          <p:nvPr>
            <p:extLst>
              <p:ext uri="{D42A27DB-BD31-4B8C-83A1-F6EECF244321}">
                <p14:modId xmlns:p14="http://schemas.microsoft.com/office/powerpoint/2010/main" val="3789289530"/>
              </p:ext>
            </p:extLst>
          </p:nvPr>
        </p:nvGraphicFramePr>
        <p:xfrm>
          <a:off x="1440872" y="2476789"/>
          <a:ext cx="3048000" cy="2752292"/>
        </p:xfrm>
        <a:graphic>
          <a:graphicData uri="http://schemas.openxmlformats.org/drawingml/2006/table">
            <a:tbl>
              <a:tblPr firstRow="1">
                <a:tableStyleId>{5C22544A-7EE6-4342-B048-85BDC9FD1C3A}</a:tableStyleId>
              </a:tblPr>
              <a:tblGrid>
                <a:gridCol w="1524000">
                  <a:extLst>
                    <a:ext uri="{9D8B030D-6E8A-4147-A177-3AD203B41FA5}">
                      <a16:colId xmlns:a16="http://schemas.microsoft.com/office/drawing/2014/main" val="3436417386"/>
                    </a:ext>
                  </a:extLst>
                </a:gridCol>
                <a:gridCol w="1524000">
                  <a:extLst>
                    <a:ext uri="{9D8B030D-6E8A-4147-A177-3AD203B41FA5}">
                      <a16:colId xmlns:a16="http://schemas.microsoft.com/office/drawing/2014/main" val="326377134"/>
                    </a:ext>
                  </a:extLst>
                </a:gridCol>
              </a:tblGrid>
              <a:tr h="577125">
                <a:tc>
                  <a:txBody>
                    <a:bodyPr/>
                    <a:lstStyle/>
                    <a:p>
                      <a:pPr algn="just">
                        <a:lnSpc>
                          <a:spcPct val="150000"/>
                        </a:lnSpc>
                        <a:spcAft>
                          <a:spcPts val="800"/>
                        </a:spcAft>
                      </a:pPr>
                      <a:r>
                        <a:rPr lang="it-IT" sz="1400" dirty="0">
                          <a:effectLst/>
                          <a:latin typeface="+mn-lt"/>
                          <a:cs typeface="Times New Roman" panose="02020603050405020304" pitchFamily="18" charset="0"/>
                        </a:rPr>
                        <a:t>Tempo dall’operazione</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it-IT" sz="1400" dirty="0">
                          <a:effectLst/>
                          <a:latin typeface="+mn-lt"/>
                          <a:cs typeface="Times New Roman" panose="02020603050405020304" pitchFamily="18" charset="0"/>
                        </a:rPr>
                        <a:t>Efficienza di costo</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39672501"/>
                  </a:ext>
                </a:extLst>
              </a:tr>
              <a:tr h="361135">
                <a:tc>
                  <a:txBody>
                    <a:bodyPr/>
                    <a:lstStyle/>
                    <a:p>
                      <a:pPr algn="just">
                        <a:lnSpc>
                          <a:spcPct val="150000"/>
                        </a:lnSpc>
                        <a:spcAft>
                          <a:spcPts val="800"/>
                        </a:spcAft>
                      </a:pPr>
                      <a:r>
                        <a:rPr lang="en-US" sz="1400" dirty="0">
                          <a:effectLst/>
                          <a:latin typeface="+mn-lt"/>
                          <a:cs typeface="Times New Roman" panose="02020603050405020304" pitchFamily="18" charset="0"/>
                        </a:rPr>
                        <a:t>-3</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latin typeface="+mn-lt"/>
                          <a:cs typeface="Times New Roman" panose="02020603050405020304" pitchFamily="18" charset="0"/>
                        </a:rPr>
                        <a:t>38,02%</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8617027"/>
                  </a:ext>
                </a:extLst>
              </a:tr>
              <a:tr h="361135">
                <a:tc>
                  <a:txBody>
                    <a:bodyPr/>
                    <a:lstStyle/>
                    <a:p>
                      <a:pPr algn="just">
                        <a:lnSpc>
                          <a:spcPct val="150000"/>
                        </a:lnSpc>
                        <a:spcAft>
                          <a:spcPts val="800"/>
                        </a:spcAft>
                      </a:pPr>
                      <a:r>
                        <a:rPr lang="en-US" sz="1400" dirty="0">
                          <a:effectLst/>
                          <a:latin typeface="+mn-lt"/>
                          <a:cs typeface="Times New Roman" panose="02020603050405020304" pitchFamily="18" charset="0"/>
                        </a:rPr>
                        <a:t>-2</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latin typeface="+mn-lt"/>
                          <a:cs typeface="Times New Roman" panose="02020603050405020304" pitchFamily="18" charset="0"/>
                        </a:rPr>
                        <a:t>39,05%</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427850359"/>
                  </a:ext>
                </a:extLst>
              </a:tr>
              <a:tr h="361135">
                <a:tc>
                  <a:txBody>
                    <a:bodyPr/>
                    <a:lstStyle/>
                    <a:p>
                      <a:pPr algn="just">
                        <a:lnSpc>
                          <a:spcPct val="150000"/>
                        </a:lnSpc>
                        <a:spcAft>
                          <a:spcPts val="800"/>
                        </a:spcAft>
                      </a:pPr>
                      <a:r>
                        <a:rPr lang="it-IT" sz="1400">
                          <a:effectLst/>
                          <a:latin typeface="+mn-lt"/>
                          <a:cs typeface="Times New Roman" panose="02020603050405020304" pitchFamily="18" charset="0"/>
                        </a:rPr>
                        <a:t>-1</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latin typeface="+mn-lt"/>
                          <a:cs typeface="Times New Roman" panose="02020603050405020304" pitchFamily="18" charset="0"/>
                        </a:rPr>
                        <a:t>41,90%</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11077101"/>
                  </a:ext>
                </a:extLst>
              </a:tr>
              <a:tr h="361135">
                <a:tc>
                  <a:txBody>
                    <a:bodyPr/>
                    <a:lstStyle/>
                    <a:p>
                      <a:pPr algn="just">
                        <a:lnSpc>
                          <a:spcPct val="150000"/>
                        </a:lnSpc>
                        <a:spcAft>
                          <a:spcPts val="800"/>
                        </a:spcAft>
                      </a:pPr>
                      <a:r>
                        <a:rPr lang="it-IT" sz="1400">
                          <a:effectLst/>
                          <a:latin typeface="+mn-lt"/>
                          <a:cs typeface="Times New Roman" panose="02020603050405020304" pitchFamily="18" charset="0"/>
                        </a:rPr>
                        <a:t>1</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latin typeface="+mn-lt"/>
                          <a:cs typeface="Times New Roman" panose="02020603050405020304" pitchFamily="18" charset="0"/>
                        </a:rPr>
                        <a:t>44,54%</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34120641"/>
                  </a:ext>
                </a:extLst>
              </a:tr>
              <a:tr h="361135">
                <a:tc>
                  <a:txBody>
                    <a:bodyPr/>
                    <a:lstStyle/>
                    <a:p>
                      <a:pPr algn="just">
                        <a:lnSpc>
                          <a:spcPct val="150000"/>
                        </a:lnSpc>
                        <a:spcAft>
                          <a:spcPts val="800"/>
                        </a:spcAft>
                      </a:pPr>
                      <a:r>
                        <a:rPr lang="en-US" sz="1400">
                          <a:effectLst/>
                          <a:latin typeface="+mn-lt"/>
                          <a:cs typeface="Times New Roman" panose="02020603050405020304" pitchFamily="18" charset="0"/>
                        </a:rPr>
                        <a:t>2</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latin typeface="+mn-lt"/>
                          <a:cs typeface="Times New Roman" panose="02020603050405020304" pitchFamily="18" charset="0"/>
                        </a:rPr>
                        <a:t>46,28%</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281823317"/>
                  </a:ext>
                </a:extLst>
              </a:tr>
              <a:tr h="339620">
                <a:tc>
                  <a:txBody>
                    <a:bodyPr/>
                    <a:lstStyle/>
                    <a:p>
                      <a:pPr algn="just">
                        <a:lnSpc>
                          <a:spcPct val="150000"/>
                        </a:lnSpc>
                        <a:spcAft>
                          <a:spcPts val="800"/>
                        </a:spcAft>
                      </a:pPr>
                      <a:r>
                        <a:rPr lang="en-US" sz="1400">
                          <a:effectLst/>
                          <a:latin typeface="+mn-lt"/>
                          <a:cs typeface="Times New Roman" panose="02020603050405020304" pitchFamily="18" charset="0"/>
                        </a:rPr>
                        <a:t>3</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latin typeface="+mn-lt"/>
                          <a:cs typeface="Times New Roman" panose="02020603050405020304" pitchFamily="18" charset="0"/>
                        </a:rPr>
                        <a:t>47,87%</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20787305"/>
                  </a:ext>
                </a:extLst>
              </a:tr>
            </a:tbl>
          </a:graphicData>
        </a:graphic>
      </p:graphicFrame>
    </p:spTree>
    <p:extLst>
      <p:ext uri="{BB962C8B-B14F-4D97-AF65-F5344CB8AC3E}">
        <p14:creationId xmlns:p14="http://schemas.microsoft.com/office/powerpoint/2010/main" val="331101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FEA089-7CB0-46BC-976F-43D3B81E33F8}"/>
              </a:ext>
            </a:extLst>
          </p:cNvPr>
          <p:cNvSpPr>
            <a:spLocks noGrp="1"/>
          </p:cNvSpPr>
          <p:nvPr>
            <p:ph type="title"/>
          </p:nvPr>
        </p:nvSpPr>
        <p:spPr>
          <a:xfrm>
            <a:off x="0" y="193321"/>
            <a:ext cx="12191999" cy="2069588"/>
          </a:xfrm>
          <a:prstGeom prst="ellipse">
            <a:avLst/>
          </a:prstGeom>
        </p:spPr>
        <p:txBody>
          <a:bodyPr vert="horz" lIns="91440" tIns="45720" rIns="91440" bIns="45720" rtlCol="0" anchor="ctr">
            <a:noAutofit/>
          </a:bodyPr>
          <a:lstStyle/>
          <a:p>
            <a:r>
              <a:rPr lang="en-US" kern="1200" dirty="0" err="1">
                <a:solidFill>
                  <a:schemeClr val="tx2"/>
                </a:solidFill>
                <a:effectLst>
                  <a:outerShdw blurRad="38100" dist="38100" dir="2700000" algn="tl">
                    <a:srgbClr val="000000">
                      <a:alpha val="43137"/>
                    </a:srgbClr>
                  </a:outerShdw>
                </a:effectLst>
                <a:cs typeface="Times New Roman" panose="02020603050405020304" pitchFamily="18" charset="0"/>
              </a:rPr>
              <a:t>L’efficienza</a:t>
            </a:r>
            <a:r>
              <a:rPr lang="en-US" kern="1200" dirty="0">
                <a:solidFill>
                  <a:schemeClr val="tx2"/>
                </a:solidFill>
                <a:effectLst>
                  <a:outerShdw blurRad="38100" dist="38100" dir="2700000" algn="tl">
                    <a:srgbClr val="000000">
                      <a:alpha val="43137"/>
                    </a:srgbClr>
                  </a:outerShdw>
                </a:effectLst>
                <a:cs typeface="Times New Roman" panose="02020603050405020304" pitchFamily="18" charset="0"/>
              </a:rPr>
              <a:t> di </a:t>
            </a:r>
            <a:r>
              <a:rPr lang="en-US" kern="1200" dirty="0" err="1">
                <a:solidFill>
                  <a:schemeClr val="tx2"/>
                </a:solidFill>
                <a:effectLst>
                  <a:outerShdw blurRad="38100" dist="38100" dir="2700000" algn="tl">
                    <a:srgbClr val="000000">
                      <a:alpha val="43137"/>
                    </a:srgbClr>
                  </a:outerShdw>
                </a:effectLst>
                <a:cs typeface="Times New Roman" panose="02020603050405020304" pitchFamily="18" charset="0"/>
              </a:rPr>
              <a:t>costo</a:t>
            </a:r>
            <a:r>
              <a:rPr lang="en-US" kern="1200" dirty="0">
                <a:solidFill>
                  <a:schemeClr val="tx2"/>
                </a:solidFill>
                <a:effectLst>
                  <a:outerShdw blurRad="38100" dist="38100" dir="2700000" algn="tl">
                    <a:srgbClr val="000000">
                      <a:alpha val="43137"/>
                    </a:srgbClr>
                  </a:outerShdw>
                </a:effectLst>
                <a:cs typeface="Times New Roman" panose="02020603050405020304" pitchFamily="18" charset="0"/>
              </a:rPr>
              <a:t> rispetto </a:t>
            </a:r>
            <a:r>
              <a:rPr lang="en-US" kern="1200" dirty="0" err="1">
                <a:solidFill>
                  <a:schemeClr val="tx2"/>
                </a:solidFill>
                <a:effectLst>
                  <a:outerShdw blurRad="38100" dist="38100" dir="2700000" algn="tl">
                    <a:srgbClr val="000000">
                      <a:alpha val="43137"/>
                    </a:srgbClr>
                  </a:outerShdw>
                </a:effectLst>
                <a:cs typeface="Times New Roman" panose="02020603050405020304" pitchFamily="18" charset="0"/>
              </a:rPr>
              <a:t>all’operazione</a:t>
            </a:r>
            <a:endParaRPr lang="en-US" kern="1200" dirty="0">
              <a:solidFill>
                <a:schemeClr val="tx2"/>
              </a:solidFill>
              <a:effectLst>
                <a:outerShdw blurRad="38100" dist="38100" dir="2700000" algn="tl">
                  <a:srgbClr val="000000">
                    <a:alpha val="43137"/>
                  </a:srgbClr>
                </a:outerShdw>
              </a:effectLst>
              <a:cs typeface="Times New Roman" panose="02020603050405020304" pitchFamily="18" charset="0"/>
            </a:endParaRPr>
          </a:p>
        </p:txBody>
      </p:sp>
      <p:graphicFrame>
        <p:nvGraphicFramePr>
          <p:cNvPr id="16" name="Tabella 15">
            <a:extLst>
              <a:ext uri="{FF2B5EF4-FFF2-40B4-BE49-F238E27FC236}">
                <a16:creationId xmlns:a16="http://schemas.microsoft.com/office/drawing/2014/main" id="{E1D4923D-3919-47A0-8838-E42831A82B0A}"/>
              </a:ext>
            </a:extLst>
          </p:cNvPr>
          <p:cNvGraphicFramePr>
            <a:graphicFrameLocks noGrp="1"/>
          </p:cNvGraphicFramePr>
          <p:nvPr>
            <p:extLst>
              <p:ext uri="{D42A27DB-BD31-4B8C-83A1-F6EECF244321}">
                <p14:modId xmlns:p14="http://schemas.microsoft.com/office/powerpoint/2010/main" val="4110250523"/>
              </p:ext>
            </p:extLst>
          </p:nvPr>
        </p:nvGraphicFramePr>
        <p:xfrm>
          <a:off x="2190784" y="2613731"/>
          <a:ext cx="4764198" cy="1981361"/>
        </p:xfrm>
        <a:graphic>
          <a:graphicData uri="http://schemas.openxmlformats.org/drawingml/2006/table">
            <a:tbl>
              <a:tblPr firstRow="1">
                <a:tableStyleId>{5C22544A-7EE6-4342-B048-85BDC9FD1C3A}</a:tableStyleId>
              </a:tblPr>
              <a:tblGrid>
                <a:gridCol w="2382099">
                  <a:extLst>
                    <a:ext uri="{9D8B030D-6E8A-4147-A177-3AD203B41FA5}">
                      <a16:colId xmlns:a16="http://schemas.microsoft.com/office/drawing/2014/main" val="2537086678"/>
                    </a:ext>
                  </a:extLst>
                </a:gridCol>
                <a:gridCol w="2382099">
                  <a:extLst>
                    <a:ext uri="{9D8B030D-6E8A-4147-A177-3AD203B41FA5}">
                      <a16:colId xmlns:a16="http://schemas.microsoft.com/office/drawing/2014/main" val="1844602352"/>
                    </a:ext>
                  </a:extLst>
                </a:gridCol>
              </a:tblGrid>
              <a:tr h="634189">
                <a:tc>
                  <a:txBody>
                    <a:bodyPr/>
                    <a:lstStyle/>
                    <a:p>
                      <a:pPr algn="just">
                        <a:lnSpc>
                          <a:spcPct val="150000"/>
                        </a:lnSpc>
                        <a:spcAft>
                          <a:spcPts val="800"/>
                        </a:spcAft>
                      </a:pPr>
                      <a:r>
                        <a:rPr lang="it-IT" sz="1400" dirty="0" err="1">
                          <a:effectLst/>
                          <a:latin typeface="+mn-lt"/>
                          <a:cs typeface="Times New Roman" panose="02020603050405020304" pitchFamily="18" charset="0"/>
                        </a:rPr>
                        <a:t>Dummy</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it-IT" sz="1400" dirty="0">
                          <a:effectLst/>
                          <a:latin typeface="+mn-lt"/>
                          <a:cs typeface="Times New Roman" panose="02020603050405020304" pitchFamily="18" charset="0"/>
                        </a:rPr>
                        <a:t>Media dell’efficienza di costo</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740665829"/>
                  </a:ext>
                </a:extLst>
              </a:tr>
              <a:tr h="625812">
                <a:tc>
                  <a:txBody>
                    <a:bodyPr/>
                    <a:lstStyle/>
                    <a:p>
                      <a:pPr algn="just">
                        <a:lnSpc>
                          <a:spcPct val="150000"/>
                        </a:lnSpc>
                        <a:spcAft>
                          <a:spcPts val="800"/>
                        </a:spcAft>
                      </a:pPr>
                      <a:r>
                        <a:rPr lang="en-US" sz="1400" dirty="0">
                          <a:effectLst/>
                          <a:latin typeface="+mn-lt"/>
                          <a:cs typeface="Times New Roman" panose="02020603050405020304" pitchFamily="18" charset="0"/>
                        </a:rPr>
                        <a:t>Pre-M&amp;A</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a:effectLst/>
                          <a:latin typeface="+mn-lt"/>
                          <a:cs typeface="Times New Roman" panose="02020603050405020304" pitchFamily="18" charset="0"/>
                        </a:rPr>
                        <a:t>39,75%</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14985575"/>
                  </a:ext>
                </a:extLst>
              </a:tr>
              <a:tr h="721360">
                <a:tc>
                  <a:txBody>
                    <a:bodyPr/>
                    <a:lstStyle/>
                    <a:p>
                      <a:pPr algn="just">
                        <a:lnSpc>
                          <a:spcPct val="150000"/>
                        </a:lnSpc>
                        <a:spcAft>
                          <a:spcPts val="800"/>
                        </a:spcAft>
                      </a:pPr>
                      <a:r>
                        <a:rPr lang="en-US" sz="1400">
                          <a:effectLst/>
                          <a:latin typeface="+mn-lt"/>
                          <a:cs typeface="Times New Roman" panose="02020603050405020304" pitchFamily="18" charset="0"/>
                        </a:rPr>
                        <a:t>Post-M&amp;A</a:t>
                      </a:r>
                      <a:endParaRPr lang="en-US" sz="14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algn="just">
                        <a:lnSpc>
                          <a:spcPct val="150000"/>
                        </a:lnSpc>
                        <a:spcAft>
                          <a:spcPts val="800"/>
                        </a:spcAft>
                      </a:pPr>
                      <a:r>
                        <a:rPr lang="en-US" sz="1400" dirty="0">
                          <a:effectLst/>
                          <a:latin typeface="+mn-lt"/>
                          <a:cs typeface="Times New Roman" panose="02020603050405020304" pitchFamily="18" charset="0"/>
                        </a:rPr>
                        <a:t>46,32%</a:t>
                      </a:r>
                      <a:endParaRPr lang="en-US" sz="14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216752202"/>
                  </a:ext>
                </a:extLst>
              </a:tr>
            </a:tbl>
          </a:graphicData>
        </a:graphic>
      </p:graphicFrame>
      <p:graphicFrame>
        <p:nvGraphicFramePr>
          <p:cNvPr id="19" name="Tabella 18">
            <a:extLst>
              <a:ext uri="{FF2B5EF4-FFF2-40B4-BE49-F238E27FC236}">
                <a16:creationId xmlns:a16="http://schemas.microsoft.com/office/drawing/2014/main" id="{D326222B-E8AB-4115-B732-E717E0F1BF7D}"/>
              </a:ext>
            </a:extLst>
          </p:cNvPr>
          <p:cNvGraphicFramePr>
            <a:graphicFrameLocks noGrp="1"/>
          </p:cNvGraphicFramePr>
          <p:nvPr>
            <p:extLst>
              <p:ext uri="{D42A27DB-BD31-4B8C-83A1-F6EECF244321}">
                <p14:modId xmlns:p14="http://schemas.microsoft.com/office/powerpoint/2010/main" val="1801299862"/>
              </p:ext>
            </p:extLst>
          </p:nvPr>
        </p:nvGraphicFramePr>
        <p:xfrm>
          <a:off x="6954982" y="4595092"/>
          <a:ext cx="3980874" cy="1212941"/>
        </p:xfrm>
        <a:graphic>
          <a:graphicData uri="http://schemas.openxmlformats.org/drawingml/2006/table">
            <a:tbl>
              <a:tblPr firstRow="1">
                <a:tableStyleId>{5C22544A-7EE6-4342-B048-85BDC9FD1C3A}</a:tableStyleId>
              </a:tblPr>
              <a:tblGrid>
                <a:gridCol w="1990437">
                  <a:extLst>
                    <a:ext uri="{9D8B030D-6E8A-4147-A177-3AD203B41FA5}">
                      <a16:colId xmlns:a16="http://schemas.microsoft.com/office/drawing/2014/main" val="854855792"/>
                    </a:ext>
                  </a:extLst>
                </a:gridCol>
                <a:gridCol w="1990437">
                  <a:extLst>
                    <a:ext uri="{9D8B030D-6E8A-4147-A177-3AD203B41FA5}">
                      <a16:colId xmlns:a16="http://schemas.microsoft.com/office/drawing/2014/main" val="3480103550"/>
                    </a:ext>
                  </a:extLst>
                </a:gridCol>
              </a:tblGrid>
              <a:tr h="581890">
                <a:tc>
                  <a:txBody>
                    <a:bodyPr/>
                    <a:lstStyle/>
                    <a:p>
                      <a:pPr algn="l">
                        <a:lnSpc>
                          <a:spcPct val="106000"/>
                        </a:lnSpc>
                        <a:spcAft>
                          <a:spcPts val="0"/>
                        </a:spcAft>
                      </a:pPr>
                      <a:r>
                        <a:rPr lang="en-US" sz="1400" dirty="0">
                          <a:effectLst/>
                          <a:latin typeface="+mn-lt"/>
                          <a:cs typeface="Times New Roman" panose="02020603050405020304" pitchFamily="18" charset="0"/>
                        </a:rPr>
                        <a:t>T-test</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tc>
                  <a:txBody>
                    <a:bodyPr/>
                    <a:lstStyle/>
                    <a:p>
                      <a:pPr algn="l">
                        <a:lnSpc>
                          <a:spcPct val="106000"/>
                        </a:lnSpc>
                        <a:spcAft>
                          <a:spcPts val="0"/>
                        </a:spcAft>
                      </a:pPr>
                      <a:r>
                        <a:rPr lang="en-US" sz="1400">
                          <a:effectLst/>
                          <a:latin typeface="+mn-lt"/>
                          <a:cs typeface="Times New Roman" panose="02020603050405020304" pitchFamily="18" charset="0"/>
                        </a:rPr>
                        <a:t>Probabilità</a:t>
                      </a:r>
                      <a:endParaRPr lang="en-US" sz="1400">
                        <a:effectLst/>
                        <a:latin typeface="+mn-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296118689"/>
                  </a:ext>
                </a:extLst>
              </a:tr>
              <a:tr h="631051">
                <a:tc>
                  <a:txBody>
                    <a:bodyPr/>
                    <a:lstStyle/>
                    <a:p>
                      <a:pPr algn="l">
                        <a:lnSpc>
                          <a:spcPct val="106000"/>
                        </a:lnSpc>
                        <a:spcAft>
                          <a:spcPts val="0"/>
                        </a:spcAft>
                      </a:pPr>
                      <a:r>
                        <a:rPr lang="en-US" sz="1400">
                          <a:effectLst/>
                          <a:latin typeface="+mn-lt"/>
                          <a:cs typeface="Times New Roman" panose="02020603050405020304" pitchFamily="18" charset="0"/>
                        </a:rPr>
                        <a:t>-4,2835</a:t>
                      </a:r>
                      <a:endParaRPr lang="en-US" sz="1400">
                        <a:effectLst/>
                        <a:latin typeface="+mn-lt"/>
                        <a:ea typeface="Yu Mincho" panose="02020400000000000000" pitchFamily="18" charset="-128"/>
                        <a:cs typeface="Times New Roman" panose="02020603050405020304" pitchFamily="18" charset="0"/>
                      </a:endParaRPr>
                    </a:p>
                  </a:txBody>
                  <a:tcPr marL="68580" marR="68580" marT="0" marB="0"/>
                </a:tc>
                <a:tc>
                  <a:txBody>
                    <a:bodyPr/>
                    <a:lstStyle/>
                    <a:p>
                      <a:pPr algn="l">
                        <a:lnSpc>
                          <a:spcPct val="106000"/>
                        </a:lnSpc>
                        <a:spcAft>
                          <a:spcPts val="0"/>
                        </a:spcAft>
                      </a:pPr>
                      <a:r>
                        <a:rPr lang="en-US" sz="1400" dirty="0">
                          <a:effectLst/>
                          <a:latin typeface="+mn-lt"/>
                          <a:cs typeface="Times New Roman" panose="02020603050405020304" pitchFamily="18" charset="0"/>
                        </a:rPr>
                        <a:t>0,0000</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72221558"/>
                  </a:ext>
                </a:extLst>
              </a:tr>
            </a:tbl>
          </a:graphicData>
        </a:graphic>
      </p:graphicFrame>
    </p:spTree>
    <p:extLst>
      <p:ext uri="{BB962C8B-B14F-4D97-AF65-F5344CB8AC3E}">
        <p14:creationId xmlns:p14="http://schemas.microsoft.com/office/powerpoint/2010/main" val="329080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FEA089-7CB0-46BC-976F-43D3B81E33F8}"/>
              </a:ext>
            </a:extLst>
          </p:cNvPr>
          <p:cNvSpPr>
            <a:spLocks noGrp="1"/>
          </p:cNvSpPr>
          <p:nvPr>
            <p:ph type="title"/>
          </p:nvPr>
        </p:nvSpPr>
        <p:spPr>
          <a:xfrm>
            <a:off x="193964" y="377009"/>
            <a:ext cx="11998036" cy="1553392"/>
          </a:xfrm>
          <a:prstGeom prst="ellipse">
            <a:avLst/>
          </a:prstGeom>
        </p:spPr>
        <p:txBody>
          <a:bodyPr vert="horz" lIns="91440" tIns="45720" rIns="91440" bIns="45720" rtlCol="0" anchor="ctr">
            <a:noAutofit/>
          </a:bodyPr>
          <a:lstStyle/>
          <a:p>
            <a:r>
              <a:rPr lang="en-US" kern="1200" dirty="0" err="1">
                <a:solidFill>
                  <a:schemeClr val="tx2"/>
                </a:solidFill>
                <a:effectLst>
                  <a:outerShdw blurRad="38100" dist="38100" dir="2700000" algn="tl">
                    <a:srgbClr val="000000">
                      <a:alpha val="43137"/>
                    </a:srgbClr>
                  </a:outerShdw>
                </a:effectLst>
                <a:latin typeface="+mj-lt"/>
                <a:ea typeface="+mj-ea"/>
                <a:cs typeface="+mj-cs"/>
              </a:rPr>
              <a:t>L’efficienza</a:t>
            </a:r>
            <a:r>
              <a:rPr lang="en-US" kern="1200" dirty="0">
                <a:solidFill>
                  <a:schemeClr val="tx2"/>
                </a:solidFill>
                <a:effectLst>
                  <a:outerShdw blurRad="38100" dist="38100" dir="2700000" algn="tl">
                    <a:srgbClr val="000000">
                      <a:alpha val="43137"/>
                    </a:srgbClr>
                  </a:outerShdw>
                </a:effectLst>
                <a:latin typeface="+mj-lt"/>
                <a:ea typeface="+mj-ea"/>
                <a:cs typeface="+mj-cs"/>
              </a:rPr>
              <a:t> di </a:t>
            </a:r>
            <a:r>
              <a:rPr lang="en-US" kern="1200" dirty="0" err="1">
                <a:solidFill>
                  <a:schemeClr val="tx2"/>
                </a:solidFill>
                <a:effectLst>
                  <a:outerShdw blurRad="38100" dist="38100" dir="2700000" algn="tl">
                    <a:srgbClr val="000000">
                      <a:alpha val="43137"/>
                    </a:srgbClr>
                  </a:outerShdw>
                </a:effectLst>
                <a:latin typeface="+mj-lt"/>
                <a:ea typeface="+mj-ea"/>
                <a:cs typeface="+mj-cs"/>
              </a:rPr>
              <a:t>costo</a:t>
            </a:r>
            <a:r>
              <a:rPr lang="en-US" kern="1200" dirty="0">
                <a:solidFill>
                  <a:schemeClr val="tx2"/>
                </a:solidFill>
                <a:effectLst>
                  <a:outerShdw blurRad="38100" dist="38100" dir="2700000" algn="tl">
                    <a:srgbClr val="000000">
                      <a:alpha val="43137"/>
                    </a:srgbClr>
                  </a:outerShdw>
                </a:effectLst>
                <a:latin typeface="+mj-lt"/>
                <a:ea typeface="+mj-ea"/>
                <a:cs typeface="+mj-cs"/>
              </a:rPr>
              <a:t> rispetto al </a:t>
            </a:r>
            <a:r>
              <a:rPr lang="en-US" kern="1200" dirty="0" err="1">
                <a:solidFill>
                  <a:schemeClr val="tx2"/>
                </a:solidFill>
                <a:effectLst>
                  <a:outerShdw blurRad="38100" dist="38100" dir="2700000" algn="tl">
                    <a:srgbClr val="000000">
                      <a:alpha val="43137"/>
                    </a:srgbClr>
                  </a:outerShdw>
                </a:effectLst>
                <a:latin typeface="+mj-lt"/>
                <a:ea typeface="+mj-ea"/>
                <a:cs typeface="+mj-cs"/>
              </a:rPr>
              <a:t>tipo</a:t>
            </a:r>
            <a:r>
              <a:rPr lang="en-US" kern="1200" dirty="0">
                <a:solidFill>
                  <a:schemeClr val="tx2"/>
                </a:solidFill>
                <a:effectLst>
                  <a:outerShdw blurRad="38100" dist="38100" dir="2700000" algn="tl">
                    <a:srgbClr val="000000">
                      <a:alpha val="43137"/>
                    </a:srgbClr>
                  </a:outerShdw>
                </a:effectLst>
                <a:latin typeface="+mj-lt"/>
                <a:ea typeface="+mj-ea"/>
                <a:cs typeface="+mj-cs"/>
              </a:rPr>
              <a:t> </a:t>
            </a:r>
            <a:br>
              <a:rPr lang="en-US" kern="1200" dirty="0">
                <a:solidFill>
                  <a:schemeClr val="tx2"/>
                </a:solidFill>
                <a:effectLst>
                  <a:outerShdw blurRad="38100" dist="38100" dir="2700000" algn="tl">
                    <a:srgbClr val="000000">
                      <a:alpha val="43137"/>
                    </a:srgbClr>
                  </a:outerShdw>
                </a:effectLst>
                <a:latin typeface="+mj-lt"/>
                <a:ea typeface="+mj-ea"/>
                <a:cs typeface="+mj-cs"/>
              </a:rPr>
            </a:br>
            <a:r>
              <a:rPr lang="en-US" kern="1200" dirty="0">
                <a:solidFill>
                  <a:schemeClr val="tx2"/>
                </a:solidFill>
                <a:effectLst>
                  <a:outerShdw blurRad="38100" dist="38100" dir="2700000" algn="tl">
                    <a:srgbClr val="000000">
                      <a:alpha val="43137"/>
                    </a:srgbClr>
                  </a:outerShdw>
                </a:effectLst>
                <a:latin typeface="+mj-lt"/>
                <a:ea typeface="+mj-ea"/>
                <a:cs typeface="+mj-cs"/>
              </a:rPr>
              <a:t>di banca</a:t>
            </a:r>
          </a:p>
        </p:txBody>
      </p:sp>
      <p:graphicFrame>
        <p:nvGraphicFramePr>
          <p:cNvPr id="5" name="Segnaposto contenuto 3">
            <a:extLst>
              <a:ext uri="{FF2B5EF4-FFF2-40B4-BE49-F238E27FC236}">
                <a16:creationId xmlns:a16="http://schemas.microsoft.com/office/drawing/2014/main" id="{443AA3EB-0A4A-4895-8330-76C9AF6D465C}"/>
              </a:ext>
            </a:extLst>
          </p:cNvPr>
          <p:cNvGraphicFramePr>
            <a:graphicFrameLocks noGrp="1"/>
          </p:cNvGraphicFramePr>
          <p:nvPr>
            <p:ph idx="1"/>
            <p:extLst>
              <p:ext uri="{D42A27DB-BD31-4B8C-83A1-F6EECF244321}">
                <p14:modId xmlns:p14="http://schemas.microsoft.com/office/powerpoint/2010/main" val="2695979647"/>
              </p:ext>
            </p:extLst>
          </p:nvPr>
        </p:nvGraphicFramePr>
        <p:xfrm>
          <a:off x="2126673" y="2648918"/>
          <a:ext cx="5013037" cy="1837911"/>
        </p:xfrm>
        <a:graphic>
          <a:graphicData uri="http://schemas.openxmlformats.org/drawingml/2006/table">
            <a:tbl>
              <a:tblPr firstRow="1">
                <a:tableStyleId>{5C22544A-7EE6-4342-B048-85BDC9FD1C3A}</a:tableStyleId>
              </a:tblPr>
              <a:tblGrid>
                <a:gridCol w="2680362">
                  <a:extLst>
                    <a:ext uri="{9D8B030D-6E8A-4147-A177-3AD203B41FA5}">
                      <a16:colId xmlns:a16="http://schemas.microsoft.com/office/drawing/2014/main" val="3076286864"/>
                    </a:ext>
                  </a:extLst>
                </a:gridCol>
                <a:gridCol w="2332675">
                  <a:extLst>
                    <a:ext uri="{9D8B030D-6E8A-4147-A177-3AD203B41FA5}">
                      <a16:colId xmlns:a16="http://schemas.microsoft.com/office/drawing/2014/main" val="3917903236"/>
                    </a:ext>
                  </a:extLst>
                </a:gridCol>
              </a:tblGrid>
              <a:tr h="648463">
                <a:tc>
                  <a:txBody>
                    <a:bodyPr/>
                    <a:lstStyle/>
                    <a:p>
                      <a:pPr algn="just">
                        <a:lnSpc>
                          <a:spcPct val="150000"/>
                        </a:lnSpc>
                        <a:spcAft>
                          <a:spcPts val="800"/>
                        </a:spcAft>
                      </a:pPr>
                      <a:r>
                        <a:rPr lang="en-US" sz="1400" dirty="0">
                          <a:effectLst/>
                          <a:latin typeface="+mn-lt"/>
                          <a:cs typeface="Times New Roman" panose="02020603050405020304" pitchFamily="18" charset="0"/>
                        </a:rPr>
                        <a:t>Tipo di banca</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tc>
                  <a:txBody>
                    <a:bodyPr/>
                    <a:lstStyle/>
                    <a:p>
                      <a:pPr algn="just">
                        <a:lnSpc>
                          <a:spcPct val="150000"/>
                        </a:lnSpc>
                        <a:spcAft>
                          <a:spcPts val="800"/>
                        </a:spcAft>
                      </a:pPr>
                      <a:r>
                        <a:rPr lang="en-US" sz="1400" dirty="0" err="1">
                          <a:effectLst/>
                          <a:latin typeface="+mn-lt"/>
                          <a:cs typeface="Times New Roman" panose="02020603050405020304" pitchFamily="18" charset="0"/>
                        </a:rPr>
                        <a:t>Efficienza</a:t>
                      </a:r>
                      <a:r>
                        <a:rPr lang="en-US" sz="1400" dirty="0">
                          <a:effectLst/>
                          <a:latin typeface="+mn-lt"/>
                          <a:cs typeface="Times New Roman" panose="02020603050405020304" pitchFamily="18" charset="0"/>
                        </a:rPr>
                        <a:t> di </a:t>
                      </a:r>
                      <a:r>
                        <a:rPr lang="en-US" sz="1400" dirty="0" err="1">
                          <a:effectLst/>
                          <a:latin typeface="+mn-lt"/>
                          <a:cs typeface="Times New Roman" panose="02020603050405020304" pitchFamily="18" charset="0"/>
                        </a:rPr>
                        <a:t>costo</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extLst>
                  <a:ext uri="{0D108BD9-81ED-4DB2-BD59-A6C34878D82A}">
                    <a16:rowId xmlns:a16="http://schemas.microsoft.com/office/drawing/2014/main" val="1816075669"/>
                  </a:ext>
                </a:extLst>
              </a:tr>
              <a:tr h="594724">
                <a:tc>
                  <a:txBody>
                    <a:bodyPr/>
                    <a:lstStyle/>
                    <a:p>
                      <a:pPr algn="just">
                        <a:lnSpc>
                          <a:spcPct val="150000"/>
                        </a:lnSpc>
                        <a:spcAft>
                          <a:spcPts val="800"/>
                        </a:spcAft>
                      </a:pPr>
                      <a:r>
                        <a:rPr lang="en-US" sz="1400" dirty="0" err="1">
                          <a:effectLst/>
                          <a:latin typeface="+mn-lt"/>
                          <a:cs typeface="Times New Roman" panose="02020603050405020304" pitchFamily="18" charset="0"/>
                        </a:rPr>
                        <a:t>Operante</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tc>
                  <a:txBody>
                    <a:bodyPr/>
                    <a:lstStyle/>
                    <a:p>
                      <a:pPr algn="just">
                        <a:lnSpc>
                          <a:spcPct val="150000"/>
                        </a:lnSpc>
                        <a:spcAft>
                          <a:spcPts val="800"/>
                        </a:spcAft>
                      </a:pPr>
                      <a:r>
                        <a:rPr lang="en-US" sz="1400" dirty="0">
                          <a:effectLst/>
                          <a:latin typeface="+mn-lt"/>
                          <a:cs typeface="Times New Roman" panose="02020603050405020304" pitchFamily="18" charset="0"/>
                        </a:rPr>
                        <a:t>42,96%</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extLst>
                  <a:ext uri="{0D108BD9-81ED-4DB2-BD59-A6C34878D82A}">
                    <a16:rowId xmlns:a16="http://schemas.microsoft.com/office/drawing/2014/main" val="3828992818"/>
                  </a:ext>
                </a:extLst>
              </a:tr>
              <a:tr h="594724">
                <a:tc>
                  <a:txBody>
                    <a:bodyPr/>
                    <a:lstStyle/>
                    <a:p>
                      <a:pPr algn="just">
                        <a:lnSpc>
                          <a:spcPct val="150000"/>
                        </a:lnSpc>
                        <a:spcAft>
                          <a:spcPts val="800"/>
                        </a:spcAft>
                      </a:pPr>
                      <a:r>
                        <a:rPr lang="it-IT" sz="1400" dirty="0">
                          <a:effectLst/>
                          <a:latin typeface="+mn-lt"/>
                          <a:cs typeface="Times New Roman" panose="02020603050405020304" pitchFamily="18" charset="0"/>
                        </a:rPr>
                        <a:t>Non operante</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tc>
                  <a:txBody>
                    <a:bodyPr/>
                    <a:lstStyle/>
                    <a:p>
                      <a:pPr algn="just">
                        <a:lnSpc>
                          <a:spcPct val="150000"/>
                        </a:lnSpc>
                        <a:spcAft>
                          <a:spcPts val="800"/>
                        </a:spcAft>
                      </a:pPr>
                      <a:r>
                        <a:rPr lang="en-US" sz="1400" dirty="0">
                          <a:effectLst/>
                          <a:latin typeface="+mn-lt"/>
                          <a:cs typeface="Times New Roman" panose="02020603050405020304" pitchFamily="18" charset="0"/>
                        </a:rPr>
                        <a:t>37,71%</a:t>
                      </a:r>
                      <a:endParaRPr lang="en-US" sz="1400" dirty="0">
                        <a:effectLst/>
                        <a:latin typeface="+mn-lt"/>
                        <a:ea typeface="MS Mincho" panose="02020609040205080304" pitchFamily="49" charset="-128"/>
                        <a:cs typeface="Times New Roman" panose="02020603050405020304" pitchFamily="18" charset="0"/>
                      </a:endParaRPr>
                    </a:p>
                  </a:txBody>
                  <a:tcPr marL="200603" marR="200603" marT="0" marB="0"/>
                </a:tc>
                <a:extLst>
                  <a:ext uri="{0D108BD9-81ED-4DB2-BD59-A6C34878D82A}">
                    <a16:rowId xmlns:a16="http://schemas.microsoft.com/office/drawing/2014/main" val="939513347"/>
                  </a:ext>
                </a:extLst>
              </a:tr>
            </a:tbl>
          </a:graphicData>
        </a:graphic>
      </p:graphicFrame>
      <p:graphicFrame>
        <p:nvGraphicFramePr>
          <p:cNvPr id="6" name="Tabella 5">
            <a:extLst>
              <a:ext uri="{FF2B5EF4-FFF2-40B4-BE49-F238E27FC236}">
                <a16:creationId xmlns:a16="http://schemas.microsoft.com/office/drawing/2014/main" id="{2C8F5D2D-B0F5-479C-A523-79F4C4294D86}"/>
              </a:ext>
            </a:extLst>
          </p:cNvPr>
          <p:cNvGraphicFramePr>
            <a:graphicFrameLocks noGrp="1"/>
          </p:cNvGraphicFramePr>
          <p:nvPr>
            <p:extLst>
              <p:ext uri="{D42A27DB-BD31-4B8C-83A1-F6EECF244321}">
                <p14:modId xmlns:p14="http://schemas.microsoft.com/office/powerpoint/2010/main" val="2874179767"/>
              </p:ext>
            </p:extLst>
          </p:nvPr>
        </p:nvGraphicFramePr>
        <p:xfrm>
          <a:off x="7139710" y="4418983"/>
          <a:ext cx="3869690" cy="1017234"/>
        </p:xfrm>
        <a:graphic>
          <a:graphicData uri="http://schemas.openxmlformats.org/drawingml/2006/table">
            <a:tbl>
              <a:tblPr firstRow="1">
                <a:tableStyleId>{5C22544A-7EE6-4342-B048-85BDC9FD1C3A}</a:tableStyleId>
              </a:tblPr>
              <a:tblGrid>
                <a:gridCol w="1934845">
                  <a:extLst>
                    <a:ext uri="{9D8B030D-6E8A-4147-A177-3AD203B41FA5}">
                      <a16:colId xmlns:a16="http://schemas.microsoft.com/office/drawing/2014/main" val="854855792"/>
                    </a:ext>
                  </a:extLst>
                </a:gridCol>
                <a:gridCol w="1934845">
                  <a:extLst>
                    <a:ext uri="{9D8B030D-6E8A-4147-A177-3AD203B41FA5}">
                      <a16:colId xmlns:a16="http://schemas.microsoft.com/office/drawing/2014/main" val="3480103550"/>
                    </a:ext>
                  </a:extLst>
                </a:gridCol>
              </a:tblGrid>
              <a:tr h="520806">
                <a:tc>
                  <a:txBody>
                    <a:bodyPr/>
                    <a:lstStyle/>
                    <a:p>
                      <a:pPr algn="l">
                        <a:lnSpc>
                          <a:spcPct val="106000"/>
                        </a:lnSpc>
                        <a:spcAft>
                          <a:spcPts val="0"/>
                        </a:spcAft>
                      </a:pPr>
                      <a:r>
                        <a:rPr lang="en-US" sz="1400" dirty="0">
                          <a:effectLst/>
                          <a:latin typeface="+mn-lt"/>
                          <a:cs typeface="Times New Roman" panose="02020603050405020304" pitchFamily="18" charset="0"/>
                        </a:rPr>
                        <a:t>T-test</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tc>
                  <a:txBody>
                    <a:bodyPr/>
                    <a:lstStyle/>
                    <a:p>
                      <a:pPr algn="l">
                        <a:lnSpc>
                          <a:spcPct val="106000"/>
                        </a:lnSpc>
                        <a:spcAft>
                          <a:spcPts val="0"/>
                        </a:spcAft>
                      </a:pPr>
                      <a:r>
                        <a:rPr lang="en-US" sz="1400" dirty="0" err="1">
                          <a:effectLst/>
                          <a:latin typeface="+mn-lt"/>
                          <a:cs typeface="Times New Roman" panose="02020603050405020304" pitchFamily="18" charset="0"/>
                        </a:rPr>
                        <a:t>Probabilità</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296118689"/>
                  </a:ext>
                </a:extLst>
              </a:tr>
              <a:tr h="496428">
                <a:tc>
                  <a:txBody>
                    <a:bodyPr/>
                    <a:lstStyle/>
                    <a:p>
                      <a:pPr algn="l">
                        <a:lnSpc>
                          <a:spcPct val="106000"/>
                        </a:lnSpc>
                        <a:spcAft>
                          <a:spcPts val="0"/>
                        </a:spcAft>
                      </a:pPr>
                      <a:r>
                        <a:rPr lang="en-US" sz="1400" dirty="0">
                          <a:effectLst/>
                          <a:latin typeface="+mn-lt"/>
                          <a:cs typeface="Times New Roman" panose="02020603050405020304" pitchFamily="18" charset="0"/>
                        </a:rPr>
                        <a:t>-7,0022</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tc>
                  <a:txBody>
                    <a:bodyPr/>
                    <a:lstStyle/>
                    <a:p>
                      <a:pPr algn="l">
                        <a:lnSpc>
                          <a:spcPct val="106000"/>
                        </a:lnSpc>
                        <a:spcAft>
                          <a:spcPts val="0"/>
                        </a:spcAft>
                      </a:pPr>
                      <a:r>
                        <a:rPr lang="en-US" sz="1400" dirty="0">
                          <a:effectLst/>
                          <a:latin typeface="+mn-lt"/>
                          <a:cs typeface="Times New Roman" panose="02020603050405020304" pitchFamily="18" charset="0"/>
                        </a:rPr>
                        <a:t>0,0000</a:t>
                      </a:r>
                      <a:endParaRPr lang="en-US" sz="1400" dirty="0">
                        <a:effectLst/>
                        <a:latin typeface="+mn-lt"/>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72221558"/>
                  </a:ext>
                </a:extLst>
              </a:tr>
            </a:tbl>
          </a:graphicData>
        </a:graphic>
      </p:graphicFrame>
    </p:spTree>
    <p:extLst>
      <p:ext uri="{BB962C8B-B14F-4D97-AF65-F5344CB8AC3E}">
        <p14:creationId xmlns:p14="http://schemas.microsoft.com/office/powerpoint/2010/main" val="19045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E2D745-8C0E-438E-A0CD-5954811BED96}"/>
              </a:ext>
            </a:extLst>
          </p:cNvPr>
          <p:cNvSpPr>
            <a:spLocks noGrp="1"/>
          </p:cNvSpPr>
          <p:nvPr>
            <p:ph type="title"/>
          </p:nvPr>
        </p:nvSpPr>
        <p:spPr/>
        <p:txBody>
          <a:bodyPr/>
          <a:lstStyle/>
          <a:p>
            <a:r>
              <a:rPr lang="it-IT" dirty="0">
                <a:effectLst>
                  <a:outerShdw blurRad="38100" dist="38100" dir="2700000" algn="tl">
                    <a:srgbClr val="000000">
                      <a:alpha val="43137"/>
                    </a:srgbClr>
                  </a:outerShdw>
                </a:effectLst>
              </a:rPr>
              <a:t>Conclusioni</a:t>
            </a:r>
            <a:endParaRPr lang="en-US" dirty="0">
              <a:effectLst>
                <a:outerShdw blurRad="38100" dist="38100" dir="2700000" algn="tl">
                  <a:srgbClr val="000000">
                    <a:alpha val="43137"/>
                  </a:srgbClr>
                </a:outerShdw>
              </a:effectLst>
            </a:endParaRPr>
          </a:p>
        </p:txBody>
      </p:sp>
      <p:sp>
        <p:nvSpPr>
          <p:cNvPr id="3" name="Segnaposto contenuto 2">
            <a:extLst>
              <a:ext uri="{FF2B5EF4-FFF2-40B4-BE49-F238E27FC236}">
                <a16:creationId xmlns:a16="http://schemas.microsoft.com/office/drawing/2014/main" id="{EC3356C1-F77C-414F-9D73-4DF26EF7ED45}"/>
              </a:ext>
            </a:extLst>
          </p:cNvPr>
          <p:cNvSpPr>
            <a:spLocks noGrp="1"/>
          </p:cNvSpPr>
          <p:nvPr>
            <p:ph idx="1"/>
          </p:nvPr>
        </p:nvSpPr>
        <p:spPr>
          <a:xfrm>
            <a:off x="1484310" y="2438399"/>
            <a:ext cx="10018713" cy="3124201"/>
          </a:xfrm>
        </p:spPr>
        <p:txBody>
          <a:bodyPr>
            <a:normAutofit/>
          </a:bodyPr>
          <a:lstStyle/>
          <a:p>
            <a:pPr>
              <a:buClrTx/>
              <a:buFont typeface="Wingdings" panose="05000000000000000000" pitchFamily="2" charset="2"/>
              <a:buChar char="Ø"/>
            </a:pPr>
            <a:r>
              <a:rPr lang="it-IT" sz="2800" dirty="0"/>
              <a:t>Le operazioni di M&amp;A causano un aumento significativo dell’efficienza di costo nel tempo</a:t>
            </a:r>
          </a:p>
          <a:p>
            <a:pPr>
              <a:buClrTx/>
              <a:buFont typeface="Wingdings" panose="05000000000000000000" pitchFamily="2" charset="2"/>
              <a:buChar char="Ø"/>
            </a:pPr>
            <a:r>
              <a:rPr lang="it-IT" sz="2800" dirty="0"/>
              <a:t>Le banche che svolgono operazioni di M&amp;A sono più efficienti di quelle non operanti</a:t>
            </a:r>
          </a:p>
          <a:p>
            <a:pPr>
              <a:buClrTx/>
              <a:buFont typeface="Wingdings" panose="05000000000000000000" pitchFamily="2" charset="2"/>
              <a:buChar char="Ø"/>
            </a:pPr>
            <a:r>
              <a:rPr lang="it-IT" sz="2800" dirty="0"/>
              <a:t>Le motivazioni di tale incremento di efficienza sono una questione aperta</a:t>
            </a:r>
            <a:endParaRPr lang="en-US" sz="2800" dirty="0"/>
          </a:p>
        </p:txBody>
      </p:sp>
    </p:spTree>
    <p:extLst>
      <p:ext uri="{BB962C8B-B14F-4D97-AF65-F5344CB8AC3E}">
        <p14:creationId xmlns:p14="http://schemas.microsoft.com/office/powerpoint/2010/main" val="1705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C8CECF1-F37C-40F3-A74A-6E75A38045AF}"/>
              </a:ext>
            </a:extLst>
          </p:cNvPr>
          <p:cNvSpPr>
            <a:spLocks noGrp="1"/>
          </p:cNvSpPr>
          <p:nvPr>
            <p:ph type="title"/>
          </p:nvPr>
        </p:nvSpPr>
        <p:spPr>
          <a:xfrm>
            <a:off x="1548966" y="0"/>
            <a:ext cx="10018713" cy="1752599"/>
          </a:xfrm>
        </p:spPr>
        <p:txBody>
          <a:bodyPr/>
          <a:lstStyle/>
          <a:p>
            <a:r>
              <a:rPr lang="it-IT" dirty="0">
                <a:effectLst>
                  <a:outerShdw blurRad="38100" dist="38100" dir="2700000" algn="tl">
                    <a:srgbClr val="000000">
                      <a:alpha val="43137"/>
                    </a:srgbClr>
                  </a:outerShdw>
                </a:effectLst>
              </a:rPr>
              <a:t>Motivazione:</a:t>
            </a:r>
            <a:endParaRPr lang="en-US" dirty="0">
              <a:effectLst>
                <a:outerShdw blurRad="38100" dist="38100" dir="2700000" algn="tl">
                  <a:srgbClr val="000000">
                    <a:alpha val="43137"/>
                  </a:srgbClr>
                </a:outerShdw>
              </a:effectLst>
            </a:endParaRPr>
          </a:p>
        </p:txBody>
      </p:sp>
      <p:sp>
        <p:nvSpPr>
          <p:cNvPr id="4" name="Titolo 2">
            <a:extLst>
              <a:ext uri="{FF2B5EF4-FFF2-40B4-BE49-F238E27FC236}">
                <a16:creationId xmlns:a16="http://schemas.microsoft.com/office/drawing/2014/main" id="{7DE1AF86-070D-4CB0-A0FB-5F557F2B2AC3}"/>
              </a:ext>
            </a:extLst>
          </p:cNvPr>
          <p:cNvSpPr txBox="1">
            <a:spLocks/>
          </p:cNvSpPr>
          <p:nvPr/>
        </p:nvSpPr>
        <p:spPr>
          <a:xfrm>
            <a:off x="1313439" y="1752598"/>
            <a:ext cx="10018713" cy="3632201"/>
          </a:xfrm>
          <a:prstGeom prst="rect">
            <a:avLst/>
          </a:prstGeom>
          <a:effectLst/>
        </p:spPr>
        <p:txBody>
          <a:bodyPr vert="horz" lIns="91440" tIns="45720" rIns="91440" bIns="45720" rtlCol="0" anchor="ctr">
            <a:normAutofit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it-IT" sz="2800" dirty="0"/>
              <a:t>Negli ultimi anni il mercato bancario non solo italiano, ma europeo, è stato oggetto di un rilevante aumento delle operazioni di M&amp;A causato dalla crisi economica e dalle nuove regolamentazioni.</a:t>
            </a:r>
          </a:p>
          <a:p>
            <a:pPr algn="l"/>
            <a:endParaRPr lang="it-IT" sz="2800" dirty="0">
              <a:effectLst>
                <a:outerShdw blurRad="38100" dist="38100" dir="2700000" algn="tl">
                  <a:srgbClr val="000000">
                    <a:alpha val="43137"/>
                  </a:srgbClr>
                </a:outerShdw>
              </a:effectLst>
            </a:endParaRPr>
          </a:p>
          <a:p>
            <a:pPr algn="l"/>
            <a:r>
              <a:rPr lang="it-IT" sz="2800" dirty="0"/>
              <a:t>Perciò è interessante analizzare se tali operazioni abbiano portato incrementi in termini di efficienza di costo, perché una maggiore efficienza di costo porta benefici economici non solo alle banche stesse, ma anche alla comunità che usufruisce di servizi a  un costo inferiore.</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7246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785109-CAE6-4BCE-B62A-AE02A03D89BC}"/>
              </a:ext>
            </a:extLst>
          </p:cNvPr>
          <p:cNvSpPr>
            <a:spLocks noGrp="1"/>
          </p:cNvSpPr>
          <p:nvPr>
            <p:ph type="title"/>
          </p:nvPr>
        </p:nvSpPr>
        <p:spPr>
          <a:xfrm>
            <a:off x="1308818" y="0"/>
            <a:ext cx="10018713" cy="1752599"/>
          </a:xfrm>
        </p:spPr>
        <p:txBody>
          <a:bodyPr/>
          <a:lstStyle/>
          <a:p>
            <a:r>
              <a:rPr lang="it-IT" dirty="0">
                <a:effectLst>
                  <a:outerShdw blurRad="38100" dist="38100" dir="2700000" algn="tl">
                    <a:srgbClr val="000000">
                      <a:alpha val="43137"/>
                    </a:srgbClr>
                  </a:outerShdw>
                </a:effectLst>
              </a:rPr>
              <a:t>Le operazioni di M&amp;A:</a:t>
            </a:r>
            <a:endParaRPr lang="en-US" dirty="0"/>
          </a:p>
        </p:txBody>
      </p:sp>
      <p:sp>
        <p:nvSpPr>
          <p:cNvPr id="3" name="Segnaposto contenuto 2">
            <a:extLst>
              <a:ext uri="{FF2B5EF4-FFF2-40B4-BE49-F238E27FC236}">
                <a16:creationId xmlns:a16="http://schemas.microsoft.com/office/drawing/2014/main" id="{62508800-D5F8-47AA-A3AF-4B90ECDE659C}"/>
              </a:ext>
            </a:extLst>
          </p:cNvPr>
          <p:cNvSpPr>
            <a:spLocks noGrp="1"/>
          </p:cNvSpPr>
          <p:nvPr>
            <p:ph idx="1"/>
          </p:nvPr>
        </p:nvSpPr>
        <p:spPr>
          <a:xfrm>
            <a:off x="1521256" y="2897908"/>
            <a:ext cx="10018713" cy="3124201"/>
          </a:xfrm>
        </p:spPr>
        <p:txBody>
          <a:bodyPr>
            <a:noAutofit/>
          </a:bodyPr>
          <a:lstStyle/>
          <a:p>
            <a:pPr marL="0" indent="0">
              <a:buNone/>
            </a:pPr>
            <a:r>
              <a:rPr lang="it-IT" sz="2800" dirty="0"/>
              <a:t>M&amp;A è una sigla che sta per Merge and </a:t>
            </a:r>
            <a:r>
              <a:rPr lang="it-IT" sz="2800" dirty="0" err="1"/>
              <a:t>Acquisition</a:t>
            </a:r>
            <a:r>
              <a:rPr lang="it-IT" sz="2800" dirty="0"/>
              <a:t>, dove Merge significa fusione e </a:t>
            </a:r>
            <a:r>
              <a:rPr lang="it-IT" sz="2800" dirty="0" err="1"/>
              <a:t>acquisition</a:t>
            </a:r>
            <a:r>
              <a:rPr lang="it-IT" sz="2800" dirty="0"/>
              <a:t> acquisizione:</a:t>
            </a:r>
          </a:p>
          <a:p>
            <a:pPr>
              <a:buClrTx/>
            </a:pPr>
            <a:r>
              <a:rPr lang="it-IT" sz="2800" dirty="0"/>
              <a:t>La fusione più comune è quella tramite incorporazione che consiste nell’incorporazione di una società preesistente in un'altra società incorporante</a:t>
            </a:r>
          </a:p>
          <a:p>
            <a:pPr>
              <a:buClrTx/>
            </a:pPr>
            <a:r>
              <a:rPr lang="it-IT" sz="2800" dirty="0"/>
              <a:t>L’acquisizione  consiste in un’operazione in cui un </a:t>
            </a:r>
            <a:r>
              <a:rPr lang="it-IT" sz="2800" dirty="0" err="1"/>
              <a:t>acquiror</a:t>
            </a:r>
            <a:r>
              <a:rPr lang="it-IT" sz="2800" dirty="0"/>
              <a:t> acquista, parzialmente o interamente, un Target il quale rinuncia alla sua proprietà.</a:t>
            </a:r>
          </a:p>
          <a:p>
            <a:pPr>
              <a:buClrTx/>
            </a:pPr>
            <a:endParaRPr lang="it-IT" sz="2800" dirty="0"/>
          </a:p>
          <a:p>
            <a:pPr>
              <a:buClrTx/>
            </a:pPr>
            <a:endParaRPr lang="en-US" sz="2800" dirty="0"/>
          </a:p>
        </p:txBody>
      </p:sp>
    </p:spTree>
    <p:extLst>
      <p:ext uri="{BB962C8B-B14F-4D97-AF65-F5344CB8AC3E}">
        <p14:creationId xmlns:p14="http://schemas.microsoft.com/office/powerpoint/2010/main" val="199972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C78BF-A1F9-4091-8324-7642BBEA3BED}"/>
              </a:ext>
            </a:extLst>
          </p:cNvPr>
          <p:cNvSpPr>
            <a:spLocks noGrp="1"/>
          </p:cNvSpPr>
          <p:nvPr>
            <p:ph type="title"/>
          </p:nvPr>
        </p:nvSpPr>
        <p:spPr>
          <a:xfrm>
            <a:off x="1353155" y="92364"/>
            <a:ext cx="10018713" cy="1752599"/>
          </a:xfrm>
        </p:spPr>
        <p:txBody>
          <a:bodyPr>
            <a:normAutofit/>
          </a:bodyPr>
          <a:lstStyle/>
          <a:p>
            <a:pPr algn="ctr"/>
            <a:r>
              <a:rPr lang="it-IT" dirty="0">
                <a:effectLst>
                  <a:outerShdw blurRad="38100" dist="38100" dir="2700000" algn="tl">
                    <a:srgbClr val="000000">
                      <a:alpha val="43137"/>
                    </a:srgbClr>
                  </a:outerShdw>
                </a:effectLst>
              </a:rPr>
              <a:t>Obiettivi:</a:t>
            </a:r>
            <a:endParaRPr lang="en-US" dirty="0">
              <a:effectLst>
                <a:outerShdw blurRad="38100" dist="38100" dir="2700000" algn="tl">
                  <a:srgbClr val="000000">
                    <a:alpha val="43137"/>
                  </a:srgbClr>
                </a:outerShdw>
              </a:effectLst>
            </a:endParaRPr>
          </a:p>
        </p:txBody>
      </p:sp>
      <p:sp>
        <p:nvSpPr>
          <p:cNvPr id="3" name="Titolo 1">
            <a:extLst>
              <a:ext uri="{FF2B5EF4-FFF2-40B4-BE49-F238E27FC236}">
                <a16:creationId xmlns:a16="http://schemas.microsoft.com/office/drawing/2014/main" id="{0925E8D3-883E-453E-951D-E73E61FDB2F3}"/>
              </a:ext>
            </a:extLst>
          </p:cNvPr>
          <p:cNvSpPr txBox="1">
            <a:spLocks/>
          </p:cNvSpPr>
          <p:nvPr/>
        </p:nvSpPr>
        <p:spPr>
          <a:xfrm>
            <a:off x="1353154" y="1694874"/>
            <a:ext cx="10018713" cy="41886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Wingdings" panose="05000000000000000000" pitchFamily="2" charset="2"/>
              <a:buChar char="Ø"/>
            </a:pPr>
            <a:r>
              <a:rPr lang="it-IT" sz="2800" dirty="0"/>
              <a:t>Verificare se le banche operanti abbiano raggiunto livelli di efficienza maggiori rispetto alle non operanti</a:t>
            </a:r>
          </a:p>
          <a:p>
            <a:pPr marL="571500" indent="-571500" algn="l">
              <a:buFont typeface="Wingdings" panose="05000000000000000000" pitchFamily="2" charset="2"/>
              <a:buChar char="Ø"/>
            </a:pPr>
            <a:r>
              <a:rPr lang="it-IT" sz="2800" dirty="0"/>
              <a:t>Verificare se l’efficienza aumenti nel tempo dopo aver effettuato un operazione di M&amp;A</a:t>
            </a:r>
          </a:p>
          <a:p>
            <a:pPr marL="571500" indent="-571500" algn="l">
              <a:buFont typeface="Arial" panose="020B0604020202020204" pitchFamily="34" charset="0"/>
              <a:buChar char="•"/>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5308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C78BF-A1F9-4091-8324-7642BBEA3BED}"/>
              </a:ext>
            </a:extLst>
          </p:cNvPr>
          <p:cNvSpPr>
            <a:spLocks noGrp="1"/>
          </p:cNvSpPr>
          <p:nvPr>
            <p:ph type="title"/>
          </p:nvPr>
        </p:nvSpPr>
        <p:spPr>
          <a:xfrm>
            <a:off x="1351308" y="532310"/>
            <a:ext cx="10018713" cy="1610526"/>
          </a:xfrm>
        </p:spPr>
        <p:txBody>
          <a:bodyPr>
            <a:normAutofit fontScale="90000"/>
          </a:bodyPr>
          <a:lstStyle/>
          <a:p>
            <a:br>
              <a:rPr lang="it-IT" dirty="0">
                <a:effectLst>
                  <a:outerShdw blurRad="38100" dist="38100" dir="2700000" algn="tl">
                    <a:srgbClr val="000000">
                      <a:alpha val="43137"/>
                    </a:srgbClr>
                  </a:outerShdw>
                </a:effectLst>
              </a:rPr>
            </a:br>
            <a:br>
              <a:rPr lang="it-IT" dirty="0">
                <a:effectLst>
                  <a:outerShdw blurRad="38100" dist="38100" dir="2700000" algn="tl">
                    <a:srgbClr val="000000">
                      <a:alpha val="43137"/>
                    </a:srgbClr>
                  </a:outerShdw>
                </a:effectLst>
              </a:rPr>
            </a:br>
            <a:br>
              <a:rPr lang="it-IT" dirty="0">
                <a:effectLst>
                  <a:outerShdw blurRad="38100" dist="38100" dir="2700000" algn="tl">
                    <a:srgbClr val="000000">
                      <a:alpha val="43137"/>
                    </a:srgbClr>
                  </a:outerShdw>
                </a:effectLst>
              </a:rPr>
            </a:br>
            <a:r>
              <a:rPr lang="it-IT" dirty="0">
                <a:effectLst>
                  <a:outerShdw blurRad="38100" dist="38100" dir="2700000" algn="tl">
                    <a:srgbClr val="000000">
                      <a:alpha val="43137"/>
                    </a:srgbClr>
                  </a:outerShdw>
                </a:effectLst>
              </a:rPr>
              <a:t>Struttura della ricerca:</a:t>
            </a:r>
            <a:br>
              <a:rPr lang="it-IT" dirty="0">
                <a:effectLst>
                  <a:outerShdw blurRad="38100" dist="38100" dir="2700000" algn="tl">
                    <a:srgbClr val="000000">
                      <a:alpha val="43137"/>
                    </a:srgbClr>
                  </a:outerShdw>
                </a:effectLst>
              </a:rPr>
            </a:br>
            <a:br>
              <a:rPr lang="it-IT" dirty="0">
                <a:effectLst>
                  <a:outerShdw blurRad="38100" dist="38100" dir="2700000" algn="tl">
                    <a:srgbClr val="000000">
                      <a:alpha val="43137"/>
                    </a:srgbClr>
                  </a:outerShdw>
                </a:effectLst>
              </a:rPr>
            </a:br>
            <a:br>
              <a:rPr lang="it-IT" dirty="0">
                <a:effectLst>
                  <a:outerShdw blurRad="38100" dist="38100" dir="2700000" algn="tl">
                    <a:srgbClr val="000000">
                      <a:alpha val="43137"/>
                    </a:srgbClr>
                  </a:outerShdw>
                </a:effectLst>
              </a:rPr>
            </a:br>
            <a:br>
              <a:rPr lang="it-IT" dirty="0">
                <a:effectLst>
                  <a:outerShdw blurRad="38100" dist="38100" dir="2700000" algn="tl">
                    <a:srgbClr val="000000">
                      <a:alpha val="43137"/>
                    </a:srgbClr>
                  </a:outerShdw>
                </a:effectLst>
              </a:rPr>
            </a:br>
            <a:r>
              <a:rPr lang="it-IT" dirty="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Titolo 1">
            <a:extLst>
              <a:ext uri="{FF2B5EF4-FFF2-40B4-BE49-F238E27FC236}">
                <a16:creationId xmlns:a16="http://schemas.microsoft.com/office/drawing/2014/main" id="{17C76DDB-9B76-4ECA-9FD5-AF938405B753}"/>
              </a:ext>
            </a:extLst>
          </p:cNvPr>
          <p:cNvSpPr txBox="1">
            <a:spLocks/>
          </p:cNvSpPr>
          <p:nvPr/>
        </p:nvSpPr>
        <p:spPr>
          <a:xfrm>
            <a:off x="1353154" y="1339273"/>
            <a:ext cx="10672591" cy="5347854"/>
          </a:xfrm>
          <a:prstGeom prst="rect">
            <a:avLst/>
          </a:prstGeom>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it-IT" sz="2800" dirty="0"/>
          </a:p>
          <a:p>
            <a:pPr marL="571500" indent="-571500" algn="l">
              <a:buFont typeface="Wingdings" panose="05000000000000000000" pitchFamily="2" charset="2"/>
              <a:buChar char="Ø"/>
            </a:pPr>
            <a:endParaRPr lang="it-IT" sz="2800" dirty="0"/>
          </a:p>
          <a:p>
            <a:pPr marL="571500" indent="-571500" algn="l">
              <a:buFont typeface="Wingdings" panose="05000000000000000000" pitchFamily="2" charset="2"/>
              <a:buChar char="Ø"/>
            </a:pPr>
            <a:r>
              <a:rPr lang="it-IT" sz="3000" dirty="0"/>
              <a:t>Raccolta delle operazioni di M&amp;A e dei dati di bilancio relativi alle banche italiane nel periodo analizzato (2006-2016)</a:t>
            </a:r>
          </a:p>
          <a:p>
            <a:pPr marL="571500" indent="-571500" algn="l">
              <a:buFont typeface="Wingdings" panose="05000000000000000000" pitchFamily="2" charset="2"/>
              <a:buChar char="Ø"/>
            </a:pPr>
            <a:endParaRPr lang="it-IT" sz="3000" dirty="0"/>
          </a:p>
          <a:p>
            <a:pPr marL="571500" indent="-571500" algn="l">
              <a:buFont typeface="Wingdings" panose="05000000000000000000" pitchFamily="2" charset="2"/>
              <a:buChar char="Ø"/>
            </a:pPr>
            <a:r>
              <a:rPr lang="it-IT" sz="3000" dirty="0"/>
              <a:t>Creazione di un dataset unico e analisi delle più importanti poste di bilancio</a:t>
            </a:r>
          </a:p>
          <a:p>
            <a:pPr marL="571500" indent="-571500" algn="l">
              <a:buFont typeface="Wingdings" panose="05000000000000000000" pitchFamily="2" charset="2"/>
              <a:buChar char="Ø"/>
            </a:pPr>
            <a:endParaRPr lang="it-IT" sz="3000" dirty="0"/>
          </a:p>
          <a:p>
            <a:pPr marL="571500" indent="-571500" algn="l">
              <a:buFont typeface="Wingdings" panose="05000000000000000000" pitchFamily="2" charset="2"/>
              <a:buChar char="Ø"/>
            </a:pPr>
            <a:r>
              <a:rPr lang="it-IT" sz="3000" dirty="0"/>
              <a:t>Stima della funzione di costo e dei relativi punteggi di efficienza</a:t>
            </a:r>
          </a:p>
          <a:p>
            <a:pPr marL="571500" indent="-571500" algn="l">
              <a:buFont typeface="Wingdings" panose="05000000000000000000" pitchFamily="2" charset="2"/>
              <a:buChar char="Ø"/>
            </a:pPr>
            <a:endParaRPr lang="it-IT" sz="3000" dirty="0"/>
          </a:p>
          <a:p>
            <a:pPr marL="571500" indent="-571500" algn="l">
              <a:buFont typeface="Wingdings" panose="05000000000000000000" pitchFamily="2" charset="2"/>
              <a:buChar char="Ø"/>
            </a:pPr>
            <a:r>
              <a:rPr lang="it-IT" sz="3000" dirty="0"/>
              <a:t>Analisi di tali punteggi di efficienza</a:t>
            </a:r>
          </a:p>
          <a:p>
            <a:pPr marL="571500" indent="-571500" algn="l">
              <a:buFont typeface="Wingdings" panose="05000000000000000000" pitchFamily="2" charset="2"/>
              <a:buChar char="Ø"/>
            </a:pPr>
            <a:endParaRPr lang="it-IT" sz="3000" dirty="0"/>
          </a:p>
          <a:p>
            <a:pPr marL="571500" indent="-571500" algn="l">
              <a:buFont typeface="Wingdings" panose="05000000000000000000" pitchFamily="2" charset="2"/>
              <a:buChar char="Ø"/>
            </a:pPr>
            <a:r>
              <a:rPr lang="it-IT" sz="3000" dirty="0"/>
              <a:t>Test per verificare la significatività degli incrementi di efficienza</a:t>
            </a:r>
          </a:p>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it-IT" sz="2800" dirty="0"/>
          </a:p>
          <a:p>
            <a:pPr marL="571500" indent="-571500" algn="l">
              <a:buFont typeface="Arial" panose="020B0604020202020204" pitchFamily="34" charset="0"/>
              <a:buChar char="•"/>
            </a:pPr>
            <a:endParaRPr lang="en-US" sz="2800" dirty="0"/>
          </a:p>
        </p:txBody>
      </p:sp>
    </p:spTree>
    <p:extLst>
      <p:ext uri="{BB962C8B-B14F-4D97-AF65-F5344CB8AC3E}">
        <p14:creationId xmlns:p14="http://schemas.microsoft.com/office/powerpoint/2010/main" val="219637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0C78BF-A1F9-4091-8324-7642BBEA3BED}"/>
              </a:ext>
            </a:extLst>
          </p:cNvPr>
          <p:cNvSpPr>
            <a:spLocks noGrp="1"/>
          </p:cNvSpPr>
          <p:nvPr>
            <p:ph type="title"/>
          </p:nvPr>
        </p:nvSpPr>
        <p:spPr/>
        <p:txBody>
          <a:bodyPr/>
          <a:lstStyle/>
          <a:p>
            <a:pPr algn="ctr"/>
            <a:r>
              <a:rPr lang="it-IT" dirty="0">
                <a:effectLst>
                  <a:outerShdw blurRad="38100" dist="38100" dir="2700000" algn="tl">
                    <a:srgbClr val="000000">
                      <a:alpha val="43137"/>
                    </a:srgbClr>
                  </a:outerShdw>
                </a:effectLst>
              </a:rPr>
              <a:t>Raccolta dei dati</a:t>
            </a:r>
            <a:endParaRPr lang="en-US" dirty="0">
              <a:effectLst>
                <a:outerShdw blurRad="38100" dist="38100" dir="2700000" algn="tl">
                  <a:srgbClr val="000000">
                    <a:alpha val="43137"/>
                  </a:srgbClr>
                </a:outerShdw>
              </a:effectLst>
            </a:endParaRPr>
          </a:p>
        </p:txBody>
      </p:sp>
      <p:pic>
        <p:nvPicPr>
          <p:cNvPr id="5" name="Segnaposto contenuto 4">
            <a:extLst>
              <a:ext uri="{FF2B5EF4-FFF2-40B4-BE49-F238E27FC236}">
                <a16:creationId xmlns:a16="http://schemas.microsoft.com/office/drawing/2014/main" id="{054328AD-287A-4F2A-8520-1569A6CC0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0728" y="2330963"/>
            <a:ext cx="3432313" cy="2196074"/>
          </a:xfrm>
        </p:spPr>
      </p:pic>
      <p:pic>
        <p:nvPicPr>
          <p:cNvPr id="9" name="Immagine 8">
            <a:extLst>
              <a:ext uri="{FF2B5EF4-FFF2-40B4-BE49-F238E27FC236}">
                <a16:creationId xmlns:a16="http://schemas.microsoft.com/office/drawing/2014/main" id="{FA5AD271-0FA3-410E-B89A-87C061ADD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012" y="2438399"/>
            <a:ext cx="4255677" cy="1981204"/>
          </a:xfrm>
          <a:prstGeom prst="rect">
            <a:avLst/>
          </a:prstGeom>
        </p:spPr>
      </p:pic>
      <p:sp>
        <p:nvSpPr>
          <p:cNvPr id="16" name="Titolo 1">
            <a:extLst>
              <a:ext uri="{FF2B5EF4-FFF2-40B4-BE49-F238E27FC236}">
                <a16:creationId xmlns:a16="http://schemas.microsoft.com/office/drawing/2014/main" id="{D6A5E2B3-1722-4D2A-92DE-1C3D3441DB36}"/>
              </a:ext>
            </a:extLst>
          </p:cNvPr>
          <p:cNvSpPr txBox="1">
            <a:spLocks/>
          </p:cNvSpPr>
          <p:nvPr/>
        </p:nvSpPr>
        <p:spPr>
          <a:xfrm>
            <a:off x="2502281" y="4470367"/>
            <a:ext cx="3629206" cy="8038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186 operazioni</a:t>
            </a:r>
            <a:endParaRPr lang="en-US" dirty="0"/>
          </a:p>
        </p:txBody>
      </p:sp>
      <p:sp>
        <p:nvSpPr>
          <p:cNvPr id="18" name="Titolo 1">
            <a:extLst>
              <a:ext uri="{FF2B5EF4-FFF2-40B4-BE49-F238E27FC236}">
                <a16:creationId xmlns:a16="http://schemas.microsoft.com/office/drawing/2014/main" id="{873B35F9-C03A-498F-AEA0-7757EFE0AB49}"/>
              </a:ext>
            </a:extLst>
          </p:cNvPr>
          <p:cNvSpPr txBox="1">
            <a:spLocks/>
          </p:cNvSpPr>
          <p:nvPr/>
        </p:nvSpPr>
        <p:spPr>
          <a:xfrm>
            <a:off x="6994535" y="4527035"/>
            <a:ext cx="3170630" cy="69055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dirty="0"/>
              <a:t>670 banche </a:t>
            </a:r>
            <a:endParaRPr lang="en-US" dirty="0"/>
          </a:p>
        </p:txBody>
      </p:sp>
    </p:spTree>
    <p:extLst>
      <p:ext uri="{BB962C8B-B14F-4D97-AF65-F5344CB8AC3E}">
        <p14:creationId xmlns:p14="http://schemas.microsoft.com/office/powerpoint/2010/main" val="2135077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10C88A-45E9-46A0-BD05-261F52B37B15}"/>
              </a:ext>
            </a:extLst>
          </p:cNvPr>
          <p:cNvSpPr>
            <a:spLocks noGrp="1"/>
          </p:cNvSpPr>
          <p:nvPr>
            <p:ph type="title"/>
          </p:nvPr>
        </p:nvSpPr>
        <p:spPr/>
        <p:txBody>
          <a:bodyPr>
            <a:normAutofit/>
          </a:bodyPr>
          <a:lstStyle/>
          <a:p>
            <a:r>
              <a:rPr lang="it-IT" dirty="0">
                <a:effectLst>
                  <a:outerShdw blurRad="38100" dist="38100" dir="2700000" algn="tl">
                    <a:srgbClr val="000000">
                      <a:alpha val="43137"/>
                    </a:srgbClr>
                  </a:outerShdw>
                </a:effectLst>
              </a:rPr>
              <a:t>Operazioni di M&amp;A nel periodo sotto analisi</a:t>
            </a:r>
            <a:endParaRPr lang="en-US" dirty="0">
              <a:effectLst>
                <a:outerShdw blurRad="38100" dist="38100" dir="2700000" algn="tl">
                  <a:srgbClr val="000000">
                    <a:alpha val="43137"/>
                  </a:srgbClr>
                </a:outerShdw>
              </a:effectLst>
            </a:endParaRPr>
          </a:p>
        </p:txBody>
      </p:sp>
      <p:graphicFrame>
        <p:nvGraphicFramePr>
          <p:cNvPr id="4" name="Segnaposto contenuto 3">
            <a:extLst>
              <a:ext uri="{FF2B5EF4-FFF2-40B4-BE49-F238E27FC236}">
                <a16:creationId xmlns:a16="http://schemas.microsoft.com/office/drawing/2014/main" id="{9E8CF99C-9BC5-40AA-B368-7ACB5F0C0C89}"/>
              </a:ext>
            </a:extLst>
          </p:cNvPr>
          <p:cNvGraphicFramePr>
            <a:graphicFrameLocks noGrp="1"/>
          </p:cNvGraphicFramePr>
          <p:nvPr>
            <p:ph idx="1"/>
            <p:extLst>
              <p:ext uri="{D42A27DB-BD31-4B8C-83A1-F6EECF244321}">
                <p14:modId xmlns:p14="http://schemas.microsoft.com/office/powerpoint/2010/main" val="3359214605"/>
              </p:ext>
            </p:extLst>
          </p:nvPr>
        </p:nvGraphicFramePr>
        <p:xfrm>
          <a:off x="1484312" y="2546928"/>
          <a:ext cx="10018712" cy="3124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416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8F086C-83FE-4DF4-8172-955E4F95A8F6}"/>
              </a:ext>
            </a:extLst>
          </p:cNvPr>
          <p:cNvSpPr>
            <a:spLocks noGrp="1"/>
          </p:cNvSpPr>
          <p:nvPr>
            <p:ph type="title"/>
          </p:nvPr>
        </p:nvSpPr>
        <p:spPr/>
        <p:txBody>
          <a:bodyPr>
            <a:normAutofit/>
          </a:bodyPr>
          <a:lstStyle/>
          <a:p>
            <a:r>
              <a:rPr lang="it-IT" dirty="0">
                <a:effectLst>
                  <a:outerShdw blurRad="38100" dist="38100" dir="2700000" algn="tl">
                    <a:srgbClr val="000000">
                      <a:alpha val="43137"/>
                    </a:srgbClr>
                  </a:outerShdw>
                </a:effectLst>
              </a:rPr>
              <a:t>Costi operativi nel tempo</a:t>
            </a:r>
            <a:endParaRPr lang="en-US" dirty="0">
              <a:effectLst>
                <a:outerShdw blurRad="38100" dist="38100" dir="2700000" algn="tl">
                  <a:srgbClr val="000000">
                    <a:alpha val="43137"/>
                  </a:srgbClr>
                </a:outerShdw>
              </a:effectLst>
            </a:endParaRPr>
          </a:p>
        </p:txBody>
      </p:sp>
      <p:graphicFrame>
        <p:nvGraphicFramePr>
          <p:cNvPr id="4" name="Segnaposto contenuto 3">
            <a:extLst>
              <a:ext uri="{FF2B5EF4-FFF2-40B4-BE49-F238E27FC236}">
                <a16:creationId xmlns:a16="http://schemas.microsoft.com/office/drawing/2014/main" id="{64A1D16B-56A4-4063-9568-25C5F32AD162}"/>
              </a:ext>
            </a:extLst>
          </p:cNvPr>
          <p:cNvGraphicFramePr>
            <a:graphicFrameLocks noGrp="1"/>
          </p:cNvGraphicFramePr>
          <p:nvPr>
            <p:ph idx="1"/>
            <p:extLst>
              <p:ext uri="{D42A27DB-BD31-4B8C-83A1-F6EECF244321}">
                <p14:modId xmlns:p14="http://schemas.microsoft.com/office/powerpoint/2010/main" val="548803923"/>
              </p:ext>
            </p:extLst>
          </p:nvPr>
        </p:nvGraphicFramePr>
        <p:xfrm>
          <a:off x="1484313" y="2327565"/>
          <a:ext cx="10018712" cy="3463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561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0FEA9D-1926-4DD2-A74C-0FD63F479EB0}"/>
              </a:ext>
            </a:extLst>
          </p:cNvPr>
          <p:cNvSpPr>
            <a:spLocks noGrp="1"/>
          </p:cNvSpPr>
          <p:nvPr>
            <p:ph type="title"/>
          </p:nvPr>
        </p:nvSpPr>
        <p:spPr/>
        <p:txBody>
          <a:bodyPr/>
          <a:lstStyle/>
          <a:p>
            <a:r>
              <a:rPr lang="it-IT" dirty="0">
                <a:effectLst>
                  <a:outerShdw blurRad="38100" dist="38100" dir="2700000" algn="tl">
                    <a:srgbClr val="000000">
                      <a:alpha val="43137"/>
                    </a:srgbClr>
                  </a:outerShdw>
                </a:effectLst>
              </a:rPr>
              <a:t>Prestiti nel tempo</a:t>
            </a:r>
            <a:endParaRPr lang="en-US" dirty="0">
              <a:effectLst>
                <a:outerShdw blurRad="38100" dist="38100" dir="2700000" algn="tl">
                  <a:srgbClr val="000000">
                    <a:alpha val="43137"/>
                  </a:srgbClr>
                </a:outerShdw>
              </a:effectLst>
            </a:endParaRPr>
          </a:p>
        </p:txBody>
      </p:sp>
      <p:graphicFrame>
        <p:nvGraphicFramePr>
          <p:cNvPr id="4" name="Segnaposto contenuto 3">
            <a:extLst>
              <a:ext uri="{FF2B5EF4-FFF2-40B4-BE49-F238E27FC236}">
                <a16:creationId xmlns:a16="http://schemas.microsoft.com/office/drawing/2014/main" id="{BBE3F531-26F3-412D-91B7-EBD151E0BEF1}"/>
              </a:ext>
            </a:extLst>
          </p:cNvPr>
          <p:cNvGraphicFramePr>
            <a:graphicFrameLocks noGrp="1"/>
          </p:cNvGraphicFramePr>
          <p:nvPr>
            <p:ph idx="1"/>
            <p:extLst>
              <p:ext uri="{D42A27DB-BD31-4B8C-83A1-F6EECF244321}">
                <p14:modId xmlns:p14="http://schemas.microsoft.com/office/powerpoint/2010/main" val="1654761009"/>
              </p:ext>
            </p:extLst>
          </p:nvPr>
        </p:nvGraphicFramePr>
        <p:xfrm>
          <a:off x="1484313" y="2225964"/>
          <a:ext cx="10018712" cy="35652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9893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sse">
  <a:themeElements>
    <a:clrScheme name="Parallass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ss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ss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TM03457496[[fn=Parallasse]]</Template>
  <TotalTime>118</TotalTime>
  <Words>460</Words>
  <Application>Microsoft Office PowerPoint</Application>
  <PresentationFormat>Widescreen</PresentationFormat>
  <Paragraphs>86</Paragraphs>
  <Slides>14</Slides>
  <Notes>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14</vt:i4>
      </vt:variant>
    </vt:vector>
  </HeadingPairs>
  <TitlesOfParts>
    <vt:vector size="23" baseType="lpstr">
      <vt:lpstr>MS Mincho</vt:lpstr>
      <vt:lpstr>Yu Mincho</vt:lpstr>
      <vt:lpstr>Arial</vt:lpstr>
      <vt:lpstr>Calibri</vt:lpstr>
      <vt:lpstr>Cambria Math</vt:lpstr>
      <vt:lpstr>Corbel</vt:lpstr>
      <vt:lpstr>Times New Roman</vt:lpstr>
      <vt:lpstr>Wingdings</vt:lpstr>
      <vt:lpstr>Parallasse</vt:lpstr>
      <vt:lpstr>Operazioni di M&amp;A ed efficienza del sistema bancario italiano </vt:lpstr>
      <vt:lpstr>Motivazione:</vt:lpstr>
      <vt:lpstr>Le operazioni di M&amp;A:</vt:lpstr>
      <vt:lpstr>Obiettivi:</vt:lpstr>
      <vt:lpstr>   Struttura della ricerca:     </vt:lpstr>
      <vt:lpstr>Raccolta dei dati</vt:lpstr>
      <vt:lpstr>Operazioni di M&amp;A nel periodo sotto analisi</vt:lpstr>
      <vt:lpstr>Costi operativi nel tempo</vt:lpstr>
      <vt:lpstr>Prestiti nel tempo</vt:lpstr>
      <vt:lpstr>Funzione di costo</vt:lpstr>
      <vt:lpstr>L’efficienza di costo</vt:lpstr>
      <vt:lpstr>L’efficienza di costo rispetto all’operazione</vt:lpstr>
      <vt:lpstr>L’efficienza di costo rispetto al tipo  di banca</vt:lpstr>
      <vt:lpstr>Conclusioni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Operazioni di M&amp;A ed efficienza del sistema bancario italiano</dc:title>
  <dc:creator>francesco gabellini</dc:creator>
  <cp:lastModifiedBy>francesco gabellini</cp:lastModifiedBy>
  <cp:revision>31</cp:revision>
  <dcterms:created xsi:type="dcterms:W3CDTF">2018-09-07T07:32:56Z</dcterms:created>
  <dcterms:modified xsi:type="dcterms:W3CDTF">2018-09-11T16:09:08Z</dcterms:modified>
</cp:coreProperties>
</file>