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70" r:id="rId3"/>
    <p:sldId id="274" r:id="rId4"/>
    <p:sldId id="271" r:id="rId5"/>
    <p:sldId id="272" r:id="rId6"/>
    <p:sldId id="273" r:id="rId7"/>
    <p:sldId id="260" r:id="rId8"/>
    <p:sldId id="257" r:id="rId9"/>
    <p:sldId id="258" r:id="rId10"/>
    <p:sldId id="259"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ello Fabbri" initials="AF" lastIdx="10" clrIdx="0">
    <p:extLst>
      <p:ext uri="{19B8F6BF-5375-455C-9EA6-DF929625EA0E}">
        <p15:presenceInfo xmlns:p15="http://schemas.microsoft.com/office/powerpoint/2012/main" userId="Antonello Fabb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3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3EC8C-8959-4D8A-A564-2301A3F3B12E}" type="datetimeFigureOut">
              <a:rPr lang="en-US" smtClean="0"/>
              <a:t>2/5/2018</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A431C-53EE-4B0C-9DF8-0310AF389A48}" type="slidenum">
              <a:rPr lang="en-US" smtClean="0"/>
              <a:t>‹N›</a:t>
            </a:fld>
            <a:endParaRPr lang="en-US"/>
          </a:p>
        </p:txBody>
      </p:sp>
    </p:spTree>
    <p:extLst>
      <p:ext uri="{BB962C8B-B14F-4D97-AF65-F5344CB8AC3E}">
        <p14:creationId xmlns:p14="http://schemas.microsoft.com/office/powerpoint/2010/main" val="136799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FE9A431C-53EE-4B0C-9DF8-0310AF389A48}" type="slidenum">
              <a:rPr lang="en-US" smtClean="0"/>
              <a:t>8</a:t>
            </a:fld>
            <a:endParaRPr lang="en-US"/>
          </a:p>
        </p:txBody>
      </p:sp>
    </p:spTree>
    <p:extLst>
      <p:ext uri="{BB962C8B-B14F-4D97-AF65-F5344CB8AC3E}">
        <p14:creationId xmlns:p14="http://schemas.microsoft.com/office/powerpoint/2010/main" val="93967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5248E6-3A45-4BF8-AC55-93F3B5A8847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9DBF7FE9-E1C6-4207-97B3-7AF2D2188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81461884-E30E-4BF6-9329-F82F50839C4A}"/>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5" name="Segnaposto piè di pagina 4">
            <a:extLst>
              <a:ext uri="{FF2B5EF4-FFF2-40B4-BE49-F238E27FC236}">
                <a16:creationId xmlns:a16="http://schemas.microsoft.com/office/drawing/2014/main" id="{E9288002-7F7C-4280-B0A4-33E8DFBA9C3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0EF9D37-AC69-47C7-85AF-3B898E8809EC}"/>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279575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44A308-D897-4B06-9DBE-1BD3EF5DDDD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4571804-5070-4E7C-8919-E2DA0577483B}"/>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0F315F6-9B51-40C5-951C-9AA6ACDA12B3}"/>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5" name="Segnaposto piè di pagina 4">
            <a:extLst>
              <a:ext uri="{FF2B5EF4-FFF2-40B4-BE49-F238E27FC236}">
                <a16:creationId xmlns:a16="http://schemas.microsoft.com/office/drawing/2014/main" id="{9C6A0C7E-1F46-49E9-BFF2-4B2794773C4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BF93F36-99DA-4F99-832D-99C63692A8E1}"/>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343380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0DEB9CF-6CB9-4332-9852-EBAA2244B0F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56792936-8003-4F05-88F0-FDDD1EB91732}"/>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759700D7-E0BC-4B3D-8E54-C4F8BA484AC2}"/>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5" name="Segnaposto piè di pagina 4">
            <a:extLst>
              <a:ext uri="{FF2B5EF4-FFF2-40B4-BE49-F238E27FC236}">
                <a16:creationId xmlns:a16="http://schemas.microsoft.com/office/drawing/2014/main" id="{5403FC1E-184A-4B13-8BCF-45FD6090614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78F9512A-0C6A-4B9F-886C-24F84C18D515}"/>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401872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B494E2-9571-4A78-9728-0EE86A091FB0}"/>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1D147536-4C48-4B4D-8F3D-CE5B93B39EE0}"/>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5B9B423-433A-4F39-9160-D7B46A9D2A6C}"/>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5" name="Segnaposto piè di pagina 4">
            <a:extLst>
              <a:ext uri="{FF2B5EF4-FFF2-40B4-BE49-F238E27FC236}">
                <a16:creationId xmlns:a16="http://schemas.microsoft.com/office/drawing/2014/main" id="{5869D9AF-D9C5-41F5-B069-E274D18F811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C5C4F54-82F4-4BC1-BE22-4F41C84C9865}"/>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142390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D1B5BA-7153-46C9-A816-196244FF149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A3B592E-0619-4145-84FE-B279A6C81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1A861292-BF55-488C-A81D-0AB0B5F47CE6}"/>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5" name="Segnaposto piè di pagina 4">
            <a:extLst>
              <a:ext uri="{FF2B5EF4-FFF2-40B4-BE49-F238E27FC236}">
                <a16:creationId xmlns:a16="http://schemas.microsoft.com/office/drawing/2014/main" id="{A26A5A29-F2C0-4E41-9CE4-20415DFEF0F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73327051-81BD-48F7-91F5-5865E6E23DC1}"/>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277214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8B3A97-F116-4679-9714-F57921A2A8A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97F2976D-9EC9-4988-9B7B-B07A7C25A829}"/>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1C0CBE45-6BCA-42B5-918F-61C1ECE571EF}"/>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BB46113C-2BDD-4923-B5D4-E0CE97109366}"/>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6" name="Segnaposto piè di pagina 5">
            <a:extLst>
              <a:ext uri="{FF2B5EF4-FFF2-40B4-BE49-F238E27FC236}">
                <a16:creationId xmlns:a16="http://schemas.microsoft.com/office/drawing/2014/main" id="{796B2EDB-9343-4C31-85A6-58A93BC0798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2740E556-DC73-43AC-BCC5-152551D8A2C3}"/>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124414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BD9F1-BB25-4E61-8FE5-719C839A049A}"/>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C38203BC-D836-4914-B6CE-4761C082A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E17637C8-F3BA-4D83-9CB1-78C8AFFEF9B1}"/>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BB1A6DF7-FA99-4BC1-A2C2-D0BA66D60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C9FFF18-3DA1-4323-B22D-DB1E3E2A6F08}"/>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5A998CF7-5CF3-4509-A6E9-91B36D4572DF}"/>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8" name="Segnaposto piè di pagina 7">
            <a:extLst>
              <a:ext uri="{FF2B5EF4-FFF2-40B4-BE49-F238E27FC236}">
                <a16:creationId xmlns:a16="http://schemas.microsoft.com/office/drawing/2014/main" id="{201AD816-25A3-4B64-8BCF-57D2ACDDE530}"/>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8F173C12-B4D5-4422-B1A1-99929B71BD6B}"/>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142735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5E0F4F-B513-439B-BBE8-66B43493B9E7}"/>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8672C821-CB7D-4412-946D-175B2265A6D1}"/>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4" name="Segnaposto piè di pagina 3">
            <a:extLst>
              <a:ext uri="{FF2B5EF4-FFF2-40B4-BE49-F238E27FC236}">
                <a16:creationId xmlns:a16="http://schemas.microsoft.com/office/drawing/2014/main" id="{DD3D3CAB-25A5-4632-B31A-C5AF61BFE258}"/>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284789F0-4714-4F49-9569-64C2C5756806}"/>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426586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957CD34-AD7F-4A89-9BA6-D6F584E247B1}"/>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3" name="Segnaposto piè di pagina 2">
            <a:extLst>
              <a:ext uri="{FF2B5EF4-FFF2-40B4-BE49-F238E27FC236}">
                <a16:creationId xmlns:a16="http://schemas.microsoft.com/office/drawing/2014/main" id="{B6DAE1CD-7FC3-4104-9F64-CE23BEE0E076}"/>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97922F07-4C4C-4962-B2B3-4D32C5A3B201}"/>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245539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2F4D65-3DF6-415D-AA22-96A9DFB084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2CB8619-97CA-486A-95A8-B51B80D02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2402305F-C0EA-4EAC-ABE0-B96B589C9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47DCEE42-8C68-4094-9EB3-CCBFFBC58057}"/>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6" name="Segnaposto piè di pagina 5">
            <a:extLst>
              <a:ext uri="{FF2B5EF4-FFF2-40B4-BE49-F238E27FC236}">
                <a16:creationId xmlns:a16="http://schemas.microsoft.com/office/drawing/2014/main" id="{C5CC1595-17B1-42FE-9102-D8B7A90D99E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4EB5231-4DC1-4FD4-BBDC-62EE57629502}"/>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293454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51D58-C872-4555-8DF3-03B0D9A4FBE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77392446-5BFF-423C-BFF5-3EDB8AA9A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151E1655-BC62-4028-AD9A-B9D7849FB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592C99B2-CD55-436B-8DA3-B9F88770582C}"/>
              </a:ext>
            </a:extLst>
          </p:cNvPr>
          <p:cNvSpPr>
            <a:spLocks noGrp="1"/>
          </p:cNvSpPr>
          <p:nvPr>
            <p:ph type="dt" sz="half" idx="10"/>
          </p:nvPr>
        </p:nvSpPr>
        <p:spPr/>
        <p:txBody>
          <a:bodyPr/>
          <a:lstStyle/>
          <a:p>
            <a:fld id="{5238B767-3BC7-43A5-98F1-1A15CC9F7107}" type="datetimeFigureOut">
              <a:rPr lang="en-US" smtClean="0"/>
              <a:t>2/5/2018</a:t>
            </a:fld>
            <a:endParaRPr lang="en-US"/>
          </a:p>
        </p:txBody>
      </p:sp>
      <p:sp>
        <p:nvSpPr>
          <p:cNvPr id="6" name="Segnaposto piè di pagina 5">
            <a:extLst>
              <a:ext uri="{FF2B5EF4-FFF2-40B4-BE49-F238E27FC236}">
                <a16:creationId xmlns:a16="http://schemas.microsoft.com/office/drawing/2014/main" id="{3691627E-D45F-4CEB-91C1-8903F8E1C538}"/>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4AFC1BB-4AD4-475B-BB94-6E900D9049A4}"/>
              </a:ext>
            </a:extLst>
          </p:cNvPr>
          <p:cNvSpPr>
            <a:spLocks noGrp="1"/>
          </p:cNvSpPr>
          <p:nvPr>
            <p:ph type="sldNum" sz="quarter" idx="12"/>
          </p:nvPr>
        </p:nvSpPr>
        <p:spPr/>
        <p:txBody>
          <a:bodyPr/>
          <a:lstStyle/>
          <a:p>
            <a:fld id="{6C4F976B-E6D2-4E94-A92E-5A96EEC21EDE}" type="slidenum">
              <a:rPr lang="en-US" smtClean="0"/>
              <a:t>‹N›</a:t>
            </a:fld>
            <a:endParaRPr lang="en-US"/>
          </a:p>
        </p:txBody>
      </p:sp>
    </p:spTree>
    <p:extLst>
      <p:ext uri="{BB962C8B-B14F-4D97-AF65-F5344CB8AC3E}">
        <p14:creationId xmlns:p14="http://schemas.microsoft.com/office/powerpoint/2010/main" val="147397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A419913-CF8D-43D3-937B-99BF61EFD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B0433422-8B1B-4AF4-9E66-C18E1EBF2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E859BA9-DA96-4DA0-9071-8379CD040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8B767-3BC7-43A5-98F1-1A15CC9F7107}" type="datetimeFigureOut">
              <a:rPr lang="en-US" smtClean="0"/>
              <a:t>2/5/2018</a:t>
            </a:fld>
            <a:endParaRPr lang="en-US"/>
          </a:p>
        </p:txBody>
      </p:sp>
      <p:sp>
        <p:nvSpPr>
          <p:cNvPr id="5" name="Segnaposto piè di pagina 4">
            <a:extLst>
              <a:ext uri="{FF2B5EF4-FFF2-40B4-BE49-F238E27FC236}">
                <a16:creationId xmlns:a16="http://schemas.microsoft.com/office/drawing/2014/main" id="{9DC9CDC1-BF10-46D2-87E8-DBD0F04A8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21CA49EE-38B8-463B-A64D-BF2C0D1D1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F976B-E6D2-4E94-A92E-5A96EEC21EDE}" type="slidenum">
              <a:rPr lang="en-US" smtClean="0"/>
              <a:t>‹N›</a:t>
            </a:fld>
            <a:endParaRPr lang="en-US"/>
          </a:p>
        </p:txBody>
      </p:sp>
    </p:spTree>
    <p:extLst>
      <p:ext uri="{BB962C8B-B14F-4D97-AF65-F5344CB8AC3E}">
        <p14:creationId xmlns:p14="http://schemas.microsoft.com/office/powerpoint/2010/main" val="1778838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39F7E4-C76F-4EFF-8916-904EA255BABD}"/>
              </a:ext>
            </a:extLst>
          </p:cNvPr>
          <p:cNvSpPr>
            <a:spLocks noGrp="1"/>
          </p:cNvSpPr>
          <p:nvPr>
            <p:ph type="title"/>
          </p:nvPr>
        </p:nvSpPr>
        <p:spPr>
          <a:xfrm>
            <a:off x="838200" y="365125"/>
            <a:ext cx="3447473" cy="660111"/>
          </a:xfrm>
        </p:spPr>
        <p:txBody>
          <a:bodyPr>
            <a:normAutofit/>
          </a:bodyPr>
          <a:lstStyle/>
          <a:p>
            <a:r>
              <a:rPr lang="it-IT" sz="3200" dirty="0"/>
              <a:t>Francesco Gabellini</a:t>
            </a:r>
            <a:endParaRPr lang="en-US" sz="3200" dirty="0"/>
          </a:p>
        </p:txBody>
      </p:sp>
      <p:sp>
        <p:nvSpPr>
          <p:cNvPr id="3" name="Segnaposto contenuto 2">
            <a:extLst>
              <a:ext uri="{FF2B5EF4-FFF2-40B4-BE49-F238E27FC236}">
                <a16:creationId xmlns:a16="http://schemas.microsoft.com/office/drawing/2014/main" id="{90AC31B5-70C6-46DE-8421-961F2CA6975A}"/>
              </a:ext>
            </a:extLst>
          </p:cNvPr>
          <p:cNvSpPr>
            <a:spLocks noGrp="1"/>
          </p:cNvSpPr>
          <p:nvPr>
            <p:ph idx="1"/>
          </p:nvPr>
        </p:nvSpPr>
        <p:spPr>
          <a:xfrm>
            <a:off x="838200" y="1025236"/>
            <a:ext cx="10515600" cy="5151727"/>
          </a:xfrm>
        </p:spPr>
        <p:txBody>
          <a:bodyPr>
            <a:normAutofit/>
          </a:bodyPr>
          <a:lstStyle/>
          <a:p>
            <a:pPr marL="0" indent="0" algn="ctr">
              <a:buNone/>
            </a:pPr>
            <a:endParaRPr lang="it-IT" sz="5400" dirty="0">
              <a:solidFill>
                <a:srgbClr val="FF0000"/>
              </a:solidFill>
            </a:endParaRPr>
          </a:p>
          <a:p>
            <a:pPr marL="0" indent="0" algn="ctr">
              <a:buNone/>
            </a:pPr>
            <a:r>
              <a:rPr lang="it-IT" sz="5400" dirty="0">
                <a:solidFill>
                  <a:srgbClr val="FF0000"/>
                </a:solidFill>
              </a:rPr>
              <a:t>  L’efficienza e la diversificazione nelle banche cooperative italiane(2006-2013)</a:t>
            </a:r>
            <a:endParaRPr lang="en-US" sz="5400" dirty="0"/>
          </a:p>
        </p:txBody>
      </p:sp>
    </p:spTree>
    <p:extLst>
      <p:ext uri="{BB962C8B-B14F-4D97-AF65-F5344CB8AC3E}">
        <p14:creationId xmlns:p14="http://schemas.microsoft.com/office/powerpoint/2010/main" val="215232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D84BD2-89EF-4783-8859-3B297AAF4E14}"/>
              </a:ext>
            </a:extLst>
          </p:cNvPr>
          <p:cNvSpPr>
            <a:spLocks noGrp="1"/>
          </p:cNvSpPr>
          <p:nvPr>
            <p:ph type="title"/>
          </p:nvPr>
        </p:nvSpPr>
        <p:spPr/>
        <p:txBody>
          <a:bodyPr>
            <a:normAutofit/>
          </a:bodyPr>
          <a:lstStyle/>
          <a:p>
            <a:r>
              <a:rPr lang="it-IT" sz="3600" dirty="0"/>
              <a:t>Calcolo dell’efficienza:</a:t>
            </a:r>
            <a:endParaRPr lang="en-US" sz="3600" dirty="0"/>
          </a:p>
        </p:txBody>
      </p:sp>
      <p:sp>
        <p:nvSpPr>
          <p:cNvPr id="3" name="Segnaposto contenuto 2">
            <a:extLst>
              <a:ext uri="{FF2B5EF4-FFF2-40B4-BE49-F238E27FC236}">
                <a16:creationId xmlns:a16="http://schemas.microsoft.com/office/drawing/2014/main" id="{92E57E89-F788-49AF-9645-461301916583}"/>
              </a:ext>
            </a:extLst>
          </p:cNvPr>
          <p:cNvSpPr>
            <a:spLocks noGrp="1"/>
          </p:cNvSpPr>
          <p:nvPr>
            <p:ph idx="1"/>
          </p:nvPr>
        </p:nvSpPr>
        <p:spPr>
          <a:xfrm>
            <a:off x="838200" y="1505527"/>
            <a:ext cx="10515600" cy="4671436"/>
          </a:xfrm>
        </p:spPr>
        <p:txBody>
          <a:bodyPr>
            <a:normAutofit lnSpcReduction="10000"/>
          </a:bodyPr>
          <a:lstStyle/>
          <a:p>
            <a:pPr marL="0" indent="0">
              <a:buNone/>
            </a:pPr>
            <a:r>
              <a:rPr lang="it-IT" dirty="0"/>
              <a:t>L’efficienza di costo è stata calcolata tramite la stima di una funzione stocastica </a:t>
            </a:r>
            <a:r>
              <a:rPr lang="it-IT" dirty="0" err="1"/>
              <a:t>translogaritmica</a:t>
            </a:r>
            <a:r>
              <a:rPr lang="it-IT" dirty="0"/>
              <a:t> che varia negli anni, utilizzando come variabile dipendente i costi totali e variabili indipendenti varie caratteristiche delle banche, quali:</a:t>
            </a:r>
          </a:p>
          <a:p>
            <a:r>
              <a:rPr lang="it-IT" dirty="0"/>
              <a:t>Depositi</a:t>
            </a:r>
          </a:p>
          <a:p>
            <a:r>
              <a:rPr lang="it-IT" dirty="0"/>
              <a:t>Attività fruttifere che non sono prestiti</a:t>
            </a:r>
          </a:p>
          <a:p>
            <a:r>
              <a:rPr lang="it-IT" dirty="0"/>
              <a:t>Prestiti</a:t>
            </a:r>
          </a:p>
          <a:p>
            <a:r>
              <a:rPr lang="it-IT" dirty="0"/>
              <a:t>Costi per il personale</a:t>
            </a:r>
          </a:p>
          <a:p>
            <a:r>
              <a:rPr lang="it-IT" dirty="0"/>
              <a:t>Costi per reperire il capitale finanziario</a:t>
            </a:r>
          </a:p>
          <a:p>
            <a:r>
              <a:rPr lang="it-IT" dirty="0"/>
              <a:t>Capitale netto</a:t>
            </a:r>
          </a:p>
          <a:p>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109350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31C63C-71CE-46F5-BBC3-4CB35FC611DE}"/>
              </a:ext>
            </a:extLst>
          </p:cNvPr>
          <p:cNvSpPr>
            <a:spLocks noGrp="1"/>
          </p:cNvSpPr>
          <p:nvPr>
            <p:ph type="title"/>
          </p:nvPr>
        </p:nvSpPr>
        <p:spPr/>
        <p:txBody>
          <a:bodyPr>
            <a:normAutofit/>
          </a:bodyPr>
          <a:lstStyle/>
          <a:p>
            <a:r>
              <a:rPr lang="it-IT" sz="3600" dirty="0"/>
              <a:t>Distribuzione e andamento dell’ efficienza</a:t>
            </a:r>
            <a:endParaRPr lang="en-US" sz="3600" dirty="0"/>
          </a:p>
        </p:txBody>
      </p:sp>
      <p:pic>
        <p:nvPicPr>
          <p:cNvPr id="4" name="Segnaposto contenuto 3">
            <a:extLst>
              <a:ext uri="{FF2B5EF4-FFF2-40B4-BE49-F238E27FC236}">
                <a16:creationId xmlns:a16="http://schemas.microsoft.com/office/drawing/2014/main" id="{4E97FA14-9F49-45AA-9765-08FC24769B35}"/>
              </a:ext>
            </a:extLst>
          </p:cNvPr>
          <p:cNvPicPr>
            <a:picLocks noGrp="1" noChangeAspect="1"/>
          </p:cNvPicPr>
          <p:nvPr>
            <p:ph idx="1"/>
          </p:nvPr>
        </p:nvPicPr>
        <p:blipFill>
          <a:blip r:embed="rId2"/>
          <a:stretch>
            <a:fillRect/>
          </a:stretch>
        </p:blipFill>
        <p:spPr>
          <a:xfrm>
            <a:off x="153862" y="1690689"/>
            <a:ext cx="5853513" cy="4291400"/>
          </a:xfrm>
          <a:prstGeom prst="rect">
            <a:avLst/>
          </a:prstGeom>
        </p:spPr>
      </p:pic>
      <p:pic>
        <p:nvPicPr>
          <p:cNvPr id="5" name="Immagine 4">
            <a:extLst>
              <a:ext uri="{FF2B5EF4-FFF2-40B4-BE49-F238E27FC236}">
                <a16:creationId xmlns:a16="http://schemas.microsoft.com/office/drawing/2014/main" id="{B2D183FA-7985-4118-AAF2-1E32D5EE736C}"/>
              </a:ext>
            </a:extLst>
          </p:cNvPr>
          <p:cNvPicPr>
            <a:picLocks noChangeAspect="1"/>
          </p:cNvPicPr>
          <p:nvPr/>
        </p:nvPicPr>
        <p:blipFill>
          <a:blip r:embed="rId3"/>
          <a:stretch>
            <a:fillRect/>
          </a:stretch>
        </p:blipFill>
        <p:spPr>
          <a:xfrm>
            <a:off x="5888837" y="1690688"/>
            <a:ext cx="5853514" cy="4291401"/>
          </a:xfrm>
          <a:prstGeom prst="rect">
            <a:avLst/>
          </a:prstGeom>
        </p:spPr>
      </p:pic>
    </p:spTree>
    <p:extLst>
      <p:ext uri="{BB962C8B-B14F-4D97-AF65-F5344CB8AC3E}">
        <p14:creationId xmlns:p14="http://schemas.microsoft.com/office/powerpoint/2010/main" val="335329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C11821-18B3-44D7-8196-BA6D3AEC97B6}"/>
              </a:ext>
            </a:extLst>
          </p:cNvPr>
          <p:cNvSpPr>
            <a:spLocks noGrp="1"/>
          </p:cNvSpPr>
          <p:nvPr>
            <p:ph type="title"/>
          </p:nvPr>
        </p:nvSpPr>
        <p:spPr/>
        <p:txBody>
          <a:bodyPr>
            <a:normAutofit/>
          </a:bodyPr>
          <a:lstStyle/>
          <a:p>
            <a:r>
              <a:rPr lang="it-IT" sz="3600" dirty="0"/>
              <a:t>Distribuzione dell’efficienza dal 2006 al 2013</a:t>
            </a:r>
            <a:endParaRPr lang="en-US" sz="3600" dirty="0"/>
          </a:p>
        </p:txBody>
      </p:sp>
      <p:pic>
        <p:nvPicPr>
          <p:cNvPr id="4" name="Segnaposto contenuto 3">
            <a:extLst>
              <a:ext uri="{FF2B5EF4-FFF2-40B4-BE49-F238E27FC236}">
                <a16:creationId xmlns:a16="http://schemas.microsoft.com/office/drawing/2014/main" id="{54636EAA-2ED4-48FD-8562-78A273D05311}"/>
              </a:ext>
            </a:extLst>
          </p:cNvPr>
          <p:cNvPicPr>
            <a:picLocks noGrp="1" noChangeAspect="1"/>
          </p:cNvPicPr>
          <p:nvPr>
            <p:ph idx="1"/>
          </p:nvPr>
        </p:nvPicPr>
        <p:blipFill>
          <a:blip r:embed="rId2"/>
          <a:stretch>
            <a:fillRect/>
          </a:stretch>
        </p:blipFill>
        <p:spPr>
          <a:xfrm>
            <a:off x="295905" y="1632197"/>
            <a:ext cx="5800095" cy="4252238"/>
          </a:xfrm>
          <a:prstGeom prst="rect">
            <a:avLst/>
          </a:prstGeom>
        </p:spPr>
      </p:pic>
      <p:pic>
        <p:nvPicPr>
          <p:cNvPr id="5" name="Immagine 4">
            <a:extLst>
              <a:ext uri="{FF2B5EF4-FFF2-40B4-BE49-F238E27FC236}">
                <a16:creationId xmlns:a16="http://schemas.microsoft.com/office/drawing/2014/main" id="{1DE07DB5-D37A-4148-81C7-9D96CDD5AEF8}"/>
              </a:ext>
            </a:extLst>
          </p:cNvPr>
          <p:cNvPicPr>
            <a:picLocks noChangeAspect="1"/>
          </p:cNvPicPr>
          <p:nvPr/>
        </p:nvPicPr>
        <p:blipFill>
          <a:blip r:embed="rId3"/>
          <a:stretch>
            <a:fillRect/>
          </a:stretch>
        </p:blipFill>
        <p:spPr>
          <a:xfrm>
            <a:off x="5915471" y="1632197"/>
            <a:ext cx="5800095" cy="4252238"/>
          </a:xfrm>
          <a:prstGeom prst="rect">
            <a:avLst/>
          </a:prstGeom>
        </p:spPr>
      </p:pic>
    </p:spTree>
    <p:extLst>
      <p:ext uri="{BB962C8B-B14F-4D97-AF65-F5344CB8AC3E}">
        <p14:creationId xmlns:p14="http://schemas.microsoft.com/office/powerpoint/2010/main" val="2004715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ECA09-D134-47D4-8B70-5CE8B45C72A9}"/>
              </a:ext>
            </a:extLst>
          </p:cNvPr>
          <p:cNvSpPr>
            <a:spLocks noGrp="1"/>
          </p:cNvSpPr>
          <p:nvPr>
            <p:ph type="title"/>
          </p:nvPr>
        </p:nvSpPr>
        <p:spPr/>
        <p:txBody>
          <a:bodyPr>
            <a:normAutofit/>
          </a:bodyPr>
          <a:lstStyle/>
          <a:p>
            <a:r>
              <a:rPr lang="it-IT" sz="3600" dirty="0"/>
              <a:t>Quali caratteristiche hanno le banche che diversificano maggiormente?</a:t>
            </a:r>
            <a:endParaRPr lang="en-US" sz="3600" dirty="0"/>
          </a:p>
        </p:txBody>
      </p:sp>
      <p:sp>
        <p:nvSpPr>
          <p:cNvPr id="3" name="Segnaposto contenuto 2">
            <a:extLst>
              <a:ext uri="{FF2B5EF4-FFF2-40B4-BE49-F238E27FC236}">
                <a16:creationId xmlns:a16="http://schemas.microsoft.com/office/drawing/2014/main" id="{F2C8147E-9417-4502-92DD-B3BA4D2CE8A5}"/>
              </a:ext>
            </a:extLst>
          </p:cNvPr>
          <p:cNvSpPr>
            <a:spLocks noGrp="1"/>
          </p:cNvSpPr>
          <p:nvPr>
            <p:ph idx="1"/>
          </p:nvPr>
        </p:nvSpPr>
        <p:spPr/>
        <p:txBody>
          <a:bodyPr>
            <a:normAutofit lnSpcReduction="10000"/>
          </a:bodyPr>
          <a:lstStyle/>
          <a:p>
            <a:pPr marL="0" indent="0">
              <a:buNone/>
            </a:pPr>
            <a:r>
              <a:rPr lang="it-IT" dirty="0"/>
              <a:t>Per rispondere a tale domanda viene effettuata una regressione lineare in cui la variabile dipendente è l’ indice di diversificazione e le variabili indipendenti sono divise in tre gruppi:</a:t>
            </a:r>
          </a:p>
          <a:p>
            <a:r>
              <a:rPr lang="it-IT" dirty="0"/>
              <a:t>Variabili interne alle banche: prestiti, capitalizzazione e rischio (NPL e LLP)</a:t>
            </a:r>
          </a:p>
          <a:p>
            <a:r>
              <a:rPr lang="it-IT" dirty="0"/>
              <a:t>Variabili sulla struttura: numero sportelli, distanza  tra gli sportelli e la competizione del mercato bancario (</a:t>
            </a:r>
            <a:r>
              <a:rPr lang="it-IT" dirty="0" err="1"/>
              <a:t>H_stat</a:t>
            </a:r>
            <a:r>
              <a:rPr lang="it-IT" dirty="0"/>
              <a:t>)</a:t>
            </a:r>
          </a:p>
          <a:p>
            <a:r>
              <a:rPr lang="it-IT" dirty="0"/>
              <a:t>Variabili di contesto: popolazione della regione e aziende fallite.</a:t>
            </a:r>
          </a:p>
          <a:p>
            <a:pPr marL="0" indent="0">
              <a:buNone/>
            </a:pPr>
            <a:r>
              <a:rPr lang="it-IT" dirty="0"/>
              <a:t>Inoltre viene aggiunta anche l’efficienza di costo al fine di valutare se ad un alto livello di efficienza corrisponde un alto livello di diversificazione.</a:t>
            </a:r>
            <a:endParaRPr lang="en-US" dirty="0"/>
          </a:p>
        </p:txBody>
      </p:sp>
    </p:spTree>
    <p:extLst>
      <p:ext uri="{BB962C8B-B14F-4D97-AF65-F5344CB8AC3E}">
        <p14:creationId xmlns:p14="http://schemas.microsoft.com/office/powerpoint/2010/main" val="352736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7ABA2-1E73-4FEE-B355-0B8DDF37A174}"/>
              </a:ext>
            </a:extLst>
          </p:cNvPr>
          <p:cNvSpPr>
            <a:spLocks noGrp="1"/>
          </p:cNvSpPr>
          <p:nvPr>
            <p:ph type="title"/>
          </p:nvPr>
        </p:nvSpPr>
        <p:spPr>
          <a:xfrm>
            <a:off x="838200" y="409514"/>
            <a:ext cx="10515600" cy="1325563"/>
          </a:xfrm>
        </p:spPr>
        <p:txBody>
          <a:bodyPr>
            <a:normAutofit/>
          </a:bodyPr>
          <a:lstStyle/>
          <a:p>
            <a:r>
              <a:rPr lang="it-IT" sz="3600" dirty="0"/>
              <a:t>Output regressione:</a:t>
            </a:r>
            <a:endParaRPr lang="en-US" sz="3600" dirty="0"/>
          </a:p>
        </p:txBody>
      </p:sp>
      <p:graphicFrame>
        <p:nvGraphicFramePr>
          <p:cNvPr id="7" name="Segnaposto contenuto 6">
            <a:extLst>
              <a:ext uri="{FF2B5EF4-FFF2-40B4-BE49-F238E27FC236}">
                <a16:creationId xmlns:a16="http://schemas.microsoft.com/office/drawing/2014/main" id="{731EBC95-5977-4261-8164-58013797BC73}"/>
              </a:ext>
            </a:extLst>
          </p:cNvPr>
          <p:cNvGraphicFramePr>
            <a:graphicFrameLocks noGrp="1"/>
          </p:cNvGraphicFramePr>
          <p:nvPr>
            <p:ph idx="1"/>
            <p:extLst>
              <p:ext uri="{D42A27DB-BD31-4B8C-83A1-F6EECF244321}">
                <p14:modId xmlns:p14="http://schemas.microsoft.com/office/powerpoint/2010/main" val="3908763000"/>
              </p:ext>
            </p:extLst>
          </p:nvPr>
        </p:nvGraphicFramePr>
        <p:xfrm>
          <a:off x="585925" y="1899821"/>
          <a:ext cx="10351364" cy="4243530"/>
        </p:xfrm>
        <a:graphic>
          <a:graphicData uri="http://schemas.openxmlformats.org/drawingml/2006/table">
            <a:tbl>
              <a:tblPr>
                <a:tableStyleId>{5C22544A-7EE6-4342-B048-85BDC9FD1C3A}</a:tableStyleId>
              </a:tblPr>
              <a:tblGrid>
                <a:gridCol w="2342572">
                  <a:extLst>
                    <a:ext uri="{9D8B030D-6E8A-4147-A177-3AD203B41FA5}">
                      <a16:colId xmlns:a16="http://schemas.microsoft.com/office/drawing/2014/main" val="3245848424"/>
                    </a:ext>
                  </a:extLst>
                </a:gridCol>
                <a:gridCol w="2803077">
                  <a:extLst>
                    <a:ext uri="{9D8B030D-6E8A-4147-A177-3AD203B41FA5}">
                      <a16:colId xmlns:a16="http://schemas.microsoft.com/office/drawing/2014/main" val="3484397930"/>
                    </a:ext>
                  </a:extLst>
                </a:gridCol>
                <a:gridCol w="3283603">
                  <a:extLst>
                    <a:ext uri="{9D8B030D-6E8A-4147-A177-3AD203B41FA5}">
                      <a16:colId xmlns:a16="http://schemas.microsoft.com/office/drawing/2014/main" val="1095128463"/>
                    </a:ext>
                  </a:extLst>
                </a:gridCol>
                <a:gridCol w="961056">
                  <a:extLst>
                    <a:ext uri="{9D8B030D-6E8A-4147-A177-3AD203B41FA5}">
                      <a16:colId xmlns:a16="http://schemas.microsoft.com/office/drawing/2014/main" val="25095036"/>
                    </a:ext>
                  </a:extLst>
                </a:gridCol>
                <a:gridCol w="961056">
                  <a:extLst>
                    <a:ext uri="{9D8B030D-6E8A-4147-A177-3AD203B41FA5}">
                      <a16:colId xmlns:a16="http://schemas.microsoft.com/office/drawing/2014/main" val="1807607158"/>
                    </a:ext>
                  </a:extLst>
                </a:gridCol>
              </a:tblGrid>
              <a:tr h="28290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Coeffficienti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Errore standard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Pvalue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0735653"/>
                  </a:ext>
                </a:extLst>
              </a:tr>
              <a:tr h="28290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9404185"/>
                  </a:ext>
                </a:extLst>
              </a:tr>
              <a:tr h="282902">
                <a:tc>
                  <a:txBody>
                    <a:bodyPr/>
                    <a:lstStyle/>
                    <a:p>
                      <a:pPr algn="l" fontAlgn="b"/>
                      <a:r>
                        <a:rPr lang="en-US" sz="1100" u="none" strike="noStrike">
                          <a:effectLst/>
                        </a:rPr>
                        <a:t>Prestiti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0,001847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0,0080617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0595765"/>
                  </a:ext>
                </a:extLst>
              </a:tr>
              <a:tr h="282902">
                <a:tc>
                  <a:txBody>
                    <a:bodyPr/>
                    <a:lstStyle/>
                    <a:p>
                      <a:pPr algn="l" fontAlgn="b"/>
                      <a:r>
                        <a:rPr lang="en-US" sz="1100" u="none" strike="noStrike">
                          <a:effectLst/>
                        </a:rPr>
                        <a:t>Capitalizzazione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0,015847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0,0083606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0,058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247371"/>
                  </a:ext>
                </a:extLst>
              </a:tr>
              <a:tr h="282902">
                <a:tc>
                  <a:txBody>
                    <a:bodyPr/>
                    <a:lstStyle/>
                    <a:p>
                      <a:pPr algn="l" fontAlgn="b"/>
                      <a:r>
                        <a:rPr lang="en-US" sz="1100" u="none" strike="noStrike">
                          <a:effectLst/>
                        </a:rPr>
                        <a:t>NPL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0,0103728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0,0028289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1108241"/>
                  </a:ext>
                </a:extLst>
              </a:tr>
              <a:tr h="282902">
                <a:tc>
                  <a:txBody>
                    <a:bodyPr/>
                    <a:lstStyle/>
                    <a:p>
                      <a:pPr algn="l" fontAlgn="b"/>
                      <a:r>
                        <a:rPr lang="en-US" sz="1100" u="none" strike="noStrike">
                          <a:effectLst/>
                        </a:rPr>
                        <a:t>LLP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0,1845218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0803079"/>
                  </a:ext>
                </a:extLst>
              </a:tr>
              <a:tr h="282902">
                <a:tc>
                  <a:txBody>
                    <a:bodyPr/>
                    <a:lstStyle/>
                    <a:p>
                      <a:pPr algn="l" fontAlgn="b"/>
                      <a:r>
                        <a:rPr lang="en-US" sz="1100" u="none" strike="noStrike">
                          <a:effectLst/>
                        </a:rPr>
                        <a:t>Efficienza di costo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-0,7147837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0,0436208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7337211"/>
                  </a:ext>
                </a:extLst>
              </a:tr>
              <a:tr h="282902">
                <a:tc>
                  <a:txBody>
                    <a:bodyPr/>
                    <a:lstStyle/>
                    <a:p>
                      <a:pPr algn="l" fontAlgn="b"/>
                      <a:r>
                        <a:rPr lang="en-US" sz="1100" u="none" strike="noStrike" dirty="0" err="1">
                          <a:effectLst/>
                        </a:rPr>
                        <a:t>Distanza</a:t>
                      </a:r>
                      <a:r>
                        <a:rPr lang="en-US" sz="1100" u="none" strike="noStrike" dirty="0">
                          <a:effectLst/>
                        </a:rPr>
                        <a:t> </a:t>
                      </a:r>
                      <a:r>
                        <a:rPr lang="en-US" sz="1100" u="none" strike="noStrike" dirty="0" err="1">
                          <a:effectLst/>
                        </a:rPr>
                        <a:t>funzionale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-0,004226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0,0018934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0,026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8392898"/>
                  </a:ext>
                </a:extLst>
              </a:tr>
              <a:tr h="282902">
                <a:tc>
                  <a:txBody>
                    <a:bodyPr/>
                    <a:lstStyle/>
                    <a:p>
                      <a:pPr algn="l" fontAlgn="b"/>
                      <a:r>
                        <a:rPr lang="en-US" sz="1100" u="none" strike="noStrike">
                          <a:effectLst/>
                        </a:rPr>
                        <a:t>H_stat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-0,0035256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0,000934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9616423"/>
                  </a:ext>
                </a:extLst>
              </a:tr>
              <a:tr h="282902">
                <a:tc>
                  <a:txBody>
                    <a:bodyPr/>
                    <a:lstStyle/>
                    <a:p>
                      <a:pPr algn="l" fontAlgn="b"/>
                      <a:r>
                        <a:rPr lang="en-US" sz="1100" u="none" strike="noStrike" dirty="0" err="1">
                          <a:effectLst/>
                        </a:rPr>
                        <a:t>Aziende</a:t>
                      </a:r>
                      <a:r>
                        <a:rPr lang="en-US" sz="1100" u="none" strike="noStrike" dirty="0">
                          <a:effectLst/>
                        </a:rPr>
                        <a:t> </a:t>
                      </a:r>
                      <a:r>
                        <a:rPr lang="en-US" sz="1100" u="none" strike="noStrike" dirty="0" err="1">
                          <a:effectLst/>
                        </a:rPr>
                        <a:t>fallite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-0,0192162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0,0024217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5084207"/>
                  </a:ext>
                </a:extLst>
              </a:tr>
              <a:tr h="282902">
                <a:tc>
                  <a:txBody>
                    <a:bodyPr/>
                    <a:lstStyle/>
                    <a:p>
                      <a:pPr algn="l" fontAlgn="b"/>
                      <a:r>
                        <a:rPr lang="en-US" sz="1100" u="none" strike="noStrike" dirty="0" err="1">
                          <a:effectLst/>
                        </a:rPr>
                        <a:t>Popolazione</a:t>
                      </a:r>
                      <a:r>
                        <a:rPr lang="en-US" sz="1100" u="none" strike="noStrike" dirty="0">
                          <a:effectLst/>
                        </a:rPr>
                        <a:t> </a:t>
                      </a:r>
                      <a:r>
                        <a:rPr lang="en-US" sz="1100" u="none" strike="noStrike" dirty="0" err="1">
                          <a:effectLst/>
                        </a:rPr>
                        <a:t>regione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-0,0004603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0,0020076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8206955"/>
                  </a:ext>
                </a:extLst>
              </a:tr>
              <a:tr h="282902">
                <a:tc>
                  <a:txBody>
                    <a:bodyPr/>
                    <a:lstStyle/>
                    <a:p>
                      <a:pPr algn="l" fontAlgn="b"/>
                      <a:r>
                        <a:rPr lang="en-US" sz="1100" u="none" strike="noStrike" dirty="0" err="1">
                          <a:effectLst/>
                        </a:rPr>
                        <a:t>Numero</a:t>
                      </a:r>
                      <a:r>
                        <a:rPr lang="en-US" sz="1100" u="none" strike="noStrike" dirty="0">
                          <a:effectLst/>
                        </a:rPr>
                        <a:t> </a:t>
                      </a:r>
                      <a:r>
                        <a:rPr lang="en-US" sz="1100" u="none" strike="noStrike" dirty="0" err="1">
                          <a:effectLst/>
                        </a:rPr>
                        <a:t>sportelli</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0,0140268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0,0047725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484117"/>
                  </a:ext>
                </a:extLst>
              </a:tr>
              <a:tr h="282902">
                <a:tc>
                  <a:txBody>
                    <a:bodyPr/>
                    <a:lstStyle/>
                    <a:p>
                      <a:pPr algn="l" fontAlgn="b"/>
                      <a:r>
                        <a:rPr lang="en-US" sz="1100" u="none" strike="noStrike">
                          <a:effectLst/>
                        </a:rPr>
                        <a:t>Costante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-5.912.285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0,8475105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-6,98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6121627"/>
                  </a:ext>
                </a:extLst>
              </a:tr>
              <a:tr h="28290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9607847"/>
                  </a:ext>
                </a:extLst>
              </a:tr>
              <a:tr h="282902">
                <a:tc>
                  <a:txBody>
                    <a:bodyPr/>
                    <a:lstStyle/>
                    <a:p>
                      <a:pPr algn="l" fontAlgn="b"/>
                      <a:r>
                        <a:rPr lang="en-US" sz="1100" u="none" strike="noStrike">
                          <a:effectLst/>
                        </a:rPr>
                        <a:t>Indice R quadro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0.2625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1668971"/>
                  </a:ext>
                </a:extLst>
              </a:tr>
            </a:tbl>
          </a:graphicData>
        </a:graphic>
      </p:graphicFrame>
    </p:spTree>
    <p:extLst>
      <p:ext uri="{BB962C8B-B14F-4D97-AF65-F5344CB8AC3E}">
        <p14:creationId xmlns:p14="http://schemas.microsoft.com/office/powerpoint/2010/main" val="32515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A37699-35DB-4E40-8ED8-67C912FDFF7E}"/>
              </a:ext>
            </a:extLst>
          </p:cNvPr>
          <p:cNvSpPr>
            <a:spLocks noGrp="1"/>
          </p:cNvSpPr>
          <p:nvPr>
            <p:ph type="title"/>
          </p:nvPr>
        </p:nvSpPr>
        <p:spPr/>
        <p:txBody>
          <a:bodyPr/>
          <a:lstStyle/>
          <a:p>
            <a:endParaRPr lang="en-US" dirty="0"/>
          </a:p>
        </p:txBody>
      </p:sp>
      <p:pic>
        <p:nvPicPr>
          <p:cNvPr id="6" name="Segnaposto contenuto 5">
            <a:extLst>
              <a:ext uri="{FF2B5EF4-FFF2-40B4-BE49-F238E27FC236}">
                <a16:creationId xmlns:a16="http://schemas.microsoft.com/office/drawing/2014/main" id="{B30D172A-26FC-49A3-987F-838EA9F264F7}"/>
              </a:ext>
            </a:extLst>
          </p:cNvPr>
          <p:cNvPicPr>
            <a:picLocks noGrp="1" noChangeAspect="1"/>
          </p:cNvPicPr>
          <p:nvPr>
            <p:ph idx="1"/>
          </p:nvPr>
        </p:nvPicPr>
        <p:blipFill>
          <a:blip r:embed="rId2"/>
          <a:stretch>
            <a:fillRect/>
          </a:stretch>
        </p:blipFill>
        <p:spPr>
          <a:xfrm>
            <a:off x="266330" y="0"/>
            <a:ext cx="11390051" cy="6858000"/>
          </a:xfrm>
          <a:prstGeom prst="rect">
            <a:avLst/>
          </a:prstGeom>
        </p:spPr>
      </p:pic>
    </p:spTree>
    <p:extLst>
      <p:ext uri="{BB962C8B-B14F-4D97-AF65-F5344CB8AC3E}">
        <p14:creationId xmlns:p14="http://schemas.microsoft.com/office/powerpoint/2010/main" val="353368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77676F-D78A-4D13-9FFC-C30516439460}"/>
              </a:ext>
            </a:extLst>
          </p:cNvPr>
          <p:cNvSpPr>
            <a:spLocks noGrp="1"/>
          </p:cNvSpPr>
          <p:nvPr>
            <p:ph type="title"/>
          </p:nvPr>
        </p:nvSpPr>
        <p:spPr/>
        <p:txBody>
          <a:bodyPr/>
          <a:lstStyle/>
          <a:p>
            <a:r>
              <a:rPr lang="it-IT" sz="3600" dirty="0"/>
              <a:t>Considerazioni</a:t>
            </a:r>
            <a:r>
              <a:rPr lang="it-IT" dirty="0"/>
              <a:t>:</a:t>
            </a:r>
            <a:br>
              <a:rPr lang="it-IT" dirty="0"/>
            </a:br>
            <a:endParaRPr lang="en-US" dirty="0"/>
          </a:p>
        </p:txBody>
      </p:sp>
      <p:sp>
        <p:nvSpPr>
          <p:cNvPr id="3" name="Segnaposto contenuto 2">
            <a:extLst>
              <a:ext uri="{FF2B5EF4-FFF2-40B4-BE49-F238E27FC236}">
                <a16:creationId xmlns:a16="http://schemas.microsoft.com/office/drawing/2014/main" id="{C354A577-807E-4EE5-B1AE-51601B208CB0}"/>
              </a:ext>
            </a:extLst>
          </p:cNvPr>
          <p:cNvSpPr>
            <a:spLocks noGrp="1"/>
          </p:cNvSpPr>
          <p:nvPr>
            <p:ph idx="1"/>
          </p:nvPr>
        </p:nvSpPr>
        <p:spPr>
          <a:xfrm>
            <a:off x="838200" y="1278384"/>
            <a:ext cx="10515600" cy="4898579"/>
          </a:xfrm>
        </p:spPr>
        <p:txBody>
          <a:bodyPr>
            <a:noAutofit/>
          </a:bodyPr>
          <a:lstStyle/>
          <a:p>
            <a:r>
              <a:rPr lang="it-IT" dirty="0"/>
              <a:t>Visto il segno positivo dei parametri associati alla capitalizzazione, prestiti e numero degli  sportelli, come è intuitivo, all’aumentare della grandezza della banca la diversificazione aumenta.</a:t>
            </a:r>
          </a:p>
          <a:p>
            <a:r>
              <a:rPr lang="it-IT" dirty="0"/>
              <a:t>Visto il segno positivo dei parametri degli NPL e LLP, all’aumentare dell’esposizione della banca a perdite nell’attività creditizia corrisponde un aumento di investimenti in altre attività e quindi aumenta la diversificazione.</a:t>
            </a:r>
          </a:p>
          <a:p>
            <a:r>
              <a:rPr lang="it-IT" dirty="0"/>
              <a:t>Avendo il parametro della competitività segno negativo significa che, all’aumentare di essa, probabilmente la banca decide di specializzarsi nell’attività in cui è più efficiente così da diminuire  la diversificazione.</a:t>
            </a:r>
          </a:p>
          <a:p>
            <a:r>
              <a:rPr lang="it-IT" dirty="0"/>
              <a:t>Avendo Il parametro della distanza funzionale segno negativo significa che, all’aumentare della distanza tra gli sportelli e quindi a una minor presenza sul territorio, diminuisce la possibilità di diversificare</a:t>
            </a:r>
            <a:endParaRPr lang="en-US" dirty="0"/>
          </a:p>
        </p:txBody>
      </p:sp>
    </p:spTree>
    <p:extLst>
      <p:ext uri="{BB962C8B-B14F-4D97-AF65-F5344CB8AC3E}">
        <p14:creationId xmlns:p14="http://schemas.microsoft.com/office/powerpoint/2010/main" val="276312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052929-45A0-434C-BC60-87C1591C66D7}"/>
              </a:ext>
            </a:extLst>
          </p:cNvPr>
          <p:cNvSpPr>
            <a:spLocks noGrp="1"/>
          </p:cNvSpPr>
          <p:nvPr>
            <p:ph type="title"/>
          </p:nvPr>
        </p:nvSpPr>
        <p:spPr/>
        <p:txBody>
          <a:bodyPr>
            <a:normAutofit/>
          </a:bodyPr>
          <a:lstStyle/>
          <a:p>
            <a:r>
              <a:rPr lang="it-IT" sz="3600" dirty="0"/>
              <a:t>Diversificazione ed efficienza:</a:t>
            </a:r>
            <a:endParaRPr lang="en-US" sz="3600" dirty="0"/>
          </a:p>
        </p:txBody>
      </p:sp>
      <p:sp>
        <p:nvSpPr>
          <p:cNvPr id="3" name="Segnaposto contenuto 2">
            <a:extLst>
              <a:ext uri="{FF2B5EF4-FFF2-40B4-BE49-F238E27FC236}">
                <a16:creationId xmlns:a16="http://schemas.microsoft.com/office/drawing/2014/main" id="{CD343975-2E2A-4F80-9066-6B25110495DE}"/>
              </a:ext>
            </a:extLst>
          </p:cNvPr>
          <p:cNvSpPr>
            <a:spLocks noGrp="1"/>
          </p:cNvSpPr>
          <p:nvPr>
            <p:ph idx="1"/>
          </p:nvPr>
        </p:nvSpPr>
        <p:spPr>
          <a:xfrm>
            <a:off x="838200" y="1825625"/>
            <a:ext cx="4781365" cy="4351338"/>
          </a:xfrm>
        </p:spPr>
        <p:txBody>
          <a:bodyPr>
            <a:noAutofit/>
          </a:bodyPr>
          <a:lstStyle/>
          <a:p>
            <a:pPr marL="0" indent="0">
              <a:buNone/>
            </a:pPr>
            <a:r>
              <a:rPr lang="it-IT" dirty="0"/>
              <a:t>Per quanto riguarda l’efficienza il parametro risulta negativo, quindi le banche più efficienti sono quelle che diversificano meno.</a:t>
            </a:r>
          </a:p>
          <a:p>
            <a:pPr marL="0" indent="0">
              <a:buNone/>
            </a:pPr>
            <a:r>
              <a:rPr lang="it-IT" dirty="0"/>
              <a:t>Ciò può essere dovuto al fatto che sono cooperative e quindi non hanno l’esperienza e le conoscenze per ottenere buoni risultati diversificando, avendo aumentato la diversificazione solo negli ultimi anni.</a:t>
            </a:r>
            <a:endParaRPr lang="en-US" dirty="0"/>
          </a:p>
        </p:txBody>
      </p:sp>
      <p:pic>
        <p:nvPicPr>
          <p:cNvPr id="4" name="Immagine 3">
            <a:extLst>
              <a:ext uri="{FF2B5EF4-FFF2-40B4-BE49-F238E27FC236}">
                <a16:creationId xmlns:a16="http://schemas.microsoft.com/office/drawing/2014/main" id="{89C387F1-F14B-4FB4-9E81-61631D967409}"/>
              </a:ext>
            </a:extLst>
          </p:cNvPr>
          <p:cNvPicPr>
            <a:picLocks noChangeAspect="1"/>
          </p:cNvPicPr>
          <p:nvPr/>
        </p:nvPicPr>
        <p:blipFill>
          <a:blip r:embed="rId2"/>
          <a:stretch>
            <a:fillRect/>
          </a:stretch>
        </p:blipFill>
        <p:spPr>
          <a:xfrm>
            <a:off x="5532582" y="1825626"/>
            <a:ext cx="6659418" cy="5032374"/>
          </a:xfrm>
          <a:prstGeom prst="rect">
            <a:avLst/>
          </a:prstGeom>
        </p:spPr>
      </p:pic>
    </p:spTree>
    <p:extLst>
      <p:ext uri="{BB962C8B-B14F-4D97-AF65-F5344CB8AC3E}">
        <p14:creationId xmlns:p14="http://schemas.microsoft.com/office/powerpoint/2010/main" val="1803861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C8860C-09C9-4EC6-9F7F-61EE28437315}"/>
              </a:ext>
            </a:extLst>
          </p:cNvPr>
          <p:cNvSpPr>
            <a:spLocks noGrp="1"/>
          </p:cNvSpPr>
          <p:nvPr>
            <p:ph type="title"/>
          </p:nvPr>
        </p:nvSpPr>
        <p:spPr/>
        <p:txBody>
          <a:bodyPr>
            <a:normAutofit/>
          </a:bodyPr>
          <a:lstStyle/>
          <a:p>
            <a:r>
              <a:rPr lang="it-IT" sz="3600" dirty="0"/>
              <a:t>Conclusioni</a:t>
            </a:r>
            <a:endParaRPr lang="en-US" sz="3600" dirty="0"/>
          </a:p>
        </p:txBody>
      </p:sp>
      <p:sp>
        <p:nvSpPr>
          <p:cNvPr id="3" name="Segnaposto contenuto 2">
            <a:extLst>
              <a:ext uri="{FF2B5EF4-FFF2-40B4-BE49-F238E27FC236}">
                <a16:creationId xmlns:a16="http://schemas.microsoft.com/office/drawing/2014/main" id="{B3FD00D8-E064-4A95-A461-2001B5AFC01C}"/>
              </a:ext>
            </a:extLst>
          </p:cNvPr>
          <p:cNvSpPr>
            <a:spLocks noGrp="1"/>
          </p:cNvSpPr>
          <p:nvPr>
            <p:ph idx="1"/>
          </p:nvPr>
        </p:nvSpPr>
        <p:spPr/>
        <p:txBody>
          <a:bodyPr>
            <a:normAutofit/>
          </a:bodyPr>
          <a:lstStyle/>
          <a:p>
            <a:pPr marL="0" indent="0">
              <a:buNone/>
            </a:pPr>
            <a:r>
              <a:rPr lang="it-IT" dirty="0"/>
              <a:t>Le </a:t>
            </a:r>
            <a:r>
              <a:rPr lang="it-IT" dirty="0" err="1"/>
              <a:t>Bcc</a:t>
            </a:r>
            <a:r>
              <a:rPr lang="it-IT" dirty="0"/>
              <a:t> tra il 2006 e il 2013 si sono molto trasformate, indirizzando i loro investimenti verso attività che non danno interessi, probabilmente spinte dalla necessità di trovare alternative per le entrate derivanti da crediti che sono state </a:t>
            </a:r>
            <a:r>
              <a:rPr lang="it-IT"/>
              <a:t>in calo, </a:t>
            </a:r>
            <a:r>
              <a:rPr lang="it-IT" dirty="0"/>
              <a:t>perché colpite dalla crisi finanziaria e dal relativo aumento degli NPL.</a:t>
            </a:r>
          </a:p>
          <a:p>
            <a:pPr marL="0" indent="0">
              <a:buNone/>
            </a:pPr>
            <a:r>
              <a:rPr lang="it-IT" dirty="0"/>
              <a:t>Le banche più grandi sono quelle che sono riuscite a diversificare di più perché hanno più possibilità di investimento e anche più conoscenze.</a:t>
            </a:r>
          </a:p>
          <a:p>
            <a:pPr marL="0" indent="0">
              <a:buNone/>
            </a:pPr>
            <a:r>
              <a:rPr lang="it-IT" dirty="0"/>
              <a:t>Inoltre, poiché la diversificazione è stata la risposta all’aumento degli NPL e LLP, in futuro le banche dovrebbero essere più solide rispetto a tali shock perché possiedono investimenti più diversificati.</a:t>
            </a:r>
          </a:p>
          <a:p>
            <a:pPr marL="0" indent="0">
              <a:buNone/>
            </a:pPr>
            <a:endParaRPr lang="it-IT" sz="2400" dirty="0"/>
          </a:p>
        </p:txBody>
      </p:sp>
    </p:spTree>
    <p:extLst>
      <p:ext uri="{BB962C8B-B14F-4D97-AF65-F5344CB8AC3E}">
        <p14:creationId xmlns:p14="http://schemas.microsoft.com/office/powerpoint/2010/main" val="372293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4B5034-9035-4E52-8FFD-073B714B475B}"/>
              </a:ext>
            </a:extLst>
          </p:cNvPr>
          <p:cNvSpPr>
            <a:spLocks noGrp="1"/>
          </p:cNvSpPr>
          <p:nvPr>
            <p:ph type="title"/>
          </p:nvPr>
        </p:nvSpPr>
        <p:spPr/>
        <p:txBody>
          <a:bodyPr>
            <a:normAutofit/>
          </a:bodyPr>
          <a:lstStyle/>
          <a:p>
            <a:r>
              <a:rPr lang="it-IT" sz="3600" dirty="0"/>
              <a:t>Perché studiare l’efficienza e la diversificazione?</a:t>
            </a:r>
            <a:endParaRPr lang="en-US" sz="3600" dirty="0"/>
          </a:p>
        </p:txBody>
      </p:sp>
      <p:sp>
        <p:nvSpPr>
          <p:cNvPr id="3" name="Segnaposto contenuto 2">
            <a:extLst>
              <a:ext uri="{FF2B5EF4-FFF2-40B4-BE49-F238E27FC236}">
                <a16:creationId xmlns:a16="http://schemas.microsoft.com/office/drawing/2014/main" id="{17FA9B57-436A-4C44-BE00-96E8BE247285}"/>
              </a:ext>
            </a:extLst>
          </p:cNvPr>
          <p:cNvSpPr>
            <a:spLocks noGrp="1"/>
          </p:cNvSpPr>
          <p:nvPr>
            <p:ph idx="1"/>
          </p:nvPr>
        </p:nvSpPr>
        <p:spPr/>
        <p:txBody>
          <a:bodyPr/>
          <a:lstStyle/>
          <a:p>
            <a:r>
              <a:rPr lang="it-IT" dirty="0"/>
              <a:t>L’efficienza di costo di una banca è un fattore fondamentale non solo per la sopravvivenza della banca stessa ma anche per il territorio in cui la banca opera, infatti una banca non efficiente danneggia anche le persone e le aziende alle quali offre servizi a prezzi non «giusti».</a:t>
            </a:r>
          </a:p>
          <a:p>
            <a:pPr marL="0" indent="0">
              <a:buNone/>
            </a:pPr>
            <a:endParaRPr lang="it-IT" dirty="0"/>
          </a:p>
          <a:p>
            <a:r>
              <a:rPr lang="it-IT" dirty="0"/>
              <a:t>La diversificazione è un altro elemento fondamentale, poiché se le  entrate non sono sufficientemente diversificate, si può incorrere in gravi difficoltà finanziarie quando si hanno problemi con l’investimento in cui la banca ha concentrato i suoi capitali.</a:t>
            </a:r>
            <a:endParaRPr lang="en-US" dirty="0"/>
          </a:p>
        </p:txBody>
      </p:sp>
    </p:spTree>
    <p:extLst>
      <p:ext uri="{BB962C8B-B14F-4D97-AF65-F5344CB8AC3E}">
        <p14:creationId xmlns:p14="http://schemas.microsoft.com/office/powerpoint/2010/main" val="242114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301C678-DAD4-406E-9351-187D7B11B543}"/>
              </a:ext>
            </a:extLst>
          </p:cNvPr>
          <p:cNvSpPr>
            <a:spLocks noGrp="1"/>
          </p:cNvSpPr>
          <p:nvPr>
            <p:ph idx="1"/>
          </p:nvPr>
        </p:nvSpPr>
        <p:spPr>
          <a:xfrm>
            <a:off x="838200" y="825623"/>
            <a:ext cx="10515600" cy="5351340"/>
          </a:xfrm>
        </p:spPr>
        <p:txBody>
          <a:bodyPr/>
          <a:lstStyle/>
          <a:p>
            <a:pPr marL="0" indent="0">
              <a:buNone/>
            </a:pPr>
            <a:r>
              <a:rPr lang="it-IT" sz="3600" dirty="0"/>
              <a:t>OBIETTIVI DELL’ANALISI</a:t>
            </a:r>
          </a:p>
          <a:p>
            <a:pPr marL="0" indent="0">
              <a:buNone/>
            </a:pPr>
            <a:endParaRPr lang="it-IT" dirty="0"/>
          </a:p>
          <a:p>
            <a:pPr algn="just">
              <a:buFont typeface="Courier New" panose="02070309020205020404" pitchFamily="49" charset="0"/>
              <a:buChar char="o"/>
            </a:pPr>
            <a:r>
              <a:rPr lang="it-IT" dirty="0"/>
              <a:t>Analizzare l’efficienza di costo e non le performance economiche (come ad esempio il ROE) per la natura cooperativa delle banche analizzate che non hanno come primo obiettivo la massimizzazione dei profitti, ma l’offrire servizi ai loro membri.</a:t>
            </a:r>
          </a:p>
          <a:p>
            <a:pPr algn="just">
              <a:buFont typeface="Courier New" panose="02070309020205020404" pitchFamily="49" charset="0"/>
              <a:buChar char="o"/>
            </a:pPr>
            <a:r>
              <a:rPr lang="it-IT" dirty="0"/>
              <a:t>Osservare come siano cambiate le strategie di investimento in un periodo di forte crisi finanziaria nell’intero paese.</a:t>
            </a:r>
          </a:p>
          <a:p>
            <a:pPr algn="just">
              <a:buFont typeface="Courier New" panose="02070309020205020404" pitchFamily="49" charset="0"/>
              <a:buChar char="o"/>
            </a:pPr>
            <a:r>
              <a:rPr lang="it-IT" dirty="0"/>
              <a:t>Studiare la relazione tra la diversificazione e le variabili che descrivono l’operato di una banca.</a:t>
            </a:r>
          </a:p>
          <a:p>
            <a:pPr marL="0" indent="0">
              <a:buNone/>
            </a:pPr>
            <a:endParaRPr lang="en-US" dirty="0"/>
          </a:p>
        </p:txBody>
      </p:sp>
    </p:spTree>
    <p:extLst>
      <p:ext uri="{BB962C8B-B14F-4D97-AF65-F5344CB8AC3E}">
        <p14:creationId xmlns:p14="http://schemas.microsoft.com/office/powerpoint/2010/main" val="350928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D49BBD-64AA-4F84-B9C7-585267F88A01}"/>
              </a:ext>
            </a:extLst>
          </p:cNvPr>
          <p:cNvSpPr>
            <a:spLocks noGrp="1"/>
          </p:cNvSpPr>
          <p:nvPr>
            <p:ph type="title"/>
          </p:nvPr>
        </p:nvSpPr>
        <p:spPr>
          <a:xfrm>
            <a:off x="671744" y="71022"/>
            <a:ext cx="10682056" cy="1145220"/>
          </a:xfrm>
        </p:spPr>
        <p:txBody>
          <a:bodyPr>
            <a:normAutofit/>
          </a:bodyPr>
          <a:lstStyle/>
          <a:p>
            <a:r>
              <a:rPr lang="it-IT" sz="3600" dirty="0"/>
              <a:t>Alcune statistiche descrittive: prestiti e capitalizzazioni</a:t>
            </a:r>
            <a:endParaRPr lang="en-US" sz="3600" dirty="0"/>
          </a:p>
        </p:txBody>
      </p:sp>
      <p:pic>
        <p:nvPicPr>
          <p:cNvPr id="7" name="Immagine 6">
            <a:extLst>
              <a:ext uri="{FF2B5EF4-FFF2-40B4-BE49-F238E27FC236}">
                <a16:creationId xmlns:a16="http://schemas.microsoft.com/office/drawing/2014/main" id="{30328527-1BFE-4B78-A2A0-596D6D03CFFC}"/>
              </a:ext>
            </a:extLst>
          </p:cNvPr>
          <p:cNvPicPr>
            <a:picLocks noChangeAspect="1"/>
          </p:cNvPicPr>
          <p:nvPr/>
        </p:nvPicPr>
        <p:blipFill>
          <a:blip r:embed="rId2"/>
          <a:stretch>
            <a:fillRect/>
          </a:stretch>
        </p:blipFill>
        <p:spPr>
          <a:xfrm>
            <a:off x="838200" y="1105526"/>
            <a:ext cx="9857174" cy="5570482"/>
          </a:xfrm>
          <a:prstGeom prst="rect">
            <a:avLst/>
          </a:prstGeom>
        </p:spPr>
      </p:pic>
    </p:spTree>
    <p:extLst>
      <p:ext uri="{BB962C8B-B14F-4D97-AF65-F5344CB8AC3E}">
        <p14:creationId xmlns:p14="http://schemas.microsoft.com/office/powerpoint/2010/main" val="44086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16F29-0B28-4F74-A548-8E6943E52FB8}"/>
              </a:ext>
            </a:extLst>
          </p:cNvPr>
          <p:cNvSpPr>
            <a:spLocks noGrp="1"/>
          </p:cNvSpPr>
          <p:nvPr>
            <p:ph type="title"/>
          </p:nvPr>
        </p:nvSpPr>
        <p:spPr/>
        <p:txBody>
          <a:bodyPr>
            <a:normAutofit/>
          </a:bodyPr>
          <a:lstStyle/>
          <a:p>
            <a:r>
              <a:rPr lang="it-IT" sz="3600" dirty="0"/>
              <a:t>Alcune statistiche descrittive: NPL e concorrenza</a:t>
            </a:r>
            <a:br>
              <a:rPr lang="it-IT" sz="2800" b="1" dirty="0"/>
            </a:br>
            <a:endParaRPr lang="en-US" sz="2800" b="1" dirty="0"/>
          </a:p>
        </p:txBody>
      </p:sp>
      <p:pic>
        <p:nvPicPr>
          <p:cNvPr id="4" name="Segnaposto contenuto 3">
            <a:extLst>
              <a:ext uri="{FF2B5EF4-FFF2-40B4-BE49-F238E27FC236}">
                <a16:creationId xmlns:a16="http://schemas.microsoft.com/office/drawing/2014/main" id="{2B4EC696-813F-4F25-B8E9-3E78D67265CD}"/>
              </a:ext>
            </a:extLst>
          </p:cNvPr>
          <p:cNvPicPr>
            <a:picLocks noGrp="1" noChangeAspect="1"/>
          </p:cNvPicPr>
          <p:nvPr>
            <p:ph idx="1"/>
          </p:nvPr>
        </p:nvPicPr>
        <p:blipFill>
          <a:blip r:embed="rId2"/>
          <a:stretch>
            <a:fillRect/>
          </a:stretch>
        </p:blipFill>
        <p:spPr>
          <a:xfrm>
            <a:off x="739789" y="1904750"/>
            <a:ext cx="5476766" cy="4015195"/>
          </a:xfrm>
          <a:prstGeom prst="rect">
            <a:avLst/>
          </a:prstGeom>
        </p:spPr>
      </p:pic>
      <p:pic>
        <p:nvPicPr>
          <p:cNvPr id="5" name="Immagine 4">
            <a:extLst>
              <a:ext uri="{FF2B5EF4-FFF2-40B4-BE49-F238E27FC236}">
                <a16:creationId xmlns:a16="http://schemas.microsoft.com/office/drawing/2014/main" id="{B2719A4A-D170-4365-9A93-5E69BF4C24BC}"/>
              </a:ext>
            </a:extLst>
          </p:cNvPr>
          <p:cNvPicPr>
            <a:picLocks noChangeAspect="1"/>
          </p:cNvPicPr>
          <p:nvPr/>
        </p:nvPicPr>
        <p:blipFill>
          <a:blip r:embed="rId3"/>
          <a:stretch>
            <a:fillRect/>
          </a:stretch>
        </p:blipFill>
        <p:spPr>
          <a:xfrm>
            <a:off x="5877035" y="1904750"/>
            <a:ext cx="5476766" cy="4016656"/>
          </a:xfrm>
          <a:prstGeom prst="rect">
            <a:avLst/>
          </a:prstGeom>
        </p:spPr>
      </p:pic>
    </p:spTree>
    <p:extLst>
      <p:ext uri="{BB962C8B-B14F-4D97-AF65-F5344CB8AC3E}">
        <p14:creationId xmlns:p14="http://schemas.microsoft.com/office/powerpoint/2010/main" val="383396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66C522-CA52-4CA3-B0D1-39604BDAF238}"/>
              </a:ext>
            </a:extLst>
          </p:cNvPr>
          <p:cNvSpPr>
            <a:spLocks noGrp="1"/>
          </p:cNvSpPr>
          <p:nvPr>
            <p:ph type="title"/>
          </p:nvPr>
        </p:nvSpPr>
        <p:spPr/>
        <p:txBody>
          <a:bodyPr>
            <a:normAutofit/>
          </a:bodyPr>
          <a:lstStyle/>
          <a:p>
            <a:r>
              <a:rPr lang="it-IT" sz="3600" dirty="0"/>
              <a:t>Alcune statistiche descrittive: fallimenti e popolazione</a:t>
            </a:r>
            <a:endParaRPr lang="en-US" sz="3600" dirty="0"/>
          </a:p>
        </p:txBody>
      </p:sp>
      <p:pic>
        <p:nvPicPr>
          <p:cNvPr id="4" name="Segnaposto contenuto 3">
            <a:extLst>
              <a:ext uri="{FF2B5EF4-FFF2-40B4-BE49-F238E27FC236}">
                <a16:creationId xmlns:a16="http://schemas.microsoft.com/office/drawing/2014/main" id="{B5D2BAC7-2D05-4F92-A505-ECFB16FD7468}"/>
              </a:ext>
            </a:extLst>
          </p:cNvPr>
          <p:cNvPicPr>
            <a:picLocks noGrp="1" noChangeAspect="1"/>
          </p:cNvPicPr>
          <p:nvPr>
            <p:ph idx="1"/>
          </p:nvPr>
        </p:nvPicPr>
        <p:blipFill>
          <a:blip r:embed="rId2"/>
          <a:stretch>
            <a:fillRect/>
          </a:stretch>
        </p:blipFill>
        <p:spPr>
          <a:xfrm>
            <a:off x="766422" y="1862562"/>
            <a:ext cx="5510091" cy="4039627"/>
          </a:xfrm>
          <a:prstGeom prst="rect">
            <a:avLst/>
          </a:prstGeom>
        </p:spPr>
      </p:pic>
      <p:pic>
        <p:nvPicPr>
          <p:cNvPr id="5" name="Immagine 4">
            <a:extLst>
              <a:ext uri="{FF2B5EF4-FFF2-40B4-BE49-F238E27FC236}">
                <a16:creationId xmlns:a16="http://schemas.microsoft.com/office/drawing/2014/main" id="{BD968933-A79E-481D-85C8-551A7A3D4D6F}"/>
              </a:ext>
            </a:extLst>
          </p:cNvPr>
          <p:cNvPicPr>
            <a:picLocks noChangeAspect="1"/>
          </p:cNvPicPr>
          <p:nvPr/>
        </p:nvPicPr>
        <p:blipFill>
          <a:blip r:embed="rId3"/>
          <a:stretch>
            <a:fillRect/>
          </a:stretch>
        </p:blipFill>
        <p:spPr>
          <a:xfrm>
            <a:off x="6096000" y="1862562"/>
            <a:ext cx="5137245" cy="4039627"/>
          </a:xfrm>
          <a:prstGeom prst="rect">
            <a:avLst/>
          </a:prstGeom>
        </p:spPr>
      </p:pic>
    </p:spTree>
    <p:extLst>
      <p:ext uri="{BB962C8B-B14F-4D97-AF65-F5344CB8AC3E}">
        <p14:creationId xmlns:p14="http://schemas.microsoft.com/office/powerpoint/2010/main" val="18233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E9CFAB-C730-4D36-9356-B95266554197}"/>
              </a:ext>
            </a:extLst>
          </p:cNvPr>
          <p:cNvSpPr>
            <a:spLocks noGrp="1"/>
          </p:cNvSpPr>
          <p:nvPr>
            <p:ph type="title"/>
          </p:nvPr>
        </p:nvSpPr>
        <p:spPr/>
        <p:txBody>
          <a:bodyPr>
            <a:normAutofit/>
          </a:bodyPr>
          <a:lstStyle/>
          <a:p>
            <a:r>
              <a:rPr lang="it-IT" sz="3600" dirty="0"/>
              <a:t>Definizione dell’indice di diversificazione(DIV):</a:t>
            </a:r>
            <a:endParaRPr lang="en-US" sz="3600"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CE56DE7-2C12-4D4D-A03B-4749ED45DB07}"/>
                  </a:ext>
                </a:extLst>
              </p:cNvPr>
              <p:cNvSpPr>
                <a:spLocks noGrp="1"/>
              </p:cNvSpPr>
              <p:nvPr>
                <p:ph idx="1"/>
              </p:nvPr>
            </p:nvSpPr>
            <p:spPr/>
            <p:txBody>
              <a:bodyPr/>
              <a:lstStyle/>
              <a:p>
                <a:pPr marL="0" indent="0">
                  <a:buNone/>
                </a:pPr>
                <a:r>
                  <a:rPr lang="it-IT" dirty="0"/>
                  <a:t>Tale indice definisce il grado di diversificazione tra entrate derivanti da attività che maturano interessi(NET) e attività senza interessi(NII).           Il punto di minimo è 0 in cui le entrate derivano tutte da un’unica modalità, mentre Il punto di massimo è 0.5 in cui la banca ha le sue entrate completamente diversificate.</a:t>
                </a:r>
              </a:p>
              <a:p>
                <a:pPr marL="0" indent="0">
                  <a:buNone/>
                </a:pPr>
                <a:endParaRPr lang="en-US" i="1" dirty="0"/>
              </a:p>
              <a:p>
                <a:pPr marL="0" indent="0">
                  <a:buNone/>
                </a:pPr>
                <a:endParaRPr lang="en-US" i="1" dirty="0"/>
              </a:p>
              <a:p>
                <a:pPr marL="0" indent="0">
                  <a:buNone/>
                </a:pPr>
                <a14:m>
                  <m:oMath xmlns:m="http://schemas.openxmlformats.org/officeDocument/2006/math">
                    <m:r>
                      <a:rPr lang="en-US" sz="3200" i="1" smtClean="0">
                        <a:latin typeface="Cambria Math" panose="02040503050406030204" pitchFamily="18" charset="0"/>
                      </a:rPr>
                      <m:t>𝐻𝐻𝐼</m:t>
                    </m:r>
                    <m:r>
                      <a:rPr lang="en-US" sz="3200" i="1" smtClean="0">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𝑁𝐸𝑇</m:t>
                                </m:r>
                              </m:num>
                              <m:den>
                                <m:r>
                                  <a:rPr lang="en-US" sz="3200" i="1">
                                    <a:latin typeface="Cambria Math" panose="02040503050406030204" pitchFamily="18" charset="0"/>
                                  </a:rPr>
                                  <m:t>𝑁𝐸𝑇</m:t>
                                </m:r>
                                <m:r>
                                  <a:rPr lang="en-US" sz="3200" i="1">
                                    <a:latin typeface="Cambria Math" panose="02040503050406030204" pitchFamily="18" charset="0"/>
                                  </a:rPr>
                                  <m:t>+</m:t>
                                </m:r>
                                <m:r>
                                  <a:rPr lang="en-US" sz="3200" i="1">
                                    <a:latin typeface="Cambria Math" panose="02040503050406030204" pitchFamily="18" charset="0"/>
                                  </a:rPr>
                                  <m:t>𝑁𝐼𝐼</m:t>
                                </m:r>
                              </m:den>
                            </m:f>
                          </m:e>
                        </m:d>
                      </m:e>
                      <m:sup>
                        <m:r>
                          <a:rPr lang="en-US" sz="3200" i="1">
                            <a:latin typeface="Cambria Math" panose="02040503050406030204" pitchFamily="18" charset="0"/>
                          </a:rPr>
                          <m:t>2</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𝑁𝐼𝐼</m:t>
                                </m:r>
                              </m:num>
                              <m:den>
                                <m:r>
                                  <a:rPr lang="en-US" sz="3200" i="1">
                                    <a:latin typeface="Cambria Math" panose="02040503050406030204" pitchFamily="18" charset="0"/>
                                  </a:rPr>
                                  <m:t>𝑁𝐸𝑇</m:t>
                                </m:r>
                                <m:r>
                                  <a:rPr lang="en-US" sz="3200" i="1">
                                    <a:latin typeface="Cambria Math" panose="02040503050406030204" pitchFamily="18" charset="0"/>
                                  </a:rPr>
                                  <m:t>+</m:t>
                                </m:r>
                                <m:r>
                                  <a:rPr lang="en-US" sz="3200" i="1">
                                    <a:latin typeface="Cambria Math" panose="02040503050406030204" pitchFamily="18" charset="0"/>
                                  </a:rPr>
                                  <m:t>𝑁𝐼𝐼</m:t>
                                </m:r>
                              </m:den>
                            </m:f>
                          </m:e>
                        </m:d>
                      </m:e>
                      <m:sup>
                        <m:r>
                          <a:rPr lang="en-US" sz="3200" i="1">
                            <a:latin typeface="Cambria Math" panose="02040503050406030204" pitchFamily="18" charset="0"/>
                          </a:rPr>
                          <m:t>2</m:t>
                        </m:r>
                      </m:sup>
                    </m:sSup>
                  </m:oMath>
                </a14:m>
                <a:r>
                  <a:rPr lang="en-US" sz="3200" dirty="0"/>
                  <a:t>   </a:t>
                </a:r>
                <a14:m>
                  <m:oMath xmlns:m="http://schemas.openxmlformats.org/officeDocument/2006/math">
                    <m:r>
                      <a:rPr lang="it-IT" sz="3200" b="0" i="0" smtClean="0">
                        <a:latin typeface="Cambria Math" panose="02040503050406030204" pitchFamily="18" charset="0"/>
                      </a:rPr>
                      <m:t>           </m:t>
                    </m:r>
                    <m:r>
                      <a:rPr lang="en-US" sz="3200" i="1">
                        <a:latin typeface="Cambria Math" panose="02040503050406030204" pitchFamily="18" charset="0"/>
                      </a:rPr>
                      <m:t>𝐷𝐼𝑉</m:t>
                    </m:r>
                    <m:r>
                      <a:rPr lang="en-US" sz="3200" i="1">
                        <a:latin typeface="Cambria Math" panose="02040503050406030204" pitchFamily="18" charset="0"/>
                      </a:rPr>
                      <m:t>=1−</m:t>
                    </m:r>
                    <m:r>
                      <a:rPr lang="en-US" sz="3200" i="1">
                        <a:latin typeface="Cambria Math" panose="02040503050406030204" pitchFamily="18" charset="0"/>
                      </a:rPr>
                      <m:t>𝐻𝐻𝐼</m:t>
                    </m:r>
                  </m:oMath>
                </a14:m>
                <a:endParaRPr lang="en-US" sz="3200" dirty="0"/>
              </a:p>
              <a:p>
                <a:pPr marL="0" indent="0">
                  <a:buNone/>
                </a:pPr>
                <a:endParaRPr lang="en-US" dirty="0"/>
              </a:p>
              <a:p>
                <a:pPr marL="0" indent="0">
                  <a:buNone/>
                </a:pPr>
                <a:endParaRPr lang="en-US" dirty="0"/>
              </a:p>
            </p:txBody>
          </p:sp>
        </mc:Choice>
        <mc:Fallback xmlns="">
          <p:sp>
            <p:nvSpPr>
              <p:cNvPr id="3" name="Segnaposto contenuto 2">
                <a:extLst>
                  <a:ext uri="{FF2B5EF4-FFF2-40B4-BE49-F238E27FC236}">
                    <a16:creationId xmlns:a16="http://schemas.microsoft.com/office/drawing/2014/main" id="{6CE56DE7-2C12-4D4D-A03B-4749ED45DB07}"/>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50786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F8E2D7-2A6F-4A2F-9B23-1B5683F88C4C}"/>
              </a:ext>
            </a:extLst>
          </p:cNvPr>
          <p:cNvSpPr>
            <a:spLocks noGrp="1"/>
          </p:cNvSpPr>
          <p:nvPr>
            <p:ph type="title"/>
          </p:nvPr>
        </p:nvSpPr>
        <p:spPr/>
        <p:txBody>
          <a:bodyPr>
            <a:normAutofit/>
          </a:bodyPr>
          <a:lstStyle/>
          <a:p>
            <a:pPr algn="ctr"/>
            <a:r>
              <a:rPr lang="it-IT" sz="3600" dirty="0"/>
              <a:t>Distribuzione e andamento della diversificazione</a:t>
            </a:r>
            <a:endParaRPr lang="en-US" sz="3600" dirty="0"/>
          </a:p>
        </p:txBody>
      </p:sp>
      <p:pic>
        <p:nvPicPr>
          <p:cNvPr id="4" name="Segnaposto contenuto 3">
            <a:extLst>
              <a:ext uri="{FF2B5EF4-FFF2-40B4-BE49-F238E27FC236}">
                <a16:creationId xmlns:a16="http://schemas.microsoft.com/office/drawing/2014/main" id="{B6D1D842-4681-40DE-BDD3-7E645721C8FD}"/>
              </a:ext>
            </a:extLst>
          </p:cNvPr>
          <p:cNvPicPr>
            <a:picLocks noGrp="1" noChangeAspect="1"/>
          </p:cNvPicPr>
          <p:nvPr>
            <p:ph idx="1"/>
          </p:nvPr>
        </p:nvPicPr>
        <p:blipFill>
          <a:blip r:embed="rId3"/>
          <a:stretch>
            <a:fillRect/>
          </a:stretch>
        </p:blipFill>
        <p:spPr>
          <a:xfrm>
            <a:off x="0" y="1860701"/>
            <a:ext cx="5974776" cy="4380302"/>
          </a:xfrm>
          <a:prstGeom prst="rect">
            <a:avLst/>
          </a:prstGeom>
        </p:spPr>
      </p:pic>
      <p:pic>
        <p:nvPicPr>
          <p:cNvPr id="5" name="Immagine 4">
            <a:extLst>
              <a:ext uri="{FF2B5EF4-FFF2-40B4-BE49-F238E27FC236}">
                <a16:creationId xmlns:a16="http://schemas.microsoft.com/office/drawing/2014/main" id="{57180A9A-7F71-4663-B483-D30621017216}"/>
              </a:ext>
            </a:extLst>
          </p:cNvPr>
          <p:cNvPicPr>
            <a:picLocks noChangeAspect="1"/>
          </p:cNvPicPr>
          <p:nvPr/>
        </p:nvPicPr>
        <p:blipFill>
          <a:blip r:embed="rId4"/>
          <a:stretch>
            <a:fillRect/>
          </a:stretch>
        </p:blipFill>
        <p:spPr>
          <a:xfrm>
            <a:off x="5835570" y="1860701"/>
            <a:ext cx="5669889" cy="4380302"/>
          </a:xfrm>
          <a:prstGeom prst="rect">
            <a:avLst/>
          </a:prstGeom>
        </p:spPr>
      </p:pic>
    </p:spTree>
    <p:extLst>
      <p:ext uri="{BB962C8B-B14F-4D97-AF65-F5344CB8AC3E}">
        <p14:creationId xmlns:p14="http://schemas.microsoft.com/office/powerpoint/2010/main" val="3691818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E9003C-1B90-445C-8F57-214A952DA987}"/>
              </a:ext>
            </a:extLst>
          </p:cNvPr>
          <p:cNvSpPr>
            <a:spLocks noGrp="1"/>
          </p:cNvSpPr>
          <p:nvPr>
            <p:ph type="title"/>
          </p:nvPr>
        </p:nvSpPr>
        <p:spPr/>
        <p:txBody>
          <a:bodyPr>
            <a:normAutofit/>
          </a:bodyPr>
          <a:lstStyle/>
          <a:p>
            <a:r>
              <a:rPr lang="it-IT" sz="3600" dirty="0"/>
              <a:t>Distribuzione della diversificazione dal 2006 al 2013</a:t>
            </a:r>
            <a:endParaRPr lang="en-US" sz="3600" dirty="0"/>
          </a:p>
        </p:txBody>
      </p:sp>
      <p:pic>
        <p:nvPicPr>
          <p:cNvPr id="5" name="Immagine 4">
            <a:extLst>
              <a:ext uri="{FF2B5EF4-FFF2-40B4-BE49-F238E27FC236}">
                <a16:creationId xmlns:a16="http://schemas.microsoft.com/office/drawing/2014/main" id="{BD960B0D-1D3B-4674-9082-3E069EE114EE}"/>
              </a:ext>
            </a:extLst>
          </p:cNvPr>
          <p:cNvPicPr>
            <a:picLocks noChangeAspect="1"/>
          </p:cNvPicPr>
          <p:nvPr/>
        </p:nvPicPr>
        <p:blipFill>
          <a:blip r:embed="rId2"/>
          <a:stretch>
            <a:fillRect/>
          </a:stretch>
        </p:blipFill>
        <p:spPr>
          <a:xfrm>
            <a:off x="553358" y="2118153"/>
            <a:ext cx="5350310" cy="3980806"/>
          </a:xfrm>
          <a:prstGeom prst="rect">
            <a:avLst/>
          </a:prstGeom>
        </p:spPr>
      </p:pic>
      <p:pic>
        <p:nvPicPr>
          <p:cNvPr id="7" name="Segnaposto contenuto 6">
            <a:extLst>
              <a:ext uri="{FF2B5EF4-FFF2-40B4-BE49-F238E27FC236}">
                <a16:creationId xmlns:a16="http://schemas.microsoft.com/office/drawing/2014/main" id="{E2D84ECC-0A14-4AB5-94D9-D6F9B46C9271}"/>
              </a:ext>
            </a:extLst>
          </p:cNvPr>
          <p:cNvPicPr>
            <a:picLocks noGrp="1" noChangeAspect="1"/>
          </p:cNvPicPr>
          <p:nvPr>
            <p:ph idx="1"/>
          </p:nvPr>
        </p:nvPicPr>
        <p:blipFill>
          <a:blip r:embed="rId3"/>
          <a:stretch>
            <a:fillRect/>
          </a:stretch>
        </p:blipFill>
        <p:spPr>
          <a:xfrm>
            <a:off x="5791184" y="2118153"/>
            <a:ext cx="5439068" cy="3980806"/>
          </a:xfrm>
          <a:prstGeom prst="rect">
            <a:avLst/>
          </a:prstGeom>
        </p:spPr>
      </p:pic>
    </p:spTree>
    <p:extLst>
      <p:ext uri="{BB962C8B-B14F-4D97-AF65-F5344CB8AC3E}">
        <p14:creationId xmlns:p14="http://schemas.microsoft.com/office/powerpoint/2010/main" val="293995511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866</Words>
  <Application>Microsoft Office PowerPoint</Application>
  <PresentationFormat>Widescreen</PresentationFormat>
  <Paragraphs>114</Paragraphs>
  <Slides>18</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18</vt:i4>
      </vt:variant>
    </vt:vector>
  </HeadingPairs>
  <TitlesOfParts>
    <vt:vector size="24" baseType="lpstr">
      <vt:lpstr>Arial</vt:lpstr>
      <vt:lpstr>Calibri</vt:lpstr>
      <vt:lpstr>Calibri Light</vt:lpstr>
      <vt:lpstr>Cambria Math</vt:lpstr>
      <vt:lpstr>Courier New</vt:lpstr>
      <vt:lpstr>Tema di Office</vt:lpstr>
      <vt:lpstr>Francesco Gabellini</vt:lpstr>
      <vt:lpstr>Perché studiare l’efficienza e la diversificazione?</vt:lpstr>
      <vt:lpstr>Presentazione standard di PowerPoint</vt:lpstr>
      <vt:lpstr>Alcune statistiche descrittive: prestiti e capitalizzazioni</vt:lpstr>
      <vt:lpstr>Alcune statistiche descrittive: NPL e concorrenza </vt:lpstr>
      <vt:lpstr>Alcune statistiche descrittive: fallimenti e popolazione</vt:lpstr>
      <vt:lpstr>Definizione dell’indice di diversificazione(DIV):</vt:lpstr>
      <vt:lpstr>Distribuzione e andamento della diversificazione</vt:lpstr>
      <vt:lpstr>Distribuzione della diversificazione dal 2006 al 2013</vt:lpstr>
      <vt:lpstr>Calcolo dell’efficienza:</vt:lpstr>
      <vt:lpstr>Distribuzione e andamento dell’ efficienza</vt:lpstr>
      <vt:lpstr>Distribuzione dell’efficienza dal 2006 al 2013</vt:lpstr>
      <vt:lpstr>Quali caratteristiche hanno le banche che diversificano maggiormente?</vt:lpstr>
      <vt:lpstr>Output regressione:</vt:lpstr>
      <vt:lpstr>Presentazione standard di PowerPoint</vt:lpstr>
      <vt:lpstr>Considerazioni: </vt:lpstr>
      <vt:lpstr>Diversificazione ed efficienza:</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L’efficienza e la diversificazione nelle banche cooperative italiane(2006-2013)</dc:title>
  <dc:creator>SuperOrso1</dc:creator>
  <cp:lastModifiedBy>SuperOrso1</cp:lastModifiedBy>
  <cp:revision>64</cp:revision>
  <dcterms:created xsi:type="dcterms:W3CDTF">2018-02-03T07:57:00Z</dcterms:created>
  <dcterms:modified xsi:type="dcterms:W3CDTF">2018-02-05T20:35:41Z</dcterms:modified>
</cp:coreProperties>
</file>