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696" r:id="rId2"/>
    <p:sldId id="1018" r:id="rId3"/>
    <p:sldId id="1025" r:id="rId4"/>
    <p:sldId id="1026" r:id="rId5"/>
    <p:sldId id="1027" r:id="rId6"/>
    <p:sldId id="1048" r:id="rId7"/>
    <p:sldId id="1028" r:id="rId8"/>
    <p:sldId id="1029" r:id="rId9"/>
    <p:sldId id="1030" r:id="rId10"/>
    <p:sldId id="1031" r:id="rId11"/>
    <p:sldId id="1032" r:id="rId12"/>
    <p:sldId id="1033" r:id="rId13"/>
    <p:sldId id="1034" r:id="rId14"/>
    <p:sldId id="1035" r:id="rId15"/>
    <p:sldId id="1036" r:id="rId16"/>
    <p:sldId id="1037" r:id="rId17"/>
    <p:sldId id="1038" r:id="rId18"/>
    <p:sldId id="1039" r:id="rId19"/>
    <p:sldId id="1040" r:id="rId20"/>
    <p:sldId id="1041" r:id="rId21"/>
    <p:sldId id="1042" r:id="rId22"/>
    <p:sldId id="1043" r:id="rId23"/>
    <p:sldId id="1044" r:id="rId24"/>
    <p:sldId id="1045" r:id="rId25"/>
    <p:sldId id="1046" r:id="rId26"/>
    <p:sldId id="1047" r:id="rId27"/>
    <p:sldId id="1049" r:id="rId28"/>
    <p:sldId id="1050" r:id="rId29"/>
    <p:sldId id="1003" r:id="rId30"/>
    <p:sldId id="916" r:id="rId31"/>
  </p:sldIdLst>
  <p:sldSz cx="12192000" cy="6858000"/>
  <p:notesSz cx="6811963" cy="99456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FF0000"/>
    <a:srgbClr val="0066CC"/>
    <a:srgbClr val="DFF1F2"/>
    <a:srgbClr val="A3D6D9"/>
    <a:srgbClr val="004586"/>
    <a:srgbClr val="1C2948"/>
    <a:srgbClr val="FBBCA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8" autoAdjust="0"/>
    <p:restoredTop sz="84491" autoAdjust="0"/>
  </p:normalViewPr>
  <p:slideViewPr>
    <p:cSldViewPr snapToGrid="0">
      <p:cViewPr varScale="1">
        <p:scale>
          <a:sx n="85" d="100"/>
          <a:sy n="85" d="100"/>
        </p:scale>
        <p:origin x="84" y="4134"/>
      </p:cViewPr>
      <p:guideLst>
        <p:guide orient="horz" pos="2266"/>
        <p:guide pos="38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319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57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446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80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228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524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46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120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65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522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8152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714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23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049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82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92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529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125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151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85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8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由图中，可以看到库的算法主要有四类：分类，回归，聚类，降维。其中：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常用的回归：线性、决策树、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SVM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KNN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；集成回归：随机森林、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Adaboost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GradientBoosting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Bagging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ExtraTrees</a:t>
            </a:r>
            <a:endParaRPr lang="en-US" altLang="zh-CN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常用的分类：线性、决策树、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SVM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KNN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，朴素贝叶斯；集成分类：随机森林、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Adaboost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GradientBoosting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Bagging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ExtraTrees</a:t>
            </a:r>
            <a:endParaRPr lang="en-US" altLang="zh-CN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常用聚类：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k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均值（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K-means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）、层次聚类（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Hierarchical clustering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）、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DBSCAN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常用降维：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LinearDiscriminantAnalysis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PCA</a:t>
            </a:r>
          </a:p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　　这个流程图代表：蓝色圆圈是判断条件，绿色方框是可以选择的算法，我们可以根据自己的数据特征和任务目标去找一条自己的操作路线。</a:t>
            </a:r>
          </a:p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　　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sklearn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中包含众多数据预处理和特征工程相关的模块，虽然刚接触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sklearn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时，大家都会为其中包含的各种算法的广度深度所震惊，但其实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sklearn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六大板块中有两块都是关于数据预处理和特征工程的，两个板块互相交互，为建模之前的全部工程打下基础。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36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24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89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10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2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54C05-12C6-4ED5-8C42-25DA65BDD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60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矩形 13"/>
          <p:cNvSpPr>
            <a:spLocks noChangeArrowheads="1"/>
          </p:cNvSpPr>
          <p:nvPr/>
        </p:nvSpPr>
        <p:spPr bwMode="auto">
          <a:xfrm>
            <a:off x="5200631" y="4962165"/>
            <a:ext cx="24599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</a:rPr>
              <a:t>2024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latin typeface="Times New Roman" panose="02020603050405020304" pitchFamily="18" charset="0"/>
              </a:rPr>
              <a:t>11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904" y="2668905"/>
            <a:ext cx="12199426" cy="223469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机器学习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机器学习库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Scikit-learn</a:t>
            </a:r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王朔遥</a:t>
            </a:r>
            <a:endParaRPr lang="zh-CN" altLang="en-US" sz="240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5"/>
    </mc:Choice>
    <mc:Fallback xmlns="">
      <p:transition spd="slow" advTm="71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7BF4CE-11FE-46C5-83D9-1C88718DFE6C}"/>
              </a:ext>
            </a:extLst>
          </p:cNvPr>
          <p:cNvSpPr txBox="1"/>
          <p:nvPr/>
        </p:nvSpPr>
        <p:spPr>
          <a:xfrm>
            <a:off x="497919" y="1850859"/>
            <a:ext cx="10378752" cy="398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marR="121920">
              <a:lnSpc>
                <a:spcPct val="121400"/>
              </a:lnSpc>
              <a:spcBef>
                <a:spcPts val="690"/>
              </a:spcBef>
            </a:pP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sklearn.model_selection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 import </a:t>
            </a: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train_test_split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</a:p>
          <a:p>
            <a:pPr marL="128270" marR="121920">
              <a:lnSpc>
                <a:spcPct val="121400"/>
              </a:lnSpc>
              <a:spcBef>
                <a:spcPts val="690"/>
              </a:spcBef>
            </a:pP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X_train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, </a:t>
            </a: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X_test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, </a:t>
            </a: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y_train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, </a:t>
            </a: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y_test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 =  </a:t>
            </a: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train_test_split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(X, y, </a:t>
            </a: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random_state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=12, stratify=y,  </a:t>
            </a: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test_size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=0.3)</a:t>
            </a:r>
          </a:p>
          <a:p>
            <a:pPr marL="128270" marR="121920">
              <a:lnSpc>
                <a:spcPct val="121400"/>
              </a:lnSpc>
              <a:spcBef>
                <a:spcPts val="690"/>
              </a:spcBef>
            </a:pPr>
            <a:endParaRPr lang="en-US" altLang="zh-CN" sz="2400" dirty="0">
              <a:solidFill>
                <a:srgbClr val="3B6CDE"/>
              </a:solidFill>
              <a:latin typeface="Courier New"/>
              <a:cs typeface="Courier New"/>
            </a:endParaRPr>
          </a:p>
          <a:p>
            <a:pPr marL="128270" marR="120650" algn="just">
              <a:lnSpc>
                <a:spcPct val="150000"/>
              </a:lnSpc>
            </a:pPr>
            <a:endParaRPr lang="en-US" altLang="zh-CN" sz="2400" spc="5" dirty="0">
              <a:latin typeface="仿宋"/>
              <a:cs typeface="仿宋"/>
            </a:endParaRPr>
          </a:p>
          <a:p>
            <a:pPr marL="128270" marR="120650" algn="just">
              <a:lnSpc>
                <a:spcPct val="150000"/>
              </a:lnSpc>
            </a:pPr>
            <a:r>
              <a:rPr lang="zh-CN" altLang="en-US" sz="2400" spc="5" dirty="0">
                <a:latin typeface="仿宋"/>
                <a:cs typeface="仿宋"/>
              </a:rPr>
              <a:t>将完整数据集的</a:t>
            </a:r>
            <a:r>
              <a:rPr lang="en-US" altLang="zh-CN" sz="2400" spc="0" dirty="0">
                <a:latin typeface="仿宋"/>
                <a:cs typeface="仿宋"/>
              </a:rPr>
              <a:t>70%</a:t>
            </a:r>
            <a:r>
              <a:rPr lang="zh-CN" altLang="en-US" sz="2400" spc="5" dirty="0">
                <a:latin typeface="仿宋"/>
                <a:cs typeface="仿宋"/>
              </a:rPr>
              <a:t>作为训练</a:t>
            </a:r>
            <a:r>
              <a:rPr lang="zh-CN" altLang="en-US" sz="2400" spc="0" dirty="0">
                <a:latin typeface="仿宋"/>
                <a:cs typeface="仿宋"/>
              </a:rPr>
              <a:t>集，</a:t>
            </a:r>
            <a:r>
              <a:rPr lang="en-US" altLang="zh-CN" sz="2400" spc="0" dirty="0">
                <a:latin typeface="仿宋"/>
                <a:cs typeface="仿宋"/>
              </a:rPr>
              <a:t>30%</a:t>
            </a:r>
            <a:r>
              <a:rPr lang="zh-CN" altLang="en-US" sz="2400" spc="5" dirty="0">
                <a:latin typeface="仿宋"/>
                <a:cs typeface="仿宋"/>
              </a:rPr>
              <a:t>作为测试</a:t>
            </a:r>
            <a:r>
              <a:rPr lang="zh-CN" altLang="en-US" sz="2400" spc="0" dirty="0">
                <a:latin typeface="仿宋"/>
                <a:cs typeface="仿宋"/>
              </a:rPr>
              <a:t>集</a:t>
            </a:r>
            <a:r>
              <a:rPr lang="zh-CN" altLang="en-US" sz="2400" spc="5" dirty="0">
                <a:latin typeface="仿宋"/>
                <a:cs typeface="仿宋"/>
              </a:rPr>
              <a:t>，并使得测试集和训</a:t>
            </a:r>
            <a:r>
              <a:rPr lang="zh-CN" altLang="en-US" sz="2400" spc="0" dirty="0">
                <a:latin typeface="仿宋"/>
                <a:cs typeface="仿宋"/>
              </a:rPr>
              <a:t>练</a:t>
            </a:r>
            <a:r>
              <a:rPr lang="zh-CN" altLang="en-US" sz="2400" spc="5" dirty="0">
                <a:latin typeface="仿宋"/>
                <a:cs typeface="仿宋"/>
              </a:rPr>
              <a:t>集中各类别数据的比例与</a:t>
            </a:r>
            <a:r>
              <a:rPr lang="zh-CN" altLang="en-US" sz="2400" spc="10" dirty="0">
                <a:latin typeface="仿宋"/>
                <a:cs typeface="仿宋"/>
              </a:rPr>
              <a:t>原</a:t>
            </a:r>
            <a:r>
              <a:rPr lang="zh-CN" altLang="en-US" sz="2400" spc="5" dirty="0">
                <a:latin typeface="仿宋"/>
                <a:cs typeface="仿宋"/>
              </a:rPr>
              <a:t>始数据集比例一致</a:t>
            </a:r>
            <a:r>
              <a:rPr lang="zh-CN" altLang="en-US" sz="2400" spc="0" dirty="0">
                <a:latin typeface="仿宋"/>
                <a:cs typeface="仿宋"/>
              </a:rPr>
              <a:t>（</a:t>
            </a:r>
            <a:r>
              <a:rPr lang="en-US" altLang="zh-CN" sz="2400" spc="0" dirty="0">
                <a:latin typeface="仿宋"/>
                <a:cs typeface="仿宋"/>
              </a:rPr>
              <a:t>stratify</a:t>
            </a:r>
            <a:r>
              <a:rPr lang="zh-CN" altLang="en-US" sz="2400" spc="5" dirty="0">
                <a:latin typeface="仿宋"/>
                <a:cs typeface="仿宋"/>
              </a:rPr>
              <a:t>分</a:t>
            </a:r>
            <a:r>
              <a:rPr lang="zh-CN" altLang="en-US" sz="2400" spc="10" dirty="0">
                <a:latin typeface="仿宋"/>
                <a:cs typeface="仿宋"/>
              </a:rPr>
              <a:t>层</a:t>
            </a:r>
            <a:r>
              <a:rPr lang="zh-CN" altLang="en-US" sz="2400" spc="5" dirty="0">
                <a:latin typeface="仿宋"/>
                <a:cs typeface="仿宋"/>
              </a:rPr>
              <a:t>策</a:t>
            </a:r>
            <a:r>
              <a:rPr lang="zh-CN" altLang="en-US" sz="2400" spc="0" dirty="0">
                <a:latin typeface="仿宋"/>
                <a:cs typeface="仿宋"/>
              </a:rPr>
              <a:t>略），另外可通过设置</a:t>
            </a:r>
            <a:r>
              <a:rPr lang="zh-CN" altLang="en-US" sz="2400" spc="-5" dirty="0">
                <a:latin typeface="仿宋"/>
                <a:cs typeface="仿宋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shuffle=True</a:t>
            </a:r>
            <a:r>
              <a:rPr lang="en-US" altLang="zh-CN" sz="2400" spc="-5" dirty="0">
                <a:latin typeface="仿宋"/>
                <a:cs typeface="仿宋"/>
              </a:rPr>
              <a:t> </a:t>
            </a:r>
            <a:r>
              <a:rPr lang="zh-CN" altLang="en-US" sz="2400" spc="0" dirty="0">
                <a:latin typeface="仿宋"/>
                <a:cs typeface="仿宋"/>
              </a:rPr>
              <a:t>提前打乱数据</a:t>
            </a:r>
            <a:endParaRPr lang="en-US" altLang="zh-CN" sz="2400" dirty="0">
              <a:latin typeface="仿宋"/>
              <a:cs typeface="仿宋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216568" y="1422537"/>
            <a:ext cx="2299013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sz="2400" b="1" spc="30">
                <a:latin typeface="Microsoft JhengHei"/>
                <a:cs typeface="Microsoft JhengHei"/>
              </a:rPr>
              <a:t>数据划分</a:t>
            </a: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endParaRPr lang="zh-CN" altLang="en-US" sz="2400" b="1" dirty="0">
              <a:latin typeface="Microsoft JhengHei"/>
              <a:cs typeface="Microsoft JhengHe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65BFD-D436-4CE9-A9AB-2E4B380FB87C}"/>
              </a:ext>
            </a:extLst>
          </p:cNvPr>
          <p:cNvSpPr/>
          <p:nvPr/>
        </p:nvSpPr>
        <p:spPr>
          <a:xfrm>
            <a:off x="727588" y="3863445"/>
            <a:ext cx="5368412" cy="40113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训练集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55ED5E-5E9B-4A30-B843-3366FBAD6419}"/>
              </a:ext>
            </a:extLst>
          </p:cNvPr>
          <p:cNvSpPr/>
          <p:nvPr/>
        </p:nvSpPr>
        <p:spPr>
          <a:xfrm>
            <a:off x="6096000" y="3863445"/>
            <a:ext cx="2377440" cy="401138"/>
          </a:xfrm>
          <a:prstGeom prst="rect">
            <a:avLst/>
          </a:prstGeom>
          <a:solidFill>
            <a:srgbClr val="A3D6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测试集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56F87A-650A-48DF-9755-34E787DEF53A}"/>
              </a:ext>
            </a:extLst>
          </p:cNvPr>
          <p:cNvSpPr/>
          <p:nvPr/>
        </p:nvSpPr>
        <p:spPr>
          <a:xfrm>
            <a:off x="727588" y="3348123"/>
            <a:ext cx="7745852" cy="401138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4108422472"/>
      </p:ext>
    </p:extLst>
  </p:cSld>
  <p:clrMapOvr>
    <a:masterClrMapping/>
  </p:clrMapOvr>
  <p:transition advTm="800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7BF4CE-11FE-46C5-83D9-1C88718DFE6C}"/>
              </a:ext>
            </a:extLst>
          </p:cNvPr>
          <p:cNvSpPr txBox="1"/>
          <p:nvPr/>
        </p:nvSpPr>
        <p:spPr>
          <a:xfrm>
            <a:off x="633907" y="2094700"/>
            <a:ext cx="11140752" cy="339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zh-CN" altLang="en-US" sz="2400" b="0" spc="50" dirty="0">
                <a:latin typeface="Microsoft JhengHei Light"/>
                <a:cs typeface="Microsoft JhengHei Light"/>
              </a:rPr>
              <a:t>使⽤</a:t>
            </a:r>
            <a:r>
              <a:rPr lang="en-US" altLang="zh-CN" sz="2400" b="0" spc="50" dirty="0">
                <a:latin typeface="Microsoft JhengHei Light"/>
                <a:cs typeface="Microsoft JhengHei Light"/>
              </a:rPr>
              <a:t>Sciki</a:t>
            </a:r>
            <a:r>
              <a:rPr lang="en-US" altLang="zh-CN" sz="2400" b="0" spc="-5" dirty="0">
                <a:latin typeface="Microsoft JhengHei Light"/>
                <a:cs typeface="Microsoft JhengHei Light"/>
              </a:rPr>
              <a:t>t-l</a:t>
            </a:r>
            <a:r>
              <a:rPr lang="en-US" altLang="zh-CN" sz="2400" b="0" spc="-25" dirty="0">
                <a:latin typeface="Microsoft JhengHei Light"/>
                <a:cs typeface="Microsoft JhengHei Light"/>
              </a:rPr>
              <a:t>e</a:t>
            </a:r>
            <a:r>
              <a:rPr lang="en-US" altLang="zh-CN" sz="2400" b="0" spc="10" dirty="0">
                <a:latin typeface="Microsoft JhengHei Light"/>
                <a:cs typeface="Microsoft JhengHei Light"/>
              </a:rPr>
              <a:t>arn</a:t>
            </a:r>
            <a:r>
              <a:rPr lang="zh-CN" altLang="en-US" sz="2400" b="0" spc="10" dirty="0">
                <a:latin typeface="Microsoft JhengHei Light"/>
                <a:cs typeface="Microsoft JhengHei Light"/>
              </a:rPr>
              <a:t>进⾏数据标准化</a:t>
            </a:r>
            <a:endParaRPr lang="zh-CN" altLang="en-US" sz="2400" dirty="0">
              <a:latin typeface="Microsoft JhengHei Light"/>
              <a:cs typeface="Microsoft JhengHei Light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sklearn.preprocessing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import</a:t>
            </a:r>
            <a:r>
              <a:rPr lang="en-US" altLang="zh-CN" sz="2400" spc="1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StandardScaler</a:t>
            </a:r>
            <a:endParaRPr lang="en-US" altLang="zh-CN"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lang="en-US" altLang="zh-CN" sz="2400" spc="500" dirty="0">
              <a:solidFill>
                <a:srgbClr val="0E1A35"/>
              </a:solidFill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lang="zh-CN" altLang="en-US" sz="2400" spc="0" dirty="0">
                <a:latin typeface="仿宋"/>
                <a:cs typeface="仿宋"/>
              </a:rPr>
              <a:t>构建转换器实例</a:t>
            </a:r>
            <a:endParaRPr lang="zh-CN" altLang="en-US" sz="2400" dirty="0">
              <a:latin typeface="仿宋"/>
              <a:cs typeface="仿宋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scaler =</a:t>
            </a:r>
            <a:r>
              <a:rPr lang="en-US" altLang="zh-CN" sz="2400" spc="-4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StandardScaler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()</a:t>
            </a:r>
            <a:endParaRPr lang="en-US" altLang="zh-CN"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lang="en-US" altLang="zh-CN" sz="2400" spc="500" dirty="0">
              <a:solidFill>
                <a:srgbClr val="0E1A35"/>
              </a:solidFill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lang="zh-CN" altLang="en-US" sz="2400" spc="0" dirty="0">
                <a:latin typeface="仿宋"/>
                <a:cs typeface="仿宋"/>
              </a:rPr>
              <a:t>拟合及转换</a:t>
            </a:r>
            <a:endParaRPr lang="zh-CN" altLang="en-US" sz="2400" dirty="0">
              <a:latin typeface="仿宋"/>
              <a:cs typeface="仿宋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scaler.fit_transform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X_train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)</a:t>
            </a:r>
            <a:endParaRPr lang="en-US" altLang="zh-CN" sz="2400" dirty="0">
              <a:latin typeface="Courier New"/>
              <a:cs typeface="Courier New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-705198" y="1422537"/>
            <a:ext cx="4460033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sz="2400" b="1" spc="30" dirty="0">
                <a:latin typeface="Microsoft JhengHei"/>
                <a:cs typeface="Microsoft JhengHei"/>
              </a:rPr>
              <a:t>数据预处理</a:t>
            </a: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endParaRPr lang="zh-CN" altLang="en-US" sz="2400" dirty="0">
              <a:latin typeface="Microsoft JhengHei"/>
              <a:cs typeface="Microsoft JhengHei"/>
            </a:endParaRPr>
          </a:p>
        </p:txBody>
      </p:sp>
      <p:sp>
        <p:nvSpPr>
          <p:cNvPr id="6" name="圆角矩形 26">
            <a:extLst>
              <a:ext uri="{FF2B5EF4-FFF2-40B4-BE49-F238E27FC236}">
                <a16:creationId xmlns:a16="http://schemas.microsoft.com/office/drawing/2014/main" id="{516D4532-EDE6-4FAA-94E1-8656F16EFFF6}"/>
              </a:ext>
            </a:extLst>
          </p:cNvPr>
          <p:cNvSpPr/>
          <p:nvPr/>
        </p:nvSpPr>
        <p:spPr>
          <a:xfrm>
            <a:off x="9938955" y="3412587"/>
            <a:ext cx="1835704" cy="163365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B7492-F330-413F-B0A6-CF9D8103E720}"/>
              </a:ext>
            </a:extLst>
          </p:cNvPr>
          <p:cNvSpPr/>
          <p:nvPr/>
        </p:nvSpPr>
        <p:spPr>
          <a:xfrm>
            <a:off x="6777814" y="3333175"/>
            <a:ext cx="229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Z-Score</a:t>
            </a:r>
            <a:r>
              <a:rPr lang="zh-CN" altLang="zh-CN" b="1" dirty="0">
                <a:latin typeface="+mj-ea"/>
                <a:ea typeface="+mj-ea"/>
                <a:cs typeface="Times New Roman" panose="02020603050405020304" pitchFamily="18" charset="0"/>
              </a:rPr>
              <a:t>标准化</a:t>
            </a:r>
            <a:endParaRPr lang="zh-CN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2C84BE-BB0E-4F6A-A478-80FE68AE3D0F}"/>
                  </a:ext>
                </a:extLst>
              </p:cNvPr>
              <p:cNvSpPr/>
              <p:nvPr/>
            </p:nvSpPr>
            <p:spPr>
              <a:xfrm>
                <a:off x="6843415" y="4011366"/>
                <a:ext cx="1938929" cy="830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2C84BE-BB0E-4F6A-A478-80FE68AE3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415" y="4011366"/>
                <a:ext cx="1938929" cy="830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AA06CD-FC1B-42DE-BA63-17D72A67BD65}"/>
                  </a:ext>
                </a:extLst>
              </p:cNvPr>
              <p:cNvSpPr/>
              <p:nvPr/>
            </p:nvSpPr>
            <p:spPr>
              <a:xfrm>
                <a:off x="9979679" y="3412587"/>
                <a:ext cx="1794979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AA06CD-FC1B-42DE-BA63-17D72A67B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679" y="3412587"/>
                <a:ext cx="1794979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F3AD89D-1B0C-4533-A505-FE4CE2637E30}"/>
                  </a:ext>
                </a:extLst>
              </p:cNvPr>
              <p:cNvSpPr/>
              <p:nvPr/>
            </p:nvSpPr>
            <p:spPr>
              <a:xfrm>
                <a:off x="10149885" y="4216085"/>
                <a:ext cx="145456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F3AD89D-1B0C-4533-A505-FE4CE2637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85" y="4216085"/>
                <a:ext cx="1454565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7F11C691-6153-40C7-AC24-3DBD9F259C9E}"/>
              </a:ext>
            </a:extLst>
          </p:cNvPr>
          <p:cNvSpPr/>
          <p:nvPr/>
        </p:nvSpPr>
        <p:spPr>
          <a:xfrm>
            <a:off x="6438759" y="5096335"/>
            <a:ext cx="4983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+mj-ea"/>
                <a:ea typeface="+mj-ea"/>
                <a:cs typeface="Times New Roman" panose="02020603050405020304" pitchFamily="18" charset="0"/>
              </a:rPr>
              <a:t>处理后的数据均值为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+mj-ea"/>
                <a:ea typeface="+mj-ea"/>
                <a:cs typeface="Times New Roman" panose="02020603050405020304" pitchFamily="18" charset="0"/>
              </a:rPr>
              <a:t>，方差为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3108815"/>
      </p:ext>
    </p:extLst>
  </p:cSld>
  <p:clrMapOvr>
    <a:masterClrMapping/>
  </p:clrMapOvr>
  <p:transition advTm="800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2DFD4D9-152C-4DE6-AF5C-C2A494B8B138}"/>
              </a:ext>
            </a:extLst>
          </p:cNvPr>
          <p:cNvSpPr/>
          <p:nvPr/>
        </p:nvSpPr>
        <p:spPr>
          <a:xfrm>
            <a:off x="7786551" y="1795375"/>
            <a:ext cx="3769428" cy="262128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7BF4CE-11FE-46C5-83D9-1C88718DFE6C}"/>
              </a:ext>
            </a:extLst>
          </p:cNvPr>
          <p:cNvSpPr txBox="1"/>
          <p:nvPr/>
        </p:nvSpPr>
        <p:spPr>
          <a:xfrm>
            <a:off x="636021" y="2048378"/>
            <a:ext cx="4315807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zh-CN" altLang="en-US" spc="10" dirty="0">
                <a:latin typeface="微软雅黑" panose="020B0503020204020204" pitchFamily="34" charset="-122"/>
              </a:rPr>
              <a:t>使用</a:t>
            </a:r>
            <a:r>
              <a:rPr lang="en-US" altLang="zh-CN" spc="10" dirty="0">
                <a:latin typeface="微软雅黑" panose="020B0503020204020204" pitchFamily="34" charset="-122"/>
              </a:rPr>
              <a:t>Scikit-learn</a:t>
            </a:r>
            <a:r>
              <a:rPr lang="zh-CN" altLang="en-US" sz="2400" b="0" spc="10" dirty="0">
                <a:latin typeface="微软雅黑" panose="020B0503020204020204" pitchFamily="34" charset="-122"/>
                <a:cs typeface="Microsoft JhengHei Light"/>
              </a:rPr>
              <a:t>进⾏数据变换</a:t>
            </a:r>
            <a:endParaRPr lang="zh-CN" altLang="en-US" sz="2400" dirty="0">
              <a:latin typeface="微软雅黑" panose="020B0503020204020204" pitchFamily="34" charset="-122"/>
              <a:cs typeface="Microsoft JhengHei Light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lang="en-US" altLang="zh-CN" sz="2400" dirty="0">
              <a:latin typeface="微软雅黑" panose="020B0503020204020204" pitchFamily="34" charset="-122"/>
              <a:cs typeface="Courier New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-757396" y="1422537"/>
            <a:ext cx="4460033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sz="2400" b="1" spc="30" dirty="0">
                <a:latin typeface="Microsoft JhengHei"/>
                <a:cs typeface="Microsoft JhengHei"/>
              </a:rPr>
              <a:t>数据预处理</a:t>
            </a: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endParaRPr lang="zh-CN" altLang="en-US" sz="2400" dirty="0">
              <a:latin typeface="Microsoft JhengHei"/>
              <a:cs typeface="Microsoft JhengHei"/>
            </a:endParaRPr>
          </a:p>
        </p:txBody>
      </p:sp>
      <p:sp>
        <p:nvSpPr>
          <p:cNvPr id="7" name="object 21">
            <a:extLst>
              <a:ext uri="{FF2B5EF4-FFF2-40B4-BE49-F238E27FC236}">
                <a16:creationId xmlns:a16="http://schemas.microsoft.com/office/drawing/2014/main" id="{93C272E9-B765-4636-8511-9942FCEFC58B}"/>
              </a:ext>
            </a:extLst>
          </p:cNvPr>
          <p:cNvSpPr txBox="1"/>
          <p:nvPr/>
        </p:nvSpPr>
        <p:spPr>
          <a:xfrm>
            <a:off x="814209" y="2905023"/>
            <a:ext cx="3422278" cy="3023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 marR="593090" indent="-29845">
              <a:lnSpc>
                <a:spcPct val="121400"/>
              </a:lnSpc>
              <a:spcBef>
                <a:spcPts val="95"/>
              </a:spcBef>
            </a:pPr>
            <a:r>
              <a:rPr spc="0" dirty="0">
                <a:latin typeface="微软雅黑" panose="020B0503020204020204" pitchFamily="34" charset="-122"/>
                <a:cs typeface="仿宋"/>
              </a:rPr>
              <a:t>最小最大标准化  One-Hot编码</a:t>
            </a:r>
            <a:endParaRPr dirty="0">
              <a:latin typeface="微软雅黑" panose="020B0503020204020204" pitchFamily="34" charset="-122"/>
              <a:cs typeface="仿宋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spc="0" dirty="0">
                <a:latin typeface="微软雅黑" panose="020B0503020204020204" pitchFamily="34" charset="-122"/>
                <a:cs typeface="仿宋"/>
              </a:rPr>
              <a:t>归一化</a:t>
            </a:r>
            <a:endParaRPr dirty="0">
              <a:latin typeface="微软雅黑" panose="020B0503020204020204" pitchFamily="34" charset="-122"/>
              <a:cs typeface="仿宋"/>
            </a:endParaRPr>
          </a:p>
          <a:p>
            <a:pPr marR="5080">
              <a:lnSpc>
                <a:spcPct val="121400"/>
              </a:lnSpc>
            </a:pPr>
            <a:r>
              <a:rPr spc="0" dirty="0">
                <a:latin typeface="微软雅黑" panose="020B0503020204020204" pitchFamily="34" charset="-122"/>
                <a:cs typeface="仿宋"/>
              </a:rPr>
              <a:t>二值化（单个特征转换） 标签编码</a:t>
            </a:r>
            <a:endParaRPr dirty="0">
              <a:latin typeface="微软雅黑" panose="020B0503020204020204" pitchFamily="34" charset="-122"/>
              <a:cs typeface="仿宋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r>
              <a:rPr spc="0" dirty="0">
                <a:latin typeface="微软雅黑" panose="020B0503020204020204" pitchFamily="34" charset="-122"/>
                <a:cs typeface="仿宋"/>
              </a:rPr>
              <a:t>缺失值填补</a:t>
            </a:r>
            <a:endParaRPr dirty="0">
              <a:latin typeface="微软雅黑" panose="020B0503020204020204" pitchFamily="34" charset="-122"/>
              <a:cs typeface="仿宋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spc="0" dirty="0">
                <a:latin typeface="微软雅黑" panose="020B0503020204020204" pitchFamily="34" charset="-122"/>
                <a:cs typeface="仿宋"/>
              </a:rPr>
              <a:t>多项式特征生成</a:t>
            </a:r>
            <a:endParaRPr dirty="0">
              <a:latin typeface="微软雅黑" panose="020B0503020204020204" pitchFamily="34" charset="-122"/>
              <a:cs typeface="仿宋"/>
            </a:endParaRPr>
          </a:p>
        </p:txBody>
      </p:sp>
      <p:sp>
        <p:nvSpPr>
          <p:cNvPr id="8" name="object 22">
            <a:extLst>
              <a:ext uri="{FF2B5EF4-FFF2-40B4-BE49-F238E27FC236}">
                <a16:creationId xmlns:a16="http://schemas.microsoft.com/office/drawing/2014/main" id="{AF42FA05-F2EB-40FF-9D1E-8C26D4D4F727}"/>
              </a:ext>
            </a:extLst>
          </p:cNvPr>
          <p:cNvSpPr txBox="1"/>
          <p:nvPr/>
        </p:nvSpPr>
        <p:spPr>
          <a:xfrm>
            <a:off x="4414674" y="2779694"/>
            <a:ext cx="4171827" cy="3160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1400"/>
              </a:lnSpc>
              <a:spcBef>
                <a:spcPts val="100"/>
              </a:spcBef>
            </a:pPr>
            <a:r>
              <a:rPr dirty="0">
                <a:solidFill>
                  <a:srgbClr val="3B6CDE"/>
                </a:solidFill>
                <a:latin typeface="Courier New"/>
                <a:cs typeface="Courier New"/>
              </a:rPr>
              <a:t>MinMaxScaler  OneHotEncoder  Normalizer  </a:t>
            </a:r>
            <a:endParaRPr lang="en-US" dirty="0">
              <a:solidFill>
                <a:srgbClr val="3B6CDE"/>
              </a:solidFill>
              <a:latin typeface="Courier New"/>
              <a:cs typeface="Courier New"/>
            </a:endParaRPr>
          </a:p>
          <a:p>
            <a:pPr marR="5080">
              <a:lnSpc>
                <a:spcPct val="121400"/>
              </a:lnSpc>
              <a:spcBef>
                <a:spcPts val="100"/>
              </a:spcBef>
            </a:pPr>
            <a:r>
              <a:rPr dirty="0" err="1">
                <a:solidFill>
                  <a:srgbClr val="3B6CDE"/>
                </a:solidFill>
                <a:latin typeface="Courier New"/>
                <a:cs typeface="Courier New"/>
              </a:rPr>
              <a:t>Binarizer</a:t>
            </a:r>
            <a:r>
              <a:rPr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  <a:endParaRPr lang="en-US" dirty="0">
              <a:solidFill>
                <a:srgbClr val="3B6CDE"/>
              </a:solidFill>
              <a:latin typeface="Courier New"/>
              <a:cs typeface="Courier New"/>
            </a:endParaRPr>
          </a:p>
          <a:p>
            <a:pPr marR="5080">
              <a:lnSpc>
                <a:spcPct val="121400"/>
              </a:lnSpc>
              <a:spcBef>
                <a:spcPts val="100"/>
              </a:spcBef>
            </a:pPr>
            <a:r>
              <a:rPr dirty="0" err="1">
                <a:solidFill>
                  <a:srgbClr val="3B6CDE"/>
                </a:solidFill>
                <a:latin typeface="Courier New"/>
                <a:cs typeface="Courier New"/>
              </a:rPr>
              <a:t>LabelEncoder</a:t>
            </a:r>
            <a:r>
              <a:rPr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  <a:endParaRPr lang="en-US" dirty="0">
              <a:solidFill>
                <a:srgbClr val="3B6CDE"/>
              </a:solidFill>
              <a:latin typeface="Courier New"/>
              <a:cs typeface="Courier New"/>
            </a:endParaRPr>
          </a:p>
          <a:p>
            <a:pPr marR="5080">
              <a:lnSpc>
                <a:spcPct val="121400"/>
              </a:lnSpc>
              <a:spcBef>
                <a:spcPts val="100"/>
              </a:spcBef>
            </a:pPr>
            <a:r>
              <a:rPr dirty="0">
                <a:solidFill>
                  <a:srgbClr val="3B6CDE"/>
                </a:solidFill>
                <a:latin typeface="Courier New"/>
                <a:cs typeface="Courier New"/>
              </a:rPr>
              <a:t>Imputer  PolynomialFeatures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8F6070-8446-466E-A5F1-7E4C816F0C57}"/>
              </a:ext>
            </a:extLst>
          </p:cNvPr>
          <p:cNvSpPr/>
          <p:nvPr/>
        </p:nvSpPr>
        <p:spPr>
          <a:xfrm>
            <a:off x="7997566" y="2048349"/>
            <a:ext cx="3461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归一化（最大</a:t>
            </a:r>
            <a:r>
              <a:rPr lang="en-US" altLang="zh-CN" sz="20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2000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最小规范化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3A01535-EB44-46DC-8BF8-8561F27F92F1}"/>
                  </a:ext>
                </a:extLst>
              </p:cNvPr>
              <p:cNvSpPr/>
              <p:nvPr/>
            </p:nvSpPr>
            <p:spPr>
              <a:xfrm>
                <a:off x="7997566" y="2690766"/>
                <a:ext cx="2561278" cy="787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3A01535-EB44-46DC-8BF8-8561F27F9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66" y="2690766"/>
                <a:ext cx="2561278" cy="787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7B6CDB84-AF97-411D-B037-536B795AD4C5}"/>
              </a:ext>
            </a:extLst>
          </p:cNvPr>
          <p:cNvSpPr/>
          <p:nvPr/>
        </p:nvSpPr>
        <p:spPr>
          <a:xfrm>
            <a:off x="7997566" y="3811509"/>
            <a:ext cx="2754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将数据映射到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[0,1]</a:t>
            </a:r>
            <a:r>
              <a:rPr lang="en-US" altLang="zh-CN" sz="20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区间</a:t>
            </a:r>
            <a:endParaRPr lang="zh-CN" altLang="en-US" sz="20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89EA6208-4C2F-4107-8BC6-C244F1B59E65}"/>
              </a:ext>
            </a:extLst>
          </p:cNvPr>
          <p:cNvSpPr/>
          <p:nvPr/>
        </p:nvSpPr>
        <p:spPr>
          <a:xfrm>
            <a:off x="6733113" y="2990617"/>
            <a:ext cx="1014121" cy="151683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1632"/>
      </p:ext>
    </p:extLst>
  </p:cSld>
  <p:clrMapOvr>
    <a:masterClrMapping/>
  </p:clrMapOvr>
  <p:transition advTm="8005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606059" y="1406394"/>
            <a:ext cx="446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r>
              <a:rPr lang="zh-CN" altLang="en-US" sz="2400" b="1" spc="30" dirty="0">
                <a:latin typeface="Microsoft JhengHei"/>
                <a:cs typeface="Microsoft JhengHei"/>
              </a:rPr>
              <a:t>特征选择</a:t>
            </a:r>
            <a:endParaRPr lang="zh-CN" altLang="en-US" sz="2400" b="1" dirty="0">
              <a:latin typeface="Microsoft JhengHei"/>
              <a:cs typeface="Microsoft Jheng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0E758C-C04B-483B-B818-DE562E02BB5F}"/>
              </a:ext>
            </a:extLst>
          </p:cNvPr>
          <p:cNvSpPr txBox="1"/>
          <p:nvPr/>
        </p:nvSpPr>
        <p:spPr>
          <a:xfrm>
            <a:off x="517513" y="2073557"/>
            <a:ext cx="10084837" cy="380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>
              <a:lnSpc>
                <a:spcPct val="150000"/>
              </a:lnSpc>
              <a:spcBef>
                <a:spcPts val="985"/>
              </a:spcBef>
            </a:pP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sklearn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 import </a:t>
            </a: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feature_selection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 as</a:t>
            </a:r>
            <a:r>
              <a:rPr lang="en-US" altLang="zh-CN" sz="2000" spc="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fs</a:t>
            </a:r>
            <a:endParaRPr lang="en-US" altLang="zh-CN" sz="2000" dirty="0">
              <a:latin typeface="Courier New"/>
              <a:cs typeface="Courier New"/>
            </a:endParaRPr>
          </a:p>
          <a:p>
            <a:pPr marL="128270" marR="120650">
              <a:lnSpc>
                <a:spcPct val="150000"/>
              </a:lnSpc>
              <a:spcBef>
                <a:spcPts val="345"/>
              </a:spcBef>
            </a:pP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fs.SelectKBest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score_func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,</a:t>
            </a:r>
            <a:r>
              <a:rPr lang="en-US" altLang="zh-CN" sz="2000" spc="-1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k)</a:t>
            </a:r>
            <a:r>
              <a:rPr lang="en-US" altLang="zh-CN" sz="2000" spc="-33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</a:p>
          <a:p>
            <a:pPr marL="128270" marR="120650">
              <a:lnSpc>
                <a:spcPct val="150000"/>
              </a:lnSpc>
              <a:spcBef>
                <a:spcPts val="345"/>
              </a:spcBef>
            </a:pPr>
            <a:r>
              <a:rPr lang="zh-CN" altLang="en-US" sz="2000" spc="0" dirty="0">
                <a:latin typeface="仿宋"/>
                <a:cs typeface="仿宋"/>
              </a:rPr>
              <a:t>过</a:t>
            </a:r>
            <a:r>
              <a:rPr lang="zh-CN" altLang="en-US" sz="2000" dirty="0">
                <a:latin typeface="仿宋"/>
                <a:cs typeface="仿宋"/>
              </a:rPr>
              <a:t>滤</a:t>
            </a:r>
            <a:r>
              <a:rPr lang="zh-CN" altLang="en-US" sz="2000" spc="0" dirty="0">
                <a:latin typeface="仿宋"/>
                <a:cs typeface="仿宋"/>
              </a:rPr>
              <a:t>式</a:t>
            </a:r>
            <a:r>
              <a:rPr lang="zh-CN" altLang="en-US" sz="2000" dirty="0">
                <a:latin typeface="仿宋"/>
                <a:cs typeface="仿宋"/>
              </a:rPr>
              <a:t>（</a:t>
            </a:r>
            <a:r>
              <a:rPr lang="en-US" altLang="zh-CN" sz="2000" dirty="0">
                <a:latin typeface="仿宋"/>
                <a:cs typeface="仿宋"/>
              </a:rPr>
              <a:t>Filter</a:t>
            </a:r>
            <a:r>
              <a:rPr lang="zh-CN" altLang="en-US" sz="2000" dirty="0">
                <a:latin typeface="仿宋"/>
                <a:cs typeface="仿宋"/>
              </a:rPr>
              <a:t>），</a:t>
            </a:r>
            <a:r>
              <a:rPr lang="zh-CN" altLang="en-US" sz="2000" spc="0" dirty="0">
                <a:latin typeface="仿宋"/>
                <a:cs typeface="仿宋"/>
              </a:rPr>
              <a:t>保留得分排名前</a:t>
            </a:r>
            <a:r>
              <a:rPr lang="en-US" altLang="zh-CN" sz="2000" dirty="0">
                <a:latin typeface="仿宋"/>
                <a:cs typeface="仿宋"/>
              </a:rPr>
              <a:t>k</a:t>
            </a:r>
            <a:r>
              <a:rPr lang="zh-CN" altLang="en-US" sz="2000" spc="0" dirty="0">
                <a:latin typeface="仿宋"/>
                <a:cs typeface="仿宋"/>
              </a:rPr>
              <a:t>的特征（</a:t>
            </a:r>
            <a:r>
              <a:rPr lang="en-US" altLang="zh-CN" sz="2000" spc="0" dirty="0">
                <a:latin typeface="仿宋"/>
                <a:cs typeface="仿宋"/>
              </a:rPr>
              <a:t>top</a:t>
            </a:r>
            <a:r>
              <a:rPr lang="en-US" altLang="zh-CN" sz="2000" spc="-60" dirty="0">
                <a:latin typeface="仿宋"/>
                <a:cs typeface="仿宋"/>
              </a:rPr>
              <a:t> </a:t>
            </a:r>
            <a:r>
              <a:rPr lang="en-US" altLang="zh-CN" sz="2000" dirty="0">
                <a:latin typeface="仿宋"/>
                <a:cs typeface="仿宋"/>
              </a:rPr>
              <a:t>k</a:t>
            </a:r>
            <a:r>
              <a:rPr lang="zh-CN" altLang="en-US" sz="2000" spc="0" dirty="0">
                <a:latin typeface="仿宋"/>
                <a:cs typeface="仿宋"/>
              </a:rPr>
              <a:t>方式）</a:t>
            </a:r>
            <a:endParaRPr lang="zh-CN" altLang="en-US" sz="2000" dirty="0">
              <a:latin typeface="仿宋"/>
              <a:cs typeface="仿宋"/>
            </a:endParaRPr>
          </a:p>
          <a:p>
            <a:pPr marL="128270" marR="120650">
              <a:lnSpc>
                <a:spcPct val="150000"/>
              </a:lnSpc>
              <a:tabLst>
                <a:tab pos="1995805" algn="l"/>
                <a:tab pos="3285490" algn="l"/>
                <a:tab pos="3501390" algn="l"/>
              </a:tabLst>
            </a:pP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fs.RFECV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(estimator,	scoring=“r2”)</a:t>
            </a:r>
          </a:p>
          <a:p>
            <a:pPr marL="128270" marR="120650">
              <a:lnSpc>
                <a:spcPct val="150000"/>
              </a:lnSpc>
              <a:tabLst>
                <a:tab pos="1995805" algn="l"/>
                <a:tab pos="3285490" algn="l"/>
                <a:tab pos="3501390" algn="l"/>
              </a:tabLst>
            </a:pPr>
            <a:r>
              <a:rPr lang="zh-CN" altLang="en-US" sz="2000" spc="80" dirty="0">
                <a:latin typeface="仿宋"/>
                <a:cs typeface="仿宋"/>
              </a:rPr>
              <a:t>封装式</a:t>
            </a:r>
            <a:r>
              <a:rPr lang="zh-CN" altLang="en-US" sz="2000" dirty="0">
                <a:latin typeface="仿宋"/>
                <a:cs typeface="仿宋"/>
              </a:rPr>
              <a:t>（</a:t>
            </a:r>
            <a:r>
              <a:rPr lang="en-US" altLang="zh-CN" sz="2000" dirty="0">
                <a:latin typeface="仿宋"/>
                <a:cs typeface="仿宋"/>
              </a:rPr>
              <a:t>Wrap-  </a:t>
            </a:r>
            <a:r>
              <a:rPr lang="en-US" altLang="zh-CN" sz="2000" spc="0" dirty="0">
                <a:latin typeface="仿宋"/>
                <a:cs typeface="仿宋"/>
              </a:rPr>
              <a:t>per</a:t>
            </a:r>
            <a:r>
              <a:rPr lang="zh-CN" altLang="en-US" sz="2000" spc="0" dirty="0">
                <a:latin typeface="仿宋"/>
                <a:cs typeface="仿宋"/>
              </a:rPr>
              <a:t>），结合交叉验证的递归特征消除法，自动选择最优特征个数</a:t>
            </a:r>
            <a:r>
              <a:rPr lang="en-US" altLang="zh-CN" sz="2000" dirty="0">
                <a:latin typeface="仿宋"/>
                <a:cs typeface="仿宋"/>
              </a:rPr>
              <a:t>  </a:t>
            </a:r>
            <a:r>
              <a:rPr lang="en-US" altLang="zh-CN" sz="2000" dirty="0" err="1">
                <a:solidFill>
                  <a:srgbClr val="3B6CDE"/>
                </a:solidFill>
                <a:latin typeface="Courier New"/>
                <a:cs typeface="Courier New"/>
              </a:rPr>
              <a:t>fs.SelectFromModel</a:t>
            </a:r>
            <a:r>
              <a:rPr lang="en-US" altLang="zh-CN" sz="2000" dirty="0">
                <a:solidFill>
                  <a:srgbClr val="3B6CDE"/>
                </a:solidFill>
                <a:latin typeface="Courier New"/>
                <a:cs typeface="Courier New"/>
              </a:rPr>
              <a:t>(estimator)</a:t>
            </a:r>
            <a:r>
              <a:rPr lang="en-US" altLang="zh-CN" sz="2000" spc="-23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endParaRPr lang="en-US" altLang="zh-CN" sz="2000" dirty="0">
              <a:latin typeface="仿宋"/>
              <a:cs typeface="仿宋"/>
            </a:endParaRPr>
          </a:p>
          <a:p>
            <a:pPr marL="128270" marR="120650">
              <a:lnSpc>
                <a:spcPct val="150000"/>
              </a:lnSpc>
              <a:tabLst>
                <a:tab pos="1995805" algn="l"/>
                <a:tab pos="3285490" algn="l"/>
                <a:tab pos="3501390" algn="l"/>
              </a:tabLst>
            </a:pPr>
            <a:r>
              <a:rPr lang="zh-CN" altLang="en-US" sz="2000" dirty="0">
                <a:latin typeface="仿宋"/>
                <a:cs typeface="仿宋"/>
              </a:rPr>
              <a:t>嵌入式（</a:t>
            </a:r>
            <a:r>
              <a:rPr lang="en-US" altLang="zh-CN" sz="2000" dirty="0">
                <a:latin typeface="仿宋"/>
                <a:cs typeface="仿宋"/>
              </a:rPr>
              <a:t>Embedded</a:t>
            </a:r>
            <a:r>
              <a:rPr lang="zh-CN" altLang="en-US" sz="2000" dirty="0">
                <a:latin typeface="仿宋"/>
                <a:cs typeface="仿宋"/>
              </a:rPr>
              <a:t>），</a:t>
            </a:r>
            <a:r>
              <a:rPr lang="zh-CN" altLang="en-US" sz="2000" spc="0" dirty="0">
                <a:latin typeface="仿宋"/>
                <a:cs typeface="仿宋"/>
              </a:rPr>
              <a:t>从 模</a:t>
            </a:r>
            <a:r>
              <a:rPr lang="zh-CN" altLang="en-US" sz="2000" spc="5" dirty="0">
                <a:latin typeface="仿宋"/>
                <a:cs typeface="仿宋"/>
              </a:rPr>
              <a:t>型中自动选择</a:t>
            </a:r>
            <a:r>
              <a:rPr lang="zh-CN" altLang="en-US" sz="2000" spc="0" dirty="0">
                <a:latin typeface="仿宋"/>
                <a:cs typeface="仿宋"/>
              </a:rPr>
              <a:t>特征</a:t>
            </a:r>
            <a:r>
              <a:rPr lang="zh-CN" altLang="en-US" sz="2000" spc="5" dirty="0">
                <a:latin typeface="仿宋"/>
                <a:cs typeface="仿宋"/>
              </a:rPr>
              <a:t>，任何具有</a:t>
            </a:r>
            <a:r>
              <a:rPr lang="en-US" altLang="zh-CN" sz="2000" spc="0" dirty="0" err="1">
                <a:latin typeface="仿宋"/>
                <a:cs typeface="仿宋"/>
              </a:rPr>
              <a:t>coef</a:t>
            </a:r>
            <a:r>
              <a:rPr lang="en-US" altLang="zh-CN" sz="2000" spc="0" dirty="0">
                <a:latin typeface="仿宋"/>
                <a:cs typeface="仿宋"/>
              </a:rPr>
              <a:t>_</a:t>
            </a:r>
            <a:r>
              <a:rPr lang="zh-CN" altLang="en-US" sz="2000" spc="5" dirty="0">
                <a:latin typeface="仿宋"/>
                <a:cs typeface="仿宋"/>
              </a:rPr>
              <a:t>或</a:t>
            </a:r>
            <a:r>
              <a:rPr lang="zh-CN" altLang="en-US" sz="2000" spc="0" dirty="0">
                <a:latin typeface="仿宋"/>
                <a:cs typeface="仿宋"/>
              </a:rPr>
              <a:t>者</a:t>
            </a:r>
            <a:r>
              <a:rPr lang="en-US" altLang="zh-CN" sz="2000" dirty="0" err="1">
                <a:latin typeface="仿宋"/>
                <a:cs typeface="仿宋"/>
              </a:rPr>
              <a:t>feature_importances</a:t>
            </a:r>
            <a:r>
              <a:rPr lang="en-US" altLang="zh-CN" sz="2000" dirty="0">
                <a:latin typeface="仿宋"/>
                <a:cs typeface="仿宋"/>
              </a:rPr>
              <a:t>_</a:t>
            </a:r>
            <a:r>
              <a:rPr lang="zh-CN" altLang="en-US" sz="2000" spc="0" dirty="0">
                <a:latin typeface="仿宋"/>
                <a:cs typeface="仿宋"/>
              </a:rPr>
              <a:t>的 基模型都可以作为</a:t>
            </a:r>
            <a:r>
              <a:rPr lang="en-US" altLang="zh-CN" sz="2000" spc="0" dirty="0">
                <a:latin typeface="仿宋"/>
                <a:cs typeface="仿宋"/>
              </a:rPr>
              <a:t>estimator</a:t>
            </a:r>
            <a:r>
              <a:rPr lang="zh-CN" altLang="en-US" sz="2000" spc="0" dirty="0">
                <a:latin typeface="仿宋"/>
                <a:cs typeface="仿宋"/>
              </a:rPr>
              <a:t>参数传入</a:t>
            </a:r>
            <a:endParaRPr lang="zh-CN" altLang="en-US" sz="2000" dirty="0">
              <a:latin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575009066"/>
      </p:ext>
    </p:extLst>
  </p:cSld>
  <p:clrMapOvr>
    <a:masterClrMapping/>
  </p:clrMapOvr>
  <p:transition advTm="800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-132348" y="1393280"/>
            <a:ext cx="4460033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90"/>
              </a:spcBef>
            </a:pPr>
            <a:r>
              <a:rPr lang="zh-CN" altLang="en-US" sz="2400" b="1" spc="30" dirty="0">
                <a:latin typeface="Microsoft JhengHei"/>
                <a:cs typeface="Microsoft JhengHei"/>
              </a:rPr>
              <a:t>监督学习算法</a:t>
            </a:r>
            <a:r>
              <a:rPr lang="en-US" altLang="zh-CN" sz="2400" b="1" spc="30" dirty="0">
                <a:latin typeface="Microsoft JhengHei"/>
                <a:cs typeface="Microsoft JhengHei"/>
              </a:rPr>
              <a:t>-</a:t>
            </a:r>
            <a:r>
              <a:rPr lang="zh-CN" altLang="en-US" sz="2400" b="0" spc="0" dirty="0">
                <a:latin typeface="Microsoft JhengHei Light"/>
                <a:cs typeface="Microsoft JhengHei Light"/>
              </a:rPr>
              <a:t>回归</a:t>
            </a:r>
            <a:endParaRPr lang="zh-CN" altLang="en-US" sz="2400" dirty="0">
              <a:latin typeface="Microsoft JhengHei Light"/>
              <a:cs typeface="Microsoft JhengHei Light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endParaRPr lang="zh-CN" altLang="en-US" sz="2400" b="1" spc="3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endParaRPr lang="zh-CN" altLang="en-US" sz="2400" dirty="0">
              <a:latin typeface="Microsoft JhengHei"/>
              <a:cs typeface="Microsoft Jheng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0E758C-C04B-483B-B818-DE562E02BB5F}"/>
              </a:ext>
            </a:extLst>
          </p:cNvPr>
          <p:cNvSpPr txBox="1"/>
          <p:nvPr/>
        </p:nvSpPr>
        <p:spPr>
          <a:xfrm>
            <a:off x="594563" y="1938031"/>
            <a:ext cx="10185978" cy="454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>
              <a:lnSpc>
                <a:spcPct val="100000"/>
              </a:lnSpc>
              <a:spcBef>
                <a:spcPts val="869"/>
              </a:spcBef>
            </a:pP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sklearn.linear_model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import</a:t>
            </a:r>
            <a:r>
              <a:rPr lang="en-US" altLang="zh-CN" sz="2400" spc="1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LinearRegression</a:t>
            </a:r>
            <a:endParaRPr lang="en-US" altLang="zh-CN" sz="2400" dirty="0">
              <a:latin typeface="Courier New"/>
              <a:cs typeface="Courier New"/>
            </a:endParaRPr>
          </a:p>
          <a:p>
            <a:pPr marL="128270">
              <a:lnSpc>
                <a:spcPct val="100000"/>
              </a:lnSpc>
              <a:spcBef>
                <a:spcPts val="295"/>
              </a:spcBef>
            </a:pPr>
            <a:r>
              <a:rPr lang="zh-CN" altLang="en-US" sz="2400" spc="0" dirty="0">
                <a:latin typeface="仿宋"/>
                <a:cs typeface="仿宋"/>
              </a:rPr>
              <a:t>构建模型实例</a:t>
            </a:r>
            <a:endParaRPr lang="zh-CN" altLang="en-US" sz="2400" dirty="0">
              <a:latin typeface="仿宋"/>
              <a:cs typeface="仿宋"/>
            </a:endParaRPr>
          </a:p>
          <a:p>
            <a:pPr marL="128270">
              <a:lnSpc>
                <a:spcPct val="100000"/>
              </a:lnSpc>
              <a:spcBef>
                <a:spcPts val="295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lr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=</a:t>
            </a:r>
            <a:r>
              <a:rPr lang="en-US" altLang="zh-CN" sz="2400" spc="-1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LinearRegression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(normalize=True)</a:t>
            </a:r>
            <a:endParaRPr lang="en-US" altLang="zh-CN" sz="2400" dirty="0">
              <a:latin typeface="Courier New"/>
              <a:cs typeface="Courier New"/>
            </a:endParaRPr>
          </a:p>
          <a:p>
            <a:pPr marL="128270">
              <a:lnSpc>
                <a:spcPct val="100000"/>
              </a:lnSpc>
              <a:spcBef>
                <a:spcPts val="290"/>
              </a:spcBef>
            </a:pPr>
            <a:r>
              <a:rPr lang="zh-CN" altLang="en-US" sz="2400" spc="0" dirty="0">
                <a:latin typeface="仿宋"/>
                <a:cs typeface="仿宋"/>
              </a:rPr>
              <a:t>训练模型</a:t>
            </a:r>
            <a:endParaRPr lang="zh-CN" altLang="en-US" sz="2400" dirty="0">
              <a:latin typeface="仿宋"/>
              <a:cs typeface="仿宋"/>
            </a:endParaRPr>
          </a:p>
          <a:p>
            <a:pPr marL="128270"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lr.fit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X_train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,</a:t>
            </a:r>
            <a:r>
              <a:rPr lang="en-US" altLang="zh-CN" sz="2400" spc="-4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y_train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)</a:t>
            </a:r>
            <a:endParaRPr lang="en-US" altLang="zh-CN" sz="2400" dirty="0">
              <a:latin typeface="Courier New"/>
              <a:cs typeface="Courier New"/>
            </a:endParaRPr>
          </a:p>
          <a:p>
            <a:pPr marL="128270">
              <a:lnSpc>
                <a:spcPct val="100000"/>
              </a:lnSpc>
              <a:spcBef>
                <a:spcPts val="295"/>
              </a:spcBef>
            </a:pPr>
            <a:r>
              <a:rPr lang="zh-CN" altLang="en-US" sz="2400" spc="0" dirty="0">
                <a:latin typeface="仿宋"/>
                <a:cs typeface="仿宋"/>
              </a:rPr>
              <a:t>作出预测</a:t>
            </a:r>
            <a:endParaRPr lang="en-US" altLang="zh-CN" sz="2400" spc="0" dirty="0">
              <a:latin typeface="仿宋"/>
              <a:cs typeface="仿宋"/>
            </a:endParaRPr>
          </a:p>
          <a:p>
            <a:pPr marL="128270">
              <a:lnSpc>
                <a:spcPts val="1290"/>
              </a:lnSpc>
              <a:spcBef>
                <a:spcPts val="295"/>
              </a:spcBef>
            </a:pPr>
            <a:endParaRPr lang="en-US" altLang="zh-CN" sz="2400" dirty="0">
              <a:solidFill>
                <a:srgbClr val="3B6CDE"/>
              </a:solidFill>
              <a:latin typeface="Courier New"/>
              <a:cs typeface="Courier New"/>
            </a:endParaRPr>
          </a:p>
          <a:p>
            <a:pPr marL="128270">
              <a:lnSpc>
                <a:spcPts val="1290"/>
              </a:lnSpc>
              <a:spcBef>
                <a:spcPts val="295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y_pred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=</a:t>
            </a:r>
            <a:r>
              <a:rPr lang="en-US" altLang="zh-CN" sz="2400" spc="-3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lr.predict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X_test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)</a:t>
            </a:r>
            <a:r>
              <a:rPr lang="en-US" altLang="zh-CN" sz="2400" dirty="0">
                <a:latin typeface="Courier New"/>
                <a:cs typeface="Courier New"/>
              </a:rPr>
              <a:t> </a:t>
            </a:r>
          </a:p>
          <a:p>
            <a:pPr marL="128270">
              <a:lnSpc>
                <a:spcPts val="1290"/>
              </a:lnSpc>
              <a:spcBef>
                <a:spcPts val="295"/>
              </a:spcBef>
            </a:pPr>
            <a:endParaRPr lang="en-US" altLang="zh-CN" dirty="0">
              <a:latin typeface="Courier New"/>
              <a:cs typeface="Courier New"/>
            </a:endParaRPr>
          </a:p>
          <a:p>
            <a:pPr marL="128270">
              <a:lnSpc>
                <a:spcPts val="1290"/>
              </a:lnSpc>
              <a:spcBef>
                <a:spcPts val="295"/>
              </a:spcBef>
            </a:pPr>
            <a:r>
              <a:rPr lang="en-US" altLang="zh-CN" sz="2400" dirty="0">
                <a:latin typeface="仿宋"/>
                <a:cs typeface="仿宋"/>
              </a:rPr>
              <a:t>    LASSO	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linear_model.Lasso</a:t>
            </a:r>
            <a:endParaRPr lang="en-US" altLang="zh-CN" sz="2400" dirty="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  <a:spcBef>
                <a:spcPts val="295"/>
              </a:spcBef>
              <a:tabLst>
                <a:tab pos="1799589" algn="l"/>
              </a:tabLst>
            </a:pPr>
            <a:r>
              <a:rPr lang="en-US" altLang="zh-CN" sz="2400" dirty="0">
                <a:latin typeface="仿宋"/>
                <a:cs typeface="仿宋"/>
              </a:rPr>
              <a:t>Ridge	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linear_model.Ridge</a:t>
            </a:r>
            <a:endParaRPr lang="en-US" altLang="zh-CN" sz="2400" dirty="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  <a:spcBef>
                <a:spcPts val="295"/>
              </a:spcBef>
              <a:tabLst>
                <a:tab pos="1799589" algn="l"/>
              </a:tabLst>
            </a:pPr>
            <a:r>
              <a:rPr lang="en-US" altLang="zh-CN" sz="2400" dirty="0" err="1">
                <a:latin typeface="仿宋"/>
                <a:cs typeface="仿宋"/>
              </a:rPr>
              <a:t>ElasticNet</a:t>
            </a:r>
            <a:r>
              <a:rPr lang="en-US" altLang="zh-CN" sz="2400" dirty="0">
                <a:latin typeface="仿宋"/>
                <a:cs typeface="仿宋"/>
              </a:rPr>
              <a:t>	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linear_model.ElasticNet</a:t>
            </a:r>
            <a:endParaRPr lang="en-US" altLang="zh-CN" sz="2400" dirty="0">
              <a:latin typeface="Courier New"/>
              <a:cs typeface="Courier New"/>
            </a:endParaRPr>
          </a:p>
          <a:p>
            <a:pPr marL="670560">
              <a:lnSpc>
                <a:spcPct val="100000"/>
              </a:lnSpc>
              <a:spcBef>
                <a:spcPts val="295"/>
              </a:spcBef>
              <a:tabLst>
                <a:tab pos="1799589" algn="l"/>
              </a:tabLst>
            </a:pPr>
            <a:r>
              <a:rPr lang="zh-CN" altLang="en-US" sz="2400" spc="0" dirty="0">
                <a:latin typeface="仿宋"/>
                <a:cs typeface="仿宋"/>
              </a:rPr>
              <a:t>回归树	    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tree.DecisionTreeRegressor</a:t>
            </a:r>
            <a:endParaRPr lang="zh-CN" altLang="en-US" sz="2400" dirty="0">
              <a:latin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3479347279"/>
      </p:ext>
    </p:extLst>
  </p:cSld>
  <p:clrMapOvr>
    <a:masterClrMapping/>
  </p:clrMapOvr>
  <p:transition advTm="8005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-211138" y="1439369"/>
            <a:ext cx="4460033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sz="2400" b="1" spc="30" dirty="0">
                <a:latin typeface="Microsoft JhengHei"/>
                <a:cs typeface="Microsoft JhengHei"/>
              </a:rPr>
              <a:t>监督学习算法</a:t>
            </a:r>
            <a:r>
              <a:rPr lang="en-US" altLang="zh-CN" sz="2400" b="1" spc="30" dirty="0">
                <a:latin typeface="Microsoft JhengHei"/>
                <a:cs typeface="Microsoft JhengHei"/>
              </a:rPr>
              <a:t>-</a:t>
            </a:r>
            <a:r>
              <a:rPr lang="zh-CN" altLang="en-US" sz="2400" b="1" spc="30" dirty="0">
                <a:latin typeface="Microsoft JhengHei"/>
                <a:cs typeface="Microsoft JhengHei"/>
              </a:rPr>
              <a:t>分类</a:t>
            </a: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endParaRPr lang="zh-CN" altLang="en-US" sz="2400" dirty="0">
              <a:latin typeface="Microsoft JhengHei"/>
              <a:cs typeface="Microsoft Jheng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0E758C-C04B-483B-B818-DE562E02BB5F}"/>
              </a:ext>
            </a:extLst>
          </p:cNvPr>
          <p:cNvSpPr txBox="1"/>
          <p:nvPr/>
        </p:nvSpPr>
        <p:spPr>
          <a:xfrm>
            <a:off x="581977" y="2110360"/>
            <a:ext cx="9680510" cy="3332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marR="334645">
              <a:lnSpc>
                <a:spcPct val="121400"/>
              </a:lnSpc>
              <a:spcBef>
                <a:spcPts val="1155"/>
              </a:spcBef>
            </a:pP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sklearn.tree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import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DecisionTreeClassifier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clf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=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DecisionTreeClassifier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max_depth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=5)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clf.fit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X_train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,</a:t>
            </a:r>
            <a:r>
              <a:rPr lang="en-US" altLang="zh-CN" sz="2400" spc="-4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y_train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)</a:t>
            </a:r>
            <a:endParaRPr lang="en-US" altLang="zh-CN" sz="2400" dirty="0">
              <a:latin typeface="Courier New"/>
              <a:cs typeface="Courier New"/>
            </a:endParaRPr>
          </a:p>
          <a:p>
            <a:pPr marL="128270" marR="1481455">
              <a:lnSpc>
                <a:spcPct val="121400"/>
              </a:lnSpc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y_pred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=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clf.predict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X_test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)  </a:t>
            </a:r>
          </a:p>
          <a:p>
            <a:pPr marL="128270" marR="1481455">
              <a:lnSpc>
                <a:spcPct val="121400"/>
              </a:lnSpc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y_prob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=</a:t>
            </a:r>
            <a:r>
              <a:rPr lang="en-US" altLang="zh-CN" sz="2400" spc="-2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clf.predict_proba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X_test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)</a:t>
            </a:r>
            <a:endParaRPr lang="en-US" altLang="zh-CN" sz="2400" dirty="0">
              <a:latin typeface="Courier New"/>
              <a:cs typeface="Courier New"/>
            </a:endParaRPr>
          </a:p>
          <a:p>
            <a:pPr marL="128270" marR="120650">
              <a:lnSpc>
                <a:spcPct val="121400"/>
              </a:lnSpc>
              <a:spcBef>
                <a:spcPts val="1160"/>
              </a:spcBef>
            </a:pPr>
            <a:r>
              <a:rPr lang="zh-CN" altLang="en-US" sz="2400" spc="125" dirty="0">
                <a:latin typeface="仿宋"/>
                <a:cs typeface="仿宋"/>
              </a:rPr>
              <a:t>使用决策树分类算法解决二分类问</a:t>
            </a:r>
            <a:r>
              <a:rPr lang="zh-CN" altLang="en-US" sz="2400" spc="0" dirty="0">
                <a:latin typeface="仿宋"/>
                <a:cs typeface="仿宋"/>
              </a:rPr>
              <a:t>题，</a:t>
            </a:r>
            <a:r>
              <a:rPr lang="zh-CN" altLang="en-US" sz="2400" spc="-409" dirty="0">
                <a:latin typeface="仿宋"/>
                <a:cs typeface="仿宋"/>
              </a:rPr>
              <a:t> </a:t>
            </a:r>
            <a:r>
              <a:rPr lang="en-US" altLang="zh-CN" sz="2400" dirty="0" err="1">
                <a:latin typeface="仿宋"/>
                <a:cs typeface="仿宋"/>
              </a:rPr>
              <a:t>y_prob</a:t>
            </a:r>
            <a:r>
              <a:rPr lang="en-US" altLang="zh-CN" sz="2400" spc="-409" dirty="0">
                <a:latin typeface="仿宋"/>
                <a:cs typeface="仿宋"/>
              </a:rPr>
              <a:t> </a:t>
            </a:r>
            <a:r>
              <a:rPr lang="zh-CN" altLang="en-US" sz="2400" spc="125" dirty="0">
                <a:latin typeface="仿宋"/>
                <a:cs typeface="仿宋"/>
              </a:rPr>
              <a:t>为每个样本预</a:t>
            </a:r>
            <a:r>
              <a:rPr lang="zh-CN" altLang="en-US" sz="2400" spc="0" dirty="0">
                <a:latin typeface="仿宋"/>
                <a:cs typeface="仿宋"/>
              </a:rPr>
              <a:t>测为“</a:t>
            </a:r>
            <a:r>
              <a:rPr lang="en-US" altLang="zh-CN" sz="2400" spc="0" dirty="0">
                <a:latin typeface="仿宋"/>
                <a:cs typeface="仿宋"/>
              </a:rPr>
              <a:t>0”</a:t>
            </a:r>
            <a:r>
              <a:rPr lang="zh-CN" altLang="en-US" sz="2400" spc="0" dirty="0">
                <a:latin typeface="仿宋"/>
                <a:cs typeface="仿宋"/>
              </a:rPr>
              <a:t>和“</a:t>
            </a:r>
            <a:r>
              <a:rPr lang="en-US" altLang="zh-CN" sz="2400" spc="0" dirty="0">
                <a:latin typeface="仿宋"/>
                <a:cs typeface="仿宋"/>
              </a:rPr>
              <a:t>1”</a:t>
            </a:r>
            <a:r>
              <a:rPr lang="zh-CN" altLang="en-US" sz="2400" spc="0" dirty="0">
                <a:latin typeface="仿宋"/>
                <a:cs typeface="仿宋"/>
              </a:rPr>
              <a:t>类的概率</a:t>
            </a:r>
            <a:endParaRPr lang="zh-CN" altLang="en-US" sz="2400" dirty="0">
              <a:latin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1343910675"/>
      </p:ext>
    </p:extLst>
  </p:cSld>
  <p:clrMapOvr>
    <a:masterClrMapping/>
  </p:clrMapOvr>
  <p:transition advTm="8005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1.Scikit-learn</a:t>
            </a:r>
            <a:r>
              <a:rPr lang="zh-CN" altLang="en-US" dirty="0">
                <a:solidFill>
                  <a:schemeClr val="tx1"/>
                </a:solidFill>
              </a:rPr>
              <a:t>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0E758C-C04B-483B-B818-DE562E02BB5F}"/>
              </a:ext>
            </a:extLst>
          </p:cNvPr>
          <p:cNvSpPr txBox="1"/>
          <p:nvPr/>
        </p:nvSpPr>
        <p:spPr>
          <a:xfrm>
            <a:off x="737585" y="2342239"/>
            <a:ext cx="2943031" cy="2258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>
              <a:lnSpc>
                <a:spcPct val="100000"/>
              </a:lnSpc>
              <a:spcBef>
                <a:spcPts val="1355"/>
              </a:spcBef>
            </a:pPr>
            <a:endParaRPr lang="en-US" altLang="zh-CN" sz="2400" b="0" spc="0" dirty="0">
              <a:latin typeface="Microsoft JhengHei Light"/>
              <a:cs typeface="Microsoft JhengHei Light"/>
            </a:endParaRPr>
          </a:p>
          <a:p>
            <a:pPr marR="5080">
              <a:lnSpc>
                <a:spcPct val="121400"/>
              </a:lnSpc>
              <a:spcBef>
                <a:spcPts val="95"/>
              </a:spcBef>
            </a:pPr>
            <a:r>
              <a:rPr lang="zh-CN" altLang="en-US" sz="2400" spc="0" dirty="0">
                <a:latin typeface="仿宋"/>
                <a:cs typeface="仿宋"/>
              </a:rPr>
              <a:t>逻辑回归 </a:t>
            </a:r>
            <a:endParaRPr lang="en-US" altLang="zh-CN" sz="2400" spc="0" dirty="0">
              <a:latin typeface="仿宋"/>
              <a:cs typeface="仿宋"/>
            </a:endParaRPr>
          </a:p>
          <a:p>
            <a:pPr marR="5080">
              <a:lnSpc>
                <a:spcPct val="121400"/>
              </a:lnSpc>
              <a:spcBef>
                <a:spcPts val="95"/>
              </a:spcBef>
            </a:pPr>
            <a:r>
              <a:rPr lang="zh-CN" altLang="en-US" sz="2400" spc="0" dirty="0">
                <a:latin typeface="仿宋"/>
                <a:cs typeface="仿宋"/>
              </a:rPr>
              <a:t>支持向量机 </a:t>
            </a:r>
            <a:endParaRPr lang="en-US" altLang="zh-CN" sz="2400" spc="0" dirty="0">
              <a:latin typeface="仿宋"/>
              <a:cs typeface="仿宋"/>
            </a:endParaRPr>
          </a:p>
          <a:p>
            <a:pPr marR="5080">
              <a:lnSpc>
                <a:spcPct val="121400"/>
              </a:lnSpc>
              <a:spcBef>
                <a:spcPts val="95"/>
              </a:spcBef>
            </a:pPr>
            <a:r>
              <a:rPr lang="zh-CN" altLang="en-US" sz="2400" spc="0" dirty="0">
                <a:latin typeface="仿宋"/>
                <a:cs typeface="仿宋"/>
              </a:rPr>
              <a:t>朴素贝叶斯  </a:t>
            </a:r>
            <a:endParaRPr lang="en-US" altLang="zh-CN" sz="2400" spc="0" dirty="0">
              <a:latin typeface="仿宋"/>
              <a:cs typeface="仿宋"/>
            </a:endParaRPr>
          </a:p>
          <a:p>
            <a:pPr marR="5080">
              <a:lnSpc>
                <a:spcPct val="121400"/>
              </a:lnSpc>
              <a:spcBef>
                <a:spcPts val="95"/>
              </a:spcBef>
            </a:pPr>
            <a:r>
              <a:rPr lang="en-US" altLang="zh-CN" sz="2400" spc="0" dirty="0">
                <a:latin typeface="仿宋"/>
                <a:cs typeface="仿宋"/>
              </a:rPr>
              <a:t>K</a:t>
            </a:r>
            <a:r>
              <a:rPr lang="zh-CN" altLang="en-US" sz="2400" spc="0" dirty="0">
                <a:latin typeface="仿宋"/>
                <a:cs typeface="仿宋"/>
              </a:rPr>
              <a:t>近邻</a:t>
            </a:r>
            <a:endParaRPr lang="zh-CN" altLang="en-US" sz="2400" dirty="0">
              <a:latin typeface="仿宋"/>
              <a:cs typeface="仿宋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05F5CF-4A9B-4896-8408-1E2B9712348A}"/>
              </a:ext>
            </a:extLst>
          </p:cNvPr>
          <p:cNvSpPr txBox="1"/>
          <p:nvPr/>
        </p:nvSpPr>
        <p:spPr>
          <a:xfrm>
            <a:off x="2838471" y="2687281"/>
            <a:ext cx="6092890" cy="1860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>
              <a:lnSpc>
                <a:spcPct val="121400"/>
              </a:lnSpc>
              <a:spcBef>
                <a:spcPts val="100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linear_model.LogisticRegression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svm.SVC</a:t>
            </a:r>
            <a:endParaRPr lang="en-US" altLang="zh-CN" sz="2400" dirty="0">
              <a:latin typeface="Courier New"/>
              <a:cs typeface="Courier New"/>
            </a:endParaRPr>
          </a:p>
          <a:p>
            <a:pPr marR="445770">
              <a:lnSpc>
                <a:spcPct val="121400"/>
              </a:lnSpc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naive_bayes.GaussianNB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neighbors.NearestNeighbors</a:t>
            </a:r>
            <a:endParaRPr lang="en-US" altLang="zh-CN" sz="2400" dirty="0">
              <a:latin typeface="Courier New"/>
              <a:cs typeface="Courier New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33F86E-C766-4137-841D-834222E2748C}"/>
              </a:ext>
            </a:extLst>
          </p:cNvPr>
          <p:cNvSpPr txBox="1"/>
          <p:nvPr/>
        </p:nvSpPr>
        <p:spPr>
          <a:xfrm>
            <a:off x="-211138" y="1439369"/>
            <a:ext cx="4460033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sz="2400" b="1" spc="30" dirty="0">
                <a:latin typeface="Microsoft JhengHei"/>
                <a:cs typeface="Microsoft JhengHei"/>
              </a:rPr>
              <a:t>监督学习算法</a:t>
            </a:r>
            <a:r>
              <a:rPr lang="en-US" altLang="zh-CN" sz="2400" b="1" spc="30" dirty="0">
                <a:latin typeface="Microsoft JhengHei"/>
                <a:cs typeface="Microsoft JhengHei"/>
              </a:rPr>
              <a:t>-</a:t>
            </a:r>
            <a:r>
              <a:rPr lang="zh-CN" altLang="en-US" sz="2400" b="1" spc="30" dirty="0">
                <a:latin typeface="Microsoft JhengHei"/>
                <a:cs typeface="Microsoft JhengHei"/>
              </a:rPr>
              <a:t>分类</a:t>
            </a: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endParaRPr lang="zh-CN" altLang="en-US" sz="24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244077650"/>
      </p:ext>
    </p:extLst>
  </p:cSld>
  <p:clrMapOvr>
    <a:masterClrMapping/>
  </p:clrMapOvr>
  <p:transition advTm="800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132347" y="1332041"/>
            <a:ext cx="446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sz="2400" b="1" spc="30" dirty="0">
                <a:latin typeface="Microsoft JhengHei"/>
                <a:cs typeface="Microsoft JhengHei"/>
              </a:rPr>
              <a:t>监督学习算法</a:t>
            </a:r>
            <a:r>
              <a:rPr lang="en-US" altLang="zh-CN" sz="2400" b="1" spc="30" dirty="0">
                <a:latin typeface="Microsoft JhengHei"/>
                <a:cs typeface="Microsoft JhengHei"/>
              </a:rPr>
              <a:t>-</a:t>
            </a:r>
            <a:r>
              <a:rPr lang="zh-CN" altLang="en-US" sz="2400" b="1" dirty="0">
                <a:latin typeface="Microsoft JhengHei"/>
                <a:cs typeface="Microsoft JhengHei"/>
              </a:rPr>
              <a:t>集成学习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A2A4CE-F87F-45E9-B074-0BFA1107AB52}"/>
              </a:ext>
            </a:extLst>
          </p:cNvPr>
          <p:cNvSpPr txBox="1"/>
          <p:nvPr/>
        </p:nvSpPr>
        <p:spPr>
          <a:xfrm>
            <a:off x="668338" y="1823263"/>
            <a:ext cx="11523661" cy="49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>
              <a:lnSpc>
                <a:spcPct val="121400"/>
              </a:lnSpc>
              <a:spcBef>
                <a:spcPts val="95"/>
              </a:spcBef>
            </a:pPr>
            <a:r>
              <a:rPr lang="en-US" altLang="zh-CN" sz="2400" spc="0" dirty="0" err="1">
                <a:latin typeface="仿宋"/>
                <a:cs typeface="仿宋"/>
              </a:rPr>
              <a:t>sklearn.ensemble</a:t>
            </a:r>
            <a:r>
              <a:rPr lang="zh-CN" altLang="en-US" sz="2400" spc="30" dirty="0">
                <a:latin typeface="仿宋"/>
                <a:cs typeface="仿宋"/>
              </a:rPr>
              <a:t>模块包含了一系列基于集成思想的分</a:t>
            </a:r>
            <a:r>
              <a:rPr lang="zh-CN" altLang="en-US" sz="2400" spc="0" dirty="0">
                <a:latin typeface="仿宋"/>
                <a:cs typeface="仿宋"/>
              </a:rPr>
              <a:t>类</a:t>
            </a:r>
            <a:r>
              <a:rPr lang="zh-CN" altLang="en-US" sz="2400" spc="30" dirty="0">
                <a:latin typeface="仿宋"/>
                <a:cs typeface="仿宋"/>
              </a:rPr>
              <a:t>、回归</a:t>
            </a:r>
            <a:r>
              <a:rPr lang="zh-CN" altLang="en-US" sz="2400" spc="0" dirty="0">
                <a:latin typeface="仿宋"/>
                <a:cs typeface="仿宋"/>
              </a:rPr>
              <a:t>和离群值检测方法</a:t>
            </a:r>
            <a:r>
              <a:rPr lang="en-US" altLang="zh-CN" sz="2400" spc="0" dirty="0">
                <a:latin typeface="仿宋"/>
                <a:cs typeface="仿宋"/>
              </a:rPr>
              <a:t>.</a:t>
            </a:r>
            <a:endParaRPr lang="zh-CN" altLang="en-US" sz="2400" dirty="0">
              <a:latin typeface="仿宋"/>
              <a:cs typeface="仿宋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1ADDE5-3FE3-4647-A453-57011BBF7216}"/>
              </a:ext>
            </a:extLst>
          </p:cNvPr>
          <p:cNvSpPr txBox="1"/>
          <p:nvPr/>
        </p:nvSpPr>
        <p:spPr>
          <a:xfrm>
            <a:off x="668338" y="2375612"/>
            <a:ext cx="10184364" cy="2307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>
              <a:lnSpc>
                <a:spcPct val="1214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sklearn.ensemble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import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RandomForestClassifier</a:t>
            </a:r>
            <a:endParaRPr lang="en-US" altLang="zh-CN" sz="2400" dirty="0">
              <a:latin typeface="Courier New"/>
              <a:cs typeface="Courier New"/>
            </a:endParaRPr>
          </a:p>
          <a:p>
            <a:pPr marR="393700">
              <a:lnSpc>
                <a:spcPct val="121400"/>
              </a:lnSpc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clf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=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RandomForestClassifier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n_estimators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=20)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clf.fit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X_train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,</a:t>
            </a:r>
            <a:r>
              <a:rPr lang="en-US" altLang="zh-CN" sz="2400" spc="-4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y_train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)</a:t>
            </a:r>
            <a:endParaRPr lang="en-US" altLang="zh-CN" sz="2400" dirty="0">
              <a:latin typeface="Courier New"/>
              <a:cs typeface="Courier New"/>
            </a:endParaRPr>
          </a:p>
          <a:p>
            <a:pPr marR="1364615">
              <a:lnSpc>
                <a:spcPct val="121400"/>
              </a:lnSpc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y_pred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=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clf.predict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X_test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)  </a:t>
            </a:r>
          </a:p>
          <a:p>
            <a:pPr marR="1364615">
              <a:lnSpc>
                <a:spcPct val="121400"/>
              </a:lnSpc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y_prob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=</a:t>
            </a:r>
            <a:r>
              <a:rPr lang="en-US" altLang="zh-CN" sz="2400" spc="-2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clf.predict_proba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X_test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)</a:t>
            </a:r>
            <a:endParaRPr lang="en-US" altLang="zh-CN" sz="2400" dirty="0">
              <a:latin typeface="Courier New"/>
              <a:cs typeface="Courier New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A38876-C860-4BF6-84AD-6DCB13AD86A4}"/>
              </a:ext>
            </a:extLst>
          </p:cNvPr>
          <p:cNvSpPr/>
          <p:nvPr/>
        </p:nvSpPr>
        <p:spPr>
          <a:xfrm>
            <a:off x="759655" y="4825218"/>
            <a:ext cx="10214700" cy="179688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AC8B4C-737F-42B0-8B07-9591D8C125DD}"/>
              </a:ext>
            </a:extLst>
          </p:cNvPr>
          <p:cNvSpPr txBox="1"/>
          <p:nvPr/>
        </p:nvSpPr>
        <p:spPr>
          <a:xfrm>
            <a:off x="1217645" y="5003131"/>
            <a:ext cx="3596951" cy="1228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</a:pPr>
            <a:r>
              <a:rPr lang="en-US" altLang="zh-CN" sz="2400" dirty="0">
                <a:latin typeface="仿宋"/>
                <a:cs typeface="仿宋"/>
              </a:rPr>
              <a:t>AdaBoost</a:t>
            </a:r>
          </a:p>
          <a:p>
            <a:pPr>
              <a:lnSpc>
                <a:spcPct val="100000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zh-CN" altLang="en-US" sz="2400" spc="0" dirty="0">
                <a:latin typeface="仿宋"/>
                <a:cs typeface="仿宋"/>
              </a:rPr>
              <a:t>基于梯度提升</a:t>
            </a:r>
            <a:endParaRPr lang="en-US" altLang="zh-CN" sz="2400" dirty="0">
              <a:latin typeface="仿宋"/>
              <a:cs typeface="仿宋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317AC9-504F-4AF5-B2CA-121FC4358EE3}"/>
              </a:ext>
            </a:extLst>
          </p:cNvPr>
          <p:cNvSpPr txBox="1"/>
          <p:nvPr/>
        </p:nvSpPr>
        <p:spPr>
          <a:xfrm>
            <a:off x="4260734" y="4738713"/>
            <a:ext cx="6713621" cy="1860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>
              <a:lnSpc>
                <a:spcPct val="121400"/>
              </a:lnSpc>
              <a:spcBef>
                <a:spcPts val="100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ensemble.AdaBoostClassifier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ensemble.AdaBoostRegressor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ensemble.GradientBoostingClassifier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ensemble.GradientBoostingRegressor</a:t>
            </a:r>
            <a:endParaRPr lang="en-US" altLang="zh-CN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9941861"/>
      </p:ext>
    </p:extLst>
  </p:cSld>
  <p:clrMapOvr>
    <a:masterClrMapping/>
  </p:clrMapOvr>
  <p:transition advTm="8005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-437394" y="1377036"/>
            <a:ext cx="4460033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b="1" spc="30" dirty="0">
                <a:latin typeface="Microsoft JhengHei"/>
                <a:cs typeface="Microsoft JhengHei"/>
              </a:rPr>
              <a:t>无</a:t>
            </a:r>
            <a:r>
              <a:rPr lang="zh-CN" altLang="en-US" sz="2400" b="1" spc="30" dirty="0">
                <a:latin typeface="Microsoft JhengHei"/>
                <a:cs typeface="Microsoft JhengHei"/>
              </a:rPr>
              <a:t>监督学习算法</a:t>
            </a: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endParaRPr lang="zh-CN" altLang="en-US" sz="2400" dirty="0">
              <a:latin typeface="Microsoft JhengHei"/>
              <a:cs typeface="Microsoft Jheng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7E488A-6837-49DC-866D-4F186769790C}"/>
              </a:ext>
            </a:extLst>
          </p:cNvPr>
          <p:cNvSpPr txBox="1"/>
          <p:nvPr/>
        </p:nvSpPr>
        <p:spPr>
          <a:xfrm>
            <a:off x="598539" y="1923132"/>
            <a:ext cx="10885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en-US" altLang="zh-CN" sz="2400" dirty="0" err="1">
                <a:latin typeface="仿宋"/>
                <a:cs typeface="仿宋"/>
              </a:rPr>
              <a:t>sklearn.cluster</a:t>
            </a:r>
            <a:r>
              <a:rPr lang="zh-CN" altLang="en-US" sz="2400" spc="0" dirty="0">
                <a:latin typeface="仿宋"/>
                <a:cs typeface="仿宋"/>
              </a:rPr>
              <a:t>模块包含了一系列无监督聚类算法</a:t>
            </a:r>
            <a:r>
              <a:rPr lang="en-US" altLang="zh-CN" sz="2400" dirty="0">
                <a:latin typeface="仿宋"/>
                <a:cs typeface="仿宋"/>
              </a:rPr>
              <a:t>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6D7FD6-3751-4E20-AB15-7BBFCADF9061}"/>
              </a:ext>
            </a:extLst>
          </p:cNvPr>
          <p:cNvSpPr txBox="1"/>
          <p:nvPr/>
        </p:nvSpPr>
        <p:spPr>
          <a:xfrm>
            <a:off x="598539" y="2407254"/>
            <a:ext cx="9658350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90"/>
              </a:spcBef>
            </a:pP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sklearn.cluster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import</a:t>
            </a:r>
            <a:r>
              <a:rPr lang="en-US" altLang="zh-CN" sz="2400" spc="-1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KMeans</a:t>
            </a:r>
            <a:endParaRPr lang="en-US" altLang="zh-CN"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lang="en-US" altLang="zh-CN" sz="2400" spc="0" dirty="0">
              <a:latin typeface="仿宋"/>
              <a:cs typeface="仿宋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r>
              <a:rPr lang="zh-CN" altLang="en-US" sz="2400" spc="0" dirty="0">
                <a:latin typeface="仿宋"/>
                <a:cs typeface="仿宋"/>
              </a:rPr>
              <a:t>构建聚类实例</a:t>
            </a:r>
            <a:endParaRPr lang="zh-CN" altLang="en-US" sz="2400" dirty="0">
              <a:latin typeface="仿宋"/>
              <a:cs typeface="仿宋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kmeans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=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KMeans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n_clusters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=3,</a:t>
            </a:r>
            <a:r>
              <a:rPr lang="en-US" altLang="zh-CN" sz="2400" spc="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random_state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=0)</a:t>
            </a:r>
            <a:endParaRPr lang="en-US" altLang="zh-CN"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lang="en-US" altLang="zh-CN" sz="2400" spc="0" dirty="0">
              <a:latin typeface="仿宋"/>
              <a:cs typeface="仿宋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r>
              <a:rPr lang="zh-CN" altLang="en-US" sz="2400" spc="0" dirty="0">
                <a:latin typeface="仿宋"/>
                <a:cs typeface="仿宋"/>
              </a:rPr>
              <a:t>拟合</a:t>
            </a:r>
            <a:endParaRPr lang="zh-CN" altLang="en-US" sz="2400" dirty="0">
              <a:latin typeface="仿宋"/>
              <a:cs typeface="仿宋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kmeans.fit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X_train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)</a:t>
            </a:r>
            <a:endParaRPr lang="en-US" altLang="zh-CN"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lang="en-US" altLang="zh-CN" sz="2400" spc="0" dirty="0">
              <a:latin typeface="仿宋"/>
              <a:cs typeface="仿宋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lang="zh-CN" altLang="en-US" sz="2400" spc="0" dirty="0">
                <a:latin typeface="仿宋"/>
                <a:cs typeface="仿宋"/>
              </a:rPr>
              <a:t>预测</a:t>
            </a:r>
            <a:endParaRPr lang="zh-CN" altLang="en-US" sz="2400" dirty="0">
              <a:latin typeface="仿宋"/>
              <a:cs typeface="仿宋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kmeans.predict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X_test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530092"/>
      </p:ext>
    </p:extLst>
  </p:cSld>
  <p:clrMapOvr>
    <a:masterClrMapping/>
  </p:clrMapOvr>
  <p:transition advTm="8005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-457200" y="1556820"/>
            <a:ext cx="4460033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b="1" spc="30" dirty="0">
                <a:latin typeface="Microsoft JhengHei"/>
                <a:cs typeface="Microsoft JhengHei"/>
              </a:rPr>
              <a:t>无</a:t>
            </a:r>
            <a:r>
              <a:rPr lang="zh-CN" altLang="en-US" sz="2400" b="1" spc="30" dirty="0">
                <a:latin typeface="Microsoft JhengHei"/>
                <a:cs typeface="Microsoft JhengHei"/>
              </a:rPr>
              <a:t>监督学习算法</a:t>
            </a: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endParaRPr lang="zh-CN" altLang="en-US" sz="2400" b="1" dirty="0">
              <a:latin typeface="Microsoft JhengHei"/>
              <a:cs typeface="Microsoft Jheng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A486F2-253A-4865-808F-2218963B6912}"/>
              </a:ext>
            </a:extLst>
          </p:cNvPr>
          <p:cNvSpPr txBox="1"/>
          <p:nvPr/>
        </p:nvSpPr>
        <p:spPr>
          <a:xfrm>
            <a:off x="668338" y="2772474"/>
            <a:ext cx="1729539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209">
              <a:lnSpc>
                <a:spcPct val="150000"/>
              </a:lnSpc>
              <a:spcBef>
                <a:spcPts val="395"/>
              </a:spcBef>
            </a:pPr>
            <a:r>
              <a:rPr lang="en-US" altLang="zh-CN" sz="2400" dirty="0">
                <a:latin typeface="仿宋"/>
                <a:cs typeface="仿宋"/>
              </a:rPr>
              <a:t>DBSCAN</a:t>
            </a:r>
          </a:p>
          <a:p>
            <a:pPr marR="5080">
              <a:lnSpc>
                <a:spcPct val="150000"/>
              </a:lnSpc>
            </a:pPr>
            <a:r>
              <a:rPr lang="zh-CN" altLang="en-US" sz="2400" spc="0" dirty="0">
                <a:latin typeface="仿宋"/>
                <a:cs typeface="仿宋"/>
              </a:rPr>
              <a:t>层次聚类 </a:t>
            </a:r>
            <a:endParaRPr lang="en-US" altLang="zh-CN" sz="2400" spc="0" dirty="0">
              <a:latin typeface="仿宋"/>
              <a:cs typeface="仿宋"/>
            </a:endParaRPr>
          </a:p>
          <a:p>
            <a:pPr marR="5080">
              <a:lnSpc>
                <a:spcPct val="150000"/>
              </a:lnSpc>
            </a:pPr>
            <a:r>
              <a:rPr lang="zh-CN" altLang="en-US" sz="2400" spc="0" dirty="0">
                <a:latin typeface="仿宋"/>
                <a:cs typeface="仿宋"/>
              </a:rPr>
              <a:t>谱聚类</a:t>
            </a:r>
            <a:endParaRPr lang="zh-CN" altLang="en-US" sz="2400" dirty="0">
              <a:latin typeface="仿宋"/>
              <a:cs typeface="仿宋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5BCD2B-87D9-49F4-92AC-B592F0F75E96}"/>
              </a:ext>
            </a:extLst>
          </p:cNvPr>
          <p:cNvSpPr txBox="1"/>
          <p:nvPr/>
        </p:nvSpPr>
        <p:spPr>
          <a:xfrm>
            <a:off x="2449011" y="2799038"/>
            <a:ext cx="609399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cluster.DBSCAN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cluster.AgglomerativeClustering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cluster.SpectralClustering</a:t>
            </a:r>
            <a:endParaRPr lang="en-US" altLang="zh-CN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8387104"/>
      </p:ext>
    </p:extLst>
  </p:cSld>
  <p:clrMapOvr>
    <a:masterClrMapping/>
  </p:clrMapOvr>
  <p:transition advTm="800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本章目录</a:t>
            </a: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01 </a:t>
            </a:r>
            <a:r>
              <a:rPr lang="en-US" altLang="zh-CN" sz="4000" dirty="0"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  Scikit-learn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概述</a:t>
            </a:r>
            <a:endParaRPr lang="en-US" altLang="zh-CN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712"/>
            <a:ext cx="50724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02   Scikit-learn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主要用法</a:t>
            </a: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03   Scikit-learn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920164863"/>
      </p:ext>
    </p:extLst>
  </p:cSld>
  <p:clrMapOvr>
    <a:masterClrMapping/>
  </p:clrMapOvr>
  <p:transition advTm="8005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-854242" y="1445251"/>
            <a:ext cx="446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b="1" spc="30" dirty="0">
                <a:latin typeface="Microsoft JhengHei"/>
                <a:cs typeface="Microsoft JhengHei"/>
              </a:rPr>
              <a:t>评价指标</a:t>
            </a:r>
            <a:endParaRPr lang="zh-CN" altLang="en-US" sz="2400" b="1" dirty="0">
              <a:latin typeface="Microsoft JhengHei"/>
              <a:cs typeface="Microsoft JhengHe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5BCD2B-87D9-49F4-92AC-B592F0F75E96}"/>
              </a:ext>
            </a:extLst>
          </p:cNvPr>
          <p:cNvSpPr txBox="1"/>
          <p:nvPr/>
        </p:nvSpPr>
        <p:spPr>
          <a:xfrm>
            <a:off x="536176" y="2065743"/>
            <a:ext cx="10166683" cy="2885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marR="120650">
              <a:lnSpc>
                <a:spcPct val="121400"/>
              </a:lnSpc>
              <a:spcBef>
                <a:spcPts val="715"/>
              </a:spcBef>
            </a:pPr>
            <a:r>
              <a:rPr lang="en-US" altLang="zh-CN" sz="2400" dirty="0" err="1">
                <a:latin typeface="仿宋"/>
                <a:cs typeface="仿宋"/>
              </a:rPr>
              <a:t>sklearn.metrics</a:t>
            </a:r>
            <a:r>
              <a:rPr lang="zh-CN" altLang="en-US" sz="2400" spc="0" dirty="0">
                <a:latin typeface="仿宋"/>
                <a:cs typeface="仿宋"/>
              </a:rPr>
              <a:t>模块包含了一系列用于评价模型的评分函数、损失函 数以及成对数据的距离度量函数</a:t>
            </a:r>
            <a:r>
              <a:rPr lang="en-US" altLang="zh-CN" sz="2400" spc="0" dirty="0">
                <a:latin typeface="仿宋"/>
                <a:cs typeface="仿宋"/>
              </a:rPr>
              <a:t>.</a:t>
            </a:r>
            <a:endParaRPr lang="zh-CN" altLang="en-US" sz="2400" dirty="0">
              <a:latin typeface="仿宋"/>
              <a:cs typeface="仿宋"/>
            </a:endParaRPr>
          </a:p>
          <a:p>
            <a:pPr marL="128270" marR="916305">
              <a:lnSpc>
                <a:spcPct val="121400"/>
              </a:lnSpc>
              <a:spcBef>
                <a:spcPts val="580"/>
              </a:spcBef>
            </a:pP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sklearn.metrics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import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accuracy_score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accuracy_score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y_true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,</a:t>
            </a:r>
            <a:r>
              <a:rPr lang="en-US" altLang="zh-CN" sz="2400" spc="-3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y_pred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)</a:t>
            </a:r>
            <a:endParaRPr lang="en-US" altLang="zh-CN" sz="2400" dirty="0">
              <a:latin typeface="Courier New"/>
              <a:cs typeface="Courier New"/>
            </a:endParaRPr>
          </a:p>
          <a:p>
            <a:pPr marL="128270" marR="120650">
              <a:lnSpc>
                <a:spcPct val="122500"/>
              </a:lnSpc>
              <a:spcBef>
                <a:spcPts val="540"/>
              </a:spcBef>
            </a:pPr>
            <a:r>
              <a:rPr lang="zh-CN" altLang="en-US" dirty="0">
                <a:latin typeface="仿宋"/>
              </a:rPr>
              <a:t>对于测试集而言，</a:t>
            </a:r>
            <a:r>
              <a:rPr lang="en-US" altLang="zh-CN" dirty="0" err="1">
                <a:latin typeface="仿宋"/>
              </a:rPr>
              <a:t>y_test</a:t>
            </a:r>
            <a:r>
              <a:rPr lang="zh-CN" altLang="en-US" dirty="0">
                <a:latin typeface="仿宋"/>
              </a:rPr>
              <a:t>即是</a:t>
            </a:r>
            <a:r>
              <a:rPr lang="en-US" altLang="zh-CN" dirty="0" err="1">
                <a:latin typeface="仿宋"/>
              </a:rPr>
              <a:t>y_true</a:t>
            </a:r>
            <a:r>
              <a:rPr lang="zh-CN" altLang="en-US" dirty="0">
                <a:latin typeface="仿宋"/>
              </a:rPr>
              <a:t>，大部分函数都必须包含真实值</a:t>
            </a:r>
            <a:r>
              <a:rPr lang="en-US" altLang="zh-CN" dirty="0" err="1">
                <a:latin typeface="仿宋"/>
              </a:rPr>
              <a:t>y_true</a:t>
            </a:r>
            <a:r>
              <a:rPr lang="zh-CN" altLang="en-US" dirty="0">
                <a:latin typeface="仿宋"/>
              </a:rPr>
              <a:t>和预测值</a:t>
            </a:r>
            <a:r>
              <a:rPr lang="en-US" altLang="zh-CN" dirty="0" err="1">
                <a:latin typeface="仿宋"/>
              </a:rPr>
              <a:t>y_pred</a:t>
            </a:r>
            <a:r>
              <a:rPr lang="en-US" altLang="zh-CN" dirty="0">
                <a:latin typeface="仿宋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837688"/>
      </p:ext>
    </p:extLst>
  </p:cSld>
  <p:clrMapOvr>
    <a:masterClrMapping/>
  </p:clrMapOvr>
  <p:transition advTm="8005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-830179" y="1445251"/>
            <a:ext cx="446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b="1" spc="30" dirty="0">
                <a:latin typeface="Microsoft JhengHei"/>
                <a:cs typeface="Microsoft JhengHei"/>
              </a:rPr>
              <a:t>评价指标</a:t>
            </a:r>
            <a:endParaRPr lang="zh-CN" altLang="en-US" sz="2400" b="1" dirty="0">
              <a:latin typeface="Microsoft JhengHei"/>
              <a:cs typeface="Microsoft JhengHe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5BCD2B-87D9-49F4-92AC-B592F0F75E96}"/>
              </a:ext>
            </a:extLst>
          </p:cNvPr>
          <p:cNvSpPr txBox="1"/>
          <p:nvPr/>
        </p:nvSpPr>
        <p:spPr>
          <a:xfrm>
            <a:off x="577517" y="2304974"/>
            <a:ext cx="11839072" cy="180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>
              <a:lnSpc>
                <a:spcPct val="100000"/>
              </a:lnSpc>
              <a:spcBef>
                <a:spcPts val="1355"/>
              </a:spcBef>
            </a:pPr>
            <a:r>
              <a:rPr lang="zh-CN" altLang="en-US" sz="2400" b="0" spc="0" dirty="0">
                <a:latin typeface="Microsoft JhengHei Light"/>
                <a:cs typeface="Microsoft JhengHei Light"/>
              </a:rPr>
              <a:t>回归模型评价</a:t>
            </a:r>
            <a:endParaRPr lang="zh-CN" altLang="en-US" sz="2400" dirty="0">
              <a:latin typeface="Microsoft JhengHei Light"/>
              <a:cs typeface="Microsoft JhengHei Light"/>
            </a:endParaRPr>
          </a:p>
          <a:p>
            <a:pPr marL="128270" marR="120650">
              <a:lnSpc>
                <a:spcPct val="121400"/>
              </a:lnSpc>
              <a:spcBef>
                <a:spcPts val="575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metrics.mean_absolute_error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()</a:t>
            </a:r>
            <a:r>
              <a:rPr lang="en-US" altLang="zh-CN" sz="2400" spc="-42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 </a:t>
            </a:r>
            <a:r>
              <a:rPr lang="zh-CN" altLang="en-US" sz="2400" spc="0" dirty="0">
                <a:latin typeface="仿宋"/>
                <a:cs typeface="仿宋"/>
              </a:rPr>
              <a:t>平均绝对误差</a:t>
            </a:r>
            <a:r>
              <a:rPr lang="en-US" altLang="zh-CN" sz="2400" dirty="0">
                <a:latin typeface="仿宋"/>
                <a:cs typeface="仿宋"/>
              </a:rPr>
              <a:t>MAE</a:t>
            </a:r>
          </a:p>
          <a:p>
            <a:pPr marL="128270"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metrics.mean_squared_error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()</a:t>
            </a:r>
            <a:r>
              <a:rPr lang="en-US" altLang="zh-CN" sz="2400" spc="-11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</a:t>
            </a:r>
            <a:r>
              <a:rPr lang="en-US" altLang="zh-CN" sz="2400" spc="-5" dirty="0">
                <a:latin typeface="仿宋"/>
                <a:cs typeface="仿宋"/>
              </a:rPr>
              <a:t> </a:t>
            </a:r>
            <a:r>
              <a:rPr lang="zh-CN" altLang="en-US" sz="2400" spc="0" dirty="0">
                <a:latin typeface="仿宋"/>
                <a:cs typeface="仿宋"/>
              </a:rPr>
              <a:t>均方误差</a:t>
            </a:r>
            <a:r>
              <a:rPr lang="en-US" altLang="zh-CN" sz="2400" dirty="0">
                <a:latin typeface="仿宋"/>
                <a:cs typeface="仿宋"/>
              </a:rPr>
              <a:t>MSE</a:t>
            </a:r>
          </a:p>
          <a:p>
            <a:pPr marL="128270"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metrics.r2_score()</a:t>
            </a:r>
            <a:r>
              <a:rPr lang="en-US" altLang="zh-CN" sz="2400" spc="-12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</a:t>
            </a:r>
            <a:r>
              <a:rPr lang="en-US" altLang="zh-CN" sz="2400" spc="-15" dirty="0">
                <a:latin typeface="仿宋"/>
                <a:cs typeface="仿宋"/>
              </a:rPr>
              <a:t> </a:t>
            </a:r>
            <a:r>
              <a:rPr lang="zh-CN" altLang="en-US" sz="2400" spc="0" dirty="0">
                <a:latin typeface="仿宋"/>
                <a:cs typeface="仿宋"/>
              </a:rPr>
              <a:t>决定系数</a:t>
            </a:r>
            <a:r>
              <a:rPr lang="en-US" altLang="zh-CN" sz="2400" b="0" i="1" spc="25" dirty="0">
                <a:latin typeface="Bookman Old Style"/>
                <a:cs typeface="Bookman Old Style"/>
              </a:rPr>
              <a:t>R</a:t>
            </a:r>
            <a:r>
              <a:rPr lang="en-US" altLang="zh-CN" sz="2400" spc="37" baseline="27777" dirty="0">
                <a:latin typeface="Perpetua"/>
                <a:cs typeface="Perpetua"/>
              </a:rPr>
              <a:t>2</a:t>
            </a:r>
            <a:r>
              <a:rPr lang="en-US" altLang="zh-CN" sz="2400" spc="25" dirty="0">
                <a:latin typeface="仿宋"/>
                <a:cs typeface="仿宋"/>
              </a:rPr>
              <a:t>.</a:t>
            </a:r>
            <a:endParaRPr lang="en-US" altLang="zh-CN" sz="2400" dirty="0">
              <a:latin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4171406667"/>
      </p:ext>
    </p:extLst>
  </p:cSld>
  <p:clrMapOvr>
    <a:masterClrMapping/>
  </p:clrMapOvr>
  <p:transition advTm="8005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627309" y="1417257"/>
            <a:ext cx="446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r>
              <a:rPr lang="zh-CN" altLang="en-US" b="1" spc="30" dirty="0">
                <a:latin typeface="Microsoft JhengHei"/>
                <a:cs typeface="Microsoft JhengHei"/>
              </a:rPr>
              <a:t>评价指标</a:t>
            </a:r>
            <a:endParaRPr lang="zh-CN" altLang="en-US" sz="2400" b="1" dirty="0">
              <a:latin typeface="Microsoft JhengHei"/>
              <a:cs typeface="Microsoft JhengHe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5BCD2B-87D9-49F4-92AC-B592F0F75E96}"/>
              </a:ext>
            </a:extLst>
          </p:cNvPr>
          <p:cNvSpPr txBox="1"/>
          <p:nvPr/>
        </p:nvSpPr>
        <p:spPr>
          <a:xfrm>
            <a:off x="476079" y="2127556"/>
            <a:ext cx="9901988" cy="325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>
              <a:lnSpc>
                <a:spcPct val="100000"/>
              </a:lnSpc>
              <a:spcBef>
                <a:spcPts val="1355"/>
              </a:spcBef>
            </a:pPr>
            <a:r>
              <a:rPr lang="zh-CN" altLang="en-US" sz="2400" b="0" spc="0" dirty="0">
                <a:latin typeface="Microsoft JhengHei Light"/>
                <a:cs typeface="Microsoft JhengHei Light"/>
              </a:rPr>
              <a:t>分类模型评价</a:t>
            </a:r>
            <a:endParaRPr lang="zh-CN" altLang="en-US" sz="2400" dirty="0">
              <a:latin typeface="Microsoft JhengHei Light"/>
              <a:cs typeface="Microsoft JhengHei Light"/>
            </a:endParaRPr>
          </a:p>
          <a:p>
            <a:pPr marL="128270" marR="1268730">
              <a:lnSpc>
                <a:spcPct val="121400"/>
              </a:lnSpc>
              <a:spcBef>
                <a:spcPts val="575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metrics.accuracy_score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() </a:t>
            </a:r>
            <a:r>
              <a:rPr lang="en-US" altLang="zh-CN" sz="2400" dirty="0">
                <a:latin typeface="仿宋"/>
                <a:cs typeface="仿宋"/>
              </a:rPr>
              <a:t>| </a:t>
            </a:r>
            <a:r>
              <a:rPr lang="zh-CN" altLang="en-US" sz="2400" spc="0" dirty="0">
                <a:latin typeface="仿宋"/>
                <a:cs typeface="仿宋"/>
              </a:rPr>
              <a:t>正确率</a:t>
            </a:r>
            <a:r>
              <a:rPr lang="en-US" altLang="zh-CN" sz="2400" dirty="0">
                <a:latin typeface="仿宋"/>
                <a:cs typeface="仿宋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metrics.precision_score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()</a:t>
            </a:r>
            <a:r>
              <a:rPr lang="en-US" altLang="zh-CN" sz="2400" spc="-114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</a:t>
            </a:r>
            <a:r>
              <a:rPr lang="en-US" altLang="zh-CN" sz="2400" spc="-5" dirty="0">
                <a:latin typeface="仿宋"/>
                <a:cs typeface="仿宋"/>
              </a:rPr>
              <a:t> </a:t>
            </a:r>
            <a:r>
              <a:rPr lang="zh-CN" altLang="en-US" sz="2400" spc="0" dirty="0">
                <a:latin typeface="仿宋"/>
                <a:cs typeface="仿宋"/>
              </a:rPr>
              <a:t>各类精确率</a:t>
            </a:r>
            <a:r>
              <a:rPr lang="en-US" altLang="zh-CN" sz="2400" dirty="0">
                <a:latin typeface="仿宋"/>
                <a:cs typeface="仿宋"/>
              </a:rPr>
              <a:t> 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metrics.f1_score() </a:t>
            </a:r>
            <a:r>
              <a:rPr lang="en-US" altLang="zh-CN" sz="2400" dirty="0">
                <a:latin typeface="仿宋"/>
                <a:cs typeface="仿宋"/>
              </a:rPr>
              <a:t>| F1 </a:t>
            </a:r>
            <a:r>
              <a:rPr lang="zh-CN" altLang="en-US" sz="2400" spc="0" dirty="0">
                <a:latin typeface="仿宋"/>
                <a:cs typeface="仿宋"/>
              </a:rPr>
              <a:t>值 </a:t>
            </a:r>
            <a:r>
              <a:rPr lang="en-US" altLang="zh-CN" sz="2400" dirty="0">
                <a:latin typeface="仿宋"/>
                <a:cs typeface="仿宋"/>
              </a:rPr>
              <a:t>  </a:t>
            </a:r>
          </a:p>
          <a:p>
            <a:pPr marL="128270" marR="1268730">
              <a:lnSpc>
                <a:spcPct val="121400"/>
              </a:lnSpc>
              <a:spcBef>
                <a:spcPts val="575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metrics.log_loss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()</a:t>
            </a:r>
            <a:r>
              <a:rPr lang="en-US" altLang="zh-CN" sz="2400" spc="-12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</a:t>
            </a:r>
            <a:r>
              <a:rPr lang="en-US" altLang="zh-CN" sz="2400" spc="-10" dirty="0">
                <a:latin typeface="仿宋"/>
                <a:cs typeface="仿宋"/>
              </a:rPr>
              <a:t> </a:t>
            </a:r>
            <a:r>
              <a:rPr lang="zh-CN" altLang="en-US" sz="2400" spc="0" dirty="0">
                <a:latin typeface="仿宋"/>
                <a:cs typeface="仿宋"/>
              </a:rPr>
              <a:t>对数损失或交叉熵损失</a:t>
            </a:r>
            <a:r>
              <a:rPr lang="en-US" altLang="zh-CN" sz="2400" dirty="0">
                <a:latin typeface="仿宋"/>
                <a:cs typeface="仿宋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metrics.confusion_matrix</a:t>
            </a:r>
            <a:r>
              <a:rPr lang="en-US" altLang="zh-CN" sz="2400" spc="-12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</a:t>
            </a:r>
            <a:r>
              <a:rPr lang="en-US" altLang="zh-CN" sz="2400" spc="-15" dirty="0">
                <a:latin typeface="仿宋"/>
                <a:cs typeface="仿宋"/>
              </a:rPr>
              <a:t> </a:t>
            </a:r>
            <a:r>
              <a:rPr lang="zh-CN" altLang="en-US" sz="2400" spc="0" dirty="0">
                <a:latin typeface="仿宋"/>
                <a:cs typeface="仿宋"/>
              </a:rPr>
              <a:t>混淆矩阵</a:t>
            </a:r>
            <a:endParaRPr lang="en-US" altLang="zh-CN" sz="2400" dirty="0">
              <a:latin typeface="仿宋"/>
              <a:cs typeface="仿宋"/>
            </a:endParaRPr>
          </a:p>
          <a:p>
            <a:pPr marL="128270"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metrics.classification_report</a:t>
            </a:r>
            <a:r>
              <a:rPr lang="en-US" altLang="zh-CN" sz="2400" spc="-11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 </a:t>
            </a:r>
            <a:r>
              <a:rPr lang="zh-CN" altLang="en-US" sz="2400" spc="0" dirty="0">
                <a:latin typeface="仿宋"/>
                <a:cs typeface="仿宋"/>
              </a:rPr>
              <a:t>含多种评价的分类报告</a:t>
            </a:r>
            <a:endParaRPr lang="en-US" altLang="zh-CN" sz="2400" dirty="0">
              <a:latin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1524312796"/>
      </p:ext>
    </p:extLst>
  </p:cSld>
  <p:clrMapOvr>
    <a:masterClrMapping/>
  </p:clrMapOvr>
  <p:transition advTm="8005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0" y="1376346"/>
            <a:ext cx="446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spc="30" dirty="0">
                <a:latin typeface="Microsoft JhengHei"/>
                <a:cs typeface="Microsoft JhengHei"/>
              </a:rPr>
              <a:t>评价指标</a:t>
            </a:r>
            <a:endParaRPr lang="zh-CN" altLang="en-US" sz="2400" dirty="0">
              <a:latin typeface="Microsoft JhengHei"/>
              <a:cs typeface="Microsoft JhengHe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5BCD2B-87D9-49F4-92AC-B592F0F75E96}"/>
              </a:ext>
            </a:extLst>
          </p:cNvPr>
          <p:cNvSpPr txBox="1"/>
          <p:nvPr/>
        </p:nvSpPr>
        <p:spPr>
          <a:xfrm>
            <a:off x="1263317" y="1906916"/>
            <a:ext cx="9357791" cy="318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>
              <a:lnSpc>
                <a:spcPct val="100000"/>
              </a:lnSpc>
              <a:spcBef>
                <a:spcPts val="1355"/>
              </a:spcBef>
            </a:pPr>
            <a:r>
              <a:rPr lang="zh-CN" altLang="en-US" sz="2400" b="0" spc="0" dirty="0">
                <a:latin typeface="Microsoft JhengHei Light"/>
                <a:cs typeface="Microsoft JhengHei Light"/>
              </a:rPr>
              <a:t>分类模型评价</a:t>
            </a:r>
            <a:endParaRPr lang="zh-CN" altLang="en-US" sz="2400" dirty="0">
              <a:latin typeface="Microsoft JhengHei Light"/>
              <a:cs typeface="Microsoft JhengHei Light"/>
            </a:endParaRPr>
          </a:p>
          <a:p>
            <a:pPr marL="128270" marR="1268730">
              <a:lnSpc>
                <a:spcPct val="121400"/>
              </a:lnSpc>
              <a:spcBef>
                <a:spcPts val="575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metrics.accuracy_score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() </a:t>
            </a:r>
            <a:r>
              <a:rPr lang="en-US" altLang="zh-CN" sz="2400" dirty="0">
                <a:latin typeface="仿宋"/>
                <a:cs typeface="仿宋"/>
              </a:rPr>
              <a:t>| </a:t>
            </a:r>
            <a:r>
              <a:rPr lang="zh-CN" altLang="en-US" sz="2400" spc="0" dirty="0">
                <a:latin typeface="仿宋"/>
                <a:cs typeface="仿宋"/>
              </a:rPr>
              <a:t>正 确 率 </a:t>
            </a:r>
            <a:r>
              <a:rPr lang="en-US" altLang="zh-CN" sz="2400" dirty="0">
                <a:latin typeface="仿宋"/>
                <a:cs typeface="仿宋"/>
              </a:rPr>
              <a:t>.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metrics.precision_score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()</a:t>
            </a:r>
            <a:r>
              <a:rPr lang="en-US" altLang="zh-CN" sz="2400" spc="-114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</a:t>
            </a:r>
            <a:r>
              <a:rPr lang="en-US" altLang="zh-CN" sz="2400" spc="-5" dirty="0">
                <a:latin typeface="仿宋"/>
                <a:cs typeface="仿宋"/>
              </a:rPr>
              <a:t> </a:t>
            </a:r>
            <a:r>
              <a:rPr lang="zh-CN" altLang="en-US" sz="2400" spc="0" dirty="0">
                <a:latin typeface="仿宋"/>
                <a:cs typeface="仿宋"/>
              </a:rPr>
              <a:t>各类精确率</a:t>
            </a:r>
            <a:r>
              <a:rPr lang="en-US" altLang="zh-CN" sz="2400" dirty="0">
                <a:latin typeface="仿宋"/>
                <a:cs typeface="仿宋"/>
              </a:rPr>
              <a:t>.  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metrics.f1_score() </a:t>
            </a:r>
            <a:r>
              <a:rPr lang="en-US" altLang="zh-CN" sz="2400" dirty="0">
                <a:latin typeface="仿宋"/>
                <a:cs typeface="仿宋"/>
              </a:rPr>
              <a:t>| F1 </a:t>
            </a:r>
            <a:r>
              <a:rPr lang="zh-CN" altLang="en-US" sz="2400" spc="0" dirty="0">
                <a:latin typeface="仿宋"/>
                <a:cs typeface="仿宋"/>
              </a:rPr>
              <a:t>值 </a:t>
            </a:r>
            <a:r>
              <a:rPr lang="en-US" altLang="zh-CN" sz="2400" dirty="0">
                <a:latin typeface="仿宋"/>
                <a:cs typeface="仿宋"/>
              </a:rPr>
              <a:t>.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metrics.log_loss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()</a:t>
            </a:r>
            <a:r>
              <a:rPr lang="en-US" altLang="zh-CN" sz="2400" spc="-12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</a:t>
            </a:r>
            <a:r>
              <a:rPr lang="en-US" altLang="zh-CN" sz="2400" spc="-10" dirty="0">
                <a:latin typeface="仿宋"/>
                <a:cs typeface="仿宋"/>
              </a:rPr>
              <a:t> </a:t>
            </a:r>
            <a:r>
              <a:rPr lang="zh-CN" altLang="en-US" sz="2400" spc="0" dirty="0">
                <a:latin typeface="仿宋"/>
                <a:cs typeface="仿宋"/>
              </a:rPr>
              <a:t>对数损失或交叉熵损失</a:t>
            </a:r>
            <a:r>
              <a:rPr lang="en-US" altLang="zh-CN" sz="2400" dirty="0">
                <a:latin typeface="仿宋"/>
                <a:cs typeface="仿宋"/>
              </a:rPr>
              <a:t>. 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metrics.confusion_matrix</a:t>
            </a:r>
            <a:r>
              <a:rPr lang="en-US" altLang="zh-CN" sz="2400" spc="-12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</a:t>
            </a:r>
            <a:r>
              <a:rPr lang="en-US" altLang="zh-CN" sz="2400" spc="-15" dirty="0">
                <a:latin typeface="仿宋"/>
                <a:cs typeface="仿宋"/>
              </a:rPr>
              <a:t> </a:t>
            </a:r>
            <a:r>
              <a:rPr lang="zh-CN" altLang="en-US" sz="2400" spc="0" dirty="0">
                <a:latin typeface="仿宋"/>
                <a:cs typeface="仿宋"/>
              </a:rPr>
              <a:t>混淆矩阵</a:t>
            </a:r>
            <a:r>
              <a:rPr lang="en-US" altLang="zh-CN" sz="2400" dirty="0">
                <a:latin typeface="仿宋"/>
                <a:cs typeface="仿宋"/>
              </a:rPr>
              <a:t>.</a:t>
            </a:r>
          </a:p>
          <a:p>
            <a:pPr marL="128270"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metrics.classification_report</a:t>
            </a:r>
            <a:r>
              <a:rPr lang="en-US" altLang="zh-CN" sz="2400" spc="-11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 </a:t>
            </a:r>
            <a:r>
              <a:rPr lang="zh-CN" altLang="en-US" sz="2400" spc="0" dirty="0">
                <a:latin typeface="仿宋"/>
                <a:cs typeface="仿宋"/>
              </a:rPr>
              <a:t>含多种评价的分类报告</a:t>
            </a:r>
            <a:r>
              <a:rPr lang="en-US" altLang="zh-CN" sz="2400" dirty="0">
                <a:latin typeface="仿宋"/>
                <a:cs typeface="仿宋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112858"/>
      </p:ext>
    </p:extLst>
  </p:cSld>
  <p:clrMapOvr>
    <a:masterClrMapping/>
  </p:clrMapOvr>
  <p:transition advTm="8005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243" y="240587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0" y="1376346"/>
            <a:ext cx="446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b="1" spc="30" dirty="0">
                <a:latin typeface="Microsoft JhengHei"/>
                <a:cs typeface="Microsoft JhengHei"/>
              </a:rPr>
              <a:t>交叉验证及超参数调优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5BCD2B-87D9-49F4-92AC-B592F0F75E96}"/>
              </a:ext>
            </a:extLst>
          </p:cNvPr>
          <p:cNvSpPr txBox="1"/>
          <p:nvPr/>
        </p:nvSpPr>
        <p:spPr>
          <a:xfrm>
            <a:off x="537041" y="1965820"/>
            <a:ext cx="11007845" cy="1606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marR="871855">
              <a:lnSpc>
                <a:spcPct val="122500"/>
              </a:lnSpc>
              <a:spcBef>
                <a:spcPts val="540"/>
              </a:spcBef>
            </a:pP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sklearn.model_selection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 import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cross_val_score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</a:p>
          <a:p>
            <a:pPr marL="128270" marR="871855">
              <a:lnSpc>
                <a:spcPct val="122500"/>
              </a:lnSpc>
              <a:spcBef>
                <a:spcPts val="540"/>
              </a:spcBef>
            </a:pP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clf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 =</a:t>
            </a:r>
            <a:r>
              <a:rPr lang="en-US" altLang="zh-CN" sz="2000" spc="-1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DecisionTreeClassifier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max_depth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=5)</a:t>
            </a:r>
            <a:endParaRPr lang="en-US" altLang="zh-CN" sz="2000" dirty="0">
              <a:latin typeface="Courier New"/>
              <a:cs typeface="Courier New"/>
            </a:endParaRPr>
          </a:p>
          <a:p>
            <a:pPr marL="128270">
              <a:lnSpc>
                <a:spcPct val="100000"/>
              </a:lnSpc>
              <a:spcBef>
                <a:spcPts val="254"/>
              </a:spcBef>
            </a:pP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scores =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cross_val_score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clf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,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X_train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,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y_train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,</a:t>
            </a:r>
            <a:endParaRPr lang="en-US" altLang="zh-CN" sz="2000" dirty="0">
              <a:latin typeface="Courier New"/>
              <a:cs typeface="Courier New"/>
            </a:endParaRPr>
          </a:p>
          <a:p>
            <a:pPr marL="1807845">
              <a:lnSpc>
                <a:spcPct val="100000"/>
              </a:lnSpc>
              <a:spcBef>
                <a:spcPts val="254"/>
              </a:spcBef>
            </a:pP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cv=5,</a:t>
            </a:r>
            <a:r>
              <a:rPr lang="en-US" altLang="zh-CN" sz="2000" spc="-4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scoring=’f1_weighted’)</a:t>
            </a:r>
            <a:endParaRPr lang="en-US" altLang="zh-CN" sz="2000" dirty="0">
              <a:latin typeface="Courier New"/>
              <a:cs typeface="Courier New"/>
            </a:endParaRPr>
          </a:p>
        </p:txBody>
      </p:sp>
      <p:pic>
        <p:nvPicPr>
          <p:cNvPr id="5" name="image6.png">
            <a:extLst>
              <a:ext uri="{FF2B5EF4-FFF2-40B4-BE49-F238E27FC236}">
                <a16:creationId xmlns:a16="http://schemas.microsoft.com/office/drawing/2014/main" id="{B563B6ED-A11C-4E2E-90B1-4949EEA0A0A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5244" y="3648222"/>
            <a:ext cx="5240092" cy="24712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240B10-78B2-4E49-8FB1-5A73B67608B1}"/>
              </a:ext>
            </a:extLst>
          </p:cNvPr>
          <p:cNvSpPr txBox="1"/>
          <p:nvPr/>
        </p:nvSpPr>
        <p:spPr>
          <a:xfrm>
            <a:off x="537041" y="3532202"/>
            <a:ext cx="6238899" cy="2835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>
              <a:lnSpc>
                <a:spcPct val="150000"/>
              </a:lnSpc>
              <a:spcBef>
                <a:spcPts val="335"/>
              </a:spcBef>
            </a:pPr>
            <a:r>
              <a:rPr lang="zh-CN" altLang="en-US" spc="0" dirty="0">
                <a:latin typeface="微软雅黑" panose="020B0503020204020204" pitchFamily="34" charset="-122"/>
                <a:cs typeface="仿宋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cs typeface="仿宋"/>
              </a:rPr>
              <a:t>5</a:t>
            </a:r>
            <a:r>
              <a:rPr lang="zh-CN" altLang="en-US" spc="0" dirty="0">
                <a:latin typeface="微软雅黑" panose="020B0503020204020204" pitchFamily="34" charset="-122"/>
                <a:cs typeface="仿宋"/>
              </a:rPr>
              <a:t>折交叉验证对决策树模型进行评估，使用的评分函数为</a:t>
            </a:r>
            <a:r>
              <a:rPr lang="en-US" altLang="zh-CN" dirty="0">
                <a:latin typeface="微软雅黑" panose="020B0503020204020204" pitchFamily="34" charset="-122"/>
                <a:cs typeface="仿宋"/>
              </a:rPr>
              <a:t>F1</a:t>
            </a:r>
            <a:r>
              <a:rPr lang="zh-CN" altLang="en-US" spc="0" dirty="0">
                <a:latin typeface="微软雅黑" panose="020B0503020204020204" pitchFamily="34" charset="-122"/>
                <a:cs typeface="仿宋"/>
              </a:rPr>
              <a:t>值</a:t>
            </a:r>
            <a:endParaRPr lang="en-US" altLang="zh-CN" spc="0" dirty="0">
              <a:latin typeface="微软雅黑" panose="020B0503020204020204" pitchFamily="34" charset="-122"/>
              <a:cs typeface="仿宋"/>
            </a:endParaRPr>
          </a:p>
          <a:p>
            <a:pPr marL="128270">
              <a:lnSpc>
                <a:spcPct val="150000"/>
              </a:lnSpc>
              <a:spcBef>
                <a:spcPts val="335"/>
              </a:spcBef>
            </a:pPr>
            <a:r>
              <a:rPr lang="en-US" altLang="zh-CN" spc="0" dirty="0" err="1">
                <a:latin typeface="微软雅黑" panose="020B0503020204020204" pitchFamily="34" charset="-122"/>
                <a:cs typeface="仿宋"/>
              </a:rPr>
              <a:t>sklearn</a:t>
            </a:r>
            <a:r>
              <a:rPr lang="zh-CN" altLang="en-US" spc="10" dirty="0">
                <a:latin typeface="微软雅黑" panose="020B0503020204020204" pitchFamily="34" charset="-122"/>
                <a:cs typeface="仿宋"/>
              </a:rPr>
              <a:t>提供了部分带交叉验证功能的模型类如</a:t>
            </a:r>
            <a:r>
              <a:rPr lang="en-US" altLang="zh-CN" dirty="0" err="1">
                <a:latin typeface="微软雅黑" panose="020B0503020204020204" pitchFamily="34" charset="-122"/>
                <a:cs typeface="仿宋"/>
              </a:rPr>
              <a:t>LassoCV</a:t>
            </a:r>
            <a:r>
              <a:rPr lang="zh-CN" altLang="en-US" spc="10" dirty="0">
                <a:latin typeface="微软雅黑" panose="020B0503020204020204" pitchFamily="34" charset="-122"/>
                <a:cs typeface="仿宋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cs typeface="仿宋"/>
              </a:rPr>
              <a:t>Logisti</a:t>
            </a:r>
            <a:r>
              <a:rPr lang="en-US" altLang="zh-CN" spc="0" dirty="0" err="1">
                <a:latin typeface="微软雅黑" panose="020B0503020204020204" pitchFamily="34" charset="-122"/>
                <a:cs typeface="仿宋"/>
              </a:rPr>
              <a:t>cRegressionCV</a:t>
            </a:r>
            <a:r>
              <a:rPr lang="zh-CN" altLang="en-US" spc="0" dirty="0">
                <a:latin typeface="微软雅黑" panose="020B0503020204020204" pitchFamily="34" charset="-122"/>
                <a:cs typeface="仿宋"/>
              </a:rPr>
              <a:t>等，这些类包含</a:t>
            </a:r>
            <a:r>
              <a:rPr lang="en-US" altLang="zh-CN" spc="0" dirty="0">
                <a:latin typeface="微软雅黑" panose="020B0503020204020204" pitchFamily="34" charset="-122"/>
                <a:cs typeface="仿宋"/>
              </a:rPr>
              <a:t>cv</a:t>
            </a:r>
            <a:r>
              <a:rPr lang="zh-CN" altLang="en-US" spc="0" dirty="0">
                <a:latin typeface="微软雅黑" panose="020B0503020204020204" pitchFamily="34" charset="-122"/>
                <a:cs typeface="仿宋"/>
              </a:rPr>
              <a:t>参数</a:t>
            </a:r>
            <a:endParaRPr lang="zh-CN" altLang="en-US" dirty="0">
              <a:latin typeface="微软雅黑" panose="020B0503020204020204" pitchFamily="34" charset="-122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1718191531"/>
      </p:ext>
    </p:extLst>
  </p:cSld>
  <p:clrMapOvr>
    <a:masterClrMapping/>
  </p:clrMapOvr>
  <p:transition advTm="8005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0" y="1376346"/>
            <a:ext cx="446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b="1" spc="30" dirty="0">
                <a:latin typeface="Microsoft JhengHei"/>
                <a:cs typeface="Microsoft JhengHei"/>
              </a:rPr>
              <a:t>交叉验证及超参数调优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5BCD2B-87D9-49F4-92AC-B592F0F75E96}"/>
              </a:ext>
            </a:extLst>
          </p:cNvPr>
          <p:cNvSpPr txBox="1"/>
          <p:nvPr/>
        </p:nvSpPr>
        <p:spPr>
          <a:xfrm>
            <a:off x="457200" y="1838011"/>
            <a:ext cx="1142999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>
              <a:lnSpc>
                <a:spcPct val="100000"/>
              </a:lnSpc>
              <a:spcBef>
                <a:spcPts val="105"/>
              </a:spcBef>
            </a:pPr>
            <a:r>
              <a:rPr lang="zh-CN" altLang="en-US" spc="125" dirty="0">
                <a:latin typeface="Microsoft JhengHei Light"/>
              </a:rPr>
              <a:t>超参数调优⸺网格搜索</a:t>
            </a:r>
          </a:p>
          <a:p>
            <a:pPr marL="128270" marR="1092835">
              <a:lnSpc>
                <a:spcPct val="122500"/>
              </a:lnSpc>
              <a:spcBef>
                <a:spcPts val="535"/>
              </a:spcBef>
            </a:pP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sklearn.model_selection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 import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GridSearchCV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</a:p>
          <a:p>
            <a:pPr marL="128270" marR="1092835">
              <a:lnSpc>
                <a:spcPct val="122500"/>
              </a:lnSpc>
              <a:spcBef>
                <a:spcPts val="535"/>
              </a:spcBef>
            </a:pP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sklearn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 import</a:t>
            </a:r>
            <a:r>
              <a:rPr lang="en-US" altLang="zh-CN" sz="2000" spc="-4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svm</a:t>
            </a:r>
            <a:endParaRPr lang="en-US" altLang="zh-CN" sz="2000" dirty="0">
              <a:latin typeface="Courier New"/>
              <a:cs typeface="Courier New"/>
            </a:endParaRPr>
          </a:p>
          <a:p>
            <a:pPr marL="128270">
              <a:lnSpc>
                <a:spcPct val="100000"/>
              </a:lnSpc>
              <a:spcBef>
                <a:spcPts val="254"/>
              </a:spcBef>
            </a:pP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svc =</a:t>
            </a:r>
            <a:r>
              <a:rPr lang="en-US" altLang="zh-CN" sz="2000" spc="-6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svm.SVC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()</a:t>
            </a:r>
            <a:endParaRPr lang="en-US" altLang="zh-CN" sz="2000" dirty="0">
              <a:latin typeface="Courier New"/>
              <a:cs typeface="Courier New"/>
            </a:endParaRPr>
          </a:p>
          <a:p>
            <a:pPr marL="128270" marR="945515">
              <a:lnSpc>
                <a:spcPct val="122500"/>
              </a:lnSpc>
            </a:pP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params = {‘kernel’:[‘linear’, ‘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rbf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’], ‘C’:[1, 10]} 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grid_search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 =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GridSearchCV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(svc, params, cv=5) 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grid_search.fit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X_train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,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y_train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)  </a:t>
            </a:r>
            <a:r>
              <a:rPr lang="en-US" altLang="zh-CN" sz="2000" spc="0" dirty="0" err="1">
                <a:solidFill>
                  <a:srgbClr val="3B6CDE"/>
                </a:solidFill>
                <a:latin typeface="Courier New"/>
                <a:cs typeface="Courier New"/>
              </a:rPr>
              <a:t>grid_search.best_params</a:t>
            </a:r>
            <a:r>
              <a:rPr lang="en-US" altLang="zh-CN" sz="2000" spc="0" dirty="0">
                <a:solidFill>
                  <a:srgbClr val="3B6CDE"/>
                </a:solidFill>
                <a:latin typeface="Courier New"/>
                <a:cs typeface="Courier New"/>
              </a:rPr>
              <a:t>_</a:t>
            </a:r>
          </a:p>
          <a:p>
            <a:pPr marL="128270" marR="945515">
              <a:lnSpc>
                <a:spcPct val="122500"/>
              </a:lnSpc>
            </a:pPr>
            <a:endParaRPr lang="en-US" altLang="zh-CN" sz="2000" dirty="0">
              <a:latin typeface="Courier New"/>
              <a:cs typeface="Courier New"/>
            </a:endParaRPr>
          </a:p>
          <a:p>
            <a:pPr marL="128270" marR="120650">
              <a:lnSpc>
                <a:spcPct val="121400"/>
              </a:lnSpc>
              <a:spcBef>
                <a:spcPts val="40"/>
              </a:spcBef>
            </a:pPr>
            <a:r>
              <a:rPr lang="zh-CN" altLang="en-US" spc="25" dirty="0">
                <a:latin typeface="仿宋"/>
                <a:cs typeface="仿宋"/>
              </a:rPr>
              <a:t>在参数网格上进行穷举搜</a:t>
            </a:r>
            <a:r>
              <a:rPr lang="zh-CN" altLang="en-US" spc="0" dirty="0">
                <a:latin typeface="仿宋"/>
                <a:cs typeface="仿宋"/>
              </a:rPr>
              <a:t>索</a:t>
            </a:r>
            <a:r>
              <a:rPr lang="zh-CN" altLang="en-US" spc="25" dirty="0">
                <a:latin typeface="仿宋"/>
                <a:cs typeface="仿宋"/>
              </a:rPr>
              <a:t>，方法简单但是</a:t>
            </a:r>
            <a:r>
              <a:rPr lang="zh-CN" altLang="en-US" b="1" spc="25" dirty="0">
                <a:latin typeface="仿宋"/>
                <a:cs typeface="仿宋"/>
              </a:rPr>
              <a:t>搜索速度慢</a:t>
            </a:r>
            <a:r>
              <a:rPr lang="zh-CN" altLang="en-US" spc="0" dirty="0">
                <a:latin typeface="仿宋"/>
                <a:cs typeface="仿宋"/>
              </a:rPr>
              <a:t>（</a:t>
            </a:r>
            <a:r>
              <a:rPr lang="zh-CN" altLang="en-US" spc="25" dirty="0">
                <a:latin typeface="仿宋"/>
                <a:cs typeface="仿宋"/>
              </a:rPr>
              <a:t>超参数较</a:t>
            </a:r>
            <a:r>
              <a:rPr lang="zh-CN" altLang="en-US" spc="0" dirty="0">
                <a:latin typeface="仿宋"/>
                <a:cs typeface="仿宋"/>
              </a:rPr>
              <a:t>多时），且不容易找到参数空间中的局部最优</a:t>
            </a:r>
            <a:endParaRPr lang="zh-CN" altLang="en-US" dirty="0">
              <a:latin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289696949"/>
      </p:ext>
    </p:extLst>
  </p:cSld>
  <p:clrMapOvr>
    <a:masterClrMapping/>
  </p:clrMapOvr>
  <p:transition advTm="8005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0" y="1376346"/>
            <a:ext cx="446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lang="zh-CN" altLang="en-US" b="1" spc="30" dirty="0">
                <a:latin typeface="Microsoft JhengHei"/>
                <a:cs typeface="Microsoft JhengHei"/>
              </a:rPr>
              <a:t>交叉验证及超参数调优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5BCD2B-87D9-49F4-92AC-B592F0F75E96}"/>
              </a:ext>
            </a:extLst>
          </p:cNvPr>
          <p:cNvSpPr txBox="1"/>
          <p:nvPr/>
        </p:nvSpPr>
        <p:spPr>
          <a:xfrm>
            <a:off x="455166" y="1900622"/>
            <a:ext cx="9901988" cy="4208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>
              <a:lnSpc>
                <a:spcPct val="100000"/>
              </a:lnSpc>
            </a:pPr>
            <a:r>
              <a:rPr lang="zh-CN" altLang="en-US" b="0" spc="125" dirty="0">
                <a:latin typeface="Microsoft JhengHei Light"/>
                <a:cs typeface="Microsoft JhengHei Light"/>
              </a:rPr>
              <a:t>超参数调优⸺随机搜索</a:t>
            </a:r>
            <a:endParaRPr lang="zh-CN" altLang="en-US" dirty="0">
              <a:latin typeface="Microsoft JhengHei Light"/>
              <a:cs typeface="Microsoft JhengHei Light"/>
            </a:endParaRPr>
          </a:p>
          <a:p>
            <a:pPr marL="128270" marR="651510">
              <a:lnSpc>
                <a:spcPct val="122500"/>
              </a:lnSpc>
              <a:spcBef>
                <a:spcPts val="535"/>
              </a:spcBef>
            </a:pP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sklearn.model_selection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 import </a:t>
            </a: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RandomizedSearchCV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</a:p>
          <a:p>
            <a:pPr marL="128270" marR="651510">
              <a:lnSpc>
                <a:spcPct val="122500"/>
              </a:lnSpc>
              <a:spcBef>
                <a:spcPts val="535"/>
              </a:spcBef>
            </a:pP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scipy.stats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 import</a:t>
            </a:r>
            <a:r>
              <a:rPr lang="en-US" altLang="zh-CN" sz="1800" spc="-3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randint</a:t>
            </a:r>
            <a:endParaRPr lang="en-US" altLang="zh-CN" sz="1800" dirty="0">
              <a:latin typeface="Courier New"/>
              <a:cs typeface="Courier New"/>
            </a:endParaRPr>
          </a:p>
          <a:p>
            <a:pPr marL="128270">
              <a:lnSpc>
                <a:spcPct val="100000"/>
              </a:lnSpc>
              <a:spcBef>
                <a:spcPts val="250"/>
              </a:spcBef>
            </a:pP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svc =</a:t>
            </a:r>
            <a:r>
              <a:rPr lang="en-US" altLang="zh-CN" sz="1800" spc="-6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svm.SVC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()</a:t>
            </a:r>
            <a:endParaRPr lang="en-US" altLang="zh-CN" sz="1800" dirty="0">
              <a:latin typeface="Courier New"/>
              <a:cs typeface="Courier New"/>
            </a:endParaRPr>
          </a:p>
          <a:p>
            <a:pPr marL="128270" marR="121920">
              <a:lnSpc>
                <a:spcPct val="122500"/>
              </a:lnSpc>
            </a:pP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param_dist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 = {‘kernel’:[‘linear’, ‘</a:t>
            </a: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rbf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’], ‘C’:</a:t>
            </a: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randint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(1, 20)}  </a:t>
            </a:r>
          </a:p>
          <a:p>
            <a:pPr marL="128270" marR="121920">
              <a:lnSpc>
                <a:spcPct val="122500"/>
              </a:lnSpc>
            </a:pP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random_search</a:t>
            </a:r>
            <a:r>
              <a:rPr lang="en-US" altLang="zh-CN" sz="1800" spc="-12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=</a:t>
            </a:r>
            <a:r>
              <a:rPr lang="en-US" altLang="zh-CN" sz="1800" spc="-12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RandomizedSearchCV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(svc,</a:t>
            </a:r>
            <a:r>
              <a:rPr lang="en-US" altLang="zh-CN" sz="1800" spc="-9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param_dist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,</a:t>
            </a:r>
            <a:r>
              <a:rPr lang="en-US" altLang="zh-CN" sz="1800" spc="-9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n_iter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=10)  </a:t>
            </a: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random_search.fit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(</a:t>
            </a: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X_train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, </a:t>
            </a: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y_train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)  </a:t>
            </a:r>
          </a:p>
          <a:p>
            <a:pPr marL="128270" marR="121920">
              <a:lnSpc>
                <a:spcPct val="122500"/>
              </a:lnSpc>
            </a:pPr>
            <a:r>
              <a:rPr lang="en-US" altLang="zh-CN" sz="1800" spc="0" dirty="0" err="1">
                <a:solidFill>
                  <a:srgbClr val="3B6CDE"/>
                </a:solidFill>
                <a:latin typeface="Courier New"/>
                <a:cs typeface="Courier New"/>
              </a:rPr>
              <a:t>random_search.best_params</a:t>
            </a:r>
            <a:r>
              <a:rPr lang="en-US" altLang="zh-CN" sz="1800" spc="0" dirty="0">
                <a:solidFill>
                  <a:srgbClr val="3B6CDE"/>
                </a:solidFill>
                <a:latin typeface="Courier New"/>
                <a:cs typeface="Courier New"/>
              </a:rPr>
              <a:t>_</a:t>
            </a:r>
            <a:endParaRPr lang="en-US" altLang="zh-CN" sz="1800" dirty="0">
              <a:latin typeface="Courier New"/>
              <a:cs typeface="Courier New"/>
            </a:endParaRPr>
          </a:p>
          <a:p>
            <a:pPr marL="128270">
              <a:lnSpc>
                <a:spcPct val="100000"/>
              </a:lnSpc>
              <a:spcBef>
                <a:spcPts val="340"/>
              </a:spcBef>
            </a:pPr>
            <a:r>
              <a:rPr lang="zh-CN" altLang="en-US" spc="0" dirty="0">
                <a:latin typeface="仿宋"/>
                <a:cs typeface="仿宋"/>
              </a:rPr>
              <a:t>在参数子空间中进行随机搜索，选取空间中的</a:t>
            </a:r>
            <a:r>
              <a:rPr lang="en-US" altLang="zh-CN" dirty="0">
                <a:latin typeface="仿宋"/>
                <a:cs typeface="仿宋"/>
              </a:rPr>
              <a:t>100</a:t>
            </a:r>
            <a:r>
              <a:rPr lang="zh-CN" altLang="en-US" spc="0" dirty="0">
                <a:latin typeface="仿宋"/>
                <a:cs typeface="仿宋"/>
              </a:rPr>
              <a:t>个点进行建模（可从</a:t>
            </a:r>
            <a:endParaRPr lang="zh-CN" altLang="en-US" dirty="0">
              <a:latin typeface="仿宋"/>
              <a:cs typeface="仿宋"/>
            </a:endParaRPr>
          </a:p>
          <a:p>
            <a:pPr marL="128270" marR="120650">
              <a:lnSpc>
                <a:spcPct val="121400"/>
              </a:lnSpc>
            </a:pPr>
            <a:r>
              <a:rPr lang="en-US" altLang="zh-CN" spc="0" dirty="0" err="1">
                <a:latin typeface="仿宋"/>
                <a:cs typeface="仿宋"/>
              </a:rPr>
              <a:t>scipy.stats</a:t>
            </a:r>
            <a:r>
              <a:rPr lang="zh-CN" altLang="en-US" spc="25" dirty="0">
                <a:latin typeface="仿宋"/>
                <a:cs typeface="仿宋"/>
              </a:rPr>
              <a:t>常见</a:t>
            </a:r>
            <a:r>
              <a:rPr lang="zh-CN" altLang="en-US" spc="30" dirty="0">
                <a:latin typeface="仿宋"/>
                <a:cs typeface="仿宋"/>
              </a:rPr>
              <a:t>分</a:t>
            </a:r>
            <a:r>
              <a:rPr lang="zh-CN" altLang="en-US" spc="25" dirty="0">
                <a:latin typeface="仿宋"/>
                <a:cs typeface="仿宋"/>
              </a:rPr>
              <a:t>布如</a:t>
            </a:r>
            <a:r>
              <a:rPr lang="zh-CN" altLang="en-US" spc="30" dirty="0">
                <a:latin typeface="仿宋"/>
                <a:cs typeface="仿宋"/>
              </a:rPr>
              <a:t>正</a:t>
            </a:r>
            <a:r>
              <a:rPr lang="zh-CN" altLang="en-US" spc="25" dirty="0">
                <a:latin typeface="仿宋"/>
                <a:cs typeface="仿宋"/>
              </a:rPr>
              <a:t>态分</a:t>
            </a:r>
            <a:r>
              <a:rPr lang="zh-CN" altLang="en-US" spc="30" dirty="0">
                <a:latin typeface="仿宋"/>
                <a:cs typeface="仿宋"/>
              </a:rPr>
              <a:t>布</a:t>
            </a:r>
            <a:r>
              <a:rPr lang="en-US" altLang="zh-CN" dirty="0">
                <a:latin typeface="仿宋"/>
                <a:cs typeface="仿宋"/>
              </a:rPr>
              <a:t>norm</a:t>
            </a:r>
            <a:r>
              <a:rPr lang="zh-CN" altLang="en-US" spc="25" dirty="0">
                <a:latin typeface="仿宋"/>
                <a:cs typeface="仿宋"/>
              </a:rPr>
              <a:t>、均匀</a:t>
            </a:r>
            <a:r>
              <a:rPr lang="zh-CN" altLang="en-US" spc="30" dirty="0">
                <a:latin typeface="仿宋"/>
                <a:cs typeface="仿宋"/>
              </a:rPr>
              <a:t>分</a:t>
            </a:r>
            <a:r>
              <a:rPr lang="zh-CN" altLang="en-US" spc="25" dirty="0">
                <a:latin typeface="仿宋"/>
                <a:cs typeface="仿宋"/>
              </a:rPr>
              <a:t>布</a:t>
            </a:r>
            <a:r>
              <a:rPr lang="en-US" altLang="zh-CN" spc="0" dirty="0">
                <a:latin typeface="仿宋"/>
                <a:cs typeface="仿宋"/>
              </a:rPr>
              <a:t>uniform</a:t>
            </a:r>
            <a:r>
              <a:rPr lang="zh-CN" altLang="en-US" spc="30" dirty="0">
                <a:latin typeface="仿宋"/>
                <a:cs typeface="仿宋"/>
              </a:rPr>
              <a:t>中</a:t>
            </a:r>
            <a:r>
              <a:rPr lang="zh-CN" altLang="en-US" spc="25" dirty="0">
                <a:latin typeface="仿宋"/>
                <a:cs typeface="仿宋"/>
              </a:rPr>
              <a:t>随机</a:t>
            </a:r>
            <a:r>
              <a:rPr lang="zh-CN" altLang="en-US" spc="30" dirty="0">
                <a:latin typeface="仿宋"/>
                <a:cs typeface="仿宋"/>
              </a:rPr>
              <a:t>采</a:t>
            </a:r>
            <a:r>
              <a:rPr lang="zh-CN" altLang="en-US" spc="0" dirty="0">
                <a:latin typeface="仿宋"/>
                <a:cs typeface="仿宋"/>
              </a:rPr>
              <a:t>样 得到），时间耗费较少，更容易找到局部最优</a:t>
            </a:r>
            <a:endParaRPr lang="zh-CN" altLang="en-US" dirty="0">
              <a:latin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3549276967"/>
      </p:ext>
    </p:extLst>
  </p:cSld>
  <p:clrMapOvr>
    <a:masterClrMapping/>
  </p:clrMapOvr>
  <p:transition advTm="8005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8">
            <a:extLst>
              <a:ext uri="{FF2B5EF4-FFF2-40B4-BE49-F238E27FC236}">
                <a16:creationId xmlns:a16="http://schemas.microsoft.com/office/drawing/2014/main" id="{CAE08E35-DEC9-4689-915B-1B27E7F9279D}"/>
              </a:ext>
            </a:extLst>
          </p:cNvPr>
          <p:cNvSpPr/>
          <p:nvPr/>
        </p:nvSpPr>
        <p:spPr>
          <a:xfrm>
            <a:off x="2399300" y="3518043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3.Scikit-learn</a:t>
            </a:r>
            <a:r>
              <a:rPr lang="zh-CN" altLang="en-US" dirty="0">
                <a:solidFill>
                  <a:schemeClr val="tx1"/>
                </a:solidFill>
              </a:rPr>
              <a:t>案例</a:t>
            </a: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01 </a:t>
            </a:r>
            <a:r>
              <a:rPr lang="en-US" altLang="zh-CN" sz="4000" dirty="0"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  Scikit-learn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概述</a:t>
            </a:r>
            <a:endParaRPr lang="en-US" altLang="zh-CN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C732452-7C24-4133-9B89-5DECD7079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508" y="2749712"/>
            <a:ext cx="50724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02   Scikit-learn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主要用法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BDD5F230-603F-43DA-AD3A-0B53E1F08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Scikit-learn</a:t>
            </a:r>
            <a:r>
              <a:rPr lang="zh-CN" altLang="en-US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3083954226"/>
      </p:ext>
    </p:extLst>
  </p:cSld>
  <p:clrMapOvr>
    <a:masterClrMapping/>
  </p:clrMapOvr>
  <p:transition advTm="8005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3.Scikit-learn</a:t>
            </a:r>
            <a:r>
              <a:rPr lang="zh-CN" altLang="en-US" dirty="0">
                <a:solidFill>
                  <a:schemeClr val="tx1"/>
                </a:solidFill>
              </a:rPr>
              <a:t>案例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6E469D-D695-4E19-9D1E-C68ADB9C12E3}"/>
              </a:ext>
            </a:extLst>
          </p:cNvPr>
          <p:cNvSpPr txBox="1"/>
          <p:nvPr/>
        </p:nvSpPr>
        <p:spPr>
          <a:xfrm>
            <a:off x="2743199" y="2841674"/>
            <a:ext cx="565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见</a:t>
            </a:r>
            <a:r>
              <a:rPr lang="en-US" altLang="zh-CN" sz="3200" dirty="0" err="1"/>
              <a:t>Jupyter</a:t>
            </a:r>
            <a:r>
              <a:rPr lang="en-US" altLang="zh-CN" sz="3200" dirty="0"/>
              <a:t> notebook </a:t>
            </a:r>
            <a:r>
              <a:rPr lang="zh-CN" altLang="en-US" sz="3200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489817366"/>
      </p:ext>
    </p:extLst>
  </p:cSld>
  <p:clrMapOvr>
    <a:masterClrMapping/>
  </p:clrMapOvr>
  <p:transition advTm="8005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28" y="266545"/>
            <a:ext cx="70983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参考文献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2646" y="1954554"/>
            <a:ext cx="8637003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spc="-50" dirty="0">
                <a:latin typeface="+mj-ea"/>
                <a:ea typeface="+mj-ea"/>
              </a:rPr>
              <a:t>https://scikit-learn.org/stable/tutorial/basic/tutorial.html</a:t>
            </a:r>
            <a:r>
              <a:rPr lang="zh-CN" altLang="en-US" kern="100" spc="-50" dirty="0">
                <a:latin typeface="+mj-ea"/>
                <a:ea typeface="+mj-ea"/>
              </a:rPr>
              <a:t>，</a:t>
            </a:r>
            <a:r>
              <a:rPr lang="en-US" altLang="zh-CN" kern="100" spc="-50" dirty="0">
                <a:latin typeface="+mj-ea"/>
                <a:ea typeface="+mj-ea"/>
              </a:rPr>
              <a:t>scikit-learn (</a:t>
            </a:r>
            <a:r>
              <a:rPr lang="en-US" altLang="zh-CN" kern="100" spc="-50" dirty="0" err="1">
                <a:latin typeface="+mj-ea"/>
                <a:ea typeface="+mj-ea"/>
              </a:rPr>
              <a:t>sklearn</a:t>
            </a:r>
            <a:r>
              <a:rPr lang="en-US" altLang="zh-CN" kern="100" spc="-50" dirty="0">
                <a:latin typeface="+mj-ea"/>
                <a:ea typeface="+mj-ea"/>
              </a:rPr>
              <a:t>) </a:t>
            </a:r>
            <a:r>
              <a:rPr lang="zh-CN" altLang="en-US" kern="100" spc="-50" dirty="0">
                <a:latin typeface="+mj-ea"/>
                <a:ea typeface="+mj-ea"/>
              </a:rPr>
              <a:t>官方文档</a:t>
            </a:r>
            <a:endParaRPr lang="en-US" altLang="zh-CN" kern="100" spc="-50" dirty="0">
              <a:latin typeface="+mj-ea"/>
              <a:ea typeface="+mj-ea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spc="-50" dirty="0">
                <a:latin typeface="+mj-ea"/>
                <a:ea typeface="+mj-ea"/>
              </a:rPr>
              <a:t>https://sklearn.apachecn.org/ </a:t>
            </a:r>
            <a:r>
              <a:rPr lang="zh-CN" altLang="en-US" kern="100" spc="-50" dirty="0">
                <a:latin typeface="+mj-ea"/>
                <a:ea typeface="+mj-ea"/>
              </a:rPr>
              <a:t>，</a:t>
            </a:r>
            <a:r>
              <a:rPr lang="en-US" altLang="zh-CN" kern="100" spc="-50" dirty="0">
                <a:latin typeface="+mj-ea"/>
                <a:ea typeface="+mj-ea"/>
              </a:rPr>
              <a:t>scikit-learn (</a:t>
            </a:r>
            <a:r>
              <a:rPr lang="en-US" altLang="zh-CN" kern="100" spc="-50" dirty="0" err="1">
                <a:latin typeface="+mj-ea"/>
                <a:ea typeface="+mj-ea"/>
              </a:rPr>
              <a:t>sklearn</a:t>
            </a:r>
            <a:r>
              <a:rPr lang="en-US" altLang="zh-CN" kern="100" spc="-50" dirty="0">
                <a:latin typeface="+mj-ea"/>
                <a:ea typeface="+mj-ea"/>
              </a:rPr>
              <a:t>) </a:t>
            </a:r>
            <a:r>
              <a:rPr lang="zh-CN" altLang="en-US" kern="100" spc="-50" dirty="0">
                <a:latin typeface="+mj-ea"/>
                <a:ea typeface="+mj-ea"/>
              </a:rPr>
              <a:t>官方文档中文版</a:t>
            </a:r>
            <a:endParaRPr lang="en-US" altLang="zh-CN" kern="100" spc="-50" dirty="0">
              <a:latin typeface="+mj-ea"/>
              <a:ea typeface="+mj-ea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en-US" altLang="zh-CN" kern="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50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8">
            <a:extLst>
              <a:ext uri="{FF2B5EF4-FFF2-40B4-BE49-F238E27FC236}">
                <a16:creationId xmlns:a16="http://schemas.microsoft.com/office/drawing/2014/main" id="{CAE08E35-DEC9-4689-915B-1B27E7F9279D}"/>
              </a:ext>
            </a:extLst>
          </p:cNvPr>
          <p:cNvSpPr/>
          <p:nvPr/>
        </p:nvSpPr>
        <p:spPr>
          <a:xfrm>
            <a:off x="2691358" y="1892442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1.Scikit-learn</a:t>
            </a:r>
            <a:r>
              <a:rPr lang="zh-CN" altLang="en-US" dirty="0">
                <a:solidFill>
                  <a:schemeClr val="tx1"/>
                </a:solidFill>
              </a:rPr>
              <a:t>概述</a:t>
            </a: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</a:t>
            </a:r>
            <a:r>
              <a:rPr lang="en-US" altLang="zh-CN" sz="40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 Scikit-learn</a:t>
            </a:r>
            <a:r>
              <a:rPr lang="zh-CN" altLang="en-US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en-US" altLang="zh-CN" sz="36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C732452-7C24-4133-9B89-5DECD7079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508" y="2749712"/>
            <a:ext cx="50724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02   Scikit-learn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主要用法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BDD5F230-603F-43DA-AD3A-0B53E1F08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03   Scikit-learn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761052216"/>
      </p:ext>
    </p:extLst>
  </p:cSld>
  <p:clrMapOvr>
    <a:masterClrMapping/>
  </p:clrMapOvr>
  <p:transition advTm="8005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2">
            <a:extLst>
              <a:ext uri="{FF2B5EF4-FFF2-40B4-BE49-F238E27FC236}">
                <a16:creationId xmlns:a16="http://schemas.microsoft.com/office/drawing/2014/main" id="{05B38BAA-90AB-43CE-9EE2-AB2A32E8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216" y="2800765"/>
            <a:ext cx="3195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 dirty="0">
                <a:solidFill>
                  <a:srgbClr val="4B649F"/>
                </a:solidFill>
              </a:rPr>
              <a:t>谢  谢！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1.Scikit-learn</a:t>
            </a:r>
            <a:r>
              <a:rPr lang="zh-CN" altLang="en-US" dirty="0">
                <a:solidFill>
                  <a:schemeClr val="tx1"/>
                </a:solidFill>
              </a:rPr>
              <a:t>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1DC726-FCC9-4CBC-A079-32763E34DC9A}"/>
              </a:ext>
            </a:extLst>
          </p:cNvPr>
          <p:cNvSpPr txBox="1"/>
          <p:nvPr/>
        </p:nvSpPr>
        <p:spPr>
          <a:xfrm>
            <a:off x="937847" y="1490005"/>
            <a:ext cx="9748910" cy="3350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Scikit-learn是基于Num</a:t>
            </a:r>
            <a:r>
              <a:rPr lang="en-US" altLang="zh-CN" dirty="0"/>
              <a:t>P</a:t>
            </a:r>
            <a:r>
              <a:rPr lang="zh-CN" altLang="en-US" dirty="0"/>
              <a:t>y、 SciPy和 Matplotlib的开源Python机器学习包,它封装了一系列数据预处理、机器学习算法、模型选择等工具,是数据分析师首选的机器学习工具包。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</a:t>
            </a:r>
            <a:r>
              <a:rPr lang="en-US" altLang="zh-CN" dirty="0"/>
              <a:t>2007</a:t>
            </a:r>
            <a:r>
              <a:rPr lang="zh-CN" altLang="en-US" dirty="0"/>
              <a:t>年发布以来，</a:t>
            </a:r>
            <a:r>
              <a:rPr lang="en-US" altLang="zh-CN" dirty="0"/>
              <a:t>scikit-learn</a:t>
            </a:r>
            <a:r>
              <a:rPr lang="zh-CN" altLang="en-US" dirty="0"/>
              <a:t>已经成为</a:t>
            </a:r>
            <a:r>
              <a:rPr lang="en-US" altLang="zh-CN" dirty="0"/>
              <a:t>Python</a:t>
            </a:r>
            <a:r>
              <a:rPr lang="zh-CN" altLang="en-US" dirty="0"/>
              <a:t>重要的机器学习库了，</a:t>
            </a:r>
            <a:r>
              <a:rPr lang="en-US" altLang="zh-CN" dirty="0"/>
              <a:t>scikit-learn</a:t>
            </a:r>
            <a:r>
              <a:rPr lang="zh-CN" altLang="en-US" dirty="0"/>
              <a:t>简称</a:t>
            </a:r>
            <a:r>
              <a:rPr lang="en-US" altLang="zh-CN" dirty="0" err="1"/>
              <a:t>sklearn</a:t>
            </a:r>
            <a:r>
              <a:rPr lang="zh-CN" altLang="en-US" dirty="0"/>
              <a:t>，支持包括分类，回归，降维和聚类四大机器学习算法。还包括了特征提取，数据处理和模型评估三大模块。</a:t>
            </a:r>
          </a:p>
        </p:txBody>
      </p:sp>
    </p:spTree>
    <p:extLst>
      <p:ext uri="{BB962C8B-B14F-4D97-AF65-F5344CB8AC3E}">
        <p14:creationId xmlns:p14="http://schemas.microsoft.com/office/powerpoint/2010/main" val="3253624460"/>
      </p:ext>
    </p:extLst>
  </p:cSld>
  <p:clrMapOvr>
    <a:masterClrMapping/>
  </p:clrMapOvr>
  <p:transition advTm="800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1E62741E-8219-41D9-9EFE-D435002C7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7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424673"/>
      </p:ext>
    </p:extLst>
  </p:cSld>
  <p:clrMapOvr>
    <a:masterClrMapping/>
  </p:clrMapOvr>
  <p:transition advTm="800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8">
            <a:extLst>
              <a:ext uri="{FF2B5EF4-FFF2-40B4-BE49-F238E27FC236}">
                <a16:creationId xmlns:a16="http://schemas.microsoft.com/office/drawing/2014/main" id="{CAE08E35-DEC9-4689-915B-1B27E7F9279D}"/>
              </a:ext>
            </a:extLst>
          </p:cNvPr>
          <p:cNvSpPr/>
          <p:nvPr/>
        </p:nvSpPr>
        <p:spPr>
          <a:xfrm>
            <a:off x="2399300" y="2702861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01 </a:t>
            </a:r>
            <a:r>
              <a:rPr lang="en-US" altLang="zh-CN" sz="4000" dirty="0"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  Scikit-learn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概述</a:t>
            </a:r>
            <a:endParaRPr lang="en-US" altLang="zh-CN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C732452-7C24-4133-9B89-5DECD7079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508" y="2749712"/>
            <a:ext cx="50724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Scikit-learn</a:t>
            </a:r>
            <a:r>
              <a:rPr lang="zh-CN" altLang="en-US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主要用法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BDD5F230-603F-43DA-AD3A-0B53E1F08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03   Scikit-learn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581840685"/>
      </p:ext>
    </p:extLst>
  </p:cSld>
  <p:clrMapOvr>
    <a:masterClrMapping/>
  </p:clrMapOvr>
  <p:transition advTm="800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7BF4CE-11FE-46C5-83D9-1C88718DFE6C}"/>
              </a:ext>
            </a:extLst>
          </p:cNvPr>
          <p:cNvSpPr txBox="1"/>
          <p:nvPr/>
        </p:nvSpPr>
        <p:spPr>
          <a:xfrm>
            <a:off x="762490" y="2172688"/>
            <a:ext cx="4411089" cy="1858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>
              <a:lnSpc>
                <a:spcPct val="121400"/>
              </a:lnSpc>
              <a:spcBef>
                <a:spcPts val="100"/>
              </a:spcBef>
            </a:pPr>
            <a:r>
              <a:rPr lang="en-US" altLang="zh-CN" sz="2400">
                <a:solidFill>
                  <a:srgbClr val="3B6CDE"/>
                </a:solidFill>
                <a:latin typeface="Courier New"/>
                <a:cs typeface="Courier New"/>
              </a:rPr>
              <a:t>X_train</a:t>
            </a:r>
            <a:r>
              <a:rPr lang="zh-CN" altLang="en-US" sz="2400" spc="-145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>
                <a:latin typeface="仿宋"/>
                <a:cs typeface="仿宋"/>
              </a:rPr>
              <a:t>|</a:t>
            </a:r>
            <a:r>
              <a:rPr lang="zh-CN" altLang="en-US" sz="2400" spc="-35">
                <a:latin typeface="仿宋"/>
                <a:cs typeface="仿宋"/>
              </a:rPr>
              <a:t> </a:t>
            </a:r>
            <a:r>
              <a:rPr lang="zh-CN" altLang="en-US" sz="2400" spc="0">
                <a:latin typeface="仿宋"/>
                <a:cs typeface="仿宋"/>
              </a:rPr>
              <a:t>训练数据</a:t>
            </a:r>
            <a:r>
              <a:rPr lang="en-US" altLang="zh-CN" sz="2400">
                <a:latin typeface="仿宋"/>
                <a:cs typeface="仿宋"/>
              </a:rPr>
              <a:t>.  </a:t>
            </a:r>
          </a:p>
          <a:p>
            <a:pPr marR="5080">
              <a:lnSpc>
                <a:spcPct val="121400"/>
              </a:lnSpc>
              <a:spcBef>
                <a:spcPts val="100"/>
              </a:spcBef>
            </a:pPr>
            <a:r>
              <a:rPr lang="en-US" altLang="zh-CN" sz="2400">
                <a:solidFill>
                  <a:srgbClr val="3B6CDE"/>
                </a:solidFill>
                <a:latin typeface="Courier New"/>
                <a:cs typeface="Courier New"/>
              </a:rPr>
              <a:t>X_test</a:t>
            </a:r>
            <a:r>
              <a:rPr lang="zh-CN" altLang="en-US" sz="2400" spc="-135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>
                <a:latin typeface="仿宋"/>
                <a:cs typeface="仿宋"/>
              </a:rPr>
              <a:t>|</a:t>
            </a:r>
            <a:r>
              <a:rPr lang="zh-CN" altLang="en-US" sz="2400" spc="-20">
                <a:latin typeface="仿宋"/>
                <a:cs typeface="仿宋"/>
              </a:rPr>
              <a:t> </a:t>
            </a:r>
            <a:r>
              <a:rPr lang="zh-CN" altLang="en-US" sz="2400" spc="0">
                <a:latin typeface="仿宋"/>
                <a:cs typeface="仿宋"/>
              </a:rPr>
              <a:t>测试数据</a:t>
            </a:r>
            <a:r>
              <a:rPr lang="en-US" altLang="zh-CN" sz="2400">
                <a:latin typeface="仿宋"/>
                <a:cs typeface="仿宋"/>
              </a:rPr>
              <a:t>.  </a:t>
            </a:r>
          </a:p>
          <a:p>
            <a:pPr marR="5080">
              <a:lnSpc>
                <a:spcPct val="121400"/>
              </a:lnSpc>
              <a:spcBef>
                <a:spcPts val="100"/>
              </a:spcBef>
            </a:pPr>
            <a:r>
              <a:rPr lang="en-US" altLang="zh-CN" sz="2400">
                <a:solidFill>
                  <a:srgbClr val="3B6CDE"/>
                </a:solidFill>
                <a:latin typeface="Courier New"/>
                <a:cs typeface="Courier New"/>
              </a:rPr>
              <a:t>X</a:t>
            </a:r>
            <a:r>
              <a:rPr lang="zh-CN" altLang="en-US" sz="2400" spc="-15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>
                <a:latin typeface="仿宋"/>
                <a:cs typeface="仿宋"/>
              </a:rPr>
              <a:t>|</a:t>
            </a:r>
            <a:r>
              <a:rPr lang="zh-CN" altLang="en-US" sz="2400" spc="-40">
                <a:latin typeface="仿宋"/>
                <a:cs typeface="仿宋"/>
              </a:rPr>
              <a:t> </a:t>
            </a:r>
            <a:r>
              <a:rPr lang="zh-CN" altLang="en-US" sz="2400" spc="0">
                <a:latin typeface="仿宋"/>
                <a:cs typeface="仿宋"/>
              </a:rPr>
              <a:t>完整数据</a:t>
            </a:r>
            <a:r>
              <a:rPr lang="en-US" altLang="zh-CN" sz="2400">
                <a:latin typeface="仿宋"/>
                <a:cs typeface="仿宋"/>
              </a:rPr>
              <a:t>.</a:t>
            </a:r>
          </a:p>
          <a:p>
            <a:pPr marR="5080">
              <a:lnSpc>
                <a:spcPct val="121400"/>
              </a:lnSpc>
              <a:spcBef>
                <a:spcPts val="100"/>
              </a:spcBef>
            </a:pPr>
            <a:endParaRPr lang="en-US" altLang="zh-CN" sz="2400" dirty="0">
              <a:latin typeface="仿宋"/>
              <a:cs typeface="仿宋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668338" y="1528960"/>
            <a:ext cx="171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符号标记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0330666-630B-4C4C-A413-8D75617F8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2DCF7C-D189-40E3-9291-AD81F2772914}"/>
              </a:ext>
            </a:extLst>
          </p:cNvPr>
          <p:cNvSpPr txBox="1"/>
          <p:nvPr/>
        </p:nvSpPr>
        <p:spPr>
          <a:xfrm>
            <a:off x="5032207" y="2172688"/>
            <a:ext cx="6093994" cy="1434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>
              <a:lnSpc>
                <a:spcPct val="121400"/>
              </a:lnSpc>
              <a:spcBef>
                <a:spcPts val="100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y_train</a:t>
            </a:r>
            <a:r>
              <a:rPr lang="en-US" altLang="zh-CN" sz="2400" spc="-14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</a:t>
            </a:r>
            <a:r>
              <a:rPr lang="en-US" altLang="zh-CN" sz="2400" spc="-30" dirty="0">
                <a:latin typeface="仿宋"/>
                <a:cs typeface="仿宋"/>
              </a:rPr>
              <a:t> </a:t>
            </a:r>
            <a:r>
              <a:rPr lang="zh-CN" altLang="en-US" sz="2400" spc="0" dirty="0">
                <a:latin typeface="仿宋"/>
                <a:cs typeface="仿宋"/>
              </a:rPr>
              <a:t>训练集标签</a:t>
            </a:r>
            <a:r>
              <a:rPr lang="en-US" altLang="zh-CN" sz="2400" dirty="0">
                <a:latin typeface="仿宋"/>
                <a:cs typeface="仿宋"/>
              </a:rPr>
              <a:t>.  </a:t>
            </a:r>
          </a:p>
          <a:p>
            <a:pPr marR="5080">
              <a:lnSpc>
                <a:spcPct val="121400"/>
              </a:lnSpc>
              <a:spcBef>
                <a:spcPts val="100"/>
              </a:spcBef>
            </a:pP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y_test</a:t>
            </a:r>
            <a:r>
              <a:rPr lang="en-US" altLang="zh-CN" sz="2400" spc="-13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</a:t>
            </a:r>
            <a:r>
              <a:rPr lang="en-US" altLang="zh-CN" sz="2400" spc="-20" dirty="0">
                <a:latin typeface="仿宋"/>
                <a:cs typeface="仿宋"/>
              </a:rPr>
              <a:t> </a:t>
            </a:r>
            <a:r>
              <a:rPr lang="zh-CN" altLang="en-US" sz="2400" spc="0" dirty="0">
                <a:latin typeface="仿宋"/>
                <a:cs typeface="仿宋"/>
              </a:rPr>
              <a:t>测试集标签</a:t>
            </a:r>
            <a:r>
              <a:rPr lang="en-US" altLang="zh-CN" sz="2400" dirty="0">
                <a:latin typeface="仿宋"/>
                <a:cs typeface="仿宋"/>
              </a:rPr>
              <a:t>.  </a:t>
            </a:r>
          </a:p>
          <a:p>
            <a:pPr marR="5080">
              <a:lnSpc>
                <a:spcPct val="1214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y</a:t>
            </a:r>
            <a:r>
              <a:rPr lang="en-US" altLang="zh-CN" sz="2400" spc="-15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|</a:t>
            </a:r>
            <a:r>
              <a:rPr lang="en-US" altLang="zh-CN" sz="2400" spc="-40" dirty="0">
                <a:latin typeface="仿宋"/>
                <a:cs typeface="仿宋"/>
              </a:rPr>
              <a:t> </a:t>
            </a:r>
            <a:r>
              <a:rPr lang="zh-CN" altLang="en-US" sz="2400" spc="0" dirty="0">
                <a:latin typeface="仿宋"/>
                <a:cs typeface="仿宋"/>
              </a:rPr>
              <a:t>数据标签</a:t>
            </a:r>
            <a:r>
              <a:rPr lang="en-US" altLang="zh-CN" sz="2400" dirty="0">
                <a:latin typeface="仿宋"/>
                <a:cs typeface="仿宋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793717"/>
      </p:ext>
    </p:extLst>
  </p:cSld>
  <p:clrMapOvr>
    <a:masterClrMapping/>
  </p:clrMapOvr>
  <p:transition advTm="800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7BF4CE-11FE-46C5-83D9-1C88718DFE6C}"/>
              </a:ext>
            </a:extLst>
          </p:cNvPr>
          <p:cNvSpPr txBox="1"/>
          <p:nvPr/>
        </p:nvSpPr>
        <p:spPr>
          <a:xfrm>
            <a:off x="525624" y="2323441"/>
            <a:ext cx="11140752" cy="2211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>
              <a:lnSpc>
                <a:spcPct val="100000"/>
              </a:lnSpc>
            </a:pPr>
            <a:r>
              <a:rPr lang="zh-CN" altLang="en-US" sz="2400" spc="10" dirty="0">
                <a:latin typeface="仿宋"/>
                <a:cs typeface="仿宋"/>
              </a:rPr>
              <a:t>导入工具包</a:t>
            </a:r>
            <a:endParaRPr lang="zh-CN" altLang="en-US" sz="2400" dirty="0">
              <a:latin typeface="仿宋"/>
              <a:cs typeface="仿宋"/>
            </a:endParaRPr>
          </a:p>
          <a:p>
            <a:pPr marL="128270">
              <a:lnSpc>
                <a:spcPct val="100000"/>
              </a:lnSpc>
              <a:spcBef>
                <a:spcPts val="250"/>
              </a:spcBef>
            </a:pPr>
            <a:r>
              <a:rPr lang="en-US" altLang="zh-CN" sz="2400" spc="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400" spc="0" dirty="0" err="1">
                <a:solidFill>
                  <a:srgbClr val="3B6CDE"/>
                </a:solidFill>
                <a:latin typeface="Courier New"/>
                <a:cs typeface="Courier New"/>
              </a:rPr>
              <a:t>sklearn</a:t>
            </a:r>
            <a:r>
              <a:rPr lang="en-US" altLang="zh-CN" sz="2400" spc="0" dirty="0">
                <a:solidFill>
                  <a:srgbClr val="3B6CDE"/>
                </a:solidFill>
                <a:latin typeface="Courier New"/>
                <a:cs typeface="Courier New"/>
              </a:rPr>
              <a:t> import datasets,</a:t>
            </a:r>
            <a:r>
              <a:rPr lang="en-US" altLang="zh-CN" sz="2400" spc="-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spc="0" dirty="0">
                <a:solidFill>
                  <a:srgbClr val="3B6CDE"/>
                </a:solidFill>
                <a:latin typeface="Courier New"/>
                <a:cs typeface="Courier New"/>
              </a:rPr>
              <a:t>preprocessing</a:t>
            </a:r>
            <a:endParaRPr lang="en-US" altLang="zh-CN" sz="2400" dirty="0">
              <a:latin typeface="Courier New"/>
              <a:cs typeface="Courier New"/>
            </a:endParaRPr>
          </a:p>
          <a:p>
            <a:pPr marL="128270" marR="899160">
              <a:lnSpc>
                <a:spcPct val="122500"/>
              </a:lnSpc>
            </a:pPr>
            <a:r>
              <a:rPr lang="en-US" altLang="zh-CN" sz="2400" spc="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400" spc="0" dirty="0" err="1">
                <a:solidFill>
                  <a:srgbClr val="3B6CDE"/>
                </a:solidFill>
                <a:latin typeface="Courier New"/>
                <a:cs typeface="Courier New"/>
              </a:rPr>
              <a:t>sklearn.model_selection</a:t>
            </a:r>
            <a:r>
              <a:rPr lang="en-US" altLang="zh-CN" sz="2400" spc="0" dirty="0">
                <a:solidFill>
                  <a:srgbClr val="3B6CDE"/>
                </a:solidFill>
                <a:latin typeface="Courier New"/>
                <a:cs typeface="Courier New"/>
              </a:rPr>
              <a:t> import </a:t>
            </a:r>
            <a:r>
              <a:rPr lang="en-US" altLang="zh-CN" sz="2400" spc="0" dirty="0" err="1">
                <a:solidFill>
                  <a:srgbClr val="3B6CDE"/>
                </a:solidFill>
                <a:latin typeface="Courier New"/>
                <a:cs typeface="Courier New"/>
              </a:rPr>
              <a:t>train_test_split</a:t>
            </a:r>
            <a:r>
              <a:rPr lang="en-US" altLang="zh-CN" sz="2400" spc="0" dirty="0">
                <a:solidFill>
                  <a:srgbClr val="3B6CDE"/>
                </a:solidFill>
                <a:latin typeface="Courier New"/>
                <a:cs typeface="Courier New"/>
              </a:rPr>
              <a:t>  from </a:t>
            </a:r>
            <a:r>
              <a:rPr lang="en-US" altLang="zh-CN" sz="2400" spc="0" dirty="0" err="1">
                <a:solidFill>
                  <a:srgbClr val="3B6CDE"/>
                </a:solidFill>
                <a:latin typeface="Courier New"/>
                <a:cs typeface="Courier New"/>
              </a:rPr>
              <a:t>sklearn.linear_model</a:t>
            </a:r>
            <a:r>
              <a:rPr lang="en-US" altLang="zh-CN" sz="2400" spc="0" dirty="0">
                <a:solidFill>
                  <a:srgbClr val="3B6CDE"/>
                </a:solidFill>
                <a:latin typeface="Courier New"/>
                <a:cs typeface="Courier New"/>
              </a:rPr>
              <a:t> import </a:t>
            </a:r>
            <a:r>
              <a:rPr lang="en-US" altLang="zh-CN" sz="2400" spc="0" dirty="0" err="1">
                <a:solidFill>
                  <a:srgbClr val="3B6CDE"/>
                </a:solidFill>
                <a:latin typeface="Courier New"/>
                <a:cs typeface="Courier New"/>
              </a:rPr>
              <a:t>LinearRegression</a:t>
            </a:r>
            <a:r>
              <a:rPr lang="en-US" altLang="zh-CN" sz="2400" spc="0" dirty="0">
                <a:solidFill>
                  <a:srgbClr val="3B6CDE"/>
                </a:solidFill>
                <a:latin typeface="Courier New"/>
                <a:cs typeface="Courier New"/>
              </a:rPr>
              <a:t>  from </a:t>
            </a:r>
            <a:r>
              <a:rPr lang="en-US" altLang="zh-CN" sz="2400" spc="0" dirty="0" err="1">
                <a:solidFill>
                  <a:srgbClr val="3B6CDE"/>
                </a:solidFill>
                <a:latin typeface="Courier New"/>
                <a:cs typeface="Courier New"/>
              </a:rPr>
              <a:t>sklearn.metrics</a:t>
            </a:r>
            <a:r>
              <a:rPr lang="en-US" altLang="zh-CN" sz="2400" spc="0" dirty="0">
                <a:solidFill>
                  <a:srgbClr val="3B6CDE"/>
                </a:solidFill>
                <a:latin typeface="Courier New"/>
                <a:cs typeface="Courier New"/>
              </a:rPr>
              <a:t> import</a:t>
            </a:r>
            <a:r>
              <a:rPr lang="en-US" altLang="zh-CN" sz="2400" spc="-2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spc="0" dirty="0">
                <a:solidFill>
                  <a:srgbClr val="3B6CDE"/>
                </a:solidFill>
                <a:latin typeface="Courier New"/>
                <a:cs typeface="Courier New"/>
              </a:rPr>
              <a:t>r2_score</a:t>
            </a:r>
            <a:endParaRPr lang="en-US" altLang="zh-CN" sz="2400" dirty="0">
              <a:latin typeface="Courier New"/>
              <a:cs typeface="Courier New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598000" y="1499557"/>
            <a:ext cx="446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基本建模流程</a:t>
            </a:r>
          </a:p>
        </p:txBody>
      </p:sp>
    </p:spTree>
    <p:extLst>
      <p:ext uri="{BB962C8B-B14F-4D97-AF65-F5344CB8AC3E}">
        <p14:creationId xmlns:p14="http://schemas.microsoft.com/office/powerpoint/2010/main" val="1253913477"/>
      </p:ext>
    </p:extLst>
  </p:cSld>
  <p:clrMapOvr>
    <a:masterClrMapping/>
  </p:clrMapOvr>
  <p:transition advTm="800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2.Scikit-learn</a:t>
            </a:r>
            <a:r>
              <a:rPr lang="zh-CN" altLang="en-US" dirty="0">
                <a:solidFill>
                  <a:schemeClr val="tx1"/>
                </a:solidFill>
              </a:rPr>
              <a:t>主要用法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7BF4CE-11FE-46C5-83D9-1C88718DFE6C}"/>
              </a:ext>
            </a:extLst>
          </p:cNvPr>
          <p:cNvSpPr txBox="1"/>
          <p:nvPr/>
        </p:nvSpPr>
        <p:spPr>
          <a:xfrm>
            <a:off x="533890" y="1850860"/>
            <a:ext cx="9837331" cy="4637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marR="120650" algn="just">
              <a:lnSpc>
                <a:spcPct val="121400"/>
              </a:lnSpc>
              <a:spcBef>
                <a:spcPts val="715"/>
              </a:spcBef>
              <a:buClr>
                <a:srgbClr val="0E1A35"/>
              </a:buClr>
              <a:buFont typeface="MS UI Gothic"/>
              <a:buChar char="✓"/>
              <a:tabLst>
                <a:tab pos="292735" algn="l"/>
              </a:tabLst>
            </a:pPr>
            <a:r>
              <a:rPr lang="en-US" altLang="zh-CN" sz="2400" dirty="0">
                <a:latin typeface="仿宋"/>
                <a:cs typeface="仿宋"/>
              </a:rPr>
              <a:t>Scikit-learn</a:t>
            </a:r>
            <a:r>
              <a:rPr lang="zh-CN" altLang="en-US" sz="2400" spc="5" dirty="0">
                <a:latin typeface="仿宋"/>
                <a:cs typeface="仿宋"/>
              </a:rPr>
              <a:t>支持以</a:t>
            </a:r>
            <a:r>
              <a:rPr lang="en-US" altLang="zh-CN" sz="2400" spc="0" dirty="0">
                <a:latin typeface="仿宋"/>
                <a:cs typeface="仿宋"/>
              </a:rPr>
              <a:t>NumPy</a:t>
            </a:r>
            <a:r>
              <a:rPr lang="zh-CN" altLang="en-US" sz="2400" spc="5" dirty="0">
                <a:latin typeface="仿宋"/>
                <a:cs typeface="仿宋"/>
              </a:rPr>
              <a:t>的</a:t>
            </a:r>
            <a:r>
              <a:rPr lang="en-US" altLang="zh-CN" sz="2400" dirty="0">
                <a:latin typeface="仿宋"/>
                <a:cs typeface="仿宋"/>
              </a:rPr>
              <a:t>arrays</a:t>
            </a:r>
            <a:r>
              <a:rPr lang="zh-CN" altLang="en-US" sz="2400" spc="5" dirty="0">
                <a:latin typeface="仿宋"/>
                <a:cs typeface="仿宋"/>
              </a:rPr>
              <a:t>对</a:t>
            </a:r>
            <a:r>
              <a:rPr lang="zh-CN" altLang="en-US" sz="2400" spc="0" dirty="0">
                <a:latin typeface="仿宋"/>
                <a:cs typeface="仿宋"/>
              </a:rPr>
              <a:t>象</a:t>
            </a:r>
            <a:r>
              <a:rPr lang="zh-CN" altLang="en-US" sz="2400" spc="5" dirty="0">
                <a:latin typeface="仿宋"/>
                <a:cs typeface="仿宋"/>
              </a:rPr>
              <a:t>、</a:t>
            </a:r>
            <a:r>
              <a:rPr lang="en-US" altLang="zh-CN" sz="2400" dirty="0">
                <a:latin typeface="仿宋"/>
                <a:cs typeface="仿宋"/>
              </a:rPr>
              <a:t>Pandas</a:t>
            </a:r>
            <a:r>
              <a:rPr lang="zh-CN" altLang="en-US" sz="2400" spc="5" dirty="0">
                <a:latin typeface="仿宋"/>
                <a:cs typeface="仿宋"/>
              </a:rPr>
              <a:t>对</a:t>
            </a:r>
            <a:r>
              <a:rPr lang="zh-CN" altLang="en-US" sz="2400" spc="0" dirty="0">
                <a:latin typeface="仿宋"/>
                <a:cs typeface="仿宋"/>
              </a:rPr>
              <a:t>象</a:t>
            </a:r>
            <a:r>
              <a:rPr lang="zh-CN" altLang="en-US" sz="2400" spc="5" dirty="0">
                <a:latin typeface="仿宋"/>
                <a:cs typeface="仿宋"/>
              </a:rPr>
              <a:t>、</a:t>
            </a:r>
            <a:r>
              <a:rPr lang="en-US" altLang="zh-CN" sz="2400" spc="0" dirty="0">
                <a:latin typeface="仿宋"/>
                <a:cs typeface="仿宋"/>
              </a:rPr>
              <a:t>SciPy</a:t>
            </a:r>
            <a:r>
              <a:rPr lang="zh-CN" altLang="en-US" sz="2400" spc="5" dirty="0">
                <a:latin typeface="仿宋"/>
                <a:cs typeface="仿宋"/>
              </a:rPr>
              <a:t>的稀</a:t>
            </a:r>
            <a:r>
              <a:rPr lang="zh-CN" altLang="en-US" sz="2400" spc="0" dirty="0">
                <a:latin typeface="仿宋"/>
                <a:cs typeface="仿宋"/>
              </a:rPr>
              <a:t>疏 </a:t>
            </a:r>
            <a:r>
              <a:rPr lang="zh-CN" altLang="en-US" sz="2400" spc="5" dirty="0">
                <a:latin typeface="仿宋"/>
                <a:cs typeface="仿宋"/>
              </a:rPr>
              <a:t>矩阵及其他可转换为数值型</a:t>
            </a:r>
            <a:r>
              <a:rPr lang="en-US" altLang="zh-CN" sz="2400" dirty="0">
                <a:latin typeface="仿宋"/>
                <a:cs typeface="仿宋"/>
              </a:rPr>
              <a:t>arrays</a:t>
            </a:r>
            <a:r>
              <a:rPr lang="zh-CN" altLang="en-US" sz="2400" spc="5" dirty="0">
                <a:latin typeface="仿宋"/>
                <a:cs typeface="仿宋"/>
              </a:rPr>
              <a:t>的数据结构作为其输</a:t>
            </a:r>
            <a:r>
              <a:rPr lang="zh-CN" altLang="en-US" sz="2400" spc="0" dirty="0">
                <a:latin typeface="仿宋"/>
                <a:cs typeface="仿宋"/>
              </a:rPr>
              <a:t>入</a:t>
            </a:r>
            <a:r>
              <a:rPr lang="zh-CN" altLang="en-US" sz="2400" spc="5" dirty="0">
                <a:latin typeface="仿宋"/>
                <a:cs typeface="仿宋"/>
              </a:rPr>
              <a:t>，前提是数</a:t>
            </a:r>
            <a:r>
              <a:rPr lang="zh-CN" altLang="en-US" sz="2400" spc="0" dirty="0">
                <a:latin typeface="仿宋"/>
                <a:cs typeface="仿宋"/>
              </a:rPr>
              <a:t>据必须是数值型的</a:t>
            </a:r>
            <a:endParaRPr lang="zh-CN" altLang="en-US" sz="2400" dirty="0">
              <a:latin typeface="仿宋"/>
              <a:cs typeface="仿宋"/>
            </a:endParaRPr>
          </a:p>
          <a:p>
            <a:pPr marL="128270" marR="120650" algn="just">
              <a:lnSpc>
                <a:spcPct val="121400"/>
              </a:lnSpc>
              <a:buClr>
                <a:srgbClr val="0E1A35"/>
              </a:buClr>
              <a:buFont typeface="MS UI Gothic"/>
              <a:buChar char="✓"/>
              <a:tabLst>
                <a:tab pos="284480" algn="l"/>
              </a:tabLst>
            </a:pPr>
            <a:r>
              <a:rPr lang="en-US" altLang="zh-CN" sz="2400" spc="0" dirty="0" err="1">
                <a:latin typeface="仿宋"/>
                <a:cs typeface="仿宋"/>
              </a:rPr>
              <a:t>sklearn.datasets</a:t>
            </a:r>
            <a:r>
              <a:rPr lang="zh-CN" altLang="en-US" sz="2400" spc="60" dirty="0">
                <a:latin typeface="仿宋"/>
                <a:cs typeface="仿宋"/>
              </a:rPr>
              <a:t>模块提供了一系列加载和获取著名数据集如鸢</a:t>
            </a:r>
            <a:r>
              <a:rPr lang="zh-CN" altLang="en-US" sz="2400" spc="0" dirty="0">
                <a:latin typeface="仿宋"/>
                <a:cs typeface="仿宋"/>
              </a:rPr>
              <a:t>尾花</a:t>
            </a:r>
            <a:r>
              <a:rPr lang="zh-CN" altLang="en-US" sz="2400" dirty="0">
                <a:latin typeface="仿宋"/>
                <a:cs typeface="仿宋"/>
              </a:rPr>
              <a:t>、波士顿房</a:t>
            </a:r>
            <a:r>
              <a:rPr lang="zh-CN" altLang="en-US" sz="2400" spc="0" dirty="0">
                <a:latin typeface="仿宋"/>
                <a:cs typeface="仿宋"/>
              </a:rPr>
              <a:t>价</a:t>
            </a:r>
            <a:r>
              <a:rPr lang="zh-CN" altLang="en-US" sz="2400" dirty="0">
                <a:latin typeface="仿宋"/>
                <a:cs typeface="仿宋"/>
              </a:rPr>
              <a:t>、</a:t>
            </a:r>
            <a:r>
              <a:rPr lang="en-US" altLang="zh-CN" sz="2400" dirty="0">
                <a:latin typeface="仿宋"/>
                <a:cs typeface="仿宋"/>
              </a:rPr>
              <a:t>Olivetti</a:t>
            </a:r>
            <a:r>
              <a:rPr lang="zh-CN" altLang="en-US" sz="2400" dirty="0">
                <a:latin typeface="仿宋"/>
                <a:cs typeface="仿宋"/>
              </a:rPr>
              <a:t>人</a:t>
            </a:r>
            <a:r>
              <a:rPr lang="zh-CN" altLang="en-US" sz="2400" spc="0" dirty="0">
                <a:latin typeface="仿宋"/>
                <a:cs typeface="仿宋"/>
              </a:rPr>
              <a:t>脸</a:t>
            </a:r>
            <a:r>
              <a:rPr lang="zh-CN" altLang="en-US" sz="2400" dirty="0">
                <a:latin typeface="仿宋"/>
                <a:cs typeface="仿宋"/>
              </a:rPr>
              <a:t>、</a:t>
            </a:r>
            <a:r>
              <a:rPr lang="en-US" altLang="zh-CN" sz="2400" dirty="0">
                <a:latin typeface="仿宋"/>
                <a:cs typeface="仿宋"/>
              </a:rPr>
              <a:t>MNIST</a:t>
            </a:r>
            <a:r>
              <a:rPr lang="zh-CN" altLang="en-US" sz="2400" spc="5" dirty="0">
                <a:latin typeface="仿宋"/>
                <a:cs typeface="仿宋"/>
              </a:rPr>
              <a:t>数据集等的工</a:t>
            </a:r>
            <a:r>
              <a:rPr lang="zh-CN" altLang="en-US" sz="2400" spc="0" dirty="0">
                <a:latin typeface="仿宋"/>
                <a:cs typeface="仿宋"/>
              </a:rPr>
              <a:t>具</a:t>
            </a:r>
            <a:r>
              <a:rPr lang="zh-CN" altLang="en-US" sz="2400" spc="5" dirty="0">
                <a:latin typeface="仿宋"/>
                <a:cs typeface="仿宋"/>
              </a:rPr>
              <a:t>，也包括了一</a:t>
            </a:r>
            <a:r>
              <a:rPr lang="zh-CN" altLang="en-US" sz="2400" spc="0" dirty="0">
                <a:latin typeface="仿宋"/>
                <a:cs typeface="仿宋"/>
              </a:rPr>
              <a:t>些</a:t>
            </a:r>
            <a:r>
              <a:rPr lang="en-US" altLang="zh-CN" sz="2400" dirty="0">
                <a:latin typeface="仿宋"/>
                <a:cs typeface="仿宋"/>
              </a:rPr>
              <a:t>toy</a:t>
            </a:r>
            <a:r>
              <a:rPr lang="en-US" altLang="zh-CN" sz="2400" spc="-35" dirty="0">
                <a:latin typeface="仿宋"/>
                <a:cs typeface="仿宋"/>
              </a:rPr>
              <a:t> </a:t>
            </a:r>
            <a:r>
              <a:rPr lang="en-US" altLang="zh-CN" sz="2400" dirty="0">
                <a:latin typeface="仿宋"/>
                <a:cs typeface="仿宋"/>
              </a:rPr>
              <a:t>data</a:t>
            </a:r>
            <a:r>
              <a:rPr lang="zh-CN" altLang="en-US" sz="2400" spc="0" dirty="0">
                <a:latin typeface="仿宋"/>
                <a:cs typeface="仿宋"/>
              </a:rPr>
              <a:t>如</a:t>
            </a:r>
            <a:r>
              <a:rPr lang="en-US" altLang="zh-CN" sz="2400" dirty="0">
                <a:latin typeface="仿宋"/>
                <a:cs typeface="仿宋"/>
              </a:rPr>
              <a:t>S</a:t>
            </a:r>
            <a:r>
              <a:rPr lang="zh-CN" altLang="en-US" sz="2400" spc="0" dirty="0">
                <a:latin typeface="仿宋"/>
                <a:cs typeface="仿宋"/>
              </a:rPr>
              <a:t>型数据等的生成工具</a:t>
            </a:r>
            <a:endParaRPr lang="en-US" altLang="zh-CN" sz="2400" dirty="0">
              <a:latin typeface="仿宋"/>
              <a:cs typeface="仿宋"/>
            </a:endParaRPr>
          </a:p>
          <a:p>
            <a:pPr marL="128270" marR="1369695">
              <a:lnSpc>
                <a:spcPct val="121400"/>
              </a:lnSpc>
              <a:spcBef>
                <a:spcPts val="580"/>
              </a:spcBef>
            </a:pP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from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sklearn.datasets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import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load_iris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  </a:t>
            </a:r>
          </a:p>
          <a:p>
            <a:pPr marL="128270" marR="1369695">
              <a:lnSpc>
                <a:spcPct val="121400"/>
              </a:lnSpc>
              <a:spcBef>
                <a:spcPts val="580"/>
              </a:spcBef>
            </a:pP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iris =</a:t>
            </a:r>
            <a:r>
              <a:rPr lang="en-US" altLang="zh-CN" sz="2400" spc="-5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load_iris</a:t>
            </a: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()</a:t>
            </a:r>
            <a:endParaRPr lang="en-US" altLang="zh-CN" sz="2400" dirty="0">
              <a:latin typeface="Courier New"/>
              <a:cs typeface="Courier New"/>
            </a:endParaRPr>
          </a:p>
          <a:p>
            <a:pPr marL="128270" algn="just"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X =</a:t>
            </a:r>
            <a:r>
              <a:rPr lang="en-US" altLang="zh-CN" sz="2400" spc="-65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iris.data</a:t>
            </a:r>
            <a:endParaRPr lang="en-US" altLang="zh-CN" sz="2400" dirty="0">
              <a:latin typeface="Courier New"/>
              <a:cs typeface="Courier New"/>
            </a:endParaRPr>
          </a:p>
          <a:p>
            <a:pPr marL="128270" algn="just"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dirty="0">
                <a:solidFill>
                  <a:srgbClr val="3B6CDE"/>
                </a:solidFill>
                <a:latin typeface="Courier New"/>
                <a:cs typeface="Courier New"/>
              </a:rPr>
              <a:t>y =</a:t>
            </a:r>
            <a:r>
              <a:rPr lang="en-US" altLang="zh-CN" sz="2400" spc="-60" dirty="0">
                <a:solidFill>
                  <a:srgbClr val="3B6CD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 err="1">
                <a:solidFill>
                  <a:srgbClr val="3B6CDE"/>
                </a:solidFill>
                <a:latin typeface="Courier New"/>
                <a:cs typeface="Courier New"/>
              </a:rPr>
              <a:t>iris.target</a:t>
            </a:r>
            <a:endParaRPr lang="en-US" altLang="zh-CN" sz="2400" dirty="0">
              <a:latin typeface="Courier New"/>
              <a:cs typeface="Courier New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7CBEF-8D6C-4725-952B-EF9287E9E180}"/>
              </a:ext>
            </a:extLst>
          </p:cNvPr>
          <p:cNvSpPr txBox="1"/>
          <p:nvPr/>
        </p:nvSpPr>
        <p:spPr>
          <a:xfrm>
            <a:off x="668338" y="1389195"/>
            <a:ext cx="446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r>
              <a:rPr lang="zh-CN" altLang="en-US" sz="2400" b="1" spc="30" dirty="0">
                <a:latin typeface="Microsoft JhengHei"/>
                <a:cs typeface="Microsoft JhengHei"/>
              </a:rPr>
              <a:t>加载数据</a:t>
            </a:r>
            <a:endParaRPr lang="zh-CN" altLang="en-US" sz="2400" b="1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125561253"/>
      </p:ext>
    </p:extLst>
  </p:cSld>
  <p:clrMapOvr>
    <a:masterClrMapping/>
  </p:clrMapOvr>
  <p:transition advTm="8005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9823</TotalTime>
  <Words>2001</Words>
  <Application>Microsoft Office PowerPoint</Application>
  <PresentationFormat>宽屏</PresentationFormat>
  <Paragraphs>242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Microsoft JhengHei</vt:lpstr>
      <vt:lpstr>Microsoft JhengHei Light</vt:lpstr>
      <vt:lpstr>MS UI Gothic</vt:lpstr>
      <vt:lpstr>仿宋</vt:lpstr>
      <vt:lpstr>宋体</vt:lpstr>
      <vt:lpstr>微软雅黑</vt:lpstr>
      <vt:lpstr>Arial</vt:lpstr>
      <vt:lpstr>Bookman Old Style</vt:lpstr>
      <vt:lpstr>Cambria</vt:lpstr>
      <vt:lpstr>Cambria Math</vt:lpstr>
      <vt:lpstr>Courier New</vt:lpstr>
      <vt:lpstr>Impact</vt:lpstr>
      <vt:lpstr>Perpetua</vt:lpstr>
      <vt:lpstr>Tahoma</vt:lpstr>
      <vt:lpstr>Times New Roman</vt:lpstr>
      <vt:lpstr>默认设计模板</vt:lpstr>
      <vt:lpstr>机器学习-机器学习库Scikit-learn  王朔遥</vt:lpstr>
      <vt:lpstr>本章目录</vt:lpstr>
      <vt:lpstr>1.Scikit-learn概述</vt:lpstr>
      <vt:lpstr>1.Scikit-learn概述</vt:lpstr>
      <vt:lpstr>PowerPoint 演示文稿</vt:lpstr>
      <vt:lpstr>2.Scikit-learn主要用法</vt:lpstr>
      <vt:lpstr>2.Scikit-learn主要用法</vt:lpstr>
      <vt:lpstr>2.Scikit-learn主要用法</vt:lpstr>
      <vt:lpstr>2.Scikit-learn主要用法</vt:lpstr>
      <vt:lpstr>2.Scikit-learn主要用法</vt:lpstr>
      <vt:lpstr>2.Scikit-learn主要用法</vt:lpstr>
      <vt:lpstr>2.Scikit-learn主要用法</vt:lpstr>
      <vt:lpstr>2.Scikit-learn主要用法</vt:lpstr>
      <vt:lpstr>2.Scikit-learn主要用法</vt:lpstr>
      <vt:lpstr>2.Scikit-learn主要用法</vt:lpstr>
      <vt:lpstr>1.Scikit-learn概述</vt:lpstr>
      <vt:lpstr>2.Scikit-learn主要用法</vt:lpstr>
      <vt:lpstr>2.Scikit-learn主要用法</vt:lpstr>
      <vt:lpstr>2.Scikit-learn主要用法</vt:lpstr>
      <vt:lpstr>2.Scikit-learn主要用法</vt:lpstr>
      <vt:lpstr>2.Scikit-learn主要用法</vt:lpstr>
      <vt:lpstr>2.Scikit-learn主要用法</vt:lpstr>
      <vt:lpstr>2.Scikit-learn主要用法</vt:lpstr>
      <vt:lpstr>2.Scikit-learn主要用法</vt:lpstr>
      <vt:lpstr>2.Scikit-learn主要用法</vt:lpstr>
      <vt:lpstr>2.Scikit-learn主要用法</vt:lpstr>
      <vt:lpstr>3.Scikit-learn案例</vt:lpstr>
      <vt:lpstr>3.Scikit-learn案例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黄海广</dc:creator>
  <cp:lastModifiedBy>sy wang</cp:lastModifiedBy>
  <cp:revision>3238</cp:revision>
  <cp:lastPrinted>2018-06-09T17:02:00Z</cp:lastPrinted>
  <dcterms:created xsi:type="dcterms:W3CDTF">2016-05-18T20:32:00Z</dcterms:created>
  <dcterms:modified xsi:type="dcterms:W3CDTF">2024-11-14T01:59:56Z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