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16EC8407-FD92-4D2B-9A58-B88E061B8DB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8FD85CA-7BC0-4545-8420-DFF27A439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8407-FD92-4D2B-9A58-B88E061B8DB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CA-7BC0-4545-8420-DFF27A439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8407-FD92-4D2B-9A58-B88E061B8DB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CA-7BC0-4545-8420-DFF27A439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8407-FD92-4D2B-9A58-B88E061B8DB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CA-7BC0-4545-8420-DFF27A439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8407-FD92-4D2B-9A58-B88E061B8DB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CA-7BC0-4545-8420-DFF27A439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8407-FD92-4D2B-9A58-B88E061B8DB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CA-7BC0-4545-8420-DFF27A439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6EC8407-FD92-4D2B-9A58-B88E061B8DB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8FD85CA-7BC0-4545-8420-DFF27A439E1C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6EC8407-FD92-4D2B-9A58-B88E061B8DB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8FD85CA-7BC0-4545-8420-DFF27A439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8407-FD92-4D2B-9A58-B88E061B8DB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CA-7BC0-4545-8420-DFF27A439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8407-FD92-4D2B-9A58-B88E061B8DB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CA-7BC0-4545-8420-DFF27A439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C8407-FD92-4D2B-9A58-B88E061B8DB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D85CA-7BC0-4545-8420-DFF27A439E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6EC8407-FD92-4D2B-9A58-B88E061B8DBE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8FD85CA-7BC0-4545-8420-DFF27A439E1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0574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ea typeface="Cambria" pitchFamily="18" charset="0"/>
                <a:cs typeface="Arial" pitchFamily="34" charset="0"/>
              </a:rPr>
              <a:t>SCHIMB</a:t>
            </a:r>
            <a:r>
              <a:rPr lang="ro-RO" sz="5400" dirty="0" smtClean="0">
                <a:ea typeface="Cambria" pitchFamily="18" charset="0"/>
                <a:cs typeface="Arial" pitchFamily="34" charset="0"/>
              </a:rPr>
              <a:t>Ă</a:t>
            </a:r>
            <a:r>
              <a:rPr lang="en-US" sz="5400" dirty="0" smtClean="0">
                <a:ea typeface="Cambria" pitchFamily="18" charset="0"/>
                <a:cs typeface="Arial" pitchFamily="34" charset="0"/>
              </a:rPr>
              <a:t>TORUL  DE  VITEZE</a:t>
            </a:r>
            <a:endParaRPr lang="en-US" sz="5400" dirty="0">
              <a:ea typeface="Cambria" pitchFamily="18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981200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chemeClr val="bg1"/>
                </a:solidFill>
              </a:rPr>
              <a:t>Proiect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realizat</a:t>
            </a:r>
            <a:r>
              <a:rPr lang="en-US" sz="1600" dirty="0" smtClean="0">
                <a:solidFill>
                  <a:schemeClr val="bg1"/>
                </a:solidFill>
              </a:rPr>
              <a:t> de </a:t>
            </a:r>
            <a:r>
              <a:rPr lang="en-US" sz="1600" dirty="0" err="1" smtClean="0">
                <a:solidFill>
                  <a:schemeClr val="bg1"/>
                </a:solidFill>
              </a:rPr>
              <a:t>Achenfiev</a:t>
            </a:r>
            <a:r>
              <a:rPr lang="en-US" sz="1600" dirty="0" smtClean="0">
                <a:solidFill>
                  <a:schemeClr val="bg1"/>
                </a:solidFill>
              </a:rPr>
              <a:t> Gabriel </a:t>
            </a:r>
            <a:r>
              <a:rPr lang="ro-RO" sz="1600" dirty="0" smtClean="0">
                <a:solidFill>
                  <a:schemeClr val="bg1"/>
                </a:solidFill>
              </a:rPr>
              <a:t>ș</a:t>
            </a:r>
            <a:r>
              <a:rPr lang="en-US" sz="1600" dirty="0" err="1" smtClean="0">
                <a:solidFill>
                  <a:schemeClr val="bg1"/>
                </a:solidFill>
              </a:rPr>
              <a:t>i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Slavu</a:t>
            </a:r>
            <a:r>
              <a:rPr lang="en-US" sz="1600" dirty="0" smtClean="0">
                <a:solidFill>
                  <a:schemeClr val="bg1"/>
                </a:solidFill>
              </a:rPr>
              <a:t> </a:t>
            </a:r>
            <a:r>
              <a:rPr lang="en-US" sz="1600" dirty="0" err="1" smtClean="0">
                <a:solidFill>
                  <a:schemeClr val="bg1"/>
                </a:solidFill>
              </a:rPr>
              <a:t>Matei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3314" name="Picture 2" descr="Bicycle PNG Image | Bicycle, City bike, Bik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590800"/>
            <a:ext cx="6172200" cy="39061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/>
          <a:lstStyle/>
          <a:p>
            <a:r>
              <a:rPr lang="ro-RO" dirty="0" smtClean="0"/>
              <a:t>Mecanismul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143000"/>
            <a:ext cx="36576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200" dirty="0" smtClean="0">
                <a:solidFill>
                  <a:schemeClr val="tx2"/>
                </a:solidFill>
              </a:rPr>
              <a:t>     </a:t>
            </a:r>
            <a:r>
              <a:rPr lang="vi-VN" sz="2200" dirty="0" smtClean="0">
                <a:solidFill>
                  <a:schemeClr val="tx2"/>
                </a:solidFill>
              </a:rPr>
              <a:t>Un </a:t>
            </a:r>
            <a:r>
              <a:rPr lang="vi-VN" sz="2200" dirty="0">
                <a:solidFill>
                  <a:schemeClr val="tx2"/>
                </a:solidFill>
              </a:rPr>
              <a:t>schimbător de pinioane este format din două părți, corpul și cușca. Corpul schimbătorului este format din două piese suprapuse, conectate între </a:t>
            </a:r>
            <a:r>
              <a:rPr lang="vi-VN" sz="2200" dirty="0" smtClean="0">
                <a:solidFill>
                  <a:schemeClr val="tx2"/>
                </a:solidFill>
              </a:rPr>
              <a:t>ele</a:t>
            </a:r>
            <a:r>
              <a:rPr lang="ro-RO" sz="2200" dirty="0">
                <a:solidFill>
                  <a:schemeClr val="tx2"/>
                </a:solidFill>
              </a:rPr>
              <a:t> </a:t>
            </a:r>
            <a:r>
              <a:rPr lang="vi-VN" sz="2200" dirty="0" smtClean="0">
                <a:solidFill>
                  <a:schemeClr val="tx2"/>
                </a:solidFill>
              </a:rPr>
              <a:t>prin </a:t>
            </a:r>
            <a:r>
              <a:rPr lang="vi-VN" sz="2200" dirty="0">
                <a:solidFill>
                  <a:schemeClr val="tx2"/>
                </a:solidFill>
              </a:rPr>
              <a:t>patru articulații, câte una în fiecare </a:t>
            </a:r>
            <a:r>
              <a:rPr lang="vi-VN" sz="2200" dirty="0" smtClean="0">
                <a:solidFill>
                  <a:schemeClr val="tx2"/>
                </a:solidFill>
              </a:rPr>
              <a:t>colț.</a:t>
            </a:r>
            <a:r>
              <a:rPr lang="ro-RO" sz="2200" dirty="0" smtClean="0">
                <a:solidFill>
                  <a:schemeClr val="tx2"/>
                </a:solidFill>
              </a:rPr>
              <a:t> </a:t>
            </a:r>
            <a:r>
              <a:rPr lang="vi-VN" sz="2200" dirty="0" smtClean="0">
                <a:solidFill>
                  <a:schemeClr val="tx2"/>
                </a:solidFill>
              </a:rPr>
              <a:t>Astfel</a:t>
            </a:r>
            <a:r>
              <a:rPr lang="vi-VN" sz="2200" dirty="0">
                <a:solidFill>
                  <a:schemeClr val="tx2"/>
                </a:solidFill>
              </a:rPr>
              <a:t>, corpul se poate mișca înainte și înapoi, antrenând și cușca în mișcare. Între cele două piese se află un arc, care trage corpul în jos, spre poziția de start.</a:t>
            </a:r>
            <a:endParaRPr lang="en-US" sz="2200" dirty="0">
              <a:solidFill>
                <a:schemeClr val="tx2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219200"/>
            <a:ext cx="4561879" cy="448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ight Arrow 10"/>
          <p:cNvSpPr/>
          <p:nvPr/>
        </p:nvSpPr>
        <p:spPr>
          <a:xfrm flipH="1">
            <a:off x="5486400" y="4191000"/>
            <a:ext cx="1295400" cy="38100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5943600" y="4191000"/>
            <a:ext cx="1600200" cy="381000"/>
          </a:xfrm>
          <a:prstGeom prst="rightArrow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066800"/>
          </a:xfrm>
        </p:spPr>
        <p:txBody>
          <a:bodyPr/>
          <a:lstStyle/>
          <a:p>
            <a:r>
              <a:rPr lang="ro-RO" dirty="0" smtClean="0"/>
              <a:t>Urcare la deal</a:t>
            </a:r>
            <a:endParaRPr lang="en-US" dirty="0"/>
          </a:p>
        </p:txBody>
      </p:sp>
      <p:pic>
        <p:nvPicPr>
          <p:cNvPr id="4" name="Picture 3" descr="caz 1-urcare de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828800"/>
            <a:ext cx="8567480" cy="2971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3886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pinioane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436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foi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2209800"/>
            <a:ext cx="2057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1</a:t>
            </a:r>
          </a:p>
          <a:p>
            <a:r>
              <a:rPr lang="ro-RO" sz="1400" dirty="0" smtClean="0"/>
              <a:t>    2</a:t>
            </a:r>
          </a:p>
          <a:p>
            <a:r>
              <a:rPr lang="ro-RO" sz="1400" dirty="0" smtClean="0"/>
              <a:t>        3</a:t>
            </a:r>
          </a:p>
          <a:p>
            <a:r>
              <a:rPr lang="ro-RO" sz="1400" dirty="0" smtClean="0"/>
              <a:t>           4</a:t>
            </a:r>
          </a:p>
          <a:p>
            <a:r>
              <a:rPr lang="ro-RO" sz="1400" dirty="0" smtClean="0"/>
              <a:t>              5</a:t>
            </a:r>
          </a:p>
          <a:p>
            <a:r>
              <a:rPr lang="ro-RO" sz="1400" dirty="0" smtClean="0"/>
              <a:t>                 6</a:t>
            </a:r>
          </a:p>
          <a:p>
            <a:r>
              <a:rPr lang="ro-RO" sz="1400" dirty="0" smtClean="0"/>
              <a:t>                     7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2819400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A</a:t>
            </a:r>
          </a:p>
          <a:p>
            <a:r>
              <a:rPr lang="ro-RO" sz="1400" dirty="0" smtClean="0"/>
              <a:t>    B</a:t>
            </a:r>
          </a:p>
          <a:p>
            <a:r>
              <a:rPr lang="ro-RO" sz="1400" dirty="0" smtClean="0"/>
              <a:t>       C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572000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     Pentru urcarea la deal se folosește prima foaie(A) în combinație cu primele pinioane, pentru a rezulta o rezistență cât mai mică.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az 2-mers norm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828800"/>
            <a:ext cx="8580780" cy="297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066800"/>
          </a:xfrm>
        </p:spPr>
        <p:txBody>
          <a:bodyPr/>
          <a:lstStyle/>
          <a:p>
            <a:r>
              <a:rPr lang="ro-RO" dirty="0" smtClean="0"/>
              <a:t>Mers normal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3886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pinioane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436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foi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2209800"/>
            <a:ext cx="2057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1</a:t>
            </a:r>
          </a:p>
          <a:p>
            <a:r>
              <a:rPr lang="ro-RO" sz="1400" dirty="0" smtClean="0"/>
              <a:t>    2</a:t>
            </a:r>
          </a:p>
          <a:p>
            <a:r>
              <a:rPr lang="ro-RO" sz="1400" dirty="0" smtClean="0"/>
              <a:t>        3</a:t>
            </a:r>
          </a:p>
          <a:p>
            <a:r>
              <a:rPr lang="ro-RO" sz="1400" dirty="0" smtClean="0"/>
              <a:t>           4</a:t>
            </a:r>
          </a:p>
          <a:p>
            <a:r>
              <a:rPr lang="ro-RO" sz="1400" dirty="0" smtClean="0"/>
              <a:t>              5</a:t>
            </a:r>
          </a:p>
          <a:p>
            <a:r>
              <a:rPr lang="ro-RO" sz="1400" dirty="0" smtClean="0"/>
              <a:t>                 6</a:t>
            </a:r>
          </a:p>
          <a:p>
            <a:r>
              <a:rPr lang="ro-RO" sz="1400" dirty="0" smtClean="0"/>
              <a:t>                     7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2819400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A</a:t>
            </a:r>
          </a:p>
          <a:p>
            <a:r>
              <a:rPr lang="ro-RO" sz="1400" dirty="0" smtClean="0"/>
              <a:t>    B</a:t>
            </a:r>
          </a:p>
          <a:p>
            <a:r>
              <a:rPr lang="ro-RO" sz="1400" dirty="0" smtClean="0"/>
              <a:t>       C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28600" y="457200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/>
              <a:t> Pentru mersul normal se folosește cea de-a doua foaie(B) în combinație cu mai toate pinioanele, mai puțin cele aflate în extremități.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az 3-viteza ma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799692"/>
            <a:ext cx="8610600" cy="2986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066800"/>
          </a:xfrm>
        </p:spPr>
        <p:txBody>
          <a:bodyPr/>
          <a:lstStyle/>
          <a:p>
            <a:r>
              <a:rPr lang="ro-RO" dirty="0" smtClean="0"/>
              <a:t>Viteză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38862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pinioane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388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foi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" y="2209800"/>
            <a:ext cx="20574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1</a:t>
            </a:r>
          </a:p>
          <a:p>
            <a:r>
              <a:rPr lang="ro-RO" sz="1400" dirty="0" smtClean="0"/>
              <a:t>    2</a:t>
            </a:r>
          </a:p>
          <a:p>
            <a:r>
              <a:rPr lang="ro-RO" sz="1400" dirty="0" smtClean="0"/>
              <a:t>        3</a:t>
            </a:r>
          </a:p>
          <a:p>
            <a:r>
              <a:rPr lang="ro-RO" sz="1400" dirty="0" smtClean="0"/>
              <a:t>           4</a:t>
            </a:r>
          </a:p>
          <a:p>
            <a:r>
              <a:rPr lang="ro-RO" sz="1400" dirty="0" smtClean="0"/>
              <a:t>              5</a:t>
            </a:r>
          </a:p>
          <a:p>
            <a:r>
              <a:rPr lang="ro-RO" sz="1400" dirty="0" smtClean="0"/>
              <a:t>                 6</a:t>
            </a:r>
          </a:p>
          <a:p>
            <a:r>
              <a:rPr lang="ro-RO" sz="1400" dirty="0" smtClean="0"/>
              <a:t>                     7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2819400"/>
            <a:ext cx="1981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 smtClean="0"/>
              <a:t>A</a:t>
            </a:r>
          </a:p>
          <a:p>
            <a:r>
              <a:rPr lang="ro-RO" sz="1400" dirty="0" smtClean="0"/>
              <a:t>    B</a:t>
            </a:r>
          </a:p>
          <a:p>
            <a:r>
              <a:rPr lang="ro-RO" sz="1400" dirty="0" smtClean="0"/>
              <a:t>       C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52400" y="4572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/>
              <a:t> </a:t>
            </a:r>
            <a:r>
              <a:rPr lang="ro-RO" dirty="0" smtClean="0"/>
              <a:t>Pentru viteze mari se folosește cea de-a treia foaie(C) în combinație cu ultimele pinioane, astfel încât rezistența să fie cât mai mare.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229600" cy="1066800"/>
          </a:xfrm>
        </p:spPr>
        <p:txBody>
          <a:bodyPr/>
          <a:lstStyle/>
          <a:p>
            <a:r>
              <a:rPr lang="ro-RO" dirty="0" smtClean="0"/>
              <a:t>AȘA NU!</a:t>
            </a:r>
            <a:endParaRPr lang="en-US" dirty="0"/>
          </a:p>
        </p:txBody>
      </p:sp>
      <p:pic>
        <p:nvPicPr>
          <p:cNvPr id="5" name="Picture 4" descr="caz 5-ASA NU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1219200"/>
            <a:ext cx="7249406" cy="2514600"/>
          </a:xfrm>
          <a:prstGeom prst="rect">
            <a:avLst/>
          </a:prstGeom>
        </p:spPr>
      </p:pic>
      <p:pic>
        <p:nvPicPr>
          <p:cNvPr id="4" name="Picture 3" descr="caz 4-ASA NU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3429000"/>
            <a:ext cx="7249406" cy="251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200" y="15240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1</a:t>
            </a:r>
          </a:p>
          <a:p>
            <a:r>
              <a:rPr lang="ro-RO" sz="1200" dirty="0" smtClean="0"/>
              <a:t>    2</a:t>
            </a:r>
          </a:p>
          <a:p>
            <a:r>
              <a:rPr lang="ro-RO" sz="1200" dirty="0" smtClean="0"/>
              <a:t>        3</a:t>
            </a:r>
          </a:p>
          <a:p>
            <a:r>
              <a:rPr lang="ro-RO" sz="1200" dirty="0" smtClean="0"/>
              <a:t>           4</a:t>
            </a:r>
          </a:p>
          <a:p>
            <a:r>
              <a:rPr lang="ro-RO" sz="1200" dirty="0" smtClean="0"/>
              <a:t>              5</a:t>
            </a:r>
          </a:p>
          <a:p>
            <a:r>
              <a:rPr lang="ro-RO" sz="1200" dirty="0" smtClean="0"/>
              <a:t>                 6</a:t>
            </a:r>
          </a:p>
          <a:p>
            <a:r>
              <a:rPr lang="ro-RO" sz="1200" dirty="0" smtClean="0"/>
              <a:t>                     7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73380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1</a:t>
            </a:r>
          </a:p>
          <a:p>
            <a:r>
              <a:rPr lang="ro-RO" sz="1200" dirty="0" smtClean="0"/>
              <a:t>    2</a:t>
            </a:r>
          </a:p>
          <a:p>
            <a:r>
              <a:rPr lang="ro-RO" sz="1200" dirty="0" smtClean="0"/>
              <a:t>        3</a:t>
            </a:r>
          </a:p>
          <a:p>
            <a:r>
              <a:rPr lang="ro-RO" sz="1200" dirty="0" smtClean="0"/>
              <a:t>           4</a:t>
            </a:r>
          </a:p>
          <a:p>
            <a:r>
              <a:rPr lang="ro-RO" sz="1200" dirty="0" smtClean="0"/>
              <a:t>              5</a:t>
            </a:r>
          </a:p>
          <a:p>
            <a:r>
              <a:rPr lang="ro-RO" sz="1200" dirty="0" smtClean="0"/>
              <a:t>                 6</a:t>
            </a:r>
          </a:p>
          <a:p>
            <a:r>
              <a:rPr lang="ro-RO" sz="1200" dirty="0" smtClean="0"/>
              <a:t>                     7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20574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A</a:t>
            </a:r>
          </a:p>
          <a:p>
            <a:r>
              <a:rPr lang="ro-RO" sz="1200" dirty="0" smtClean="0"/>
              <a:t>    B</a:t>
            </a:r>
          </a:p>
          <a:p>
            <a:r>
              <a:rPr lang="ro-RO" sz="1200" dirty="0" smtClean="0"/>
              <a:t>       C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162800" y="42672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200" dirty="0" smtClean="0"/>
              <a:t>A</a:t>
            </a:r>
          </a:p>
          <a:p>
            <a:r>
              <a:rPr lang="ro-RO" sz="1200" dirty="0" smtClean="0"/>
              <a:t>    B</a:t>
            </a:r>
          </a:p>
          <a:p>
            <a:r>
              <a:rPr lang="ro-RO" sz="1200" dirty="0" smtClean="0"/>
              <a:t>       C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152400" y="54864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dirty="0" smtClean="0"/>
              <a:t>Utilizarea combinațiilor 7-A și 1-C poate duce la uzarea pinioanelor, foilor și a lanțului. 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458200" cy="1470025"/>
          </a:xfrm>
        </p:spPr>
        <p:txBody>
          <a:bodyPr/>
          <a:lstStyle/>
          <a:p>
            <a:pPr algn="ctr"/>
            <a:r>
              <a:rPr lang="ro-RO" dirty="0" smtClean="0"/>
              <a:t>VĂ MULȚUMIM PENTRU ATENȚIE!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200" y="3886200"/>
            <a:ext cx="4953000" cy="1752600"/>
          </a:xfrm>
        </p:spPr>
        <p:txBody>
          <a:bodyPr/>
          <a:lstStyle/>
          <a:p>
            <a:r>
              <a:rPr lang="ro-RO" dirty="0" smtClean="0"/>
              <a:t>(Rareș, învață să pedalezi!)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64</TotalTime>
  <Words>297</Words>
  <Application>Microsoft Office PowerPoint</Application>
  <PresentationFormat>On-screen Show (4:3)</PresentationFormat>
  <Paragraphs>70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Urban</vt:lpstr>
      <vt:lpstr>SCHIMBĂTORUL  DE  VITEZE</vt:lpstr>
      <vt:lpstr>Mecanismul </vt:lpstr>
      <vt:lpstr>Urcare la deal</vt:lpstr>
      <vt:lpstr>Mers normal</vt:lpstr>
      <vt:lpstr>Viteză</vt:lpstr>
      <vt:lpstr>AȘA NU!</vt:lpstr>
      <vt:lpstr>VĂ MULȚUMIM PENTRU ATENȚIE!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SCHIMBĂTORUL  DE  VITEZE</dc:title>
  <dc:creator>Admin</dc:creator>
  <cp:lastModifiedBy>Admin</cp:lastModifiedBy>
  <cp:revision>7</cp:revision>
  <dcterms:created xsi:type="dcterms:W3CDTF">2024-01-24T16:59:41Z</dcterms:created>
  <dcterms:modified xsi:type="dcterms:W3CDTF">2024-01-24T18:04:18Z</dcterms:modified>
</cp:coreProperties>
</file>