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21"/>
  </p:notesMasterIdLst>
  <p:handoutMasterIdLst>
    <p:handoutMasterId r:id="rId22"/>
  </p:handoutMasterIdLst>
  <p:sldIdLst>
    <p:sldId id="600" r:id="rId2"/>
    <p:sldId id="619" r:id="rId3"/>
    <p:sldId id="620" r:id="rId4"/>
    <p:sldId id="674" r:id="rId5"/>
    <p:sldId id="618" r:id="rId6"/>
    <p:sldId id="671" r:id="rId7"/>
    <p:sldId id="621" r:id="rId8"/>
    <p:sldId id="622" r:id="rId9"/>
    <p:sldId id="623" r:id="rId10"/>
    <p:sldId id="677" r:id="rId11"/>
    <p:sldId id="672" r:id="rId12"/>
    <p:sldId id="669" r:id="rId13"/>
    <p:sldId id="681" r:id="rId14"/>
    <p:sldId id="648" r:id="rId15"/>
    <p:sldId id="678" r:id="rId16"/>
    <p:sldId id="673" r:id="rId17"/>
    <p:sldId id="670" r:id="rId18"/>
    <p:sldId id="649" r:id="rId19"/>
    <p:sldId id="679" r:id="rId20"/>
  </p:sldIdLst>
  <p:sldSz cx="9144000" cy="5143500" type="screen16x9"/>
  <p:notesSz cx="7315200" cy="9601200"/>
  <p:custDataLst>
    <p:tags r:id="rId23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a Pedroni" initials="M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336600">
        <a:alpha val="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3333FF"/>
    <a:srgbClr val="000099"/>
    <a:srgbClr val="990000"/>
    <a:srgbClr val="CCCC00"/>
    <a:srgbClr val="CC9900"/>
    <a:srgbClr val="FFCCCC"/>
    <a:srgbClr val="BBE0E3"/>
    <a:srgbClr val="99FF9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8" autoAdjust="0"/>
    <p:restoredTop sz="96305" autoAdjust="0"/>
  </p:normalViewPr>
  <p:slideViewPr>
    <p:cSldViewPr snapToGrid="0">
      <p:cViewPr varScale="1">
        <p:scale>
          <a:sx n="137" d="100"/>
          <a:sy n="137" d="100"/>
        </p:scale>
        <p:origin x="106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88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691" y="86"/>
      </p:cViewPr>
      <p:guideLst/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59C9646B-9960-47D7-8365-D3911185A8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58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fld id="{3830A38A-F710-44C0-B69C-5380D4459B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25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7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8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7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F47559-80B0-423D-82E9-F38F58EDD82B}" type="slidenum">
              <a:rPr lang="en-US"/>
              <a:pPr/>
              <a:t>5</a:t>
            </a:fld>
            <a:endParaRPr lang="en-US"/>
          </a:p>
        </p:txBody>
      </p:sp>
      <p:sp>
        <p:nvSpPr>
          <p:cNvPr id="248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7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08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95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15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48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D65807-1A85-4BA2-B083-E2C31F390D4A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707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6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12718"/>
            <a:ext cx="6400800" cy="742964"/>
          </a:xfrm>
        </p:spPr>
        <p:txBody>
          <a:bodyPr wrap="none"/>
          <a:lstStyle>
            <a:lvl1pPr marL="0" indent="0" algn="ctr">
              <a:lnSpc>
                <a:spcPct val="150000"/>
              </a:lnSpc>
              <a:buNone/>
              <a:defRPr sz="280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85" name="Picture 1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358" y="3540954"/>
            <a:ext cx="3318641" cy="160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1117518" y="572372"/>
            <a:ext cx="6120345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Agile software development</a:t>
            </a:r>
          </a:p>
          <a:p>
            <a:pPr algn="ctr">
              <a:lnSpc>
                <a:spcPct val="150000"/>
              </a:lnSpc>
            </a:pPr>
            <a:r>
              <a: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Bertrand Meyer</a:t>
            </a:r>
            <a:endParaRPr kumimoji="0" lang="en-US" sz="3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flipH="1">
            <a:off x="8223139" y="23908"/>
            <a:ext cx="891365" cy="33239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 flipH="1">
            <a:off x="2158240" y="239857"/>
            <a:ext cx="5387034" cy="33239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0" name="Picture 1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153" y="4831953"/>
            <a:ext cx="210353" cy="225357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  <a:effectLst/>
        </p:spPr>
      </p:pic>
      <p:sp>
        <p:nvSpPr>
          <p:cNvPr id="51" name="Text Box 15"/>
          <p:cNvSpPr txBox="1">
            <a:spLocks noChangeArrowheads="1"/>
          </p:cNvSpPr>
          <p:nvPr userDrawn="1"/>
        </p:nvSpPr>
        <p:spPr bwMode="auto">
          <a:xfrm>
            <a:off x="368506" y="4831953"/>
            <a:ext cx="211944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i="1" dirty="0">
                <a:solidFill>
                  <a:srgbClr val="990000"/>
                </a:solidFill>
                <a:latin typeface="Verdana" pitchFamily="34" charset="0"/>
              </a:rPr>
              <a:t>Chair of Software Engineering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87641" y="93567"/>
            <a:ext cx="8846822" cy="612775"/>
            <a:chOff x="187641" y="93567"/>
            <a:chExt cx="8846822" cy="612775"/>
          </a:xfrm>
        </p:grpSpPr>
        <p:grpSp>
          <p:nvGrpSpPr>
            <p:cNvPr id="25" name="Group 24"/>
            <p:cNvGrpSpPr/>
            <p:nvPr userDrawn="1"/>
          </p:nvGrpSpPr>
          <p:grpSpPr>
            <a:xfrm>
              <a:off x="187641" y="93567"/>
              <a:ext cx="8846822" cy="612775"/>
              <a:chOff x="187641" y="93567"/>
              <a:chExt cx="8846822" cy="612775"/>
            </a:xfrm>
          </p:grpSpPr>
          <p:grpSp>
            <p:nvGrpSpPr>
              <p:cNvPr id="27" name="Gruppieren 10"/>
              <p:cNvGrpSpPr/>
              <p:nvPr userDrawn="1"/>
            </p:nvGrpSpPr>
            <p:grpSpPr>
              <a:xfrm>
                <a:off x="187641" y="93567"/>
                <a:ext cx="8846822" cy="612775"/>
                <a:chOff x="142874" y="152400"/>
                <a:chExt cx="8859601" cy="612775"/>
              </a:xfrm>
              <a:solidFill>
                <a:srgbClr val="002060"/>
              </a:solidFill>
            </p:grpSpPr>
            <p:sp>
              <p:nvSpPr>
                <p:cNvPr id="29" name="Rechteck 23"/>
                <p:cNvSpPr/>
                <p:nvPr userDrawn="1"/>
              </p:nvSpPr>
              <p:spPr>
                <a:xfrm>
                  <a:off x="142875" y="152400"/>
                  <a:ext cx="8859600" cy="471600"/>
                </a:xfrm>
                <a:prstGeom prst="rect">
                  <a:avLst/>
                </a:prstGeom>
                <a:grpFill/>
                <a:ln w="2540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CH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0" name="Rechteck 24"/>
                <p:cNvSpPr/>
                <p:nvPr userDrawn="1"/>
              </p:nvSpPr>
              <p:spPr>
                <a:xfrm>
                  <a:off x="142874" y="597694"/>
                  <a:ext cx="187200" cy="167481"/>
                </a:xfrm>
                <a:prstGeom prst="rect">
                  <a:avLst/>
                </a:prstGeom>
                <a:grpFill/>
                <a:ln w="2540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CH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1" name="Rechteck 25"/>
                <p:cNvSpPr/>
                <p:nvPr userDrawn="1"/>
              </p:nvSpPr>
              <p:spPr>
                <a:xfrm>
                  <a:off x="8814997" y="597693"/>
                  <a:ext cx="187200" cy="167481"/>
                </a:xfrm>
                <a:prstGeom prst="rect">
                  <a:avLst/>
                </a:prstGeom>
                <a:grpFill/>
                <a:ln w="2540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CH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pic>
              <p:nvPicPr>
                <p:cNvPr id="32" name="Bild 18" descr="g_eth_logo_kurz_neg_Schutzraum.eps"/>
                <p:cNvPicPr>
                  <a:picLocks noChangeAspect="1"/>
                </p:cNvPicPr>
                <p:nvPr userDrawn="1"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4000" y="306000"/>
                  <a:ext cx="781900" cy="170143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sp>
            <p:nvSpPr>
              <p:cNvPr id="28" name="Rectangle 27"/>
              <p:cNvSpPr/>
              <p:nvPr userDrawn="1"/>
            </p:nvSpPr>
            <p:spPr bwMode="auto">
              <a:xfrm>
                <a:off x="368506" y="109331"/>
                <a:ext cx="1036848" cy="344648"/>
              </a:xfrm>
              <a:prstGeom prst="rect">
                <a:avLst/>
              </a:prstGeom>
              <a:solidFill>
                <a:srgbClr val="002060"/>
              </a:solidFill>
              <a:ln w="12700" algn="ctr">
                <a:noFill/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B w="381000"/>
              </a:sp3d>
            </p:spPr>
            <p:txBody>
              <a:bodyPr lIns="0" rIns="0" rtlCol="0" anchor="ctr"/>
              <a:lstStyle/>
              <a:p>
                <a:pPr algn="ctr" rtl="0" fontAlgn="base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 kern="1200" dirty="0">
                  <a:solidFill>
                    <a:srgbClr val="333399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6" name="Bild 18" descr="g_eth_logo_kurz_neg_Schutzraum.eps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1" y="226297"/>
              <a:ext cx="1042262" cy="170143"/>
            </a:xfrm>
            <a:prstGeom prst="rect">
              <a:avLst/>
            </a:prstGeom>
            <a:solidFill>
              <a:srgbClr val="273C79"/>
            </a:solidFill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38" y="86917"/>
            <a:ext cx="7942262" cy="32674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 baseline="0">
                <a:solidFill>
                  <a:srgbClr val="000099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82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2050" indent="-2682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5588" indent="-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73263" indent="-2682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2099247" y="572372"/>
            <a:ext cx="5234150" cy="1039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  <a:cs typeface="Arial" panose="020B0604020202020204" pitchFamily="34" charset="0"/>
              </a:rPr>
              <a:t>Agile Software Development</a:t>
            </a:r>
            <a:b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  <a:cs typeface="Arial" panose="020B0604020202020204" pitchFamily="34" charset="0"/>
              </a:rPr>
              <a:t>Bertrand Meyer</a:t>
            </a:r>
            <a:endParaRPr kumimoji="0" lang="en-US" sz="3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flipH="1">
            <a:off x="8223139" y="23908"/>
            <a:ext cx="891365" cy="33239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 flipH="1">
            <a:off x="2158240" y="239857"/>
            <a:ext cx="5387034" cy="33239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0" name="Picture 1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53" y="4883323"/>
            <a:ext cx="210353" cy="225357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  <a:effectLst/>
        </p:spPr>
      </p:pic>
      <p:sp>
        <p:nvSpPr>
          <p:cNvPr id="51" name="Text Box 15"/>
          <p:cNvSpPr txBox="1">
            <a:spLocks noChangeArrowheads="1"/>
          </p:cNvSpPr>
          <p:nvPr userDrawn="1"/>
        </p:nvSpPr>
        <p:spPr bwMode="auto">
          <a:xfrm>
            <a:off x="368506" y="4883323"/>
            <a:ext cx="211944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i="1" dirty="0">
                <a:solidFill>
                  <a:srgbClr val="990000"/>
                </a:solidFill>
                <a:latin typeface="Verdana" pitchFamily="34" charset="0"/>
              </a:rPr>
              <a:t>Chair of Software Engineering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49239" y="1750353"/>
            <a:ext cx="8594725" cy="2934050"/>
          </a:xfrm>
        </p:spPr>
        <p:txBody>
          <a:bodyPr/>
          <a:lstStyle>
            <a:lvl1pPr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8288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SzPct val="80000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2050" indent="-268288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Font typeface="Arial" pitchFamily="34" charset="0"/>
              <a:buChar char="•"/>
              <a:defRPr sz="2400">
                <a:latin typeface="Cambria" panose="02040503050406030204" pitchFamily="18" charset="0"/>
                <a:cs typeface="Arial" panose="020B0604020202020204" pitchFamily="34" charset="0"/>
              </a:defRPr>
            </a:lvl3pPr>
            <a:lvl4pPr marL="1525588" indent="-26670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defRPr sz="2400">
                <a:latin typeface="Cambria" panose="02040503050406030204" pitchFamily="18" charset="0"/>
                <a:cs typeface="Arial" panose="020B0604020202020204" pitchFamily="34" charset="0"/>
              </a:defRPr>
            </a:lvl4pPr>
            <a:lvl5pPr marL="1973263" indent="-268288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defRPr sz="2400">
                <a:latin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87641" y="83628"/>
            <a:ext cx="8846822" cy="612775"/>
            <a:chOff x="187641" y="93567"/>
            <a:chExt cx="8846822" cy="612775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187641" y="93567"/>
              <a:ext cx="8846822" cy="612775"/>
              <a:chOff x="187641" y="93567"/>
              <a:chExt cx="8846822" cy="612775"/>
            </a:xfrm>
          </p:grpSpPr>
          <p:grpSp>
            <p:nvGrpSpPr>
              <p:cNvPr id="45" name="Gruppieren 10"/>
              <p:cNvGrpSpPr/>
              <p:nvPr userDrawn="1"/>
            </p:nvGrpSpPr>
            <p:grpSpPr>
              <a:xfrm>
                <a:off x="187641" y="93567"/>
                <a:ext cx="8846822" cy="612775"/>
                <a:chOff x="142874" y="152400"/>
                <a:chExt cx="8859601" cy="612775"/>
              </a:xfrm>
              <a:solidFill>
                <a:srgbClr val="002060"/>
              </a:solidFill>
            </p:grpSpPr>
            <p:sp>
              <p:nvSpPr>
                <p:cNvPr id="46" name="Rechteck 23"/>
                <p:cNvSpPr/>
                <p:nvPr userDrawn="1"/>
              </p:nvSpPr>
              <p:spPr>
                <a:xfrm>
                  <a:off x="142875" y="152400"/>
                  <a:ext cx="8859600" cy="471600"/>
                </a:xfrm>
                <a:prstGeom prst="rect">
                  <a:avLst/>
                </a:prstGeom>
                <a:grpFill/>
                <a:ln w="2540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CH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7" name="Rechteck 24"/>
                <p:cNvSpPr/>
                <p:nvPr userDrawn="1"/>
              </p:nvSpPr>
              <p:spPr>
                <a:xfrm>
                  <a:off x="142874" y="597694"/>
                  <a:ext cx="187200" cy="167481"/>
                </a:xfrm>
                <a:prstGeom prst="rect">
                  <a:avLst/>
                </a:prstGeom>
                <a:grpFill/>
                <a:ln w="2540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CH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8" name="Rechteck 25"/>
                <p:cNvSpPr/>
                <p:nvPr userDrawn="1"/>
              </p:nvSpPr>
              <p:spPr>
                <a:xfrm>
                  <a:off x="8814997" y="597693"/>
                  <a:ext cx="187200" cy="167481"/>
                </a:xfrm>
                <a:prstGeom prst="rect">
                  <a:avLst/>
                </a:prstGeom>
                <a:grpFill/>
                <a:ln w="2540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CH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pic>
              <p:nvPicPr>
                <p:cNvPr id="49" name="Bild 18" descr="g_eth_logo_kurz_neg_Schutzraum.eps"/>
                <p:cNvPicPr>
                  <a:picLocks noChangeAspect="1"/>
                </p:cNvPicPr>
                <p:nvPr userDrawn="1"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4000" y="306000"/>
                  <a:ext cx="781900" cy="170143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sp>
            <p:nvSpPr>
              <p:cNvPr id="3" name="Rectangle 2"/>
              <p:cNvSpPr/>
              <p:nvPr userDrawn="1"/>
            </p:nvSpPr>
            <p:spPr bwMode="auto">
              <a:xfrm>
                <a:off x="368506" y="109331"/>
                <a:ext cx="1036848" cy="344648"/>
              </a:xfrm>
              <a:prstGeom prst="rect">
                <a:avLst/>
              </a:prstGeom>
              <a:solidFill>
                <a:srgbClr val="002060"/>
              </a:solidFill>
              <a:ln w="12700" algn="ctr">
                <a:noFill/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B w="381000"/>
              </a:sp3d>
            </p:spPr>
            <p:txBody>
              <a:bodyPr lIns="0" rIns="0" rtlCol="0" anchor="ctr"/>
              <a:lstStyle/>
              <a:p>
                <a:pPr algn="ctr" rtl="0" fontAlgn="base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 kern="1200" dirty="0">
                  <a:solidFill>
                    <a:srgbClr val="333399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5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1" y="226297"/>
              <a:ext cx="1042262" cy="170143"/>
            </a:xfrm>
            <a:prstGeom prst="rect">
              <a:avLst/>
            </a:prstGeom>
            <a:solidFill>
              <a:srgbClr val="273C79"/>
            </a:solidFill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57260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9238" y="86916"/>
            <a:ext cx="8117522" cy="33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5800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9239" y="658586"/>
            <a:ext cx="8594725" cy="4233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4643438" y="354330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en-US" sz="1400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 userDrawn="1"/>
        </p:nvSpPr>
        <p:spPr bwMode="auto">
          <a:xfrm flipV="1">
            <a:off x="249238" y="492595"/>
            <a:ext cx="7200000" cy="344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642575" y="4863619"/>
            <a:ext cx="5048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</a:pPr>
            <a:fld id="{CF1FDE98-111E-4F33-B410-FEF89BF09012}" type="slidenum">
              <a:rPr lang="en-US" sz="1400">
                <a:latin typeface="Arial" pitchFamily="34" charset="0"/>
                <a:cs typeface="Arial" pitchFamily="34" charset="0"/>
              </a:rPr>
              <a:pPr algn="r">
                <a:spcBef>
                  <a:spcPct val="0"/>
                </a:spcBef>
              </a:pPr>
              <a:t>‹#›</a:t>
            </a:fld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13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43962" y="91680"/>
            <a:ext cx="210353" cy="225357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i="0" baseline="0">
          <a:solidFill>
            <a:srgbClr val="006699"/>
          </a:solidFill>
          <a:latin typeface="Arial Rounded MT Bold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algn="l" rtl="0" fontAlgn="base">
        <a:spcBef>
          <a:spcPts val="6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96938" indent="-360363" algn="l" rtl="0" fontAlgn="base">
        <a:spcBef>
          <a:spcPts val="6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304925" indent="-228600" algn="l" rtl="0" fontAlgn="base">
        <a:spcBef>
          <a:spcPts val="6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712913" indent="-228600" algn="l" rtl="0" fontAlgn="base">
        <a:spcBef>
          <a:spcPts val="6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120900" indent="-228600" algn="l" rtl="0" fontAlgn="base">
        <a:spcBef>
          <a:spcPts val="6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agilemanifesto.or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591" y="1790945"/>
            <a:ext cx="7087382" cy="301555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en-US" sz="2900" b="1" dirty="0" smtClean="0">
                <a:latin typeface="Verdana" pitchFamily="34" charset="0"/>
              </a:rPr>
              <a:t>Part A: context</a:t>
            </a:r>
          </a:p>
          <a:p>
            <a:pPr lvl="0" algn="l">
              <a:lnSpc>
                <a:spcPct val="110000"/>
              </a:lnSpc>
              <a:spcBef>
                <a:spcPts val="1200"/>
              </a:spcBef>
            </a:pPr>
            <a:r>
              <a:rPr lang="en-US" sz="2900" dirty="0">
                <a:latin typeface="Verdana" pitchFamily="34" charset="0"/>
              </a:rPr>
              <a:t>1: </a:t>
            </a:r>
            <a:r>
              <a:rPr lang="en-US" sz="2900" dirty="0" smtClean="0">
                <a:latin typeface="Verdana" pitchFamily="34" charset="0"/>
              </a:rPr>
              <a:t>The Agile Manifesto</a:t>
            </a:r>
            <a:endParaRPr lang="en-US" sz="2900" dirty="0">
              <a:latin typeface="Verdana" pitchFamily="34" charset="0"/>
            </a:endParaRPr>
          </a:p>
          <a:p>
            <a:pPr lvl="0" algn="l">
              <a:lnSpc>
                <a:spcPct val="110000"/>
              </a:lnSpc>
              <a:spcBef>
                <a:spcPts val="1200"/>
              </a:spcBef>
            </a:pPr>
            <a:r>
              <a:rPr lang="en-US" sz="2900" dirty="0">
                <a:solidFill>
                  <a:srgbClr val="FFFFFF">
                    <a:lumMod val="65000"/>
                  </a:srgbClr>
                </a:solidFill>
                <a:latin typeface="Verdana" pitchFamily="34" charset="0"/>
              </a:rPr>
              <a:t>2: </a:t>
            </a:r>
            <a:r>
              <a:rPr lang="en-US" sz="2900" dirty="0" smtClean="0">
                <a:solidFill>
                  <a:srgbClr val="FFFFFF">
                    <a:lumMod val="65000"/>
                  </a:srgbClr>
                </a:solidFill>
                <a:latin typeface="Verdana" pitchFamily="34" charset="0"/>
              </a:rPr>
              <a:t>Agile methods</a:t>
            </a:r>
          </a:p>
          <a:p>
            <a:pPr lvl="0" algn="l">
              <a:lnSpc>
                <a:spcPct val="110000"/>
              </a:lnSpc>
              <a:spcBef>
                <a:spcPts val="1200"/>
              </a:spcBef>
            </a:pPr>
            <a:r>
              <a:rPr lang="en-US" sz="2900" dirty="0" smtClean="0">
                <a:solidFill>
                  <a:srgbClr val="FFFFFF">
                    <a:lumMod val="65000"/>
                  </a:srgbClr>
                </a:solidFill>
                <a:latin typeface="Verdana" pitchFamily="34" charset="0"/>
              </a:rPr>
              <a:t>3: Official agile principles</a:t>
            </a:r>
            <a:endParaRPr lang="en-US" sz="2900" dirty="0">
              <a:solidFill>
                <a:srgbClr val="FFFFFF">
                  <a:lumMod val="65000"/>
                </a:srgbClr>
              </a:solidFill>
              <a:latin typeface="Verdana" pitchFamily="34" charset="0"/>
            </a:endParaRPr>
          </a:p>
          <a:p>
            <a:pPr lvl="0" algn="l">
              <a:lnSpc>
                <a:spcPct val="110000"/>
              </a:lnSpc>
              <a:spcBef>
                <a:spcPts val="1200"/>
              </a:spcBef>
            </a:pPr>
            <a:r>
              <a:rPr lang="en-US" sz="2900" dirty="0" smtClean="0">
                <a:solidFill>
                  <a:srgbClr val="FFFFFF">
                    <a:lumMod val="65000"/>
                  </a:srgbClr>
                </a:solidFill>
                <a:latin typeface="Verdana" pitchFamily="34" charset="0"/>
              </a:rPr>
              <a:t>4: Agile values</a:t>
            </a:r>
            <a:endParaRPr lang="en-US" sz="2900" dirty="0">
              <a:solidFill>
                <a:srgbClr val="FFFFFF">
                  <a:lumMod val="65000"/>
                </a:srgbClr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82803" y="1750353"/>
            <a:ext cx="8594725" cy="2934050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3333FF"/>
                </a:solidFill>
                <a:latin typeface="Arial"/>
                <a:cs typeface="Arial"/>
              </a:rPr>
              <a:t>Part A: Context</a:t>
            </a:r>
            <a:br>
              <a:rPr lang="en-US" dirty="0" smtClean="0">
                <a:solidFill>
                  <a:srgbClr val="3333FF"/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rgbClr val="3333FF"/>
                </a:solidFill>
                <a:latin typeface="Arial"/>
                <a:cs typeface="Arial"/>
              </a:rPr>
              <a:t>2: Agile methods</a:t>
            </a:r>
            <a:endParaRPr lang="en-US" dirty="0">
              <a:solidFill>
                <a:srgbClr val="3333FF"/>
              </a:solidFill>
              <a:latin typeface="Arial"/>
              <a:cs typeface="Arial"/>
            </a:endParaRPr>
          </a:p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C00000"/>
                </a:solidFill>
                <a:latin typeface="Arial"/>
                <a:cs typeface="Arial"/>
              </a:rPr>
              <a:t>What we have seen:</a:t>
            </a: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A number of agile methods have emerged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They share the basics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but differ in their goals and emphases</a:t>
            </a:r>
          </a:p>
        </p:txBody>
      </p:sp>
    </p:spTree>
    <p:extLst>
      <p:ext uri="{BB962C8B-B14F-4D97-AF65-F5344CB8AC3E}">
        <p14:creationId xmlns:p14="http://schemas.microsoft.com/office/powerpoint/2010/main" val="176915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591" y="1790945"/>
            <a:ext cx="7169575" cy="301555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en-US" sz="2900" b="1" dirty="0" smtClean="0">
                <a:latin typeface="Verdana" pitchFamily="34" charset="0"/>
              </a:rPr>
              <a:t>Part A: context</a:t>
            </a:r>
          </a:p>
          <a:p>
            <a:pPr lvl="0" algn="l">
              <a:lnSpc>
                <a:spcPct val="110000"/>
              </a:lnSpc>
              <a:spcBef>
                <a:spcPts val="1200"/>
              </a:spcBef>
            </a:pPr>
            <a:r>
              <a:rPr lang="en-US" sz="2900" dirty="0">
                <a:solidFill>
                  <a:srgbClr val="FFFFFF">
                    <a:lumMod val="65000"/>
                  </a:srgbClr>
                </a:solidFill>
                <a:latin typeface="Verdana" pitchFamily="34" charset="0"/>
              </a:rPr>
              <a:t>1: The Agile manifesto</a:t>
            </a:r>
          </a:p>
          <a:p>
            <a:pPr lvl="0" algn="l">
              <a:lnSpc>
                <a:spcPct val="110000"/>
              </a:lnSpc>
              <a:spcBef>
                <a:spcPts val="1200"/>
              </a:spcBef>
            </a:pPr>
            <a:r>
              <a:rPr lang="en-US" sz="2900" dirty="0">
                <a:solidFill>
                  <a:srgbClr val="FFFFFF">
                    <a:lumMod val="65000"/>
                  </a:srgbClr>
                </a:solidFill>
                <a:latin typeface="Verdana" pitchFamily="34" charset="0"/>
              </a:rPr>
              <a:t>2: Agile methods</a:t>
            </a:r>
          </a:p>
          <a:p>
            <a:pPr lvl="0" algn="l">
              <a:lnSpc>
                <a:spcPct val="110000"/>
              </a:lnSpc>
              <a:spcBef>
                <a:spcPts val="1200"/>
              </a:spcBef>
            </a:pPr>
            <a:r>
              <a:rPr lang="en-US" sz="2900" dirty="0">
                <a:latin typeface="Verdana" pitchFamily="34" charset="0"/>
              </a:rPr>
              <a:t>3: Official agile principles</a:t>
            </a:r>
          </a:p>
          <a:p>
            <a:pPr lvl="0" algn="l">
              <a:lnSpc>
                <a:spcPct val="110000"/>
              </a:lnSpc>
              <a:spcBef>
                <a:spcPts val="1200"/>
              </a:spcBef>
            </a:pPr>
            <a:r>
              <a:rPr lang="en-US" sz="2900" dirty="0" smtClean="0">
                <a:solidFill>
                  <a:srgbClr val="FFFFFF">
                    <a:lumMod val="65000"/>
                  </a:srgbClr>
                </a:solidFill>
                <a:latin typeface="Verdana" pitchFamily="34" charset="0"/>
              </a:rPr>
              <a:t>4: Agile values</a:t>
            </a:r>
            <a:endParaRPr lang="en-US" sz="2900" dirty="0">
              <a:solidFill>
                <a:srgbClr val="FFFFFF">
                  <a:lumMod val="65000"/>
                </a:srgbClr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502381" y="2925500"/>
            <a:ext cx="1598981" cy="232315"/>
          </a:xfrm>
          <a:prstGeom prst="roundRect">
            <a:avLst/>
          </a:prstGeom>
          <a:solidFill>
            <a:srgbClr val="FFC000">
              <a:alpha val="65000"/>
            </a:srgbClr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sz="1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07677" y="1381056"/>
            <a:ext cx="3321842" cy="238003"/>
          </a:xfrm>
          <a:prstGeom prst="roundRect">
            <a:avLst/>
          </a:prstGeom>
          <a:solidFill>
            <a:srgbClr val="FFC000">
              <a:alpha val="65000"/>
            </a:srgbClr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sz="1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320595" y="487075"/>
            <a:ext cx="2704910" cy="282071"/>
          </a:xfrm>
          <a:prstGeom prst="roundRect">
            <a:avLst/>
          </a:prstGeom>
          <a:solidFill>
            <a:srgbClr val="FFC000">
              <a:alpha val="65000"/>
            </a:srgbClr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sz="1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3729519" y="795739"/>
            <a:ext cx="1591076" cy="700850"/>
          </a:xfrm>
          <a:prstGeom prst="straightConnector1">
            <a:avLst/>
          </a:prstGeom>
          <a:solidFill>
            <a:srgbClr val="66FF99"/>
          </a:solidFill>
          <a:ln w="2857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397876" y="1611564"/>
            <a:ext cx="0" cy="1313936"/>
          </a:xfrm>
          <a:prstGeom prst="straightConnector1">
            <a:avLst/>
          </a:prstGeom>
          <a:solidFill>
            <a:srgbClr val="66FF99"/>
          </a:solidFill>
          <a:ln w="2857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4" name="Rounded Rectangle 3"/>
          <p:cNvSpPr/>
          <p:nvPr/>
        </p:nvSpPr>
        <p:spPr bwMode="auto">
          <a:xfrm>
            <a:off x="502381" y="3792892"/>
            <a:ext cx="6003350" cy="268393"/>
          </a:xfrm>
          <a:prstGeom prst="roundRect">
            <a:avLst/>
          </a:prstGeom>
          <a:solidFill>
            <a:srgbClr val="FF0000">
              <a:alpha val="24000"/>
            </a:srgbClr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Twelve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12" y="481030"/>
            <a:ext cx="8743308" cy="4662470"/>
          </a:xfrm>
        </p:spPr>
        <p:txBody>
          <a:bodyPr/>
          <a:lstStyle/>
          <a:p>
            <a:pPr marL="257175" lvl="1" indent="-257175">
              <a:lnSpc>
                <a:spcPct val="90000"/>
              </a:lnSpc>
              <a:buFont typeface="+mj-lt"/>
              <a:buAutoNum type="arabicPeriod"/>
            </a:pPr>
            <a:r>
              <a:rPr lang="en-US" sz="1600" dirty="0" smtClean="0"/>
              <a:t>Our </a:t>
            </a:r>
            <a:r>
              <a:rPr lang="en-US" sz="1600" dirty="0"/>
              <a:t>highest priority is to satisfy the customer </a:t>
            </a:r>
            <a:r>
              <a:rPr lang="en-US" sz="1600" dirty="0" smtClean="0"/>
              <a:t>through early </a:t>
            </a:r>
            <a:r>
              <a:rPr lang="en-US" sz="1600" dirty="0"/>
              <a:t>and continuous delivery   of valuable software. </a:t>
            </a:r>
          </a:p>
          <a:p>
            <a:pPr marL="257175" lvl="1" indent="-257175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Welcome changing requirements, even late in development. Agile processes harness change for the customer's competitive advantage. </a:t>
            </a:r>
          </a:p>
          <a:p>
            <a:pPr marL="257175" lvl="1" indent="-257175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Deliver working software frequently, from a couple of weeks to a couple of months, with a preference to the shorter timescale. </a:t>
            </a:r>
          </a:p>
          <a:p>
            <a:pPr marL="257175" lvl="1" indent="-257175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Business people and developers must work together daily throughout the project. </a:t>
            </a:r>
          </a:p>
          <a:p>
            <a:pPr marL="257175" lvl="1" indent="-257175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Build projects around motivated individuals. Give them the environment and support they need, and trust them to get the job done. </a:t>
            </a:r>
          </a:p>
          <a:p>
            <a:pPr marL="257175" lvl="1" indent="-257175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The most efficient and effective method of conveying information to and within </a:t>
            </a:r>
            <a:r>
              <a:rPr lang="en-US" sz="1600" dirty="0" smtClean="0"/>
              <a:t>a development </a:t>
            </a:r>
            <a:r>
              <a:rPr lang="en-US" sz="1600" dirty="0"/>
              <a:t>team is face-to-face conversation. </a:t>
            </a:r>
          </a:p>
          <a:p>
            <a:pPr marL="257175" lvl="1" indent="-257175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Working software </a:t>
            </a:r>
            <a:r>
              <a:rPr lang="en-US" sz="1600" dirty="0" smtClean="0"/>
              <a:t>is </a:t>
            </a:r>
            <a:r>
              <a:rPr lang="en-US" sz="1600" dirty="0"/>
              <a:t>the primary measure of progress. </a:t>
            </a:r>
          </a:p>
          <a:p>
            <a:pPr marL="257175" lvl="1" indent="-257175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Agile processes promote sustainable development. The sponsors, developers, and users should be able to maintain a constant pace indefinitely. </a:t>
            </a:r>
          </a:p>
          <a:p>
            <a:pPr marL="257175" lvl="1" indent="-257175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Continuous attention to technical excellence and good design enhances agility. </a:t>
            </a:r>
          </a:p>
          <a:p>
            <a:pPr marL="257175" lvl="1" indent="-257175">
              <a:lnSpc>
                <a:spcPct val="90000"/>
              </a:lnSpc>
              <a:buFont typeface="+mj-lt"/>
              <a:buAutoNum type="arabicPeriod"/>
            </a:pPr>
            <a:r>
              <a:rPr lang="en-US" sz="1600" dirty="0" smtClean="0"/>
              <a:t>Simplicity —  </a:t>
            </a:r>
            <a:r>
              <a:rPr lang="en-US" sz="1600" dirty="0"/>
              <a:t>the art of maximizing the amount of work not done </a:t>
            </a:r>
            <a:r>
              <a:rPr lang="en-US" sz="1600" dirty="0" smtClean="0"/>
              <a:t>— is </a:t>
            </a:r>
            <a:r>
              <a:rPr lang="en-US" sz="1600" dirty="0"/>
              <a:t>essential. </a:t>
            </a:r>
          </a:p>
          <a:p>
            <a:pPr marL="257175" lvl="1" indent="-257175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The best architectures, requirements, and designs emerge from self-organizing teams. </a:t>
            </a:r>
          </a:p>
          <a:p>
            <a:pPr marL="257175" lvl="1" indent="-257175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At regular intervals, the team reflects on how to become more </a:t>
            </a:r>
            <a:r>
              <a:rPr lang="en-US" sz="1600" dirty="0" smtClean="0"/>
              <a:t>effective, then tunes</a:t>
            </a:r>
            <a:br>
              <a:rPr lang="en-US" sz="1600" dirty="0" smtClean="0"/>
            </a:br>
            <a:r>
              <a:rPr lang="en-US" sz="1600" dirty="0" smtClean="0"/>
              <a:t>and </a:t>
            </a:r>
            <a:r>
              <a:rPr lang="en-US" sz="1600" dirty="0"/>
              <a:t>adjusts its behavior accordingly.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566299" y="86917"/>
            <a:ext cx="2213501" cy="327416"/>
          </a:xfrm>
          <a:prstGeom prst="roundRect">
            <a:avLst/>
          </a:prstGeom>
          <a:solidFill>
            <a:srgbClr val="FFFF00"/>
          </a:solidFill>
          <a:ln w="19050" algn="ctr">
            <a:solidFill>
              <a:srgbClr val="C00000"/>
            </a:solidFill>
            <a:miter lim="800000"/>
            <a:headEnd type="none" w="lg" len="lg"/>
            <a:tailEnd type="none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wrap="square" lIns="27000" tIns="27000" rIns="27000" bIns="27000">
            <a:noAutofit/>
          </a:bodyPr>
          <a:lstStyle/>
          <a:p>
            <a:r>
              <a:rPr lang="en-US" sz="15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Agile manifesto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278614" y="855016"/>
            <a:ext cx="814166" cy="300686"/>
          </a:xfrm>
          <a:prstGeom prst="wedgeRoundRectCallout">
            <a:avLst>
              <a:gd name="adj1" fmla="val -49499"/>
              <a:gd name="adj2" fmla="val 140257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117034" y="2612209"/>
            <a:ext cx="871915" cy="300686"/>
          </a:xfrm>
          <a:prstGeom prst="wedgeRoundRectCallout">
            <a:avLst>
              <a:gd name="adj1" fmla="val -94365"/>
              <a:gd name="adj2" fmla="val -4427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Assertion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980484" y="4574092"/>
            <a:ext cx="814166" cy="300686"/>
          </a:xfrm>
          <a:prstGeom prst="wedgeRoundRectCallout">
            <a:avLst>
              <a:gd name="adj1" fmla="val -308153"/>
              <a:gd name="adj2" fmla="val -68865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844399" y="2805980"/>
            <a:ext cx="871915" cy="300686"/>
          </a:xfrm>
          <a:prstGeom prst="wedgeRoundRectCallout">
            <a:avLst>
              <a:gd name="adj1" fmla="val -204227"/>
              <a:gd name="adj2" fmla="val 1922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Assertion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8025505" y="3373717"/>
            <a:ext cx="871915" cy="300686"/>
          </a:xfrm>
          <a:prstGeom prst="wedgeRoundRectCallout">
            <a:avLst>
              <a:gd name="adj1" fmla="val -96425"/>
              <a:gd name="adj2" fmla="val 114488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Assertion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8211371" y="4268173"/>
            <a:ext cx="731813" cy="300686"/>
          </a:xfrm>
          <a:prstGeom prst="wedgeRoundRectCallout">
            <a:avLst>
              <a:gd name="adj1" fmla="val -272745"/>
              <a:gd name="adj2" fmla="val -156115"/>
              <a:gd name="adj3" fmla="val 16667"/>
            </a:avLst>
          </a:prstGeom>
          <a:solidFill>
            <a:srgbClr val="FF0000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3557029" y="728367"/>
            <a:ext cx="1126812" cy="247367"/>
          </a:xfrm>
          <a:prstGeom prst="roundRect">
            <a:avLst/>
          </a:prstGeom>
          <a:solidFill>
            <a:srgbClr val="FFCC66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Redundancy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1505192" y="2092378"/>
            <a:ext cx="1126812" cy="323516"/>
          </a:xfrm>
          <a:prstGeom prst="roundRect">
            <a:avLst/>
          </a:prstGeom>
          <a:solidFill>
            <a:srgbClr val="FFCC66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Redundancy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023484" y="1740077"/>
            <a:ext cx="2053263" cy="519664"/>
          </a:xfrm>
          <a:prstGeom prst="roundRect">
            <a:avLst/>
          </a:prstGeom>
          <a:solidFill>
            <a:srgbClr val="99FF99">
              <a:alpha val="88000"/>
            </a:srgbClr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testing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514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 a design</a:t>
            </a:r>
            <a:endParaRPr lang="en-US" dirty="0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856" y="658586"/>
            <a:ext cx="8902995" cy="4233693"/>
          </a:xfrm>
        </p:spPr>
        <p:txBody>
          <a:bodyPr/>
          <a:lstStyle/>
          <a:p>
            <a:r>
              <a:rPr lang="en-US" i="1" dirty="0">
                <a:solidFill>
                  <a:srgbClr val="3333FF"/>
                </a:solidFill>
              </a:rPr>
              <a:t>It seems that the sole </a:t>
            </a:r>
            <a:r>
              <a:rPr lang="en-US" i="1" dirty="0" smtClean="0">
                <a:solidFill>
                  <a:srgbClr val="3333FF"/>
                </a:solidFill>
              </a:rPr>
              <a:t>purpose of the work of engineers,</a:t>
            </a:r>
          </a:p>
          <a:p>
            <a:r>
              <a:rPr lang="en-US" i="1" dirty="0" smtClean="0">
                <a:solidFill>
                  <a:srgbClr val="3333FF"/>
                </a:solidFill>
              </a:rPr>
              <a:t>designers</a:t>
            </a:r>
            <a:r>
              <a:rPr lang="en-US" i="1" dirty="0">
                <a:solidFill>
                  <a:srgbClr val="3333FF"/>
                </a:solidFill>
              </a:rPr>
              <a:t>, and calculators </a:t>
            </a:r>
            <a:r>
              <a:rPr lang="en-US" i="1" dirty="0" smtClean="0">
                <a:solidFill>
                  <a:srgbClr val="3333FF"/>
                </a:solidFill>
              </a:rPr>
              <a:t>is to polish and </a:t>
            </a:r>
            <a:r>
              <a:rPr lang="en-US" i="1" dirty="0">
                <a:solidFill>
                  <a:srgbClr val="3333FF"/>
                </a:solidFill>
              </a:rPr>
              <a:t>smooth </a:t>
            </a:r>
            <a:r>
              <a:rPr lang="en-US" i="1" dirty="0" smtClean="0">
                <a:solidFill>
                  <a:srgbClr val="3333FF"/>
                </a:solidFill>
              </a:rPr>
              <a:t>out,</a:t>
            </a:r>
          </a:p>
          <a:p>
            <a:r>
              <a:rPr lang="en-US" i="1" dirty="0" smtClean="0">
                <a:solidFill>
                  <a:srgbClr val="3333FF"/>
                </a:solidFill>
              </a:rPr>
              <a:t>lighten </a:t>
            </a:r>
            <a:r>
              <a:rPr lang="en-US" i="1" dirty="0">
                <a:solidFill>
                  <a:srgbClr val="3333FF"/>
                </a:solidFill>
              </a:rPr>
              <a:t>this seam, </a:t>
            </a:r>
            <a:r>
              <a:rPr lang="en-US" i="1" dirty="0" smtClean="0">
                <a:solidFill>
                  <a:srgbClr val="3333FF"/>
                </a:solidFill>
              </a:rPr>
              <a:t>balance that wing </a:t>
            </a:r>
            <a:r>
              <a:rPr lang="en-US" i="1" dirty="0">
                <a:solidFill>
                  <a:srgbClr val="3333FF"/>
                </a:solidFill>
              </a:rPr>
              <a:t>until it is no </a:t>
            </a:r>
            <a:r>
              <a:rPr lang="en-US" i="1" dirty="0" smtClean="0">
                <a:solidFill>
                  <a:srgbClr val="3333FF"/>
                </a:solidFill>
              </a:rPr>
              <a:t>longer</a:t>
            </a:r>
          </a:p>
          <a:p>
            <a:r>
              <a:rPr lang="en-US" i="1" dirty="0" smtClean="0">
                <a:solidFill>
                  <a:srgbClr val="3333FF"/>
                </a:solidFill>
              </a:rPr>
              <a:t>noticed, until </a:t>
            </a:r>
            <a:r>
              <a:rPr lang="en-US" i="1" dirty="0">
                <a:solidFill>
                  <a:srgbClr val="3333FF"/>
                </a:solidFill>
              </a:rPr>
              <a:t>it </a:t>
            </a:r>
            <a:r>
              <a:rPr lang="en-US" i="1" dirty="0" smtClean="0">
                <a:solidFill>
                  <a:srgbClr val="3333FF"/>
                </a:solidFill>
              </a:rPr>
              <a:t>is no longer </a:t>
            </a:r>
            <a:r>
              <a:rPr lang="en-US" i="1" dirty="0">
                <a:solidFill>
                  <a:srgbClr val="3333FF"/>
                </a:solidFill>
              </a:rPr>
              <a:t>a wing attached to a fuselage, </a:t>
            </a:r>
            <a:r>
              <a:rPr lang="en-US" i="1" dirty="0" smtClean="0">
                <a:solidFill>
                  <a:srgbClr val="3333FF"/>
                </a:solidFill>
              </a:rPr>
              <a:t>but a form fully </a:t>
            </a:r>
            <a:r>
              <a:rPr lang="en-US" i="1" dirty="0">
                <a:solidFill>
                  <a:srgbClr val="3333FF"/>
                </a:solidFill>
              </a:rPr>
              <a:t>unfolded, finally freed from the ore, a sort </a:t>
            </a:r>
            <a:r>
              <a:rPr lang="en-US" i="1" dirty="0" smtClean="0">
                <a:solidFill>
                  <a:srgbClr val="3333FF"/>
                </a:solidFill>
              </a:rPr>
              <a:t>of mysteriously </a:t>
            </a:r>
            <a:r>
              <a:rPr lang="en-US" i="1" dirty="0">
                <a:solidFill>
                  <a:srgbClr val="3333FF"/>
                </a:solidFill>
              </a:rPr>
              <a:t>joined whole, </a:t>
            </a:r>
            <a:r>
              <a:rPr lang="en-US" i="1" dirty="0" smtClean="0">
                <a:solidFill>
                  <a:srgbClr val="3333FF"/>
                </a:solidFill>
              </a:rPr>
              <a:t>and of </a:t>
            </a:r>
            <a:r>
              <a:rPr lang="en-US" i="1" dirty="0">
                <a:solidFill>
                  <a:srgbClr val="3333FF"/>
                </a:solidFill>
              </a:rPr>
              <a:t>the same quality as that of a poem. It seems that perfection is  reached, not when there is nothing more to add, but when there is no longer anything to remove.</a:t>
            </a:r>
            <a:endParaRPr lang="en-US" sz="1500" i="1" dirty="0">
              <a:solidFill>
                <a:srgbClr val="3333FF"/>
              </a:solidFill>
            </a:endParaRPr>
          </a:p>
          <a:p>
            <a:endParaRPr lang="en-US" sz="1500" i="1" dirty="0"/>
          </a:p>
          <a:p>
            <a:pPr marL="1254125" lvl="3" indent="3175">
              <a:buFont typeface="Wingdings" pitchFamily="2" charset="2"/>
              <a:buNone/>
            </a:pPr>
            <a:r>
              <a:rPr lang="en-US" dirty="0" smtClean="0"/>
              <a:t>(Antoine de Saint-</a:t>
            </a:r>
            <a:r>
              <a:rPr lang="en-US" dirty="0" err="1" smtClean="0"/>
              <a:t>Exupéry</a:t>
            </a:r>
            <a:r>
              <a:rPr lang="en-US" dirty="0" smtClean="0"/>
              <a:t>, </a:t>
            </a:r>
            <a:r>
              <a:rPr lang="en-US" i="1" dirty="0" smtClean="0"/>
              <a:t>Terre </a:t>
            </a:r>
            <a:r>
              <a:rPr lang="en-US" i="1" dirty="0"/>
              <a:t>des Hommes</a:t>
            </a:r>
            <a:r>
              <a:rPr lang="en-US" dirty="0"/>
              <a:t>, 1937)</a:t>
            </a:r>
          </a:p>
        </p:txBody>
      </p:sp>
      <p:pic>
        <p:nvPicPr>
          <p:cNvPr id="4" name="Picture 2" descr="D:\sainte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491" y="502642"/>
            <a:ext cx="909638" cy="125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39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Steve Jobs, 1998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That's been one of </a:t>
            </a:r>
            <a:r>
              <a:rPr lang="en-US" dirty="0" smtClean="0"/>
              <a:t>my</a:t>
            </a:r>
            <a:br>
              <a:rPr lang="en-US" dirty="0" smtClean="0"/>
            </a:br>
            <a:r>
              <a:rPr lang="en-US" dirty="0" smtClean="0"/>
              <a:t>mantras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—</a:t>
            </a:r>
            <a:r>
              <a:rPr lang="en-US" dirty="0" smtClean="0"/>
              <a:t> </a:t>
            </a:r>
            <a:r>
              <a:rPr lang="en-US" dirty="0"/>
              <a:t>focus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simplicity</a:t>
            </a:r>
            <a:r>
              <a:rPr lang="en-US" dirty="0"/>
              <a:t>. Simple can </a:t>
            </a:r>
            <a:r>
              <a:rPr lang="en-US" dirty="0" smtClean="0"/>
              <a:t>be</a:t>
            </a:r>
            <a:br>
              <a:rPr lang="en-US" dirty="0" smtClean="0"/>
            </a:br>
            <a:r>
              <a:rPr lang="en-US" dirty="0" smtClean="0"/>
              <a:t>harder </a:t>
            </a:r>
            <a:r>
              <a:rPr lang="en-US" dirty="0"/>
              <a:t>than </a:t>
            </a:r>
            <a:r>
              <a:rPr lang="en-US" dirty="0" smtClean="0"/>
              <a:t>complex:</a:t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/>
              <a:t>have to work hard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/>
              <a:t>your thinking clean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make </a:t>
            </a:r>
            <a:r>
              <a:rPr lang="en-US" dirty="0"/>
              <a:t>it simple. But </a:t>
            </a:r>
            <a:r>
              <a:rPr lang="en-US" dirty="0" smtClean="0"/>
              <a:t>it's</a:t>
            </a:r>
            <a:br>
              <a:rPr lang="en-US" dirty="0" smtClean="0"/>
            </a:br>
            <a:r>
              <a:rPr lang="en-US" dirty="0" smtClean="0"/>
              <a:t>worth </a:t>
            </a:r>
            <a:r>
              <a:rPr lang="en-US" dirty="0"/>
              <a:t>it in the </a:t>
            </a:r>
            <a:r>
              <a:rPr lang="en-US" dirty="0" smtClean="0"/>
              <a:t>end</a:t>
            </a:r>
            <a:br>
              <a:rPr lang="en-US" dirty="0" smtClean="0"/>
            </a:br>
            <a:r>
              <a:rPr lang="en-US" dirty="0" smtClean="0"/>
              <a:t>because </a:t>
            </a:r>
            <a:r>
              <a:rPr lang="en-US" dirty="0"/>
              <a:t>once you get there, you can move mountains.</a:t>
            </a:r>
            <a:endParaRPr lang="ru-RU" dirty="0"/>
          </a:p>
        </p:txBody>
      </p:sp>
      <p:pic>
        <p:nvPicPr>
          <p:cNvPr id="1026" name="Picture 2" descr="D:\job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123" y="799862"/>
            <a:ext cx="3189015" cy="211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21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82803" y="1750353"/>
            <a:ext cx="8594725" cy="2934050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3333FF"/>
                </a:solidFill>
                <a:latin typeface="Arial"/>
                <a:cs typeface="Arial"/>
              </a:rPr>
              <a:t>Part A: Context</a:t>
            </a:r>
            <a:br>
              <a:rPr lang="en-US" dirty="0" smtClean="0">
                <a:solidFill>
                  <a:srgbClr val="3333FF"/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rgbClr val="3333FF"/>
                </a:solidFill>
                <a:latin typeface="Arial"/>
                <a:cs typeface="Arial"/>
              </a:rPr>
              <a:t>3: Official agile principles</a:t>
            </a:r>
            <a:endParaRPr lang="en-US" dirty="0">
              <a:solidFill>
                <a:srgbClr val="3333FF"/>
              </a:solidFill>
              <a:latin typeface="Arial"/>
              <a:cs typeface="Arial"/>
            </a:endParaRPr>
          </a:p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C00000"/>
                </a:solidFill>
                <a:latin typeface="Arial"/>
                <a:cs typeface="Arial"/>
              </a:rPr>
              <a:t>What we have seen:</a:t>
            </a: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The official principles give us a good starting point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for understanding Agile,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but they fall short of explaining exactly what the method is</a:t>
            </a:r>
          </a:p>
        </p:txBody>
      </p:sp>
    </p:spTree>
    <p:extLst>
      <p:ext uri="{BB962C8B-B14F-4D97-AF65-F5344CB8AC3E}">
        <p14:creationId xmlns:p14="http://schemas.microsoft.com/office/powerpoint/2010/main" val="118248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591" y="1790945"/>
            <a:ext cx="7077108" cy="301555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en-US" sz="2900" b="1" dirty="0" smtClean="0">
                <a:latin typeface="Verdana" pitchFamily="34" charset="0"/>
              </a:rPr>
              <a:t>Part A: context</a:t>
            </a:r>
          </a:p>
          <a:p>
            <a:pPr lvl="0" algn="l">
              <a:lnSpc>
                <a:spcPct val="110000"/>
              </a:lnSpc>
              <a:spcBef>
                <a:spcPts val="1200"/>
              </a:spcBef>
            </a:pPr>
            <a:r>
              <a:rPr lang="en-US" sz="2900" dirty="0">
                <a:solidFill>
                  <a:srgbClr val="FFFFFF">
                    <a:lumMod val="65000"/>
                  </a:srgbClr>
                </a:solidFill>
                <a:latin typeface="Verdana" pitchFamily="34" charset="0"/>
              </a:rPr>
              <a:t>1: The Agile manifesto</a:t>
            </a:r>
          </a:p>
          <a:p>
            <a:pPr lvl="0" algn="l">
              <a:lnSpc>
                <a:spcPct val="110000"/>
              </a:lnSpc>
              <a:spcBef>
                <a:spcPts val="1200"/>
              </a:spcBef>
            </a:pPr>
            <a:r>
              <a:rPr lang="en-US" sz="2900" dirty="0">
                <a:solidFill>
                  <a:srgbClr val="FFFFFF">
                    <a:lumMod val="65000"/>
                  </a:srgbClr>
                </a:solidFill>
                <a:latin typeface="Verdana" pitchFamily="34" charset="0"/>
              </a:rPr>
              <a:t>2: Agile methods</a:t>
            </a:r>
          </a:p>
          <a:p>
            <a:pPr lvl="0" algn="l">
              <a:lnSpc>
                <a:spcPct val="110000"/>
              </a:lnSpc>
              <a:spcBef>
                <a:spcPts val="1200"/>
              </a:spcBef>
            </a:pPr>
            <a:r>
              <a:rPr lang="en-US" sz="2900" dirty="0" smtClean="0">
                <a:solidFill>
                  <a:srgbClr val="FFFFFF">
                    <a:lumMod val="65000"/>
                  </a:srgbClr>
                </a:solidFill>
                <a:latin typeface="Verdana" pitchFamily="34" charset="0"/>
              </a:rPr>
              <a:t>3: Official agile principles</a:t>
            </a:r>
            <a:endParaRPr lang="en-US" sz="2900" dirty="0">
              <a:solidFill>
                <a:srgbClr val="FFFFFF">
                  <a:lumMod val="65000"/>
                </a:srgbClr>
              </a:solidFill>
              <a:latin typeface="Verdana" pitchFamily="34" charset="0"/>
            </a:endParaRPr>
          </a:p>
          <a:p>
            <a:pPr lvl="0" algn="l">
              <a:lnSpc>
                <a:spcPct val="110000"/>
              </a:lnSpc>
              <a:spcBef>
                <a:spcPts val="1200"/>
              </a:spcBef>
            </a:pPr>
            <a:r>
              <a:rPr lang="en-US" sz="2900" dirty="0">
                <a:latin typeface="Verdana" pitchFamily="34" charset="0"/>
              </a:rPr>
              <a:t>4: Agile values</a:t>
            </a:r>
          </a:p>
        </p:txBody>
      </p:sp>
    </p:spTree>
    <p:extLst>
      <p:ext uri="{BB962C8B-B14F-4D97-AF65-F5344CB8AC3E}">
        <p14:creationId xmlns:p14="http://schemas.microsoft.com/office/powerpoint/2010/main" val="310878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precise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dirty="0" smtClean="0"/>
              <a:t>Agile values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dirty="0" smtClean="0"/>
              <a:t>Agile principles</a:t>
            </a:r>
          </a:p>
          <a:p>
            <a:pPr lvl="1"/>
            <a:r>
              <a:rPr lang="en-US" dirty="0"/>
              <a:t>Managerial</a:t>
            </a:r>
          </a:p>
          <a:p>
            <a:pPr lvl="1"/>
            <a:r>
              <a:rPr lang="en-US" dirty="0" smtClean="0"/>
              <a:t>Technical</a:t>
            </a:r>
            <a:endParaRPr lang="en-US" dirty="0" smtClean="0"/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dirty="0" smtClean="0"/>
              <a:t>Agile </a:t>
            </a:r>
            <a:r>
              <a:rPr lang="en-US" dirty="0" smtClean="0"/>
              <a:t>roles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dirty="0" smtClean="0"/>
              <a:t>Agile </a:t>
            </a:r>
            <a:r>
              <a:rPr lang="en-US" dirty="0" smtClean="0"/>
              <a:t>practices</a:t>
            </a:r>
          </a:p>
          <a:p>
            <a:pPr lvl="1"/>
            <a:r>
              <a:rPr lang="en-US" dirty="0" smtClean="0"/>
              <a:t>Managerial</a:t>
            </a:r>
          </a:p>
          <a:p>
            <a:pPr lvl="1"/>
            <a:r>
              <a:rPr lang="en-US" dirty="0" smtClean="0"/>
              <a:t>Technical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dirty="0" smtClean="0"/>
              <a:t>Agile </a:t>
            </a:r>
            <a:r>
              <a:rPr lang="en-US" dirty="0" smtClean="0"/>
              <a:t>artifacts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lvl="1" indent="-271463">
              <a:spcBef>
                <a:spcPts val="2700"/>
              </a:spcBef>
            </a:pPr>
            <a:r>
              <a:rPr lang="en-US" b="1" dirty="0" smtClean="0">
                <a:solidFill>
                  <a:srgbClr val="8B0000"/>
                </a:solidFill>
              </a:rPr>
              <a:t>A</a:t>
            </a:r>
            <a:r>
              <a:rPr lang="en-US" dirty="0" smtClean="0"/>
              <a:t>    New</a:t>
            </a:r>
            <a:r>
              <a:rPr lang="en-US" dirty="0"/>
              <a:t>, reduced role for </a:t>
            </a:r>
            <a:r>
              <a:rPr lang="en-US" dirty="0" smtClean="0"/>
              <a:t>manager</a:t>
            </a:r>
            <a:endParaRPr lang="en-US" b="1" dirty="0"/>
          </a:p>
          <a:p>
            <a:pPr marL="271463" lvl="1" indent="-271463">
              <a:spcBef>
                <a:spcPts val="2700"/>
              </a:spcBef>
            </a:pPr>
            <a:r>
              <a:rPr lang="en-US" b="1" dirty="0">
                <a:solidFill>
                  <a:srgbClr val="8B0000"/>
                </a:solidFill>
              </a:rPr>
              <a:t>B</a:t>
            </a:r>
            <a:r>
              <a:rPr lang="en-US" dirty="0" smtClean="0"/>
              <a:t>    No </a:t>
            </a:r>
            <a:r>
              <a:rPr lang="en-US" dirty="0"/>
              <a:t>“Big Upfront” </a:t>
            </a:r>
            <a:r>
              <a:rPr lang="en-US" dirty="0" smtClean="0"/>
              <a:t>steps</a:t>
            </a:r>
            <a:endParaRPr lang="en-US" b="1" dirty="0"/>
          </a:p>
          <a:p>
            <a:pPr marL="271463" lvl="1" indent="-271463">
              <a:spcBef>
                <a:spcPts val="2700"/>
              </a:spcBef>
            </a:pPr>
            <a:r>
              <a:rPr lang="en-US" b="1" dirty="0">
                <a:solidFill>
                  <a:srgbClr val="8B0000"/>
                </a:solidFill>
              </a:rPr>
              <a:t>C</a:t>
            </a:r>
            <a:r>
              <a:rPr lang="en-US" dirty="0" smtClean="0"/>
              <a:t>    Iterative development</a:t>
            </a:r>
            <a:endParaRPr lang="en-US" b="1" dirty="0"/>
          </a:p>
          <a:p>
            <a:pPr marL="271463" lvl="1" indent="-271463">
              <a:spcBef>
                <a:spcPts val="2700"/>
              </a:spcBef>
            </a:pPr>
            <a:r>
              <a:rPr lang="en-US" b="1" dirty="0">
                <a:solidFill>
                  <a:srgbClr val="8B0000"/>
                </a:solidFill>
              </a:rPr>
              <a:t>D</a:t>
            </a:r>
            <a:r>
              <a:rPr lang="en-US" dirty="0" smtClean="0"/>
              <a:t>    Limited, negotiated scope</a:t>
            </a:r>
            <a:endParaRPr lang="en-US" b="1" dirty="0"/>
          </a:p>
          <a:p>
            <a:pPr marL="271463" lvl="1" indent="-271463">
              <a:spcBef>
                <a:spcPts val="2700"/>
              </a:spcBef>
            </a:pPr>
            <a:r>
              <a:rPr lang="en-US" b="1" dirty="0">
                <a:solidFill>
                  <a:srgbClr val="8B0000"/>
                </a:solidFill>
              </a:rPr>
              <a:t>E</a:t>
            </a:r>
            <a:r>
              <a:rPr lang="en-US" dirty="0" smtClean="0"/>
              <a:t>    Focus </a:t>
            </a:r>
            <a:r>
              <a:rPr lang="en-US" dirty="0"/>
              <a:t>on quality, </a:t>
            </a:r>
            <a:r>
              <a:rPr lang="en-US" dirty="0" smtClean="0"/>
              <a:t>achieved </a:t>
            </a:r>
            <a:r>
              <a:rPr lang="en-US" dirty="0"/>
              <a:t>through </a:t>
            </a:r>
            <a:r>
              <a:rPr lang="en-US" dirty="0" smtClean="0"/>
              <a:t>testing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82803" y="1750353"/>
            <a:ext cx="8594725" cy="2934050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3333FF"/>
                </a:solidFill>
                <a:latin typeface="Arial"/>
                <a:cs typeface="Arial"/>
              </a:rPr>
              <a:t>Part A: Context</a:t>
            </a:r>
            <a:br>
              <a:rPr lang="en-US" dirty="0" smtClean="0">
                <a:solidFill>
                  <a:srgbClr val="3333FF"/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rgbClr val="3333FF"/>
                </a:solidFill>
                <a:latin typeface="Arial"/>
                <a:cs typeface="Arial"/>
              </a:rPr>
              <a:t>4: Agile values</a:t>
            </a:r>
            <a:endParaRPr lang="en-US" dirty="0">
              <a:solidFill>
                <a:srgbClr val="3333FF"/>
              </a:solidFill>
              <a:latin typeface="Arial"/>
              <a:cs typeface="Arial"/>
            </a:endParaRPr>
          </a:p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C00000"/>
                </a:solidFill>
                <a:latin typeface="Arial"/>
                <a:cs typeface="Arial"/>
              </a:rPr>
              <a:t>What we have seen:</a:t>
            </a: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Beyond specific principles, practices and artifacts,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Agile is defined by general values,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representing a vision of how development should proceed</a:t>
            </a:r>
          </a:p>
        </p:txBody>
      </p:sp>
    </p:spTree>
    <p:extLst>
      <p:ext uri="{BB962C8B-B14F-4D97-AF65-F5344CB8AC3E}">
        <p14:creationId xmlns:p14="http://schemas.microsoft.com/office/powerpoint/2010/main" val="38446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manifesto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00" dirty="0"/>
              <a:t>.</a:t>
            </a:r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58" y="769886"/>
            <a:ext cx="5650142" cy="412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25545" y="3143893"/>
            <a:ext cx="24534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file"/>
              </a:rPr>
              <a:t>agilemanifesto.org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the authors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58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Twelve principles (from the Manifesto)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12" y="569626"/>
            <a:ext cx="8743308" cy="4306977"/>
          </a:xfrm>
        </p:spPr>
        <p:txBody>
          <a:bodyPr/>
          <a:lstStyle/>
          <a:p>
            <a:pPr marL="257175" lvl="1" indent="-257175">
              <a:lnSpc>
                <a:spcPct val="90000"/>
              </a:lnSpc>
              <a:buFont typeface="+mj-lt"/>
              <a:buAutoNum type="arabicPeriod"/>
            </a:pPr>
            <a:r>
              <a:rPr lang="en-US" sz="1600" dirty="0" smtClean="0"/>
              <a:t>Our </a:t>
            </a:r>
            <a:r>
              <a:rPr lang="en-US" sz="1600" dirty="0"/>
              <a:t>highest priority is to satisfy the customer </a:t>
            </a:r>
            <a:r>
              <a:rPr lang="en-US" sz="1600" dirty="0" smtClean="0"/>
              <a:t>through early </a:t>
            </a:r>
            <a:r>
              <a:rPr lang="en-US" sz="1600" dirty="0"/>
              <a:t>and continuous delivery   of valuable software. </a:t>
            </a:r>
          </a:p>
          <a:p>
            <a:pPr marL="257175" lvl="1" indent="-257175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Welcome changing requirements, even late in development. Agile processes harness change for the customer's competitive advantage. </a:t>
            </a:r>
          </a:p>
          <a:p>
            <a:pPr marL="257175" lvl="1" indent="-257175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Deliver working software frequently, from a couple of weeks to a couple of months, with a preference to the shorter timescale. </a:t>
            </a:r>
          </a:p>
          <a:p>
            <a:pPr marL="257175" lvl="1" indent="-257175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Business people and developers must work together daily throughout the project. </a:t>
            </a:r>
          </a:p>
          <a:p>
            <a:pPr marL="257175" lvl="1" indent="-257175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Build projects around motivated individuals. Give them the environment and support they need, and trust them to get the job done. </a:t>
            </a:r>
          </a:p>
          <a:p>
            <a:pPr marL="257175" lvl="1" indent="-257175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The most efficient and effective method of conveying information to and within a development team is face-to-face conversation. </a:t>
            </a:r>
          </a:p>
          <a:p>
            <a:pPr marL="257175" lvl="1" indent="-257175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Working software </a:t>
            </a:r>
            <a:r>
              <a:rPr lang="en-US" sz="1600" dirty="0" smtClean="0"/>
              <a:t>is </a:t>
            </a:r>
            <a:r>
              <a:rPr lang="en-US" sz="1600" dirty="0"/>
              <a:t>the primary measure of progress. </a:t>
            </a:r>
          </a:p>
          <a:p>
            <a:pPr marL="257175" lvl="1" indent="-257175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Agile processes promote sustainable development. The sponsors, developers, and users should be able to maintain a constant pace indefinitely. </a:t>
            </a:r>
          </a:p>
          <a:p>
            <a:pPr marL="257175" lvl="1" indent="-257175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Continuous attention to technical excellence and good design enhances agility. </a:t>
            </a:r>
          </a:p>
          <a:p>
            <a:pPr marL="257175" lvl="1" indent="-257175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Simplicity—  the art of maximizing the amount of work not done —is essential. </a:t>
            </a:r>
          </a:p>
          <a:p>
            <a:pPr marL="257175" lvl="1" indent="-257175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The best architectures, requirements, and designs emerge from self-organizing teams. </a:t>
            </a:r>
          </a:p>
          <a:p>
            <a:pPr marL="257175" lvl="1" indent="-257175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At regular intervals, the team reflects on how to become more effective,</a:t>
            </a:r>
            <a:br>
              <a:rPr lang="en-US" sz="1600" dirty="0"/>
            </a:br>
            <a:r>
              <a:rPr lang="en-US" sz="1600" dirty="0"/>
              <a:t>then tunes and adjusts its behavior accordingly.</a:t>
            </a:r>
          </a:p>
        </p:txBody>
      </p:sp>
    </p:spTree>
    <p:extLst>
      <p:ext uri="{BB962C8B-B14F-4D97-AF65-F5344CB8AC3E}">
        <p14:creationId xmlns:p14="http://schemas.microsoft.com/office/powerpoint/2010/main" val="169831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82803" y="1750353"/>
            <a:ext cx="8594725" cy="2934050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3333FF"/>
                </a:solidFill>
                <a:latin typeface="Arial"/>
                <a:cs typeface="Arial"/>
              </a:rPr>
              <a:t>Part A: Context</a:t>
            </a:r>
            <a:br>
              <a:rPr lang="en-US" dirty="0" smtClean="0">
                <a:solidFill>
                  <a:srgbClr val="3333FF"/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rgbClr val="3333FF"/>
                </a:solidFill>
                <a:latin typeface="Arial"/>
                <a:cs typeface="Arial"/>
              </a:rPr>
              <a:t>1: The Agile Manifesto</a:t>
            </a:r>
            <a:endParaRPr lang="en-US" dirty="0">
              <a:solidFill>
                <a:srgbClr val="3333FF"/>
              </a:solidFill>
              <a:latin typeface="Arial"/>
              <a:cs typeface="Arial"/>
            </a:endParaRPr>
          </a:p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C00000"/>
                </a:solidFill>
                <a:latin typeface="Arial"/>
                <a:cs typeface="Arial"/>
              </a:rPr>
              <a:t>What we have seen:</a:t>
            </a: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A set of principles,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defining Agile as seen by its creators</a:t>
            </a:r>
          </a:p>
        </p:txBody>
      </p:sp>
    </p:spTree>
    <p:extLst>
      <p:ext uri="{BB962C8B-B14F-4D97-AF65-F5344CB8AC3E}">
        <p14:creationId xmlns:p14="http://schemas.microsoft.com/office/powerpoint/2010/main" val="35052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907306" y="86917"/>
            <a:ext cx="379319" cy="41813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83203" name="Rectangle 3"/>
          <p:cNvSpPr>
            <a:spLocks noGrp="1" noChangeArrowheads="1"/>
          </p:cNvSpPr>
          <p:nvPr>
            <p:ph idx="1"/>
          </p:nvPr>
        </p:nvSpPr>
        <p:spPr>
          <a:xfrm>
            <a:off x="7180729" y="4504765"/>
            <a:ext cx="328781" cy="281921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>
              <a:solidFill>
                <a:srgbClr val="993300"/>
              </a:solidFill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259681" y="490963"/>
            <a:ext cx="54592" cy="262277"/>
          </a:xfrm>
          <a:prstGeom prst="rect">
            <a:avLst/>
          </a:prstGeom>
          <a:solidFill>
            <a:srgbClr val="FFFFFF"/>
          </a:solidFill>
          <a:ln w="19050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lIns="27000" tIns="27000" rIns="27000" bIns="27000" anchor="ctr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srgbClr val="000000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7351295" y="4440436"/>
            <a:ext cx="215128" cy="12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B0000"/>
              </a:buClr>
              <a:buSzPct val="80000"/>
              <a:buFont typeface="Wingdings" pitchFamily="2" charset="2"/>
              <a:buNone/>
              <a:defRPr sz="2400">
                <a:solidFill>
                  <a:srgbClr val="3333FF"/>
                </a:solidFill>
                <a:latin typeface="+mn-lt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400">
                <a:solidFill>
                  <a:srgbClr val="336600"/>
                </a:solidFill>
                <a:latin typeface="+mn-lt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400">
                <a:solidFill>
                  <a:srgbClr val="3333FF"/>
                </a:solidFill>
                <a:latin typeface="+mn-lt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400">
                <a:solidFill>
                  <a:srgbClr val="3333FF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>
                <a:solidFill>
                  <a:srgbClr val="3333FF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>
                <a:solidFill>
                  <a:srgbClr val="3333FF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>
                <a:solidFill>
                  <a:srgbClr val="3333FF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>
                <a:solidFill>
                  <a:srgbClr val="3333FF"/>
                </a:solidFill>
                <a:latin typeface="+mn-lt"/>
                <a:cs typeface="+mn-cs"/>
              </a:defRPr>
            </a:lvl9pPr>
          </a:lstStyle>
          <a:p>
            <a:pPr defTabSz="685800">
              <a:defRPr/>
            </a:pPr>
            <a:endParaRPr lang="en-US" sz="1500" b="1" kern="0">
              <a:solidFill>
                <a:srgbClr val="000000"/>
              </a:solidFill>
              <a:latin typeface="Constantia" panose="02030602050306030303" pitchFamily="18" charset="0"/>
              <a:cs typeface="Arial"/>
            </a:endParaRPr>
          </a:p>
          <a:p>
            <a:pPr defTabSz="685800">
              <a:defRPr/>
            </a:pPr>
            <a:endParaRPr lang="en-US" sz="1200" b="1" kern="0">
              <a:solidFill>
                <a:srgbClr val="000000"/>
              </a:solidFill>
              <a:latin typeface="Constantia" panose="02030602050306030303" pitchFamily="18" charset="0"/>
              <a:cs typeface="Arial"/>
            </a:endParaRPr>
          </a:p>
          <a:p>
            <a:pPr defTabSz="685800">
              <a:defRPr/>
            </a:pPr>
            <a:endParaRPr lang="en-US" sz="1200" b="1" kern="0">
              <a:solidFill>
                <a:srgbClr val="000000"/>
              </a:solidFill>
              <a:latin typeface="Constantia" panose="02030602050306030303" pitchFamily="18" charset="0"/>
              <a:cs typeface="Arial"/>
            </a:endParaRPr>
          </a:p>
          <a:p>
            <a:pPr defTabSz="685800">
              <a:defRPr/>
            </a:pPr>
            <a:endParaRPr lang="en-US" sz="2100" b="1" kern="0" dirty="0">
              <a:solidFill>
                <a:srgbClr val="A50021"/>
              </a:solidFill>
              <a:latin typeface="Constantia" panose="02030602050306030303" pitchFamily="18" charset="0"/>
              <a:cs typeface="Arial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49290" y="410547"/>
            <a:ext cx="7511143" cy="223935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kern="120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3487654" cy="51390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50279" y="1654139"/>
            <a:ext cx="4270431" cy="24577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Agile!</a:t>
            </a:r>
            <a:b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 Good, the Hype and the Ugly</a:t>
            </a: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Bertrand Meyer</a:t>
            </a:r>
            <a:b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Springer, 2014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8340" y="241541"/>
            <a:ext cx="3433313" cy="511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Supporting textbook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77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3202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6871" y="1821767"/>
            <a:ext cx="6953812" cy="301555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en-US" sz="2900" b="1" dirty="0" smtClean="0">
                <a:latin typeface="Verdana" pitchFamily="34" charset="0"/>
              </a:rPr>
              <a:t>Part A: context</a:t>
            </a:r>
          </a:p>
          <a:p>
            <a:pPr lvl="0" algn="l">
              <a:lnSpc>
                <a:spcPct val="110000"/>
              </a:lnSpc>
              <a:spcBef>
                <a:spcPts val="1200"/>
              </a:spcBef>
            </a:pPr>
            <a:r>
              <a:rPr lang="en-US" sz="2900" dirty="0">
                <a:solidFill>
                  <a:srgbClr val="FFFFFF">
                    <a:lumMod val="65000"/>
                  </a:srgbClr>
                </a:solidFill>
                <a:latin typeface="Verdana" pitchFamily="34" charset="0"/>
              </a:rPr>
              <a:t>1: The Agile manifesto</a:t>
            </a:r>
          </a:p>
          <a:p>
            <a:pPr lvl="0" algn="l">
              <a:lnSpc>
                <a:spcPct val="110000"/>
              </a:lnSpc>
              <a:spcBef>
                <a:spcPts val="1200"/>
              </a:spcBef>
            </a:pPr>
            <a:r>
              <a:rPr lang="en-US" sz="2900" dirty="0">
                <a:latin typeface="Verdana" pitchFamily="34" charset="0"/>
              </a:rPr>
              <a:t>2: Agile methods</a:t>
            </a:r>
          </a:p>
          <a:p>
            <a:pPr lvl="0" algn="l">
              <a:lnSpc>
                <a:spcPct val="110000"/>
              </a:lnSpc>
              <a:spcBef>
                <a:spcPts val="1200"/>
              </a:spcBef>
            </a:pPr>
            <a:r>
              <a:rPr lang="en-US" sz="2900" dirty="0" smtClean="0">
                <a:solidFill>
                  <a:srgbClr val="FFFFFF">
                    <a:lumMod val="65000"/>
                  </a:srgbClr>
                </a:solidFill>
                <a:latin typeface="Verdana" pitchFamily="34" charset="0"/>
              </a:rPr>
              <a:t>3: Official agile principles</a:t>
            </a:r>
            <a:endParaRPr lang="en-US" sz="2900" dirty="0">
              <a:solidFill>
                <a:srgbClr val="FFFFFF">
                  <a:lumMod val="65000"/>
                </a:srgbClr>
              </a:solidFill>
              <a:latin typeface="Verdana" pitchFamily="34" charset="0"/>
            </a:endParaRPr>
          </a:p>
          <a:p>
            <a:pPr lvl="0" algn="l">
              <a:lnSpc>
                <a:spcPct val="110000"/>
              </a:lnSpc>
              <a:spcBef>
                <a:spcPts val="1200"/>
              </a:spcBef>
            </a:pPr>
            <a:r>
              <a:rPr lang="en-US" sz="2900" dirty="0" smtClean="0">
                <a:solidFill>
                  <a:srgbClr val="FFFFFF">
                    <a:lumMod val="65000"/>
                  </a:srgbClr>
                </a:solidFill>
                <a:latin typeface="Verdana" pitchFamily="34" charset="0"/>
              </a:rPr>
              <a:t>4: Agile values</a:t>
            </a:r>
            <a:endParaRPr lang="en-US" sz="2900" dirty="0">
              <a:solidFill>
                <a:srgbClr val="FFFFFF">
                  <a:lumMod val="65000"/>
                </a:srgbClr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141" y="4518661"/>
            <a:ext cx="977741" cy="33660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rapezoid 3"/>
          <p:cNvSpPr/>
          <p:nvPr/>
        </p:nvSpPr>
        <p:spPr bwMode="auto">
          <a:xfrm>
            <a:off x="2094971" y="3035560"/>
            <a:ext cx="1040884" cy="405000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sz="1800" b="1" dirty="0">
                <a:solidFill>
                  <a:schemeClr val="bg1"/>
                </a:solidFill>
                <a:latin typeface="Constantia" panose="02030602050306030303" pitchFamily="18" charset="0"/>
              </a:rPr>
              <a:t>Crystal</a:t>
            </a:r>
          </a:p>
        </p:txBody>
      </p:sp>
      <p:sp>
        <p:nvSpPr>
          <p:cNvPr id="5" name="Pentagon 4"/>
          <p:cNvSpPr/>
          <p:nvPr/>
        </p:nvSpPr>
        <p:spPr bwMode="auto">
          <a:xfrm>
            <a:off x="2294818" y="2074077"/>
            <a:ext cx="841037" cy="331526"/>
          </a:xfrm>
          <a:prstGeom prst="homePlate">
            <a:avLst/>
          </a:prstGeom>
          <a:solidFill>
            <a:srgbClr val="00B0F0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square" lIns="27000" tIns="27000" rIns="27000" bIns="27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Constantia" panose="02030602050306030303" pitchFamily="18" charset="0"/>
              </a:rPr>
              <a:t> Lean</a:t>
            </a:r>
            <a:endParaRPr lang="en-US" sz="1800" dirty="0">
              <a:solidFill>
                <a:srgbClr val="FFFF00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222365" y="3875249"/>
            <a:ext cx="731052" cy="366795"/>
          </a:xfrm>
          <a:prstGeom prst="roundRect">
            <a:avLst/>
          </a:prstGeom>
          <a:solidFill>
            <a:srgbClr val="8B0000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27000" tIns="27000" rIns="27000" bIns="27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Constantia" panose="02030602050306030303" pitchFamily="18" charset="0"/>
              </a:rPr>
              <a:t>Scrum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376358" y="1244860"/>
            <a:ext cx="478109" cy="405000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tantia" panose="02030602050306030303" pitchFamily="18" charset="0"/>
              </a:rPr>
              <a:t>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92287" y="1248778"/>
            <a:ext cx="3485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(Extreme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programming) Kent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09260" y="2074076"/>
            <a:ext cx="2206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Mary Poppendieck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23560" y="3099560"/>
            <a:ext cx="2139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Alistair Cockburn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12080" y="3834987"/>
            <a:ext cx="2926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Schwaber &amp; Sutherland</a:t>
            </a:r>
          </a:p>
        </p:txBody>
      </p:sp>
    </p:spTree>
    <p:extLst>
      <p:ext uri="{BB962C8B-B14F-4D97-AF65-F5344CB8AC3E}">
        <p14:creationId xmlns:p14="http://schemas.microsoft.com/office/powerpoint/2010/main" val="142989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XP: The revolt of the cubicles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4" descr="http://www.unitedfeatures.com/ufs/images/comics/characters/cast_dilbert_Dilbert_sm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7766" y="2020848"/>
            <a:ext cx="1949768" cy="194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23599" y="2037517"/>
            <a:ext cx="1888331" cy="1888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05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Negotiated scope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“Write </a:t>
            </a:r>
            <a:r>
              <a:rPr lang="en-US" dirty="0"/>
              <a:t>contracts for software development that fix time, costs, and quality but call for an </a:t>
            </a:r>
            <a:r>
              <a:rPr lang="en-US" dirty="0" smtClean="0"/>
              <a:t>ongoing negotiation </a:t>
            </a:r>
            <a:r>
              <a:rPr lang="en-US" dirty="0"/>
              <a:t>of the precise scope of the system. Reduce risk by signing a sequence of short </a:t>
            </a:r>
            <a:r>
              <a:rPr lang="en-US" dirty="0" smtClean="0"/>
              <a:t>contracts instead </a:t>
            </a:r>
            <a:r>
              <a:rPr lang="en-US" dirty="0"/>
              <a:t>of one long </a:t>
            </a:r>
            <a:r>
              <a:rPr lang="en-US" dirty="0" smtClean="0"/>
              <a:t>one.”</a:t>
            </a:r>
          </a:p>
          <a:p>
            <a:endParaRPr lang="en-US" dirty="0"/>
          </a:p>
          <a:p>
            <a:r>
              <a:rPr lang="en-US" dirty="0" smtClean="0"/>
              <a:t>“You </a:t>
            </a:r>
            <a:r>
              <a:rPr lang="en-US" dirty="0"/>
              <a:t>can move in the direction of negotiated scope. Big, long contracts can be split in half or </a:t>
            </a:r>
            <a:r>
              <a:rPr lang="en-US" dirty="0" smtClean="0"/>
              <a:t>thirds, with </a:t>
            </a:r>
            <a:r>
              <a:rPr lang="en-US" dirty="0"/>
              <a:t>the optional part to be exercised only if both parties agree. Contracts with high costs for </a:t>
            </a:r>
            <a:r>
              <a:rPr lang="en-US" dirty="0" smtClean="0"/>
              <a:t>change requests can </a:t>
            </a:r>
            <a:r>
              <a:rPr lang="en-US" dirty="0"/>
              <a:t>be written with less scope fixed up front and lower costs for </a:t>
            </a:r>
            <a:r>
              <a:rPr lang="en-US" dirty="0" smtClean="0"/>
              <a:t>changes”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5029503" y="87684"/>
            <a:ext cx="409920" cy="34723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802484" y="101860"/>
            <a:ext cx="1574263" cy="305028"/>
          </a:xfrm>
          <a:prstGeom prst="roundRect">
            <a:avLst/>
          </a:prstGeom>
          <a:solidFill>
            <a:srgbClr val="FFFF00"/>
          </a:solidFill>
          <a:ln w="19050" algn="ctr">
            <a:solidFill>
              <a:srgbClr val="C00000"/>
            </a:solidFill>
            <a:miter lim="800000"/>
            <a:headEnd type="none" w="lg" len="lg"/>
            <a:tailEnd type="none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wrap="square" lIns="27000" tIns="27000" rIns="27000" bIns="27000">
            <a:noAutofit/>
          </a:bodyPr>
          <a:lstStyle/>
          <a:p>
            <a:r>
              <a:rPr lang="en-US" sz="15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Beck 05</a:t>
            </a:r>
          </a:p>
        </p:txBody>
      </p:sp>
    </p:spTree>
    <p:extLst>
      <p:ext uri="{BB962C8B-B14F-4D97-AF65-F5344CB8AC3E}">
        <p14:creationId xmlns:p14="http://schemas.microsoft.com/office/powerpoint/2010/main" val="333153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defRPr sz="28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872</Words>
  <Application>Microsoft Office PowerPoint</Application>
  <PresentationFormat>On-screen Show (16:9)</PresentationFormat>
  <Paragraphs>129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Arial Black</vt:lpstr>
      <vt:lpstr>Arial Rounded MT Bold</vt:lpstr>
      <vt:lpstr>Cambria</vt:lpstr>
      <vt:lpstr>Cambria Math</vt:lpstr>
      <vt:lpstr>Comic Sans MS</vt:lpstr>
      <vt:lpstr>Constantia</vt:lpstr>
      <vt:lpstr>Symbol</vt:lpstr>
      <vt:lpstr>Times New Roman</vt:lpstr>
      <vt:lpstr>Verdana</vt:lpstr>
      <vt:lpstr>Wingdings</vt:lpstr>
      <vt:lpstr>NORMAL</vt:lpstr>
      <vt:lpstr>PowerPoint Presentation</vt:lpstr>
      <vt:lpstr>Agile manifesto</vt:lpstr>
      <vt:lpstr>Twelve principles (from the Manifesto)</vt:lpstr>
      <vt:lpstr>PowerPoint Presentation</vt:lpstr>
      <vt:lpstr> </vt:lpstr>
      <vt:lpstr>PowerPoint Presentation</vt:lpstr>
      <vt:lpstr>Agile methods</vt:lpstr>
      <vt:lpstr>XP: The revolt of the cubicles</vt:lpstr>
      <vt:lpstr>Negotiated scope contract</vt:lpstr>
      <vt:lpstr>PowerPoint Presentation</vt:lpstr>
      <vt:lpstr>PowerPoint Presentation</vt:lpstr>
      <vt:lpstr>Twelve principles</vt:lpstr>
      <vt:lpstr>Finishing a design</vt:lpstr>
      <vt:lpstr>Steve Jobs, 1998</vt:lpstr>
      <vt:lpstr>PowerPoint Presentation</vt:lpstr>
      <vt:lpstr>PowerPoint Presentation</vt:lpstr>
      <vt:lpstr>A more precise description</vt:lpstr>
      <vt:lpstr>Agile values</vt:lpstr>
      <vt:lpstr>PowerPoint Presentation</vt:lpstr>
    </vt:vector>
  </TitlesOfParts>
  <Company>ETH Zürich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Covariance</dc:title>
  <dc:creator>Prof. Dr. Bertrand Meyer</dc:creator>
  <cp:lastModifiedBy>meyer</cp:lastModifiedBy>
  <cp:revision>2470</cp:revision>
  <dcterms:created xsi:type="dcterms:W3CDTF">2008-09-15T09:44:04Z</dcterms:created>
  <dcterms:modified xsi:type="dcterms:W3CDTF">2015-07-20T13:27:54Z</dcterms:modified>
</cp:coreProperties>
</file>