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65"/>
  </p:notesMasterIdLst>
  <p:handoutMasterIdLst>
    <p:handoutMasterId r:id="rId66"/>
  </p:handoutMasterIdLst>
  <p:sldIdLst>
    <p:sldId id="600" r:id="rId2"/>
    <p:sldId id="752" r:id="rId3"/>
    <p:sldId id="751" r:id="rId4"/>
    <p:sldId id="683" r:id="rId5"/>
    <p:sldId id="684" r:id="rId6"/>
    <p:sldId id="686" r:id="rId7"/>
    <p:sldId id="688" r:id="rId8"/>
    <p:sldId id="689" r:id="rId9"/>
    <p:sldId id="691" r:id="rId10"/>
    <p:sldId id="771" r:id="rId11"/>
    <p:sldId id="692" r:id="rId12"/>
    <p:sldId id="693" r:id="rId13"/>
    <p:sldId id="694" r:id="rId14"/>
    <p:sldId id="750" r:id="rId15"/>
    <p:sldId id="754" r:id="rId16"/>
    <p:sldId id="755" r:id="rId17"/>
    <p:sldId id="703" r:id="rId18"/>
    <p:sldId id="704" r:id="rId19"/>
    <p:sldId id="705" r:id="rId20"/>
    <p:sldId id="708" r:id="rId21"/>
    <p:sldId id="706" r:id="rId22"/>
    <p:sldId id="709" r:id="rId23"/>
    <p:sldId id="710" r:id="rId24"/>
    <p:sldId id="758" r:id="rId25"/>
    <p:sldId id="759" r:id="rId26"/>
    <p:sldId id="760" r:id="rId27"/>
    <p:sldId id="711" r:id="rId28"/>
    <p:sldId id="756" r:id="rId29"/>
    <p:sldId id="753" r:id="rId30"/>
    <p:sldId id="712" r:id="rId31"/>
    <p:sldId id="713" r:id="rId32"/>
    <p:sldId id="714" r:id="rId33"/>
    <p:sldId id="761" r:id="rId34"/>
    <p:sldId id="762" r:id="rId35"/>
    <p:sldId id="763" r:id="rId36"/>
    <p:sldId id="757" r:id="rId37"/>
    <p:sldId id="719" r:id="rId38"/>
    <p:sldId id="720" r:id="rId39"/>
    <p:sldId id="722" r:id="rId40"/>
    <p:sldId id="723" r:id="rId41"/>
    <p:sldId id="724" r:id="rId42"/>
    <p:sldId id="725" r:id="rId43"/>
    <p:sldId id="726" r:id="rId44"/>
    <p:sldId id="770" r:id="rId45"/>
    <p:sldId id="728" r:id="rId46"/>
    <p:sldId id="729" r:id="rId47"/>
    <p:sldId id="731" r:id="rId48"/>
    <p:sldId id="764" r:id="rId49"/>
    <p:sldId id="765" r:id="rId50"/>
    <p:sldId id="766" r:id="rId51"/>
    <p:sldId id="738" r:id="rId52"/>
    <p:sldId id="740" r:id="rId53"/>
    <p:sldId id="742" r:id="rId54"/>
    <p:sldId id="741" r:id="rId55"/>
    <p:sldId id="743" r:id="rId56"/>
    <p:sldId id="745" r:id="rId57"/>
    <p:sldId id="744" r:id="rId58"/>
    <p:sldId id="772" r:id="rId59"/>
    <p:sldId id="773" r:id="rId60"/>
    <p:sldId id="774" r:id="rId61"/>
    <p:sldId id="748" r:id="rId62"/>
    <p:sldId id="749" r:id="rId63"/>
    <p:sldId id="679" r:id="rId64"/>
  </p:sldIdLst>
  <p:sldSz cx="9144000" cy="5143500" type="screen16x9"/>
  <p:notesSz cx="7315200" cy="9601200"/>
  <p:custDataLst>
    <p:tags r:id="rId68"/>
  </p:custDataLst>
  <p:defaultTextStyle>
    <a:defPPr>
      <a:defRPr lang="en-US"/>
    </a:defPPr>
    <a:lvl1pPr algn="l" rtl="0" fontAlgn="base">
      <a:spcBef>
        <a:spcPct val="50000"/>
      </a:spcBef>
      <a:spcAft>
        <a:spcPct val="0"/>
      </a:spcAft>
      <a:defRPr sz="2400" kern="1200">
        <a:solidFill>
          <a:schemeClr val="tx1"/>
        </a:solidFill>
        <a:latin typeface="Comic Sans MS" pitchFamily="66" charset="0"/>
        <a:ea typeface="+mn-ea"/>
        <a:cs typeface="+mn-cs"/>
      </a:defRPr>
    </a:lvl1pPr>
    <a:lvl2pPr marL="457200" algn="l" rtl="0" fontAlgn="base">
      <a:spcBef>
        <a:spcPct val="50000"/>
      </a:spcBef>
      <a:spcAft>
        <a:spcPct val="0"/>
      </a:spcAft>
      <a:defRPr sz="2400" kern="1200">
        <a:solidFill>
          <a:schemeClr val="tx1"/>
        </a:solidFill>
        <a:latin typeface="Comic Sans MS" pitchFamily="66" charset="0"/>
        <a:ea typeface="+mn-ea"/>
        <a:cs typeface="+mn-cs"/>
      </a:defRPr>
    </a:lvl2pPr>
    <a:lvl3pPr marL="914400" algn="l" rtl="0" fontAlgn="base">
      <a:spcBef>
        <a:spcPct val="50000"/>
      </a:spcBef>
      <a:spcAft>
        <a:spcPct val="0"/>
      </a:spcAft>
      <a:defRPr sz="2400" kern="1200">
        <a:solidFill>
          <a:schemeClr val="tx1"/>
        </a:solidFill>
        <a:latin typeface="Comic Sans MS" pitchFamily="66" charset="0"/>
        <a:ea typeface="+mn-ea"/>
        <a:cs typeface="+mn-cs"/>
      </a:defRPr>
    </a:lvl3pPr>
    <a:lvl4pPr marL="1371600" algn="l" rtl="0" fontAlgn="base">
      <a:spcBef>
        <a:spcPct val="50000"/>
      </a:spcBef>
      <a:spcAft>
        <a:spcPct val="0"/>
      </a:spcAft>
      <a:defRPr sz="2400" kern="1200">
        <a:solidFill>
          <a:schemeClr val="tx1"/>
        </a:solidFill>
        <a:latin typeface="Comic Sans MS" pitchFamily="66" charset="0"/>
        <a:ea typeface="+mn-ea"/>
        <a:cs typeface="+mn-cs"/>
      </a:defRPr>
    </a:lvl4pPr>
    <a:lvl5pPr marL="1828800" algn="l" rtl="0" fontAlgn="base">
      <a:spcBef>
        <a:spcPct val="5000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ela Pedroni" initials="M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336600">
        <a:alpha val="0"/>
      </a:srgbClr>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333FF"/>
    <a:srgbClr val="000099"/>
    <a:srgbClr val="990000"/>
    <a:srgbClr val="CCCC00"/>
    <a:srgbClr val="CC9900"/>
    <a:srgbClr val="FFCCCC"/>
    <a:srgbClr val="BBE0E3"/>
    <a:srgbClr val="99FF99"/>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8" autoAdjust="0"/>
    <p:restoredTop sz="96305" autoAdjust="0"/>
  </p:normalViewPr>
  <p:slideViewPr>
    <p:cSldViewPr snapToGrid="0">
      <p:cViewPr varScale="1">
        <p:scale>
          <a:sx n="73" d="100"/>
          <a:sy n="73" d="100"/>
        </p:scale>
        <p:origin x="-96" y="-768"/>
      </p:cViewPr>
      <p:guideLst>
        <p:guide orient="horz" pos="1620"/>
        <p:guide pos="2880"/>
      </p:guideLst>
    </p:cSldViewPr>
  </p:slideViewPr>
  <p:outlineViewPr>
    <p:cViewPr>
      <p:scale>
        <a:sx n="33" d="100"/>
        <a:sy n="33" d="100"/>
      </p:scale>
      <p:origin x="0" y="-48876"/>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91" d="100"/>
          <a:sy n="91" d="100"/>
        </p:scale>
        <p:origin x="3691" y="86"/>
      </p:cViewPr>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tags" Target="tags/tag1.xml"/><Relationship Id="rId69" Type="http://schemas.openxmlformats.org/officeDocument/2006/relationships/commentAuthors" Target="commentAuthor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endParaRPr lang="en-US"/>
          </a:p>
        </p:txBody>
      </p:sp>
      <p:sp>
        <p:nvSpPr>
          <p:cNvPr id="13414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endParaRPr lang="en-US"/>
          </a:p>
        </p:txBody>
      </p:sp>
      <p:sp>
        <p:nvSpPr>
          <p:cNvPr id="1341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fld id="{59C9646B-9960-47D7-8365-D3911185A8F5}" type="slidenum">
              <a:rPr lang="en-US"/>
              <a:pPr/>
              <a:t>‹#›</a:t>
            </a:fld>
            <a:endParaRPr lang="en-US"/>
          </a:p>
        </p:txBody>
      </p:sp>
    </p:spTree>
    <p:extLst>
      <p:ext uri="{BB962C8B-B14F-4D97-AF65-F5344CB8AC3E}">
        <p14:creationId xmlns:p14="http://schemas.microsoft.com/office/powerpoint/2010/main" val="317125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defRPr sz="1300">
                <a:latin typeface="Arial" charset="0"/>
              </a:defRPr>
            </a:lvl1pPr>
          </a:lstStyle>
          <a:p>
            <a:endParaRPr lang="en-U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a:latin typeface="Arial" charset="0"/>
              </a:defRPr>
            </a:lvl1pPr>
          </a:lstStyle>
          <a:p>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defRPr sz="1300">
                <a:latin typeface="Arial" charset="0"/>
              </a:defRPr>
            </a:lvl1pPr>
          </a:lstStyle>
          <a:p>
            <a:endParaRPr lang="en-U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a:latin typeface="Arial" charset="0"/>
              </a:defRPr>
            </a:lvl1pPr>
          </a:lstStyle>
          <a:p>
            <a:fld id="{3830A38A-F710-44C0-B69C-5380D4459B04}" type="slidenum">
              <a:rPr lang="en-US"/>
              <a:pPr/>
              <a:t>‹#›</a:t>
            </a:fld>
            <a:endParaRPr lang="en-US"/>
          </a:p>
        </p:txBody>
      </p:sp>
    </p:spTree>
    <p:extLst>
      <p:ext uri="{BB962C8B-B14F-4D97-AF65-F5344CB8AC3E}">
        <p14:creationId xmlns:p14="http://schemas.microsoft.com/office/powerpoint/2010/main" val="18865256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a:t>
            </a:fld>
            <a:endParaRPr lang="en-US"/>
          </a:p>
        </p:txBody>
      </p:sp>
    </p:spTree>
    <p:extLst>
      <p:ext uri="{BB962C8B-B14F-4D97-AF65-F5344CB8AC3E}">
        <p14:creationId xmlns:p14="http://schemas.microsoft.com/office/powerpoint/2010/main" val="383377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16</a:t>
            </a:fld>
            <a:endParaRPr lang="en-US"/>
          </a:p>
        </p:txBody>
      </p:sp>
    </p:spTree>
    <p:extLst>
      <p:ext uri="{BB962C8B-B14F-4D97-AF65-F5344CB8AC3E}">
        <p14:creationId xmlns:p14="http://schemas.microsoft.com/office/powerpoint/2010/main" val="320154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17</a:t>
            </a:fld>
            <a:endParaRPr lang="en-US"/>
          </a:p>
        </p:txBody>
      </p:sp>
    </p:spTree>
    <p:extLst>
      <p:ext uri="{BB962C8B-B14F-4D97-AF65-F5344CB8AC3E}">
        <p14:creationId xmlns:p14="http://schemas.microsoft.com/office/powerpoint/2010/main" val="271836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18</a:t>
            </a:fld>
            <a:endParaRPr lang="en-US"/>
          </a:p>
        </p:txBody>
      </p:sp>
    </p:spTree>
    <p:extLst>
      <p:ext uri="{BB962C8B-B14F-4D97-AF65-F5344CB8AC3E}">
        <p14:creationId xmlns:p14="http://schemas.microsoft.com/office/powerpoint/2010/main" val="2383628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19</a:t>
            </a:fld>
            <a:endParaRPr lang="en-US"/>
          </a:p>
        </p:txBody>
      </p:sp>
    </p:spTree>
    <p:extLst>
      <p:ext uri="{BB962C8B-B14F-4D97-AF65-F5344CB8AC3E}">
        <p14:creationId xmlns:p14="http://schemas.microsoft.com/office/powerpoint/2010/main" val="31769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20</a:t>
            </a:fld>
            <a:endParaRPr lang="en-US"/>
          </a:p>
        </p:txBody>
      </p:sp>
    </p:spTree>
    <p:extLst>
      <p:ext uri="{BB962C8B-B14F-4D97-AF65-F5344CB8AC3E}">
        <p14:creationId xmlns:p14="http://schemas.microsoft.com/office/powerpoint/2010/main" val="99489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21</a:t>
            </a:fld>
            <a:endParaRPr lang="en-US"/>
          </a:p>
        </p:txBody>
      </p:sp>
    </p:spTree>
    <p:extLst>
      <p:ext uri="{BB962C8B-B14F-4D97-AF65-F5344CB8AC3E}">
        <p14:creationId xmlns:p14="http://schemas.microsoft.com/office/powerpoint/2010/main" val="193368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22</a:t>
            </a:fld>
            <a:endParaRPr lang="en-US"/>
          </a:p>
        </p:txBody>
      </p:sp>
    </p:spTree>
    <p:extLst>
      <p:ext uri="{BB962C8B-B14F-4D97-AF65-F5344CB8AC3E}">
        <p14:creationId xmlns:p14="http://schemas.microsoft.com/office/powerpoint/2010/main" val="3670583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23</a:t>
            </a:fld>
            <a:endParaRPr lang="en-US"/>
          </a:p>
        </p:txBody>
      </p:sp>
    </p:spTree>
    <p:extLst>
      <p:ext uri="{BB962C8B-B14F-4D97-AF65-F5344CB8AC3E}">
        <p14:creationId xmlns:p14="http://schemas.microsoft.com/office/powerpoint/2010/main" val="1583790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26</a:t>
            </a:fld>
            <a:endParaRPr lang="en-US"/>
          </a:p>
        </p:txBody>
      </p:sp>
    </p:spTree>
    <p:extLst>
      <p:ext uri="{BB962C8B-B14F-4D97-AF65-F5344CB8AC3E}">
        <p14:creationId xmlns:p14="http://schemas.microsoft.com/office/powerpoint/2010/main" val="2916146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27</a:t>
            </a:fld>
            <a:endParaRPr lang="en-US"/>
          </a:p>
        </p:txBody>
      </p:sp>
    </p:spTree>
    <p:extLst>
      <p:ext uri="{BB962C8B-B14F-4D97-AF65-F5344CB8AC3E}">
        <p14:creationId xmlns:p14="http://schemas.microsoft.com/office/powerpoint/2010/main" val="411396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AA29C-DC46-4DA8-8FCF-BF885BB8AE6C}" type="slidenum">
              <a:rPr lang="en-US"/>
              <a:pPr/>
              <a:t>4</a:t>
            </a:fld>
            <a:endParaRPr lang="en-US"/>
          </a:p>
        </p:txBody>
      </p:sp>
      <p:sp>
        <p:nvSpPr>
          <p:cNvPr id="2072578" name="Rectangle 2"/>
          <p:cNvSpPr>
            <a:spLocks noGrp="1" noRot="1" noChangeAspect="1" noChangeArrowheads="1" noTextEdit="1"/>
          </p:cNvSpPr>
          <p:nvPr>
            <p:ph type="sldImg"/>
          </p:nvPr>
        </p:nvSpPr>
        <p:spPr>
          <a:ln/>
        </p:spPr>
      </p:sp>
      <p:sp>
        <p:nvSpPr>
          <p:cNvPr id="207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786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28</a:t>
            </a:fld>
            <a:endParaRPr lang="en-US"/>
          </a:p>
        </p:txBody>
      </p:sp>
    </p:spTree>
    <p:extLst>
      <p:ext uri="{BB962C8B-B14F-4D97-AF65-F5344CB8AC3E}">
        <p14:creationId xmlns:p14="http://schemas.microsoft.com/office/powerpoint/2010/main" val="4090655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29</a:t>
            </a:fld>
            <a:endParaRPr lang="en-US"/>
          </a:p>
        </p:txBody>
      </p:sp>
    </p:spTree>
    <p:extLst>
      <p:ext uri="{BB962C8B-B14F-4D97-AF65-F5344CB8AC3E}">
        <p14:creationId xmlns:p14="http://schemas.microsoft.com/office/powerpoint/2010/main" val="2179008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30</a:t>
            </a:fld>
            <a:endParaRPr lang="en-US"/>
          </a:p>
        </p:txBody>
      </p:sp>
    </p:spTree>
    <p:extLst>
      <p:ext uri="{BB962C8B-B14F-4D97-AF65-F5344CB8AC3E}">
        <p14:creationId xmlns:p14="http://schemas.microsoft.com/office/powerpoint/2010/main" val="2143405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31</a:t>
            </a:fld>
            <a:endParaRPr lang="en-US"/>
          </a:p>
        </p:txBody>
      </p:sp>
    </p:spTree>
    <p:extLst>
      <p:ext uri="{BB962C8B-B14F-4D97-AF65-F5344CB8AC3E}">
        <p14:creationId xmlns:p14="http://schemas.microsoft.com/office/powerpoint/2010/main" val="2133882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32</a:t>
            </a:fld>
            <a:endParaRPr lang="en-US"/>
          </a:p>
        </p:txBody>
      </p:sp>
    </p:spTree>
    <p:extLst>
      <p:ext uri="{BB962C8B-B14F-4D97-AF65-F5344CB8AC3E}">
        <p14:creationId xmlns:p14="http://schemas.microsoft.com/office/powerpoint/2010/main" val="4237040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35</a:t>
            </a:fld>
            <a:endParaRPr lang="en-US"/>
          </a:p>
        </p:txBody>
      </p:sp>
    </p:spTree>
    <p:extLst>
      <p:ext uri="{BB962C8B-B14F-4D97-AF65-F5344CB8AC3E}">
        <p14:creationId xmlns:p14="http://schemas.microsoft.com/office/powerpoint/2010/main" val="1643915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36</a:t>
            </a:fld>
            <a:endParaRPr lang="en-US"/>
          </a:p>
        </p:txBody>
      </p:sp>
    </p:spTree>
    <p:extLst>
      <p:ext uri="{BB962C8B-B14F-4D97-AF65-F5344CB8AC3E}">
        <p14:creationId xmlns:p14="http://schemas.microsoft.com/office/powerpoint/2010/main" val="4114519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37</a:t>
            </a:fld>
            <a:endParaRPr lang="en-US"/>
          </a:p>
        </p:txBody>
      </p:sp>
    </p:spTree>
    <p:extLst>
      <p:ext uri="{BB962C8B-B14F-4D97-AF65-F5344CB8AC3E}">
        <p14:creationId xmlns:p14="http://schemas.microsoft.com/office/powerpoint/2010/main" val="1383662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38</a:t>
            </a:fld>
            <a:endParaRPr lang="en-US"/>
          </a:p>
        </p:txBody>
      </p:sp>
    </p:spTree>
    <p:extLst>
      <p:ext uri="{BB962C8B-B14F-4D97-AF65-F5344CB8AC3E}">
        <p14:creationId xmlns:p14="http://schemas.microsoft.com/office/powerpoint/2010/main" val="2715108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39</a:t>
            </a:fld>
            <a:endParaRPr lang="en-US"/>
          </a:p>
        </p:txBody>
      </p:sp>
    </p:spTree>
    <p:extLst>
      <p:ext uri="{BB962C8B-B14F-4D97-AF65-F5344CB8AC3E}">
        <p14:creationId xmlns:p14="http://schemas.microsoft.com/office/powerpoint/2010/main" val="346179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a:t>
            </a:fld>
            <a:endParaRPr lang="en-US"/>
          </a:p>
        </p:txBody>
      </p:sp>
    </p:spTree>
    <p:extLst>
      <p:ext uri="{BB962C8B-B14F-4D97-AF65-F5344CB8AC3E}">
        <p14:creationId xmlns:p14="http://schemas.microsoft.com/office/powerpoint/2010/main" val="1980874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40</a:t>
            </a:fld>
            <a:endParaRPr lang="en-US"/>
          </a:p>
        </p:txBody>
      </p:sp>
    </p:spTree>
    <p:extLst>
      <p:ext uri="{BB962C8B-B14F-4D97-AF65-F5344CB8AC3E}">
        <p14:creationId xmlns:p14="http://schemas.microsoft.com/office/powerpoint/2010/main" val="2869170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41</a:t>
            </a:fld>
            <a:endParaRPr lang="en-US"/>
          </a:p>
        </p:txBody>
      </p:sp>
    </p:spTree>
    <p:extLst>
      <p:ext uri="{BB962C8B-B14F-4D97-AF65-F5344CB8AC3E}">
        <p14:creationId xmlns:p14="http://schemas.microsoft.com/office/powerpoint/2010/main" val="1045012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42</a:t>
            </a:fld>
            <a:endParaRPr lang="en-US"/>
          </a:p>
        </p:txBody>
      </p:sp>
    </p:spTree>
    <p:extLst>
      <p:ext uri="{BB962C8B-B14F-4D97-AF65-F5344CB8AC3E}">
        <p14:creationId xmlns:p14="http://schemas.microsoft.com/office/powerpoint/2010/main" val="3212346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807605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344755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4202422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1315146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2B895-FB8B-4258-8E09-C33F0EA872E5}" type="slidenum">
              <a:rPr lang="en-US">
                <a:solidFill>
                  <a:prstClr val="black"/>
                </a:solidFill>
              </a:rPr>
              <a:pPr/>
              <a:t>47</a:t>
            </a:fld>
            <a:endParaRPr lang="en-US">
              <a:solidFill>
                <a:prstClr val="black"/>
              </a:solidFill>
            </a:endParaRPr>
          </a:p>
        </p:txBody>
      </p:sp>
      <p:sp>
        <p:nvSpPr>
          <p:cNvPr id="2015234" name="Rectangle 2"/>
          <p:cNvSpPr>
            <a:spLocks noGrp="1" noRot="1" noChangeAspect="1" noChangeArrowheads="1" noTextEdit="1"/>
          </p:cNvSpPr>
          <p:nvPr>
            <p:ph type="sldImg"/>
          </p:nvPr>
        </p:nvSpPr>
        <p:spPr>
          <a:ln/>
        </p:spPr>
      </p:sp>
      <p:sp>
        <p:nvSpPr>
          <p:cNvPr id="201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046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50</a:t>
            </a:fld>
            <a:endParaRPr lang="en-US"/>
          </a:p>
        </p:txBody>
      </p:sp>
    </p:spTree>
    <p:extLst>
      <p:ext uri="{BB962C8B-B14F-4D97-AF65-F5344CB8AC3E}">
        <p14:creationId xmlns:p14="http://schemas.microsoft.com/office/powerpoint/2010/main" val="3141216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51</a:t>
            </a:fld>
            <a:endParaRPr lang="en-US"/>
          </a:p>
        </p:txBody>
      </p:sp>
    </p:spTree>
    <p:extLst>
      <p:ext uri="{BB962C8B-B14F-4D97-AF65-F5344CB8AC3E}">
        <p14:creationId xmlns:p14="http://schemas.microsoft.com/office/powerpoint/2010/main" val="11034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6</a:t>
            </a:fld>
            <a:endParaRPr lang="en-US"/>
          </a:p>
        </p:txBody>
      </p:sp>
    </p:spTree>
    <p:extLst>
      <p:ext uri="{BB962C8B-B14F-4D97-AF65-F5344CB8AC3E}">
        <p14:creationId xmlns:p14="http://schemas.microsoft.com/office/powerpoint/2010/main" val="3193764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52</a:t>
            </a:fld>
            <a:endParaRPr lang="en-US"/>
          </a:p>
        </p:txBody>
      </p:sp>
    </p:spTree>
    <p:extLst>
      <p:ext uri="{BB962C8B-B14F-4D97-AF65-F5344CB8AC3E}">
        <p14:creationId xmlns:p14="http://schemas.microsoft.com/office/powerpoint/2010/main" val="225210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53</a:t>
            </a:fld>
            <a:endParaRPr lang="en-US"/>
          </a:p>
        </p:txBody>
      </p:sp>
    </p:spTree>
    <p:extLst>
      <p:ext uri="{BB962C8B-B14F-4D97-AF65-F5344CB8AC3E}">
        <p14:creationId xmlns:p14="http://schemas.microsoft.com/office/powerpoint/2010/main" val="3408138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54</a:t>
            </a:fld>
            <a:endParaRPr lang="en-US"/>
          </a:p>
        </p:txBody>
      </p:sp>
    </p:spTree>
    <p:extLst>
      <p:ext uri="{BB962C8B-B14F-4D97-AF65-F5344CB8AC3E}">
        <p14:creationId xmlns:p14="http://schemas.microsoft.com/office/powerpoint/2010/main" val="2330317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55</a:t>
            </a:fld>
            <a:endParaRPr lang="en-US"/>
          </a:p>
        </p:txBody>
      </p:sp>
    </p:spTree>
    <p:extLst>
      <p:ext uri="{BB962C8B-B14F-4D97-AF65-F5344CB8AC3E}">
        <p14:creationId xmlns:p14="http://schemas.microsoft.com/office/powerpoint/2010/main" val="173908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56</a:t>
            </a:fld>
            <a:endParaRPr lang="en-US"/>
          </a:p>
        </p:txBody>
      </p:sp>
    </p:spTree>
    <p:extLst>
      <p:ext uri="{BB962C8B-B14F-4D97-AF65-F5344CB8AC3E}">
        <p14:creationId xmlns:p14="http://schemas.microsoft.com/office/powerpoint/2010/main" val="2746909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57</a:t>
            </a:fld>
            <a:endParaRPr lang="en-US"/>
          </a:p>
        </p:txBody>
      </p:sp>
    </p:spTree>
    <p:extLst>
      <p:ext uri="{BB962C8B-B14F-4D97-AF65-F5344CB8AC3E}">
        <p14:creationId xmlns:p14="http://schemas.microsoft.com/office/powerpoint/2010/main" val="3604777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58</a:t>
            </a:fld>
            <a:endParaRPr lang="en-US"/>
          </a:p>
        </p:txBody>
      </p:sp>
    </p:spTree>
    <p:extLst>
      <p:ext uri="{BB962C8B-B14F-4D97-AF65-F5344CB8AC3E}">
        <p14:creationId xmlns:p14="http://schemas.microsoft.com/office/powerpoint/2010/main" val="804163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59</a:t>
            </a:fld>
            <a:endParaRPr lang="en-US"/>
          </a:p>
        </p:txBody>
      </p:sp>
    </p:spTree>
    <p:extLst>
      <p:ext uri="{BB962C8B-B14F-4D97-AF65-F5344CB8AC3E}">
        <p14:creationId xmlns:p14="http://schemas.microsoft.com/office/powerpoint/2010/main" val="16200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60</a:t>
            </a:fld>
            <a:endParaRPr lang="en-US"/>
          </a:p>
        </p:txBody>
      </p:sp>
    </p:spTree>
    <p:extLst>
      <p:ext uri="{BB962C8B-B14F-4D97-AF65-F5344CB8AC3E}">
        <p14:creationId xmlns:p14="http://schemas.microsoft.com/office/powerpoint/2010/main" val="4168702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61</a:t>
            </a:fld>
            <a:endParaRPr lang="en-US"/>
          </a:p>
        </p:txBody>
      </p:sp>
    </p:spTree>
    <p:extLst>
      <p:ext uri="{BB962C8B-B14F-4D97-AF65-F5344CB8AC3E}">
        <p14:creationId xmlns:p14="http://schemas.microsoft.com/office/powerpoint/2010/main" val="324429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2A364-1E11-4819-958E-6102224D0B32}" type="slidenum">
              <a:rPr lang="en-US"/>
              <a:pPr/>
              <a:t>7</a:t>
            </a:fld>
            <a:endParaRPr lang="en-US"/>
          </a:p>
        </p:txBody>
      </p:sp>
      <p:sp>
        <p:nvSpPr>
          <p:cNvPr id="2074626" name="Rectangle 2"/>
          <p:cNvSpPr>
            <a:spLocks noGrp="1" noRot="1" noChangeAspect="1" noChangeArrowheads="1" noTextEdit="1"/>
          </p:cNvSpPr>
          <p:nvPr>
            <p:ph type="sldImg"/>
          </p:nvPr>
        </p:nvSpPr>
        <p:spPr>
          <a:ln/>
        </p:spPr>
      </p:sp>
      <p:sp>
        <p:nvSpPr>
          <p:cNvPr id="207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48775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62</a:t>
            </a:fld>
            <a:endParaRPr lang="en-US"/>
          </a:p>
        </p:txBody>
      </p:sp>
    </p:spTree>
    <p:extLst>
      <p:ext uri="{BB962C8B-B14F-4D97-AF65-F5344CB8AC3E}">
        <p14:creationId xmlns:p14="http://schemas.microsoft.com/office/powerpoint/2010/main" val="302431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26350-9CA2-4A94-86B7-ACD6307411CD}" type="slidenum">
              <a:rPr lang="en-US"/>
              <a:pPr/>
              <a:t>8</a:t>
            </a:fld>
            <a:endParaRPr lang="en-US"/>
          </a:p>
        </p:txBody>
      </p:sp>
      <p:sp>
        <p:nvSpPr>
          <p:cNvPr id="2080770" name="Rectangle 2"/>
          <p:cNvSpPr>
            <a:spLocks noGrp="1" noRot="1" noChangeAspect="1" noChangeArrowheads="1" noTextEdit="1"/>
          </p:cNvSpPr>
          <p:nvPr>
            <p:ph type="sldImg"/>
          </p:nvPr>
        </p:nvSpPr>
        <p:spPr>
          <a:ln/>
        </p:spPr>
      </p:sp>
      <p:sp>
        <p:nvSpPr>
          <p:cNvPr id="208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099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2B6A9-0623-4D2A-815E-DDF0B014670C}" type="slidenum">
              <a:rPr lang="en-US"/>
              <a:pPr/>
              <a:t>9</a:t>
            </a:fld>
            <a:endParaRPr lang="en-US"/>
          </a:p>
        </p:txBody>
      </p:sp>
      <p:sp>
        <p:nvSpPr>
          <p:cNvPr id="2084866" name="Rectangle 2"/>
          <p:cNvSpPr>
            <a:spLocks noGrp="1" noRot="1" noChangeAspect="1" noChangeArrowheads="1" noTextEdit="1"/>
          </p:cNvSpPr>
          <p:nvPr>
            <p:ph type="sldImg"/>
          </p:nvPr>
        </p:nvSpPr>
        <p:spPr>
          <a:ln/>
        </p:spPr>
      </p:sp>
      <p:sp>
        <p:nvSpPr>
          <p:cNvPr id="208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345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10CFA-2251-4572-A636-07EF1AC54908}" type="slidenum">
              <a:rPr lang="en-US">
                <a:solidFill>
                  <a:prstClr val="black"/>
                </a:solidFill>
              </a:rPr>
              <a:pPr/>
              <a:t>10</a:t>
            </a:fld>
            <a:endParaRPr lang="en-US">
              <a:solidFill>
                <a:prstClr val="black"/>
              </a:solidFill>
            </a:endParaRPr>
          </a:p>
        </p:txBody>
      </p:sp>
      <p:sp>
        <p:nvSpPr>
          <p:cNvPr id="2086914" name="Rectangle 2"/>
          <p:cNvSpPr>
            <a:spLocks noGrp="1" noRot="1" noChangeAspect="1" noChangeArrowheads="1" noTextEdit="1"/>
          </p:cNvSpPr>
          <p:nvPr>
            <p:ph type="sldImg"/>
          </p:nvPr>
        </p:nvSpPr>
        <p:spPr>
          <a:ln/>
        </p:spPr>
      </p:sp>
      <p:sp>
        <p:nvSpPr>
          <p:cNvPr id="208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1332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8FF98CF-289E-4295-8B02-ABB01852395E}" type="slidenum">
              <a:rPr lang="en-US" smtClean="0">
                <a:cs typeface="Arial" pitchFamily="34" charset="0"/>
              </a:rPr>
              <a:pPr/>
              <a:t>11</a:t>
            </a:fld>
            <a:endParaRPr lang="en-US" smtClean="0">
              <a:cs typeface="Arial"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0501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12718"/>
            <a:ext cx="6400800" cy="742964"/>
          </a:xfrm>
        </p:spPr>
        <p:txBody>
          <a:bodyPr wrap="none"/>
          <a:lstStyle>
            <a:lvl1pPr marL="0" indent="0" algn="ctr">
              <a:lnSpc>
                <a:spcPct val="150000"/>
              </a:lnSpc>
              <a:buNone/>
              <a:defRPr sz="2800">
                <a:latin typeface="Cambria Math" panose="02040503050406030204" pitchFamily="18" charset="0"/>
                <a:ea typeface="Cambria Math" panose="02040503050406030204" pitchFamily="18" charset="0"/>
                <a:cs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308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25358" y="3540954"/>
            <a:ext cx="3318641" cy="160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userDrawn="1"/>
        </p:nvSpPr>
        <p:spPr>
          <a:xfrm>
            <a:off x="1117518" y="572372"/>
            <a:ext cx="6120345" cy="1169551"/>
          </a:xfrm>
          <a:prstGeom prst="rect">
            <a:avLst/>
          </a:prstGeom>
          <a:noFill/>
        </p:spPr>
        <p:txBody>
          <a:bodyPr wrap="square" lIns="0" tIns="0" rIns="0" bIns="0" rtlCol="0">
            <a:spAutoFit/>
          </a:bodyPr>
          <a:lstStyle/>
          <a:p>
            <a:pPr algn="ctr">
              <a:lnSpc>
                <a:spcPct val="150000"/>
              </a:lnSpc>
            </a:pPr>
            <a:r>
              <a:rPr kumimoji="0" lang="en-US" sz="2400" b="0" i="0" u="none" strike="noStrike" kern="1200" cap="none" spc="0" normalizeH="0" baseline="0" dirty="0" smtClean="0">
                <a:ln>
                  <a:noFill/>
                </a:ln>
                <a:solidFill>
                  <a:srgbClr val="990000"/>
                </a:solidFill>
                <a:effectLst/>
                <a:uLnTx/>
                <a:uFillTx/>
                <a:latin typeface="Arial" panose="020B0604020202020204" pitchFamily="34" charset="0"/>
                <a:ea typeface="+mj-ea"/>
                <a:cs typeface="Arial" panose="020B0604020202020204" pitchFamily="34" charset="0"/>
              </a:rPr>
              <a:t>Agile software development</a:t>
            </a:r>
          </a:p>
          <a:p>
            <a:pPr algn="ctr">
              <a:lnSpc>
                <a:spcPct val="150000"/>
              </a:lnSpc>
            </a:pPr>
            <a:r>
              <a:rPr kumimoji="0" lang="en-US" sz="2000" b="0" i="0" u="none" strike="noStrike" kern="1200" cap="none" spc="0" normalizeH="0" baseline="0" dirty="0" smtClean="0">
                <a:ln>
                  <a:noFill/>
                </a:ln>
                <a:solidFill>
                  <a:schemeClr val="tx1"/>
                </a:solidFill>
                <a:effectLst/>
                <a:uLnTx/>
                <a:uFillTx/>
                <a:latin typeface="Arial" panose="020B0604020202020204" pitchFamily="34" charset="0"/>
                <a:ea typeface="+mj-ea"/>
                <a:cs typeface="Arial" panose="020B0604020202020204" pitchFamily="34" charset="0"/>
              </a:rPr>
              <a:t>Bertrand Meyer</a:t>
            </a:r>
            <a:endParaRPr kumimoji="0" lang="en-US" sz="32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3" name="Rectangle 22"/>
          <p:cNvSpPr/>
          <p:nvPr userDrawn="1"/>
        </p:nvSpPr>
        <p:spPr bwMode="auto">
          <a:xfrm flipH="1">
            <a:off x="8223139" y="23908"/>
            <a:ext cx="891365"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sp>
        <p:nvSpPr>
          <p:cNvPr id="24" name="Rectangle 23"/>
          <p:cNvSpPr/>
          <p:nvPr userDrawn="1"/>
        </p:nvSpPr>
        <p:spPr bwMode="auto">
          <a:xfrm flipH="1">
            <a:off x="2158240" y="239857"/>
            <a:ext cx="5387034"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pic>
        <p:nvPicPr>
          <p:cNvPr id="50" name="Picture 13"/>
          <p:cNvPicPr>
            <a:picLocks noChangeAspect="1" noChangeArrowheads="1"/>
          </p:cNvPicPr>
          <p:nvPr userDrawn="1"/>
        </p:nvPicPr>
        <p:blipFill>
          <a:blip r:embed="rId3" cstate="print"/>
          <a:srcRect/>
          <a:stretch>
            <a:fillRect/>
          </a:stretch>
        </p:blipFill>
        <p:spPr bwMode="auto">
          <a:xfrm>
            <a:off x="158153" y="4831953"/>
            <a:ext cx="210353" cy="225357"/>
          </a:xfrm>
          <a:prstGeom prst="rect">
            <a:avLst/>
          </a:prstGeom>
          <a:noFill/>
          <a:ln w="19050" algn="ctr">
            <a:noFill/>
            <a:miter lim="800000"/>
            <a:headEnd type="none" w="lg" len="lg"/>
            <a:tailEnd type="none" w="lg" len="lg"/>
          </a:ln>
          <a:effectLst/>
        </p:spPr>
      </p:pic>
      <p:sp>
        <p:nvSpPr>
          <p:cNvPr id="51" name="Text Box 15"/>
          <p:cNvSpPr txBox="1">
            <a:spLocks noChangeArrowheads="1"/>
          </p:cNvSpPr>
          <p:nvPr userDrawn="1"/>
        </p:nvSpPr>
        <p:spPr bwMode="auto">
          <a:xfrm>
            <a:off x="368506" y="4831953"/>
            <a:ext cx="2119446" cy="228600"/>
          </a:xfrm>
          <a:prstGeom prst="rect">
            <a:avLst/>
          </a:prstGeom>
          <a:noFill/>
          <a:ln w="9525">
            <a:noFill/>
            <a:miter lim="800000"/>
            <a:headEnd/>
            <a:tailEnd/>
          </a:ln>
          <a:effectLst/>
        </p:spPr>
        <p:txBody>
          <a:bodyPr wrap="square">
            <a:spAutoFit/>
          </a:bodyPr>
          <a:lstStyle/>
          <a:p>
            <a:pPr>
              <a:spcBef>
                <a:spcPct val="50000"/>
              </a:spcBef>
            </a:pPr>
            <a:r>
              <a:rPr lang="en-US" sz="900" b="1" i="1" dirty="0">
                <a:solidFill>
                  <a:srgbClr val="990000"/>
                </a:solidFill>
                <a:latin typeface="Verdana" pitchFamily="34" charset="0"/>
              </a:rPr>
              <a:t>Chair of Software Engineering</a:t>
            </a:r>
          </a:p>
        </p:txBody>
      </p:sp>
      <p:grpSp>
        <p:nvGrpSpPr>
          <p:cNvPr id="22" name="Group 21"/>
          <p:cNvGrpSpPr/>
          <p:nvPr userDrawn="1"/>
        </p:nvGrpSpPr>
        <p:grpSpPr>
          <a:xfrm>
            <a:off x="187641" y="93567"/>
            <a:ext cx="8846822" cy="612775"/>
            <a:chOff x="187641" y="93567"/>
            <a:chExt cx="8846822" cy="612775"/>
          </a:xfrm>
        </p:grpSpPr>
        <p:grpSp>
          <p:nvGrpSpPr>
            <p:cNvPr id="25" name="Group 24"/>
            <p:cNvGrpSpPr/>
            <p:nvPr userDrawn="1"/>
          </p:nvGrpSpPr>
          <p:grpSpPr>
            <a:xfrm>
              <a:off x="187641" y="93567"/>
              <a:ext cx="8846822" cy="612775"/>
              <a:chOff x="187641" y="93567"/>
              <a:chExt cx="8846822" cy="612775"/>
            </a:xfrm>
          </p:grpSpPr>
          <p:grpSp>
            <p:nvGrpSpPr>
              <p:cNvPr id="27" name="Gruppieren 10"/>
              <p:cNvGrpSpPr/>
              <p:nvPr userDrawn="1"/>
            </p:nvGrpSpPr>
            <p:grpSpPr>
              <a:xfrm>
                <a:off x="187641" y="93567"/>
                <a:ext cx="8846822" cy="612775"/>
                <a:chOff x="142874" y="152400"/>
                <a:chExt cx="8859601" cy="612775"/>
              </a:xfrm>
              <a:solidFill>
                <a:srgbClr val="002060"/>
              </a:solidFill>
            </p:grpSpPr>
            <p:sp>
              <p:nvSpPr>
                <p:cNvPr id="29" name="Rechteck 23"/>
                <p:cNvSpPr/>
                <p:nvPr userDrawn="1"/>
              </p:nvSpPr>
              <p:spPr>
                <a:xfrm>
                  <a:off x="142875" y="152400"/>
                  <a:ext cx="8859600" cy="471600"/>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30" name="Rechteck 24"/>
                <p:cNvSpPr/>
                <p:nvPr userDrawn="1"/>
              </p:nvSpPr>
              <p:spPr>
                <a:xfrm>
                  <a:off x="142874" y="597694"/>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31" name="Rechteck 25"/>
                <p:cNvSpPr/>
                <p:nvPr userDrawn="1"/>
              </p:nvSpPr>
              <p:spPr>
                <a:xfrm>
                  <a:off x="8814997" y="597693"/>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pic>
              <p:nvPicPr>
                <p:cNvPr id="32" name="Bild 18" descr="g_eth_logo_kurz_neg_Schutzraum.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4000" y="306000"/>
                  <a:ext cx="781900" cy="170143"/>
                </a:xfrm>
                <a:prstGeom prst="rect">
                  <a:avLst/>
                </a:prstGeom>
                <a:grpFill/>
                <a:ln>
                  <a:noFill/>
                </a:ln>
              </p:spPr>
            </p:pic>
          </p:grpSp>
          <p:sp>
            <p:nvSpPr>
              <p:cNvPr id="28" name="Rectangle 27"/>
              <p:cNvSpPr/>
              <p:nvPr userDrawn="1"/>
            </p:nvSpPr>
            <p:spPr bwMode="auto">
              <a:xfrm>
                <a:off x="368506" y="109331"/>
                <a:ext cx="1036848" cy="344648"/>
              </a:xfrm>
              <a:prstGeom prst="rect">
                <a:avLst/>
              </a:prstGeom>
              <a:solidFill>
                <a:srgbClr val="002060"/>
              </a:solidFill>
              <a:ln w="12700" algn="ctr">
                <a:noFill/>
                <a:miter lim="800000"/>
                <a:headEnd/>
                <a:tailEnd/>
              </a:ln>
              <a:effectLst/>
              <a:scene3d>
                <a:camera prst="orthographicFront"/>
                <a:lightRig rig="threePt" dir="t"/>
              </a:scene3d>
              <a:sp3d>
                <a:bevelB w="381000"/>
              </a:sp3d>
            </p:spPr>
            <p:txBody>
              <a:bodyPr lIns="0" rIns="0" rtlCol="0" anchor="ctr"/>
              <a:lstStyle/>
              <a:p>
                <a:pPr algn="ctr" rtl="0" fontAlgn="base">
                  <a:lnSpc>
                    <a:spcPct val="80000"/>
                  </a:lnSpc>
                  <a:spcBef>
                    <a:spcPct val="50000"/>
                  </a:spcBef>
                  <a:spcAft>
                    <a:spcPct val="0"/>
                  </a:spcAft>
                </a:pPr>
                <a:endParaRPr lang="en-US" sz="2400" kern="1200" dirty="0">
                  <a:solidFill>
                    <a:srgbClr val="333399"/>
                  </a:solidFill>
                  <a:latin typeface="Arial" panose="020B0604020202020204" pitchFamily="34" charset="0"/>
                  <a:ea typeface="+mn-ea"/>
                  <a:cs typeface="+mn-cs"/>
                </a:endParaRPr>
              </a:p>
            </p:txBody>
          </p:sp>
        </p:grpSp>
        <p:pic>
          <p:nvPicPr>
            <p:cNvPr id="26" name="Bild 18" descr="g_eth_logo_kurz_neg_Schutzraum.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3031" y="226297"/>
              <a:ext cx="1042262" cy="170143"/>
            </a:xfrm>
            <a:prstGeom prst="rect">
              <a:avLst/>
            </a:prstGeom>
            <a:solidFill>
              <a:srgbClr val="273C79"/>
            </a:solidFill>
            <a:ln>
              <a:noFill/>
            </a:ln>
          </p:spPr>
        </p:pic>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p:cNvSpPr>
            <a:spLocks noGrp="1"/>
          </p:cNvSpPr>
          <p:nvPr>
            <p:ph type="title"/>
          </p:nvPr>
        </p:nvSpPr>
        <p:spPr>
          <a:xfrm>
            <a:off x="249238" y="86917"/>
            <a:ext cx="7942262" cy="326741"/>
          </a:xfrm>
        </p:spPr>
        <p:txBody>
          <a:bodyPr/>
          <a:lstStyle>
            <a:lvl1pPr>
              <a:lnSpc>
                <a:spcPct val="100000"/>
              </a:lnSpc>
              <a:spcBef>
                <a:spcPts val="0"/>
              </a:spcBef>
              <a:spcAft>
                <a:spcPts val="0"/>
              </a:spcAft>
              <a:defRPr sz="2800" baseline="0">
                <a:solidFill>
                  <a:srgbClr val="000099"/>
                </a:solidFill>
                <a:latin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0"/>
              </a:spcBef>
              <a:spcAft>
                <a:spcPts val="0"/>
              </a:spcAft>
              <a:defRPr>
                <a:solidFill>
                  <a:schemeClr val="tx1"/>
                </a:solidFill>
                <a:latin typeface="Arial" panose="020B0604020202020204" pitchFamily="34" charset="0"/>
                <a:cs typeface="Arial" panose="020B0604020202020204" pitchFamily="34" charset="0"/>
              </a:defRPr>
            </a:lvl1pPr>
            <a:lvl2pPr marL="625475" indent="-268288">
              <a:lnSpc>
                <a:spcPct val="100000"/>
              </a:lnSpc>
              <a:spcBef>
                <a:spcPts val="0"/>
              </a:spcBef>
              <a:spcAft>
                <a:spcPts val="0"/>
              </a:spcAft>
              <a:buSzPct val="80000"/>
              <a:defRPr>
                <a:latin typeface="Arial" panose="020B0604020202020204" pitchFamily="34" charset="0"/>
                <a:cs typeface="Arial" panose="020B0604020202020204" pitchFamily="34" charset="0"/>
              </a:defRPr>
            </a:lvl2pPr>
            <a:lvl3pPr marL="1162050" indent="-268288">
              <a:lnSpc>
                <a:spcPct val="100000"/>
              </a:lnSpc>
              <a:spcBef>
                <a:spcPts val="0"/>
              </a:spcBef>
              <a:spcAft>
                <a:spcPts val="0"/>
              </a:spcAft>
              <a:buFont typeface="Arial" pitchFamily="34" charset="0"/>
              <a:buChar char="•"/>
              <a:defRPr sz="2400">
                <a:latin typeface="Arial" panose="020B0604020202020204" pitchFamily="34" charset="0"/>
                <a:cs typeface="Arial" panose="020B0604020202020204" pitchFamily="34" charset="0"/>
              </a:defRPr>
            </a:lvl3pPr>
            <a:lvl4pPr marL="1525588" indent="-266700">
              <a:lnSpc>
                <a:spcPct val="100000"/>
              </a:lnSpc>
              <a:spcBef>
                <a:spcPts val="0"/>
              </a:spcBef>
              <a:spcAft>
                <a:spcPts val="0"/>
              </a:spcAft>
              <a:defRPr sz="2400">
                <a:latin typeface="Arial" panose="020B0604020202020204" pitchFamily="34" charset="0"/>
                <a:cs typeface="Arial" panose="020B0604020202020204" pitchFamily="34" charset="0"/>
              </a:defRPr>
            </a:lvl4pPr>
            <a:lvl5pPr marL="1973263" indent="-268288">
              <a:lnSpc>
                <a:spcPct val="100000"/>
              </a:lnSpc>
              <a:spcBef>
                <a:spcPts val="0"/>
              </a:spcBef>
              <a:spcAft>
                <a:spcPts val="0"/>
              </a:spcAft>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5" name="TextBox 4"/>
          <p:cNvSpPr txBox="1"/>
          <p:nvPr userDrawn="1"/>
        </p:nvSpPr>
        <p:spPr>
          <a:xfrm>
            <a:off x="2099247" y="572372"/>
            <a:ext cx="5234150" cy="1039515"/>
          </a:xfrm>
          <a:prstGeom prst="rect">
            <a:avLst/>
          </a:prstGeom>
          <a:noFill/>
        </p:spPr>
        <p:txBody>
          <a:bodyPr wrap="square" lIns="0" tIns="0" rIns="0" bIns="0" rtlCol="0">
            <a:spAutoFit/>
          </a:bodyPr>
          <a:lstStyle/>
          <a:p>
            <a:pPr algn="ctr">
              <a:lnSpc>
                <a:spcPct val="150000"/>
              </a:lnSpc>
            </a:pPr>
            <a:r>
              <a:rPr kumimoji="0" lang="en-US" sz="2400" b="0" i="0" u="none" strike="noStrike" kern="1200" cap="none" spc="0" normalizeH="0" baseline="0" dirty="0" smtClean="0">
                <a:ln>
                  <a:noFill/>
                </a:ln>
                <a:solidFill>
                  <a:srgbClr val="990000"/>
                </a:solidFill>
                <a:effectLst/>
                <a:uLnTx/>
                <a:uFillTx/>
                <a:latin typeface="Cambria" panose="02040503050406030204" pitchFamily="18" charset="0"/>
                <a:ea typeface="+mj-ea"/>
                <a:cs typeface="Arial" panose="020B0604020202020204" pitchFamily="34" charset="0"/>
              </a:rPr>
              <a:t>Agile Software Development</a:t>
            </a:r>
            <a:br>
              <a:rPr kumimoji="0" lang="en-US" sz="2400" b="0" i="0" u="none" strike="noStrike" kern="1200" cap="none" spc="0" normalizeH="0" baseline="0" dirty="0" smtClean="0">
                <a:ln>
                  <a:noFill/>
                </a:ln>
                <a:solidFill>
                  <a:srgbClr val="990000"/>
                </a:solidFill>
                <a:effectLst/>
                <a:uLnTx/>
                <a:uFillTx/>
                <a:latin typeface="Cambria" panose="02040503050406030204" pitchFamily="18" charset="0"/>
                <a:ea typeface="+mj-ea"/>
                <a:cs typeface="Arial" panose="020B0604020202020204" pitchFamily="34" charset="0"/>
              </a:rPr>
            </a:br>
            <a:r>
              <a:rPr kumimoji="0" lang="en-US" sz="2400" b="0" i="0" u="none" strike="noStrike" kern="1200" cap="none" spc="0" normalizeH="0" baseline="0" dirty="0" smtClean="0">
                <a:ln>
                  <a:noFill/>
                </a:ln>
                <a:solidFill>
                  <a:srgbClr val="990000"/>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dirty="0" smtClean="0">
                <a:ln>
                  <a:noFill/>
                </a:ln>
                <a:solidFill>
                  <a:schemeClr val="tx1"/>
                </a:solidFill>
                <a:effectLst/>
                <a:uLnTx/>
                <a:uFillTx/>
                <a:latin typeface="Cambria" panose="02040503050406030204" pitchFamily="18" charset="0"/>
                <a:ea typeface="+mj-ea"/>
                <a:cs typeface="Arial" panose="020B0604020202020204" pitchFamily="34" charset="0"/>
              </a:rPr>
              <a:t>Bertrand Meyer</a:t>
            </a:r>
            <a:endParaRPr kumimoji="0" lang="en-US" sz="3200" b="0" i="0" u="none" strike="noStrike" kern="1200" cap="none" spc="0" normalizeH="0" baseline="0" dirty="0">
              <a:ln>
                <a:noFill/>
              </a:ln>
              <a:solidFill>
                <a:schemeClr val="tx1"/>
              </a:solidFill>
              <a:effectLst/>
              <a:uLnTx/>
              <a:uFillTx/>
              <a:latin typeface="Cambria" panose="02040503050406030204" pitchFamily="18" charset="0"/>
              <a:ea typeface="+mj-ea"/>
              <a:cs typeface="Arial" panose="020B0604020202020204" pitchFamily="34" charset="0"/>
            </a:endParaRPr>
          </a:p>
        </p:txBody>
      </p:sp>
      <p:sp>
        <p:nvSpPr>
          <p:cNvPr id="23" name="Rectangle 22"/>
          <p:cNvSpPr/>
          <p:nvPr userDrawn="1"/>
        </p:nvSpPr>
        <p:spPr bwMode="auto">
          <a:xfrm flipH="1">
            <a:off x="8223139" y="23908"/>
            <a:ext cx="891365"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sp>
        <p:nvSpPr>
          <p:cNvPr id="24" name="Rectangle 23"/>
          <p:cNvSpPr/>
          <p:nvPr userDrawn="1"/>
        </p:nvSpPr>
        <p:spPr bwMode="auto">
          <a:xfrm flipH="1">
            <a:off x="2158240" y="239857"/>
            <a:ext cx="5387034"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pic>
        <p:nvPicPr>
          <p:cNvPr id="50" name="Picture 13"/>
          <p:cNvPicPr>
            <a:picLocks noChangeAspect="1" noChangeArrowheads="1"/>
          </p:cNvPicPr>
          <p:nvPr userDrawn="1"/>
        </p:nvPicPr>
        <p:blipFill>
          <a:blip r:embed="rId2" cstate="print"/>
          <a:srcRect/>
          <a:stretch>
            <a:fillRect/>
          </a:stretch>
        </p:blipFill>
        <p:spPr bwMode="auto">
          <a:xfrm>
            <a:off x="158153" y="4883323"/>
            <a:ext cx="210353" cy="225357"/>
          </a:xfrm>
          <a:prstGeom prst="rect">
            <a:avLst/>
          </a:prstGeom>
          <a:noFill/>
          <a:ln w="19050" algn="ctr">
            <a:noFill/>
            <a:miter lim="800000"/>
            <a:headEnd type="none" w="lg" len="lg"/>
            <a:tailEnd type="none" w="lg" len="lg"/>
          </a:ln>
          <a:effectLst/>
        </p:spPr>
      </p:pic>
      <p:sp>
        <p:nvSpPr>
          <p:cNvPr id="51" name="Text Box 15"/>
          <p:cNvSpPr txBox="1">
            <a:spLocks noChangeArrowheads="1"/>
          </p:cNvSpPr>
          <p:nvPr userDrawn="1"/>
        </p:nvSpPr>
        <p:spPr bwMode="auto">
          <a:xfrm>
            <a:off x="368506" y="4883323"/>
            <a:ext cx="2119446" cy="228600"/>
          </a:xfrm>
          <a:prstGeom prst="rect">
            <a:avLst/>
          </a:prstGeom>
          <a:noFill/>
          <a:ln w="9525">
            <a:noFill/>
            <a:miter lim="800000"/>
            <a:headEnd/>
            <a:tailEnd/>
          </a:ln>
          <a:effectLst/>
        </p:spPr>
        <p:txBody>
          <a:bodyPr wrap="square">
            <a:spAutoFit/>
          </a:bodyPr>
          <a:lstStyle/>
          <a:p>
            <a:pPr>
              <a:spcBef>
                <a:spcPct val="50000"/>
              </a:spcBef>
            </a:pPr>
            <a:r>
              <a:rPr lang="en-US" sz="900" b="1" i="1" dirty="0">
                <a:solidFill>
                  <a:srgbClr val="990000"/>
                </a:solidFill>
                <a:latin typeface="Verdana" pitchFamily="34" charset="0"/>
              </a:rPr>
              <a:t>Chair of Software Engineering</a:t>
            </a:r>
          </a:p>
        </p:txBody>
      </p:sp>
      <p:sp>
        <p:nvSpPr>
          <p:cNvPr id="16" name="Content Placeholder 2"/>
          <p:cNvSpPr>
            <a:spLocks noGrp="1"/>
          </p:cNvSpPr>
          <p:nvPr>
            <p:ph idx="1"/>
          </p:nvPr>
        </p:nvSpPr>
        <p:spPr>
          <a:xfrm>
            <a:off x="249239" y="1750353"/>
            <a:ext cx="8594725" cy="2934050"/>
          </a:xfrm>
        </p:spPr>
        <p:txBody>
          <a:bodyPr/>
          <a:lstStyle>
            <a:lvl1pPr>
              <a:lnSpc>
                <a:spcPct val="114000"/>
              </a:lnSpc>
              <a:spcBef>
                <a:spcPts val="800"/>
              </a:spcBef>
              <a:spcAft>
                <a:spcPts val="800"/>
              </a:spcAft>
              <a:defRPr sz="2000">
                <a:solidFill>
                  <a:schemeClr val="tx1"/>
                </a:solidFill>
                <a:latin typeface="Arial" panose="020B0604020202020204" pitchFamily="34" charset="0"/>
                <a:cs typeface="Arial" panose="020B0604020202020204" pitchFamily="34" charset="0"/>
              </a:defRPr>
            </a:lvl1pPr>
            <a:lvl2pPr marL="625475" indent="-268288">
              <a:lnSpc>
                <a:spcPct val="114000"/>
              </a:lnSpc>
              <a:spcBef>
                <a:spcPts val="800"/>
              </a:spcBef>
              <a:spcAft>
                <a:spcPts val="800"/>
              </a:spcAft>
              <a:buSzPct val="80000"/>
              <a:defRPr sz="2000">
                <a:latin typeface="Arial" panose="020B0604020202020204" pitchFamily="34" charset="0"/>
                <a:cs typeface="Arial" panose="020B0604020202020204" pitchFamily="34" charset="0"/>
              </a:defRPr>
            </a:lvl2pPr>
            <a:lvl3pPr marL="1162050" indent="-268288">
              <a:lnSpc>
                <a:spcPct val="114000"/>
              </a:lnSpc>
              <a:spcBef>
                <a:spcPts val="800"/>
              </a:spcBef>
              <a:spcAft>
                <a:spcPts val="800"/>
              </a:spcAft>
              <a:buFont typeface="Arial" pitchFamily="34" charset="0"/>
              <a:buChar char="•"/>
              <a:defRPr sz="2400">
                <a:latin typeface="Cambria" panose="02040503050406030204" pitchFamily="18" charset="0"/>
                <a:cs typeface="Arial" panose="020B0604020202020204" pitchFamily="34" charset="0"/>
              </a:defRPr>
            </a:lvl3pPr>
            <a:lvl4pPr marL="1525588" indent="-266700">
              <a:lnSpc>
                <a:spcPct val="114000"/>
              </a:lnSpc>
              <a:spcBef>
                <a:spcPts val="800"/>
              </a:spcBef>
              <a:spcAft>
                <a:spcPts val="800"/>
              </a:spcAft>
              <a:defRPr sz="2400">
                <a:latin typeface="Cambria" panose="02040503050406030204" pitchFamily="18" charset="0"/>
                <a:cs typeface="Arial" panose="020B0604020202020204" pitchFamily="34" charset="0"/>
              </a:defRPr>
            </a:lvl4pPr>
            <a:lvl5pPr marL="1973263" indent="-268288">
              <a:lnSpc>
                <a:spcPct val="114000"/>
              </a:lnSpc>
              <a:spcBef>
                <a:spcPts val="800"/>
              </a:spcBef>
              <a:spcAft>
                <a:spcPts val="800"/>
              </a:spcAft>
              <a:defRPr sz="2400">
                <a:latin typeface="Cambria" panose="02040503050406030204" pitchFamily="18" charset="0"/>
                <a:cs typeface="Arial" panose="020B0604020202020204" pitchFamily="34" charset="0"/>
              </a:defRPr>
            </a:lvl5pPr>
          </a:lstStyle>
          <a:p>
            <a:pPr lvl="0"/>
            <a:r>
              <a:rPr lang="en-US" dirty="0" smtClean="0"/>
              <a:t>Click to edit Master text styles</a:t>
            </a:r>
          </a:p>
          <a:p>
            <a:pPr lvl="1"/>
            <a:r>
              <a:rPr lang="en-US" dirty="0" smtClean="0"/>
              <a:t>Second level</a:t>
            </a:r>
          </a:p>
        </p:txBody>
      </p:sp>
      <p:grpSp>
        <p:nvGrpSpPr>
          <p:cNvPr id="6" name="Group 5"/>
          <p:cNvGrpSpPr/>
          <p:nvPr userDrawn="1"/>
        </p:nvGrpSpPr>
        <p:grpSpPr>
          <a:xfrm>
            <a:off x="187641" y="83628"/>
            <a:ext cx="8846822" cy="612775"/>
            <a:chOff x="187641" y="93567"/>
            <a:chExt cx="8846822" cy="612775"/>
          </a:xfrm>
        </p:grpSpPr>
        <p:grpSp>
          <p:nvGrpSpPr>
            <p:cNvPr id="4" name="Group 3"/>
            <p:cNvGrpSpPr/>
            <p:nvPr userDrawn="1"/>
          </p:nvGrpSpPr>
          <p:grpSpPr>
            <a:xfrm>
              <a:off x="187641" y="93567"/>
              <a:ext cx="8846822" cy="612775"/>
              <a:chOff x="187641" y="93567"/>
              <a:chExt cx="8846822" cy="612775"/>
            </a:xfrm>
          </p:grpSpPr>
          <p:grpSp>
            <p:nvGrpSpPr>
              <p:cNvPr id="45" name="Gruppieren 10"/>
              <p:cNvGrpSpPr/>
              <p:nvPr userDrawn="1"/>
            </p:nvGrpSpPr>
            <p:grpSpPr>
              <a:xfrm>
                <a:off x="187641" y="93567"/>
                <a:ext cx="8846822" cy="612775"/>
                <a:chOff x="142874" y="152400"/>
                <a:chExt cx="8859601" cy="612775"/>
              </a:xfrm>
              <a:solidFill>
                <a:srgbClr val="002060"/>
              </a:solidFill>
            </p:grpSpPr>
            <p:sp>
              <p:nvSpPr>
                <p:cNvPr id="46" name="Rechteck 23"/>
                <p:cNvSpPr/>
                <p:nvPr userDrawn="1"/>
              </p:nvSpPr>
              <p:spPr>
                <a:xfrm>
                  <a:off x="142875" y="152400"/>
                  <a:ext cx="8859600" cy="471600"/>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47" name="Rechteck 24"/>
                <p:cNvSpPr/>
                <p:nvPr userDrawn="1"/>
              </p:nvSpPr>
              <p:spPr>
                <a:xfrm>
                  <a:off x="142874" y="597694"/>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48" name="Rechteck 25"/>
                <p:cNvSpPr/>
                <p:nvPr userDrawn="1"/>
              </p:nvSpPr>
              <p:spPr>
                <a:xfrm>
                  <a:off x="8814997" y="597693"/>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pic>
              <p:nvPicPr>
                <p:cNvPr id="49"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06000"/>
                  <a:ext cx="781900" cy="170143"/>
                </a:xfrm>
                <a:prstGeom prst="rect">
                  <a:avLst/>
                </a:prstGeom>
                <a:grpFill/>
                <a:ln>
                  <a:noFill/>
                </a:ln>
              </p:spPr>
            </p:pic>
          </p:grpSp>
          <p:sp>
            <p:nvSpPr>
              <p:cNvPr id="3" name="Rectangle 2"/>
              <p:cNvSpPr/>
              <p:nvPr userDrawn="1"/>
            </p:nvSpPr>
            <p:spPr bwMode="auto">
              <a:xfrm>
                <a:off x="368506" y="109331"/>
                <a:ext cx="1036848" cy="344648"/>
              </a:xfrm>
              <a:prstGeom prst="rect">
                <a:avLst/>
              </a:prstGeom>
              <a:solidFill>
                <a:srgbClr val="002060"/>
              </a:solidFill>
              <a:ln w="12700" algn="ctr">
                <a:noFill/>
                <a:miter lim="800000"/>
                <a:headEnd/>
                <a:tailEnd/>
              </a:ln>
              <a:effectLst/>
              <a:scene3d>
                <a:camera prst="orthographicFront"/>
                <a:lightRig rig="threePt" dir="t"/>
              </a:scene3d>
              <a:sp3d>
                <a:bevelB w="381000"/>
              </a:sp3d>
            </p:spPr>
            <p:txBody>
              <a:bodyPr lIns="0" rIns="0" rtlCol="0" anchor="ctr"/>
              <a:lstStyle/>
              <a:p>
                <a:pPr algn="ctr" rtl="0" fontAlgn="base">
                  <a:lnSpc>
                    <a:spcPct val="80000"/>
                  </a:lnSpc>
                  <a:spcBef>
                    <a:spcPct val="50000"/>
                  </a:spcBef>
                  <a:spcAft>
                    <a:spcPct val="0"/>
                  </a:spcAft>
                </a:pPr>
                <a:endParaRPr lang="en-US" sz="2400" kern="1200" dirty="0">
                  <a:solidFill>
                    <a:srgbClr val="333399"/>
                  </a:solidFill>
                  <a:latin typeface="Arial" panose="020B0604020202020204" pitchFamily="34" charset="0"/>
                  <a:ea typeface="+mn-ea"/>
                  <a:cs typeface="+mn-cs"/>
                </a:endParaRPr>
              </a:p>
            </p:txBody>
          </p:sp>
        </p:grpSp>
        <p:pic>
          <p:nvPicPr>
            <p:cNvPr id="15"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031" y="226297"/>
              <a:ext cx="1042262" cy="170143"/>
            </a:xfrm>
            <a:prstGeom prst="rect">
              <a:avLst/>
            </a:prstGeom>
            <a:solidFill>
              <a:srgbClr val="273C79"/>
            </a:solidFill>
            <a:ln>
              <a:noFill/>
            </a:ln>
          </p:spPr>
        </p:pic>
      </p:grpSp>
    </p:spTree>
    <p:extLst>
      <p:ext uri="{BB962C8B-B14F-4D97-AF65-F5344CB8AC3E}">
        <p14:creationId xmlns:p14="http://schemas.microsoft.com/office/powerpoint/2010/main" val="85726012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80035" name="Rectangle 3"/>
          <p:cNvSpPr>
            <a:spLocks noGrp="1" noChangeArrowheads="1"/>
          </p:cNvSpPr>
          <p:nvPr>
            <p:ph type="title"/>
          </p:nvPr>
        </p:nvSpPr>
        <p:spPr bwMode="auto">
          <a:xfrm>
            <a:off x="249238" y="86916"/>
            <a:ext cx="8117522" cy="332184"/>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580036" name="Rectangle 4"/>
          <p:cNvSpPr>
            <a:spLocks noGrp="1" noChangeArrowheads="1"/>
          </p:cNvSpPr>
          <p:nvPr>
            <p:ph type="body" idx="1"/>
          </p:nvPr>
        </p:nvSpPr>
        <p:spPr bwMode="auto">
          <a:xfrm>
            <a:off x="249239" y="658586"/>
            <a:ext cx="8594725" cy="42336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80039" name="Rectangle 7"/>
          <p:cNvSpPr>
            <a:spLocks noChangeArrowheads="1"/>
          </p:cNvSpPr>
          <p:nvPr/>
        </p:nvSpPr>
        <p:spPr bwMode="auto">
          <a:xfrm>
            <a:off x="4643438" y="3543300"/>
            <a:ext cx="2133600" cy="357188"/>
          </a:xfrm>
          <a:prstGeom prst="rect">
            <a:avLst/>
          </a:prstGeom>
          <a:noFill/>
          <a:ln w="9525">
            <a:noFill/>
            <a:miter lim="800000"/>
            <a:headEnd/>
            <a:tailEnd/>
          </a:ln>
          <a:effectLst/>
        </p:spPr>
        <p:txBody>
          <a:bodyPr/>
          <a:lstStyle/>
          <a:p>
            <a:pPr>
              <a:spcBef>
                <a:spcPct val="0"/>
              </a:spcBef>
            </a:pPr>
            <a:endParaRPr lang="en-US" sz="1400">
              <a:latin typeface="Arial" charset="0"/>
            </a:endParaRPr>
          </a:p>
        </p:txBody>
      </p:sp>
      <p:sp>
        <p:nvSpPr>
          <p:cNvPr id="1580045" name="Line 13"/>
          <p:cNvSpPr>
            <a:spLocks noChangeShapeType="1"/>
          </p:cNvSpPr>
          <p:nvPr userDrawn="1"/>
        </p:nvSpPr>
        <p:spPr bwMode="auto">
          <a:xfrm flipV="1">
            <a:off x="249238" y="492595"/>
            <a:ext cx="7200000" cy="344"/>
          </a:xfrm>
          <a:prstGeom prst="line">
            <a:avLst/>
          </a:prstGeom>
          <a:noFill/>
          <a:ln w="3175">
            <a:solidFill>
              <a:srgbClr val="006699"/>
            </a:solidFill>
            <a:round/>
            <a:headEnd/>
            <a:tailEnd/>
          </a:ln>
          <a:effectLst/>
        </p:spPr>
        <p:txBody>
          <a:bodyPr/>
          <a:lstStyle/>
          <a:p>
            <a:endParaRPr lang="en-US" dirty="0">
              <a:latin typeface="Arial" panose="020B0604020202020204" pitchFamily="34" charset="0"/>
            </a:endParaRPr>
          </a:p>
        </p:txBody>
      </p:sp>
      <p:sp>
        <p:nvSpPr>
          <p:cNvPr id="10" name="Rectangle 7"/>
          <p:cNvSpPr>
            <a:spLocks noChangeArrowheads="1"/>
          </p:cNvSpPr>
          <p:nvPr userDrawn="1"/>
        </p:nvSpPr>
        <p:spPr bwMode="auto">
          <a:xfrm>
            <a:off x="8642575" y="4863619"/>
            <a:ext cx="504825" cy="161925"/>
          </a:xfrm>
          <a:prstGeom prst="rect">
            <a:avLst/>
          </a:prstGeom>
          <a:noFill/>
          <a:ln w="9525">
            <a:noFill/>
            <a:miter lim="800000"/>
            <a:headEnd/>
            <a:tailEnd/>
          </a:ln>
          <a:effectLst/>
        </p:spPr>
        <p:txBody>
          <a:bodyPr/>
          <a:lstStyle/>
          <a:p>
            <a:pPr algn="r">
              <a:spcBef>
                <a:spcPct val="0"/>
              </a:spcBef>
            </a:pPr>
            <a:fld id="{CF1FDE98-111E-4F33-B410-FEF89BF09012}" type="slidenum">
              <a:rPr lang="en-US" sz="1400">
                <a:latin typeface="Arial" pitchFamily="34" charset="0"/>
                <a:cs typeface="Arial" pitchFamily="34" charset="0"/>
              </a:rPr>
              <a:pPr algn="r">
                <a:spcBef>
                  <a:spcPct val="0"/>
                </a:spcBef>
              </a:pPr>
              <a:t>‹#›</a:t>
            </a:fld>
            <a:endParaRPr lang="en-US" sz="1400" dirty="0">
              <a:latin typeface="Arial" pitchFamily="34" charset="0"/>
              <a:cs typeface="Arial" pitchFamily="34" charset="0"/>
            </a:endParaRPr>
          </a:p>
        </p:txBody>
      </p:sp>
      <p:pic>
        <p:nvPicPr>
          <p:cNvPr id="9" name="Picture 13"/>
          <p:cNvPicPr>
            <a:picLocks noChangeAspect="1" noChangeArrowheads="1"/>
          </p:cNvPicPr>
          <p:nvPr userDrawn="1"/>
        </p:nvPicPr>
        <p:blipFill>
          <a:blip r:embed="rId5" cstate="print"/>
          <a:srcRect/>
          <a:stretch>
            <a:fillRect/>
          </a:stretch>
        </p:blipFill>
        <p:spPr bwMode="auto">
          <a:xfrm>
            <a:off x="8843962" y="91680"/>
            <a:ext cx="210353" cy="225357"/>
          </a:xfrm>
          <a:prstGeom prst="rect">
            <a:avLst/>
          </a:prstGeom>
          <a:noFill/>
          <a:ln w="19050" algn="ctr">
            <a:noFill/>
            <a:miter lim="800000"/>
            <a:headEnd type="none" w="lg" len="lg"/>
            <a:tailEnd type="none" w="lg" len="lg"/>
          </a:ln>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hf sldNum="0" hdr="0" ftr="0" dt="0"/>
  <p:txStyles>
    <p:titleStyle>
      <a:lvl1pPr algn="l" rtl="0" fontAlgn="base">
        <a:spcBef>
          <a:spcPct val="0"/>
        </a:spcBef>
        <a:spcAft>
          <a:spcPct val="0"/>
        </a:spcAft>
        <a:defRPr sz="2800" i="0" baseline="0">
          <a:solidFill>
            <a:srgbClr val="006699"/>
          </a:solidFill>
          <a:latin typeface="Arial Rounded MT Bold" pitchFamily="34" charset="0"/>
          <a:ea typeface="+mj-ea"/>
          <a:cs typeface="+mj-cs"/>
        </a:defRPr>
      </a:lvl1pPr>
      <a:lvl2pPr algn="l" rtl="0" fontAlgn="base">
        <a:spcBef>
          <a:spcPct val="0"/>
        </a:spcBef>
        <a:spcAft>
          <a:spcPct val="0"/>
        </a:spcAft>
        <a:defRPr sz="2800">
          <a:solidFill>
            <a:srgbClr val="006699"/>
          </a:solidFill>
          <a:latin typeface="Arial Black" pitchFamily="34" charset="0"/>
          <a:cs typeface="Arial" charset="0"/>
        </a:defRPr>
      </a:lvl2pPr>
      <a:lvl3pPr algn="l" rtl="0" fontAlgn="base">
        <a:spcBef>
          <a:spcPct val="0"/>
        </a:spcBef>
        <a:spcAft>
          <a:spcPct val="0"/>
        </a:spcAft>
        <a:defRPr sz="2800">
          <a:solidFill>
            <a:srgbClr val="006699"/>
          </a:solidFill>
          <a:latin typeface="Arial Black" pitchFamily="34" charset="0"/>
          <a:cs typeface="Arial" charset="0"/>
        </a:defRPr>
      </a:lvl3pPr>
      <a:lvl4pPr algn="l" rtl="0" fontAlgn="base">
        <a:spcBef>
          <a:spcPct val="0"/>
        </a:spcBef>
        <a:spcAft>
          <a:spcPct val="0"/>
        </a:spcAft>
        <a:defRPr sz="2800">
          <a:solidFill>
            <a:srgbClr val="006699"/>
          </a:solidFill>
          <a:latin typeface="Arial Black" pitchFamily="34" charset="0"/>
          <a:cs typeface="Arial" charset="0"/>
        </a:defRPr>
      </a:lvl4pPr>
      <a:lvl5pPr algn="l" rtl="0" fontAlgn="base">
        <a:spcBef>
          <a:spcPct val="0"/>
        </a:spcBef>
        <a:spcAft>
          <a:spcPct val="0"/>
        </a:spcAft>
        <a:defRPr sz="2800">
          <a:solidFill>
            <a:srgbClr val="006699"/>
          </a:solidFill>
          <a:latin typeface="Arial Black" pitchFamily="34" charset="0"/>
          <a:cs typeface="Arial" charset="0"/>
        </a:defRPr>
      </a:lvl5pPr>
      <a:lvl6pPr marL="457200" algn="l" rtl="0" fontAlgn="base">
        <a:spcBef>
          <a:spcPct val="0"/>
        </a:spcBef>
        <a:spcAft>
          <a:spcPct val="0"/>
        </a:spcAft>
        <a:defRPr sz="2800">
          <a:solidFill>
            <a:srgbClr val="006699"/>
          </a:solidFill>
          <a:latin typeface="Arial Black" pitchFamily="34" charset="0"/>
          <a:cs typeface="Arial" charset="0"/>
        </a:defRPr>
      </a:lvl6pPr>
      <a:lvl7pPr marL="914400" algn="l" rtl="0" fontAlgn="base">
        <a:spcBef>
          <a:spcPct val="0"/>
        </a:spcBef>
        <a:spcAft>
          <a:spcPct val="0"/>
        </a:spcAft>
        <a:defRPr sz="2800">
          <a:solidFill>
            <a:srgbClr val="006699"/>
          </a:solidFill>
          <a:latin typeface="Arial Black" pitchFamily="34" charset="0"/>
          <a:cs typeface="Arial" charset="0"/>
        </a:defRPr>
      </a:lvl7pPr>
      <a:lvl8pPr marL="1371600" algn="l" rtl="0" fontAlgn="base">
        <a:spcBef>
          <a:spcPct val="0"/>
        </a:spcBef>
        <a:spcAft>
          <a:spcPct val="0"/>
        </a:spcAft>
        <a:defRPr sz="2800">
          <a:solidFill>
            <a:srgbClr val="006699"/>
          </a:solidFill>
          <a:latin typeface="Arial Black" pitchFamily="34" charset="0"/>
          <a:cs typeface="Arial" charset="0"/>
        </a:defRPr>
      </a:lvl8pPr>
      <a:lvl9pPr marL="1828800" algn="l" rtl="0" fontAlgn="base">
        <a:spcBef>
          <a:spcPct val="0"/>
        </a:spcBef>
        <a:spcAft>
          <a:spcPct val="0"/>
        </a:spcAft>
        <a:defRPr sz="2800">
          <a:solidFill>
            <a:srgbClr val="006699"/>
          </a:solidFill>
          <a:latin typeface="Arial Black" pitchFamily="34" charset="0"/>
          <a:cs typeface="Arial" charset="0"/>
        </a:defRPr>
      </a:lvl9pPr>
    </p:titleStyle>
    <p:bodyStyle>
      <a:lvl1pPr algn="l" rtl="0" fontAlgn="base">
        <a:spcBef>
          <a:spcPts val="600"/>
        </a:spcBef>
        <a:spcAft>
          <a:spcPct val="0"/>
        </a:spcAft>
        <a:buClr>
          <a:srgbClr val="8B0000"/>
        </a:buClr>
        <a:buFont typeface="Wingdings" pitchFamily="2" charset="2"/>
        <a:defRPr sz="2400">
          <a:solidFill>
            <a:srgbClr val="3333FF"/>
          </a:solidFill>
          <a:latin typeface="Arial" panose="020B0604020202020204" pitchFamily="34" charset="0"/>
          <a:ea typeface="+mn-ea"/>
          <a:cs typeface="Arial" panose="020B0604020202020204" pitchFamily="34" charset="0"/>
        </a:defRPr>
      </a:lvl1pPr>
      <a:lvl2pPr marL="896938" indent="-360363" algn="l" rtl="0" fontAlgn="base">
        <a:spcBef>
          <a:spcPts val="600"/>
        </a:spcBef>
        <a:spcAft>
          <a:spcPct val="0"/>
        </a:spcAft>
        <a:buClr>
          <a:srgbClr val="8B0000"/>
        </a:buClr>
        <a:buFont typeface="Wingdings" pitchFamily="2" charset="2"/>
        <a:buChar char="Ø"/>
        <a:defRPr sz="2400">
          <a:solidFill>
            <a:srgbClr val="3333FF"/>
          </a:solidFill>
          <a:latin typeface="Arial" panose="020B0604020202020204" pitchFamily="34" charset="0"/>
          <a:cs typeface="Arial" panose="020B0604020202020204" pitchFamily="34" charset="0"/>
        </a:defRPr>
      </a:lvl2pPr>
      <a:lvl3pPr marL="1304925"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3pPr>
      <a:lvl4pPr marL="1712913"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4pPr>
      <a:lvl5pPr marL="2120900"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5pPr>
      <a:lvl6pPr marL="2578100" indent="-228600" algn="l" rtl="0" fontAlgn="base">
        <a:spcBef>
          <a:spcPct val="20000"/>
        </a:spcBef>
        <a:spcAft>
          <a:spcPct val="0"/>
        </a:spcAft>
        <a:buFont typeface="Wingdings" pitchFamily="2" charset="2"/>
        <a:defRPr>
          <a:solidFill>
            <a:srgbClr val="3333FF"/>
          </a:solidFill>
          <a:latin typeface="+mn-lt"/>
          <a:cs typeface="+mn-cs"/>
        </a:defRPr>
      </a:lvl6pPr>
      <a:lvl7pPr marL="3035300" indent="-228600" algn="l" rtl="0" fontAlgn="base">
        <a:spcBef>
          <a:spcPct val="20000"/>
        </a:spcBef>
        <a:spcAft>
          <a:spcPct val="0"/>
        </a:spcAft>
        <a:buFont typeface="Wingdings" pitchFamily="2" charset="2"/>
        <a:defRPr>
          <a:solidFill>
            <a:srgbClr val="3333FF"/>
          </a:solidFill>
          <a:latin typeface="+mn-lt"/>
          <a:cs typeface="+mn-cs"/>
        </a:defRPr>
      </a:lvl7pPr>
      <a:lvl8pPr marL="3492500" indent="-228600" algn="l" rtl="0" fontAlgn="base">
        <a:spcBef>
          <a:spcPct val="20000"/>
        </a:spcBef>
        <a:spcAft>
          <a:spcPct val="0"/>
        </a:spcAft>
        <a:buFont typeface="Wingdings" pitchFamily="2" charset="2"/>
        <a:defRPr>
          <a:solidFill>
            <a:srgbClr val="3333FF"/>
          </a:solidFill>
          <a:latin typeface="+mn-lt"/>
          <a:cs typeface="+mn-cs"/>
        </a:defRPr>
      </a:lvl8pPr>
      <a:lvl9pPr marL="3949700" indent="-228600" algn="l" rtl="0" fontAlgn="base">
        <a:spcBef>
          <a:spcPct val="20000"/>
        </a:spcBef>
        <a:spcAft>
          <a:spcPct val="0"/>
        </a:spcAft>
        <a:buFont typeface="Wingdings" pitchFamily="2" charset="2"/>
        <a:defRPr>
          <a:solidFill>
            <a:srgbClr val="3333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hyperlink" Target="https://bertrandmeyer.com/2012/10/14/a-fundamental-duality-of-software-engineering/" TargetMode="External"/><Relationship Id="rId4" Type="http://schemas.openxmlformats.org/officeDocument/2006/relationships/hyperlink" Target="http://tinyurl.com/qzyxlal"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B: agile principles</a:t>
            </a:r>
          </a:p>
          <a:p>
            <a:pPr lvl="0" algn="l">
              <a:lnSpc>
                <a:spcPct val="110000"/>
              </a:lnSpc>
              <a:spcBef>
                <a:spcPts val="1200"/>
              </a:spcBef>
            </a:pPr>
            <a:r>
              <a:rPr lang="en-US" sz="2000" dirty="0">
                <a:latin typeface="Verdana" pitchFamily="34" charset="0"/>
              </a:rPr>
              <a:t>1: </a:t>
            </a:r>
            <a:r>
              <a:rPr lang="en-US" sz="2000" dirty="0" smtClean="0">
                <a:latin typeface="Verdana" pitchFamily="34" charset="0"/>
              </a:rPr>
              <a:t>The enemy: Big Upfront Anything</a:t>
            </a:r>
            <a:endParaRPr lang="en-US" sz="2000" dirty="0">
              <a:latin typeface="Verdana" pitchFamily="34" charset="0"/>
            </a:endParaRPr>
          </a:p>
          <a:p>
            <a:pPr lvl="0" algn="l">
              <a:lnSpc>
                <a:spcPct val="110000"/>
              </a:lnSpc>
              <a:spcBef>
                <a:spcPts val="1200"/>
              </a:spcBef>
            </a:pPr>
            <a:r>
              <a:rPr lang="en-US" sz="2000" dirty="0">
                <a:solidFill>
                  <a:srgbClr val="FFFFFF">
                    <a:lumMod val="65000"/>
                  </a:srgbClr>
                </a:solidFill>
                <a:latin typeface="Verdana" pitchFamily="34" charset="0"/>
              </a:rPr>
              <a:t>2: </a:t>
            </a:r>
            <a:r>
              <a:rPr lang="en-US" sz="2000" dirty="0" smtClean="0">
                <a:solidFill>
                  <a:srgbClr val="FFFFFF">
                    <a:lumMod val="65000"/>
                  </a:srgbClr>
                </a:solidFill>
                <a:latin typeface="Verdana" pitchFamily="34" charset="0"/>
              </a:rPr>
              <a:t>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3: More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4: Technical principles</a:t>
            </a:r>
          </a:p>
          <a:p>
            <a:pPr algn="l">
              <a:lnSpc>
                <a:spcPct val="110000"/>
              </a:lnSpc>
              <a:spcBef>
                <a:spcPts val="1200"/>
              </a:spcBef>
            </a:pPr>
            <a:r>
              <a:rPr lang="en-US" sz="2000" dirty="0">
                <a:solidFill>
                  <a:srgbClr val="FFFFFF">
                    <a:lumMod val="65000"/>
                  </a:srgbClr>
                </a:solidFill>
                <a:latin typeface="Verdana" pitchFamily="34" charset="0"/>
              </a:rPr>
              <a:t>5: A few method-specific principles</a:t>
            </a:r>
          </a:p>
          <a:p>
            <a:pPr lvl="0" algn="l">
              <a:lnSpc>
                <a:spcPct val="110000"/>
              </a:lnSpc>
              <a:spcBef>
                <a:spcPts val="1200"/>
              </a:spcBef>
            </a:pPr>
            <a:endParaRPr lang="en-US" dirty="0">
              <a:solidFill>
                <a:srgbClr val="FFFFFF">
                  <a:lumMod val="65000"/>
                </a:srgbClr>
              </a:solidFill>
              <a:latin typeface="Verdan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0" name="Rectangle 2"/>
          <p:cNvSpPr>
            <a:spLocks noGrp="1" noChangeArrowheads="1"/>
          </p:cNvSpPr>
          <p:nvPr>
            <p:ph type="title"/>
          </p:nvPr>
        </p:nvSpPr>
        <p:spPr/>
        <p:txBody>
          <a:bodyPr/>
          <a:lstStyle/>
          <a:p>
            <a:r>
              <a:rPr lang="en-US" dirty="0"/>
              <a:t>Impedance mismatches</a:t>
            </a:r>
          </a:p>
        </p:txBody>
      </p:sp>
      <p:pic>
        <p:nvPicPr>
          <p:cNvPr id="13" name="Picture 3"/>
          <p:cNvPicPr>
            <a:picLocks noGrp="1" noChangeAspect="1" noChangeArrowheads="1"/>
          </p:cNvPicPr>
          <p:nvPr>
            <p:ph sz="quarter" idx="1"/>
          </p:nvPr>
        </p:nvPicPr>
        <p:blipFill>
          <a:blip r:embed="rId3"/>
          <a:srcRect/>
          <a:stretch>
            <a:fillRect/>
          </a:stretch>
        </p:blipFill>
        <p:spPr>
          <a:xfrm>
            <a:off x="1818085" y="681038"/>
            <a:ext cx="1543050" cy="1646635"/>
          </a:xfrm>
          <a:noFill/>
          <a:ln/>
        </p:spPr>
      </p:pic>
      <p:pic>
        <p:nvPicPr>
          <p:cNvPr id="14" name="Picture 4"/>
          <p:cNvPicPr>
            <a:picLocks noChangeAspect="1" noChangeArrowheads="1"/>
          </p:cNvPicPr>
          <p:nvPr/>
        </p:nvPicPr>
        <p:blipFill>
          <a:blip r:embed="rId4"/>
          <a:srcRect/>
          <a:stretch>
            <a:fillRect/>
          </a:stretch>
        </p:blipFill>
        <p:spPr>
          <a:xfrm>
            <a:off x="3869531" y="681038"/>
            <a:ext cx="1501379" cy="1649016"/>
          </a:xfrm>
          <a:prstGeom prst="rect">
            <a:avLst/>
          </a:prstGeom>
          <a:noFill/>
          <a:ln/>
        </p:spPr>
      </p:pic>
      <p:pic>
        <p:nvPicPr>
          <p:cNvPr id="15" name="Picture 5"/>
          <p:cNvPicPr>
            <a:picLocks noChangeAspect="1" noChangeArrowheads="1"/>
          </p:cNvPicPr>
          <p:nvPr/>
        </p:nvPicPr>
        <p:blipFill>
          <a:blip r:embed="rId5"/>
          <a:srcRect/>
          <a:stretch>
            <a:fillRect/>
          </a:stretch>
        </p:blipFill>
        <p:spPr>
          <a:xfrm>
            <a:off x="5868591" y="681038"/>
            <a:ext cx="1384697" cy="1646635"/>
          </a:xfrm>
          <a:prstGeom prst="rect">
            <a:avLst/>
          </a:prstGeom>
          <a:noFill/>
          <a:ln/>
        </p:spPr>
      </p:pic>
      <p:pic>
        <p:nvPicPr>
          <p:cNvPr id="16" name="Picture 9"/>
          <p:cNvPicPr>
            <a:picLocks noChangeAspect="1" noChangeArrowheads="1"/>
          </p:cNvPicPr>
          <p:nvPr/>
        </p:nvPicPr>
        <p:blipFill>
          <a:blip r:embed="rId6"/>
          <a:srcRect/>
          <a:stretch>
            <a:fillRect/>
          </a:stretch>
        </p:blipFill>
        <p:spPr>
          <a:xfrm>
            <a:off x="1806179" y="2637235"/>
            <a:ext cx="1602581" cy="1682353"/>
          </a:xfrm>
          <a:prstGeom prst="rect">
            <a:avLst/>
          </a:prstGeom>
          <a:noFill/>
          <a:ln/>
        </p:spPr>
      </p:pic>
      <p:sp>
        <p:nvSpPr>
          <p:cNvPr id="17" name="Text Box 6"/>
          <p:cNvSpPr txBox="1">
            <a:spLocks noChangeArrowheads="1"/>
          </p:cNvSpPr>
          <p:nvPr/>
        </p:nvSpPr>
        <p:spPr bwMode="auto">
          <a:xfrm>
            <a:off x="1709737" y="2409825"/>
            <a:ext cx="1890713" cy="415498"/>
          </a:xfrm>
          <a:prstGeom prst="rect">
            <a:avLst/>
          </a:prstGeom>
          <a:noFill/>
          <a:ln w="9525">
            <a:noFill/>
            <a:miter lim="800000"/>
            <a:headEnd/>
            <a:tailEnd/>
          </a:ln>
          <a:effectLst/>
        </p:spPr>
        <p:txBody>
          <a:bodyPr>
            <a:spAutoFit/>
          </a:bodyPr>
          <a:lstStyle/>
          <a:p>
            <a:pPr algn="l"/>
            <a:r>
              <a:rPr lang="en-US" sz="1050" i="1">
                <a:latin typeface="Arial" pitchFamily="34" charset="0"/>
              </a:rPr>
              <a:t>As Management requested it.</a:t>
            </a:r>
          </a:p>
        </p:txBody>
      </p:sp>
      <p:sp>
        <p:nvSpPr>
          <p:cNvPr id="18" name="Text Box 7"/>
          <p:cNvSpPr txBox="1">
            <a:spLocks noChangeArrowheads="1"/>
          </p:cNvSpPr>
          <p:nvPr/>
        </p:nvSpPr>
        <p:spPr bwMode="auto">
          <a:xfrm>
            <a:off x="3707606" y="2409825"/>
            <a:ext cx="2052638" cy="415498"/>
          </a:xfrm>
          <a:prstGeom prst="rect">
            <a:avLst/>
          </a:prstGeom>
          <a:noFill/>
          <a:ln w="9525">
            <a:noFill/>
            <a:miter lim="800000"/>
            <a:headEnd/>
            <a:tailEnd/>
          </a:ln>
          <a:effectLst/>
        </p:spPr>
        <p:txBody>
          <a:bodyPr>
            <a:spAutoFit/>
          </a:bodyPr>
          <a:lstStyle/>
          <a:p>
            <a:pPr algn="l"/>
            <a:r>
              <a:rPr lang="en-US" sz="1050" i="1">
                <a:latin typeface="Arial" pitchFamily="34" charset="0"/>
              </a:rPr>
              <a:t>As the Project Leader defined it.</a:t>
            </a:r>
          </a:p>
        </p:txBody>
      </p:sp>
      <p:sp>
        <p:nvSpPr>
          <p:cNvPr id="19" name="Text Box 8"/>
          <p:cNvSpPr txBox="1">
            <a:spLocks noChangeArrowheads="1"/>
          </p:cNvSpPr>
          <p:nvPr/>
        </p:nvSpPr>
        <p:spPr bwMode="auto">
          <a:xfrm>
            <a:off x="5760244" y="2409825"/>
            <a:ext cx="1890713" cy="253916"/>
          </a:xfrm>
          <a:prstGeom prst="rect">
            <a:avLst/>
          </a:prstGeom>
          <a:noFill/>
          <a:ln w="9525">
            <a:noFill/>
            <a:miter lim="800000"/>
            <a:headEnd/>
            <a:tailEnd/>
          </a:ln>
          <a:effectLst/>
        </p:spPr>
        <p:txBody>
          <a:bodyPr>
            <a:spAutoFit/>
          </a:bodyPr>
          <a:lstStyle/>
          <a:p>
            <a:pPr algn="l"/>
            <a:r>
              <a:rPr lang="en-US" sz="1050" i="1">
                <a:latin typeface="Arial" pitchFamily="34" charset="0"/>
              </a:rPr>
              <a:t>As Systems designed it.</a:t>
            </a:r>
          </a:p>
        </p:txBody>
      </p:sp>
      <p:pic>
        <p:nvPicPr>
          <p:cNvPr id="20" name="Picture 10"/>
          <p:cNvPicPr>
            <a:picLocks noChangeAspect="1" noChangeArrowheads="1"/>
          </p:cNvPicPr>
          <p:nvPr/>
        </p:nvPicPr>
        <p:blipFill>
          <a:blip r:embed="rId7"/>
          <a:srcRect/>
          <a:stretch>
            <a:fillRect/>
          </a:stretch>
        </p:blipFill>
        <p:spPr bwMode="auto">
          <a:xfrm>
            <a:off x="3924300" y="2733675"/>
            <a:ext cx="1501379" cy="1646635"/>
          </a:xfrm>
          <a:prstGeom prst="rect">
            <a:avLst/>
          </a:prstGeom>
          <a:noFill/>
          <a:ln w="9525">
            <a:noFill/>
            <a:miter lim="800000"/>
            <a:headEnd/>
            <a:tailEnd/>
          </a:ln>
          <a:effectLst/>
        </p:spPr>
      </p:pic>
      <p:pic>
        <p:nvPicPr>
          <p:cNvPr id="21" name="Picture 11"/>
          <p:cNvPicPr>
            <a:picLocks noChangeAspect="1" noChangeArrowheads="1"/>
          </p:cNvPicPr>
          <p:nvPr/>
        </p:nvPicPr>
        <p:blipFill>
          <a:blip r:embed="rId8"/>
          <a:srcRect/>
          <a:stretch>
            <a:fillRect/>
          </a:stretch>
        </p:blipFill>
        <p:spPr bwMode="auto">
          <a:xfrm>
            <a:off x="5868592" y="2733675"/>
            <a:ext cx="1610915" cy="1643063"/>
          </a:xfrm>
          <a:prstGeom prst="rect">
            <a:avLst/>
          </a:prstGeom>
          <a:noFill/>
          <a:ln w="9525">
            <a:noFill/>
            <a:miter lim="800000"/>
            <a:headEnd/>
            <a:tailEnd/>
          </a:ln>
          <a:effectLst/>
        </p:spPr>
      </p:pic>
      <p:sp>
        <p:nvSpPr>
          <p:cNvPr id="22" name="Text Box 12"/>
          <p:cNvSpPr txBox="1">
            <a:spLocks noChangeArrowheads="1"/>
          </p:cNvSpPr>
          <p:nvPr/>
        </p:nvSpPr>
        <p:spPr bwMode="auto">
          <a:xfrm>
            <a:off x="1763317" y="4407694"/>
            <a:ext cx="1944290" cy="415498"/>
          </a:xfrm>
          <a:prstGeom prst="rect">
            <a:avLst/>
          </a:prstGeom>
          <a:noFill/>
          <a:ln w="9525">
            <a:noFill/>
            <a:miter lim="800000"/>
            <a:headEnd/>
            <a:tailEnd/>
          </a:ln>
          <a:effectLst/>
        </p:spPr>
        <p:txBody>
          <a:bodyPr>
            <a:spAutoFit/>
          </a:bodyPr>
          <a:lstStyle/>
          <a:p>
            <a:pPr algn="l"/>
            <a:r>
              <a:rPr lang="en-US" sz="1050" i="1">
                <a:latin typeface="Arial" pitchFamily="34" charset="0"/>
              </a:rPr>
              <a:t>As Programming developed it.</a:t>
            </a:r>
          </a:p>
        </p:txBody>
      </p:sp>
      <p:sp>
        <p:nvSpPr>
          <p:cNvPr id="23" name="Text Box 13"/>
          <p:cNvSpPr txBox="1">
            <a:spLocks noChangeArrowheads="1"/>
          </p:cNvSpPr>
          <p:nvPr/>
        </p:nvSpPr>
        <p:spPr bwMode="auto">
          <a:xfrm>
            <a:off x="3869531" y="4407694"/>
            <a:ext cx="1728788" cy="253916"/>
          </a:xfrm>
          <a:prstGeom prst="rect">
            <a:avLst/>
          </a:prstGeom>
          <a:noFill/>
          <a:ln w="9525">
            <a:noFill/>
            <a:miter lim="800000"/>
            <a:headEnd/>
            <a:tailEnd/>
          </a:ln>
          <a:effectLst/>
        </p:spPr>
        <p:txBody>
          <a:bodyPr>
            <a:spAutoFit/>
          </a:bodyPr>
          <a:lstStyle/>
          <a:p>
            <a:pPr algn="l"/>
            <a:r>
              <a:rPr lang="en-US" sz="1050" i="1">
                <a:latin typeface="Arial" pitchFamily="34" charset="0"/>
              </a:rPr>
              <a:t>As Operations installed it.</a:t>
            </a:r>
          </a:p>
        </p:txBody>
      </p:sp>
      <p:sp>
        <p:nvSpPr>
          <p:cNvPr id="24" name="Text Box 14"/>
          <p:cNvSpPr txBox="1">
            <a:spLocks noChangeArrowheads="1"/>
          </p:cNvSpPr>
          <p:nvPr/>
        </p:nvSpPr>
        <p:spPr bwMode="auto">
          <a:xfrm>
            <a:off x="5868591" y="4407694"/>
            <a:ext cx="1619250" cy="253916"/>
          </a:xfrm>
          <a:prstGeom prst="rect">
            <a:avLst/>
          </a:prstGeom>
          <a:noFill/>
          <a:ln w="9525">
            <a:noFill/>
            <a:miter lim="800000"/>
            <a:headEnd/>
            <a:tailEnd/>
          </a:ln>
          <a:effectLst/>
        </p:spPr>
        <p:txBody>
          <a:bodyPr>
            <a:spAutoFit/>
          </a:bodyPr>
          <a:lstStyle/>
          <a:p>
            <a:pPr algn="l"/>
            <a:r>
              <a:rPr lang="en-US" sz="1050" i="1">
                <a:latin typeface="Arial" pitchFamily="34" charset="0"/>
              </a:rPr>
              <a:t>What the user wanted.</a:t>
            </a:r>
          </a:p>
        </p:txBody>
      </p:sp>
      <p:sp>
        <p:nvSpPr>
          <p:cNvPr id="25" name="Text Box 15"/>
          <p:cNvSpPr txBox="1">
            <a:spLocks noChangeArrowheads="1"/>
          </p:cNvSpPr>
          <p:nvPr/>
        </p:nvSpPr>
        <p:spPr bwMode="auto">
          <a:xfrm>
            <a:off x="5868591" y="4692566"/>
            <a:ext cx="2376488" cy="230832"/>
          </a:xfrm>
          <a:prstGeom prst="rect">
            <a:avLst/>
          </a:prstGeom>
          <a:noFill/>
          <a:ln w="9525">
            <a:noFill/>
            <a:miter lim="800000"/>
            <a:headEnd/>
            <a:tailEnd/>
          </a:ln>
          <a:effectLst/>
        </p:spPr>
        <p:txBody>
          <a:bodyPr>
            <a:spAutoFit/>
          </a:bodyPr>
          <a:lstStyle/>
          <a:p>
            <a:pPr algn="r"/>
            <a:r>
              <a:rPr lang="en-US" sz="900" dirty="0">
                <a:solidFill>
                  <a:srgbClr val="0000FF"/>
                </a:solidFill>
                <a:latin typeface="Arial" panose="020B0604020202020204" pitchFamily="34" charset="0"/>
                <a:cs typeface="Arial" panose="020B0604020202020204" pitchFamily="34" charset="0"/>
              </a:rPr>
              <a:t>(Pre-1970 cartoon; origin unknown)</a:t>
            </a:r>
          </a:p>
        </p:txBody>
      </p:sp>
    </p:spTree>
    <p:extLst>
      <p:ext uri="{BB962C8B-B14F-4D97-AF65-F5344CB8AC3E}">
        <p14:creationId xmlns:p14="http://schemas.microsoft.com/office/powerpoint/2010/main" val="16809974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smtClean="0"/>
              <a:t>Requirements</a:t>
            </a:r>
          </a:p>
        </p:txBody>
      </p:sp>
      <p:sp>
        <p:nvSpPr>
          <p:cNvPr id="9220" name="Rectangle 3"/>
          <p:cNvSpPr>
            <a:spLocks noGrp="1" noChangeArrowheads="1"/>
          </p:cNvSpPr>
          <p:nvPr>
            <p:ph type="body" idx="1"/>
          </p:nvPr>
        </p:nvSpPr>
        <p:spPr/>
        <p:txBody>
          <a:bodyPr/>
          <a:lstStyle/>
          <a:p>
            <a:pPr>
              <a:lnSpc>
                <a:spcPct val="90000"/>
              </a:lnSpc>
            </a:pPr>
            <a:r>
              <a:rPr lang="en-US" smtClean="0"/>
              <a:t>80% of interface fault and 20% of implementation faults due to requirements (Perry &amp; Stieg, 1993)</a:t>
            </a:r>
          </a:p>
          <a:p>
            <a:pPr>
              <a:lnSpc>
                <a:spcPct val="90000"/>
              </a:lnSpc>
            </a:pPr>
            <a:endParaRPr lang="en-US" smtClean="0"/>
          </a:p>
          <a:p>
            <a:pPr>
              <a:lnSpc>
                <a:spcPct val="90000"/>
              </a:lnSpc>
            </a:pPr>
            <a:r>
              <a:rPr lang="en-US" smtClean="0"/>
              <a:t>48% to 67% of safety-related faults in NASA software systems due to misunderstood hardware interface specifications, of which 2/3rds are due to requirements (Lutz, 1993)</a:t>
            </a:r>
          </a:p>
          <a:p>
            <a:pPr>
              <a:lnSpc>
                <a:spcPct val="90000"/>
              </a:lnSpc>
            </a:pPr>
            <a:endParaRPr lang="en-US" smtClean="0"/>
          </a:p>
          <a:p>
            <a:pPr>
              <a:lnSpc>
                <a:spcPct val="90000"/>
              </a:lnSpc>
            </a:pPr>
            <a:r>
              <a:rPr lang="en-US" smtClean="0"/>
              <a:t>85% of defects due to requirements, of which: incorrect assumptions 49%, omitted requirements 29%, inconsistent requirements 13%  (Young, 2001). </a:t>
            </a:r>
          </a:p>
          <a:p>
            <a:pPr>
              <a:lnSpc>
                <a:spcPct val="90000"/>
              </a:lnSpc>
            </a:pPr>
            <a:endParaRPr lang="en-US" smtClean="0"/>
          </a:p>
          <a:p>
            <a:pPr>
              <a:lnSpc>
                <a:spcPct val="90000"/>
              </a:lnSpc>
            </a:pPr>
            <a:r>
              <a:rPr lang="en-US" smtClean="0"/>
              <a:t>Numerous software bugs due to poor requirements, e.g. Mars Climate Orbiter</a:t>
            </a:r>
          </a:p>
        </p:txBody>
      </p:sp>
    </p:spTree>
    <p:extLst>
      <p:ext uri="{BB962C8B-B14F-4D97-AF65-F5344CB8AC3E}">
        <p14:creationId xmlns:p14="http://schemas.microsoft.com/office/powerpoint/2010/main" val="39456752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two agile criticisms of requirements</a:t>
            </a:r>
            <a:endParaRPr lang="en-US" dirty="0"/>
          </a:p>
        </p:txBody>
      </p:sp>
      <p:sp>
        <p:nvSpPr>
          <p:cNvPr id="3" name="Content Placeholder 2"/>
          <p:cNvSpPr>
            <a:spLocks noGrp="1"/>
          </p:cNvSpPr>
          <p:nvPr>
            <p:ph idx="1"/>
          </p:nvPr>
        </p:nvSpPr>
        <p:spPr/>
        <p:txBody>
          <a:bodyPr/>
          <a:lstStyle/>
          <a:p>
            <a:r>
              <a:rPr lang="en-US" dirty="0" smtClean="0"/>
              <a:t>Change criticism</a:t>
            </a:r>
          </a:p>
          <a:p>
            <a:endParaRPr lang="en-US" dirty="0"/>
          </a:p>
          <a:p>
            <a:endParaRPr lang="en-US" dirty="0" smtClean="0"/>
          </a:p>
          <a:p>
            <a:endParaRPr lang="en-US" dirty="0"/>
          </a:p>
          <a:p>
            <a:r>
              <a:rPr lang="en-US" dirty="0" smtClean="0"/>
              <a:t>Waste criticism</a:t>
            </a:r>
          </a:p>
          <a:p>
            <a:pPr marL="342900" lvl="1" indent="0">
              <a:buNone/>
            </a:pPr>
            <a:endParaRPr lang="en-US" dirty="0" smtClean="0"/>
          </a:p>
          <a:p>
            <a:pPr marL="342900" lvl="1" indent="0">
              <a:buNone/>
            </a:pPr>
            <a:endParaRPr lang="en-US" dirty="0"/>
          </a:p>
          <a:p>
            <a:pPr indent="-214313"/>
            <a:r>
              <a:rPr lang="en-US" dirty="0" smtClean="0">
                <a:solidFill>
                  <a:srgbClr val="0000FF"/>
                </a:solidFill>
              </a:rPr>
              <a:t>Beck: </a:t>
            </a:r>
            <a:r>
              <a:rPr lang="en-US" i="1" dirty="0">
                <a:solidFill>
                  <a:srgbClr val="0000FF"/>
                </a:solidFill>
              </a:rPr>
              <a:t>Software development is full of the waste of overproduction, [such as] requirements documents that rapidly grow obsolete.</a:t>
            </a:r>
          </a:p>
          <a:p>
            <a:endParaRPr lang="en-US" dirty="0"/>
          </a:p>
        </p:txBody>
      </p:sp>
    </p:spTree>
    <p:extLst>
      <p:ext uri="{BB962C8B-B14F-4D97-AF65-F5344CB8AC3E}">
        <p14:creationId xmlns:p14="http://schemas.microsoft.com/office/powerpoint/2010/main" val="14424613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views of requirements</a:t>
            </a:r>
            <a:endParaRPr lang="en-US" dirty="0"/>
          </a:p>
        </p:txBody>
      </p:sp>
      <p:sp>
        <p:nvSpPr>
          <p:cNvPr id="3" name="Content Placeholder 2"/>
          <p:cNvSpPr>
            <a:spLocks noGrp="1"/>
          </p:cNvSpPr>
          <p:nvPr>
            <p:ph idx="1"/>
          </p:nvPr>
        </p:nvSpPr>
        <p:spPr/>
        <p:txBody>
          <a:bodyPr/>
          <a:lstStyle/>
          <a:p>
            <a:r>
              <a:rPr lang="en-US" sz="2000" dirty="0" smtClean="0"/>
              <a:t>Beck (XP):</a:t>
            </a:r>
            <a:endParaRPr lang="en-US" sz="2000" dirty="0"/>
          </a:p>
          <a:p>
            <a:pPr marL="342900" lvl="1" indent="0">
              <a:buNone/>
            </a:pPr>
            <a:r>
              <a:rPr lang="en-US" sz="2000" i="1" dirty="0"/>
              <a:t>Requirements gathering isn’t a phase that produces a static document, but an activity producing detail, just before it is needed, throughout </a:t>
            </a:r>
            <a:r>
              <a:rPr lang="en-US" sz="2000" i="1" dirty="0" smtClean="0"/>
              <a:t>development</a:t>
            </a:r>
            <a:endParaRPr lang="en-US" sz="2000" i="1" dirty="0"/>
          </a:p>
          <a:p>
            <a:endParaRPr lang="en-US" sz="2000" dirty="0" smtClean="0"/>
          </a:p>
          <a:p>
            <a:r>
              <a:rPr lang="en-US" sz="2000" dirty="0" smtClean="0"/>
              <a:t>Cohn (Scrum):</a:t>
            </a:r>
            <a:endParaRPr lang="en-US" sz="2000" i="1" dirty="0"/>
          </a:p>
          <a:p>
            <a:pPr marL="342900" lvl="1" indent="0">
              <a:buNone/>
            </a:pPr>
            <a:r>
              <a:rPr lang="en-US" sz="2000" i="1" dirty="0"/>
              <a:t>Scrum projects do not have an upfront analysis or design phase; all work occurs within the repeated cycle of </a:t>
            </a:r>
            <a:r>
              <a:rPr lang="en-US" sz="2000" i="1" dirty="0" smtClean="0"/>
              <a:t>sprints</a:t>
            </a:r>
          </a:p>
          <a:p>
            <a:pPr marL="342900" lvl="1" indent="0">
              <a:buNone/>
            </a:pPr>
            <a:endParaRPr lang="en-US" sz="2000" i="1" dirty="0" smtClean="0"/>
          </a:p>
          <a:p>
            <a:pPr indent="-214313"/>
            <a:r>
              <a:rPr lang="en-US" sz="2000" dirty="0" smtClean="0"/>
              <a:t>Poppendieck (Lean):</a:t>
            </a:r>
          </a:p>
          <a:p>
            <a:pPr marL="342900" lvl="1" indent="0">
              <a:buNone/>
            </a:pPr>
            <a:r>
              <a:rPr lang="en-US" sz="2000" i="1" dirty="0" smtClean="0">
                <a:solidFill>
                  <a:srgbClr val="0000FF"/>
                </a:solidFill>
              </a:rPr>
              <a:t>And </a:t>
            </a:r>
            <a:r>
              <a:rPr lang="en-US" sz="2000" i="1" dirty="0">
                <a:solidFill>
                  <a:srgbClr val="0000FF"/>
                </a:solidFill>
              </a:rPr>
              <a:t>those things called requirements? They are really candidate solutions; separating requirements from implementation is just another form of </a:t>
            </a:r>
            <a:r>
              <a:rPr lang="en-US" sz="2000" i="1" dirty="0" smtClean="0">
                <a:solidFill>
                  <a:srgbClr val="0000FF"/>
                </a:solidFill>
              </a:rPr>
              <a:t>handover</a:t>
            </a:r>
            <a:endParaRPr lang="en-US" dirty="0"/>
          </a:p>
        </p:txBody>
      </p:sp>
    </p:spTree>
    <p:extLst>
      <p:ext uri="{BB962C8B-B14F-4D97-AF65-F5344CB8AC3E}">
        <p14:creationId xmlns:p14="http://schemas.microsoft.com/office/powerpoint/2010/main" val="22906691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B: Principles</a:t>
            </a:r>
            <a:br>
              <a:rPr lang="en-US" dirty="0" smtClean="0">
                <a:solidFill>
                  <a:srgbClr val="3333FF"/>
                </a:solidFill>
                <a:latin typeface="Arial"/>
                <a:cs typeface="Arial"/>
              </a:rPr>
            </a:br>
            <a:r>
              <a:rPr lang="en-US" dirty="0" smtClean="0">
                <a:solidFill>
                  <a:srgbClr val="3333FF"/>
                </a:solidFill>
                <a:latin typeface="Arial"/>
                <a:cs typeface="Arial"/>
              </a:rPr>
              <a:t>1: The Enemy: Big Upfront Anything</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The waterfall model: a useful foil</a:t>
            </a:r>
            <a:br>
              <a:rPr lang="en-US" dirty="0" smtClean="0">
                <a:latin typeface="Arial"/>
                <a:cs typeface="Arial"/>
              </a:rPr>
            </a:br>
            <a:r>
              <a:rPr lang="en-US" dirty="0" smtClean="0">
                <a:latin typeface="Arial"/>
                <a:cs typeface="Arial"/>
              </a:rPr>
              <a:t>The role of requirements</a:t>
            </a:r>
            <a:br>
              <a:rPr lang="en-US" dirty="0" smtClean="0">
                <a:latin typeface="Arial"/>
                <a:cs typeface="Arial"/>
              </a:rPr>
            </a:br>
            <a:r>
              <a:rPr lang="en-US" dirty="0" smtClean="0">
                <a:latin typeface="Arial"/>
                <a:cs typeface="Arial"/>
              </a:rPr>
              <a:t>The risk of applying extreme precepts literally</a:t>
            </a:r>
          </a:p>
        </p:txBody>
      </p:sp>
    </p:spTree>
    <p:extLst>
      <p:ext uri="{BB962C8B-B14F-4D97-AF65-F5344CB8AC3E}">
        <p14:creationId xmlns:p14="http://schemas.microsoft.com/office/powerpoint/2010/main" val="4210180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B: agile principles</a:t>
            </a:r>
          </a:p>
          <a:p>
            <a:pPr lvl="0" algn="l">
              <a:lnSpc>
                <a:spcPct val="110000"/>
              </a:lnSpc>
              <a:spcBef>
                <a:spcPts val="1200"/>
              </a:spcBef>
            </a:pPr>
            <a:r>
              <a:rPr lang="en-US" sz="2000" dirty="0">
                <a:solidFill>
                  <a:srgbClr val="FFFFFF">
                    <a:lumMod val="65000"/>
                  </a:srgbClr>
                </a:solidFill>
                <a:latin typeface="Verdana" pitchFamily="34" charset="0"/>
              </a:rPr>
              <a:t>1: The enemy: Big Upfront Anything</a:t>
            </a:r>
          </a:p>
          <a:p>
            <a:pPr lvl="0" algn="l">
              <a:lnSpc>
                <a:spcPct val="110000"/>
              </a:lnSpc>
              <a:spcBef>
                <a:spcPts val="1200"/>
              </a:spcBef>
            </a:pPr>
            <a:r>
              <a:rPr lang="en-US" sz="2000" dirty="0">
                <a:latin typeface="Verdana" pitchFamily="34" charset="0"/>
              </a:rPr>
              <a:t>2: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3: More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4: Technical principles</a:t>
            </a:r>
          </a:p>
          <a:p>
            <a:pPr algn="l">
              <a:lnSpc>
                <a:spcPct val="110000"/>
              </a:lnSpc>
              <a:spcBef>
                <a:spcPts val="1200"/>
              </a:spcBef>
            </a:pPr>
            <a:r>
              <a:rPr lang="en-US" sz="2000" dirty="0">
                <a:solidFill>
                  <a:srgbClr val="FFFFFF">
                    <a:lumMod val="65000"/>
                  </a:srgbClr>
                </a:solidFill>
                <a:latin typeface="Verdana" pitchFamily="34" charset="0"/>
              </a:rPr>
              <a:t>5: A few method-specific principles</a:t>
            </a:r>
          </a:p>
          <a:p>
            <a:pPr lvl="0" algn="l">
              <a:lnSpc>
                <a:spcPct val="110000"/>
              </a:lnSpc>
              <a:spcBef>
                <a:spcPts val="1200"/>
              </a:spcBef>
            </a:pPr>
            <a:endParaRPr lang="en-US" dirty="0">
              <a:solidFill>
                <a:srgbClr val="FFFFFF">
                  <a:lumMod val="65000"/>
                </a:srgbClr>
              </a:solidFill>
              <a:latin typeface="Verdana" pitchFamily="34" charset="0"/>
            </a:endParaRPr>
          </a:p>
        </p:txBody>
      </p:sp>
    </p:spTree>
    <p:extLst>
      <p:ext uri="{BB962C8B-B14F-4D97-AF65-F5344CB8AC3E}">
        <p14:creationId xmlns:p14="http://schemas.microsoft.com/office/powerpoint/2010/main" val="7237070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49238" y="626565"/>
            <a:ext cx="3812915" cy="1324155"/>
          </a:xfrm>
          <a:prstGeom prst="roundRect">
            <a:avLst/>
          </a:prstGeom>
          <a:solidFill>
            <a:srgbClr val="FFCC00"/>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p:spPr>
        <p:txBody>
          <a:bodyPr lIns="0" rIns="0" rtlCol="0" anchor="ctr"/>
          <a:lstStyle/>
          <a:p>
            <a:pPr algn="ctr" rtl="0" fontAlgn="base">
              <a:lnSpc>
                <a:spcPct val="80000"/>
              </a:lnSpc>
              <a:spcBef>
                <a:spcPct val="50000"/>
              </a:spcBef>
              <a:spcAft>
                <a:spcPct val="0"/>
              </a:spcAft>
            </a:pPr>
            <a:endParaRPr lang="en-US" sz="2400" kern="1200">
              <a:solidFill>
                <a:srgbClr val="333399"/>
              </a:solidFill>
              <a:latin typeface="Comic Sans MS" pitchFamily="66" charset="0"/>
              <a:ea typeface="+mn-ea"/>
              <a:cs typeface="+mn-cs"/>
            </a:endParaRPr>
          </a:p>
        </p:txBody>
      </p:sp>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a:xfrm>
            <a:off x="249238" y="626565"/>
            <a:ext cx="8213118" cy="4399864"/>
          </a:xfrm>
        </p:spPr>
        <p:txBody>
          <a:bodyPr/>
          <a:lstStyle/>
          <a:p>
            <a:pPr>
              <a:spcBef>
                <a:spcPts val="150"/>
              </a:spcBef>
            </a:pPr>
            <a:r>
              <a:rPr lang="en-US" sz="1500" b="1" dirty="0"/>
              <a:t>Organizational</a:t>
            </a:r>
            <a:endParaRPr lang="en-US" sz="1500" dirty="0"/>
          </a:p>
          <a:p>
            <a:pPr lvl="1">
              <a:spcBef>
                <a:spcPts val="150"/>
              </a:spcBef>
            </a:pPr>
            <a:r>
              <a:rPr lang="en-US" sz="1500" b="1" dirty="0">
                <a:solidFill>
                  <a:srgbClr val="8B0000"/>
                </a:solidFill>
              </a:rPr>
              <a:t>1</a:t>
            </a:r>
            <a:r>
              <a:rPr lang="en-US" sz="1500" dirty="0"/>
              <a:t> Put the customer at the center</a:t>
            </a:r>
            <a:endParaRPr lang="en-US" sz="1500" b="1" dirty="0"/>
          </a:p>
          <a:p>
            <a:pPr lvl="1">
              <a:spcBef>
                <a:spcPts val="150"/>
              </a:spcBef>
            </a:pPr>
            <a:r>
              <a:rPr lang="en-US" sz="1500" b="1" dirty="0">
                <a:solidFill>
                  <a:srgbClr val="8B0000"/>
                </a:solidFill>
              </a:rPr>
              <a:t>2</a:t>
            </a:r>
            <a:r>
              <a:rPr lang="en-US" sz="1500" dirty="0"/>
              <a:t> Accept change</a:t>
            </a:r>
            <a:endParaRPr lang="en-US" sz="1500" b="1" dirty="0"/>
          </a:p>
          <a:p>
            <a:pPr lvl="1">
              <a:spcBef>
                <a:spcPts val="150"/>
              </a:spcBef>
            </a:pPr>
            <a:r>
              <a:rPr lang="en-US" sz="1500" b="1" dirty="0">
                <a:solidFill>
                  <a:srgbClr val="8B0000"/>
                </a:solidFill>
              </a:rPr>
              <a:t>3</a:t>
            </a:r>
            <a:r>
              <a:rPr lang="en-US" sz="1500" dirty="0"/>
              <a:t> Let the team self-organize</a:t>
            </a:r>
            <a:endParaRPr lang="en-US" sz="1500" b="1" dirty="0"/>
          </a:p>
          <a:p>
            <a:pPr lvl="1">
              <a:spcBef>
                <a:spcPts val="150"/>
              </a:spcBef>
            </a:pPr>
            <a:r>
              <a:rPr lang="en-US" sz="1500" b="1" dirty="0">
                <a:solidFill>
                  <a:srgbClr val="8B0000"/>
                </a:solidFill>
              </a:rPr>
              <a:t>4</a:t>
            </a:r>
            <a:r>
              <a:rPr lang="en-US" sz="1500" dirty="0"/>
              <a:t> Maintain a sustainable pace</a:t>
            </a:r>
          </a:p>
          <a:p>
            <a:pPr lvl="1">
              <a:spcBef>
                <a:spcPts val="150"/>
              </a:spcBef>
            </a:pPr>
            <a:r>
              <a:rPr lang="en-US" sz="1500" b="1" dirty="0">
                <a:solidFill>
                  <a:srgbClr val="8B0000"/>
                </a:solidFill>
              </a:rPr>
              <a:t>5</a:t>
            </a:r>
            <a:r>
              <a:rPr lang="en-US" sz="1500" dirty="0"/>
              <a:t> Produce minimal software:</a:t>
            </a:r>
            <a:endParaRPr lang="en-US" sz="1500" b="1" dirty="0"/>
          </a:p>
          <a:p>
            <a:pPr lvl="2">
              <a:spcBef>
                <a:spcPts val="150"/>
              </a:spcBef>
            </a:pPr>
            <a:r>
              <a:rPr lang="en-US" sz="1500" dirty="0"/>
              <a:t>5.1 Produce minimal functionality</a:t>
            </a:r>
            <a:endParaRPr lang="en-US" sz="1500" b="1" dirty="0"/>
          </a:p>
          <a:p>
            <a:pPr lvl="2">
              <a:spcBef>
                <a:spcPts val="150"/>
              </a:spcBef>
            </a:pPr>
            <a:r>
              <a:rPr lang="en-US" sz="1500" dirty="0"/>
              <a:t>5.2 Produce only the product requested</a:t>
            </a:r>
            <a:endParaRPr lang="en-US" sz="1500" b="1" dirty="0"/>
          </a:p>
          <a:p>
            <a:pPr lvl="2">
              <a:spcBef>
                <a:spcPts val="150"/>
              </a:spcBef>
            </a:pPr>
            <a:r>
              <a:rPr lang="en-US" sz="1500" dirty="0"/>
              <a:t>5.3 Develop only code and tests</a:t>
            </a:r>
            <a:endParaRPr lang="en-US" sz="1500" b="1" dirty="0"/>
          </a:p>
          <a:p>
            <a:pPr>
              <a:spcBef>
                <a:spcPts val="150"/>
              </a:spcBef>
            </a:pPr>
            <a:r>
              <a:rPr lang="en-US" sz="1500" b="1" dirty="0"/>
              <a:t>Technical</a:t>
            </a:r>
            <a:endParaRPr lang="en-US" sz="1500" dirty="0"/>
          </a:p>
          <a:p>
            <a:pPr lvl="1">
              <a:spcBef>
                <a:spcPts val="150"/>
              </a:spcBef>
            </a:pPr>
            <a:r>
              <a:rPr lang="en-US" sz="1500" b="1" dirty="0">
                <a:solidFill>
                  <a:srgbClr val="8B0000"/>
                </a:solidFill>
              </a:rPr>
              <a:t>6</a:t>
            </a:r>
            <a:r>
              <a:rPr lang="en-US" sz="1500" dirty="0"/>
              <a:t> Develop iteratively</a:t>
            </a:r>
          </a:p>
          <a:p>
            <a:pPr lvl="2">
              <a:spcBef>
                <a:spcPts val="150"/>
              </a:spcBef>
            </a:pPr>
            <a:r>
              <a:rPr lang="en-US" sz="1500" dirty="0"/>
              <a:t>6.1 Produce frequent working iterations</a:t>
            </a:r>
            <a:endParaRPr lang="en-US" sz="1500" b="1" dirty="0"/>
          </a:p>
          <a:p>
            <a:pPr lvl="2">
              <a:spcBef>
                <a:spcPts val="150"/>
              </a:spcBef>
            </a:pPr>
            <a:r>
              <a:rPr lang="en-US" sz="1500" dirty="0"/>
              <a:t>7.2 Freeze requirements during iterations</a:t>
            </a:r>
            <a:endParaRPr lang="en-US" sz="1500" b="1" dirty="0"/>
          </a:p>
          <a:p>
            <a:pPr lvl="1">
              <a:spcBef>
                <a:spcPts val="150"/>
              </a:spcBef>
            </a:pPr>
            <a:r>
              <a:rPr lang="en-US" sz="1500" b="1" dirty="0">
                <a:solidFill>
                  <a:srgbClr val="8B0000"/>
                </a:solidFill>
              </a:rPr>
              <a:t>7</a:t>
            </a:r>
            <a:r>
              <a:rPr lang="en-US" sz="1500" dirty="0"/>
              <a:t> Treat tests as a key resource:</a:t>
            </a:r>
            <a:endParaRPr lang="en-US" sz="1500" b="1" dirty="0"/>
          </a:p>
          <a:p>
            <a:pPr lvl="2">
              <a:spcBef>
                <a:spcPts val="150"/>
              </a:spcBef>
            </a:pPr>
            <a:r>
              <a:rPr lang="en-US" sz="1500" dirty="0"/>
              <a:t>7.1 Do not start any new development until all tests pass</a:t>
            </a:r>
            <a:endParaRPr lang="en-US" sz="1500" b="1" dirty="0"/>
          </a:p>
          <a:p>
            <a:pPr lvl="2">
              <a:spcBef>
                <a:spcPts val="150"/>
              </a:spcBef>
            </a:pPr>
            <a:r>
              <a:rPr lang="en-US" sz="1500" dirty="0"/>
              <a:t>7.2 Test first</a:t>
            </a:r>
            <a:endParaRPr lang="en-US" sz="1500" b="1" dirty="0"/>
          </a:p>
          <a:p>
            <a:pPr lvl="1">
              <a:spcBef>
                <a:spcPts val="150"/>
              </a:spcBef>
            </a:pPr>
            <a:r>
              <a:rPr lang="en-US" sz="1500" b="1" dirty="0">
                <a:solidFill>
                  <a:srgbClr val="8B0000"/>
                </a:solidFill>
              </a:rPr>
              <a:t>8</a:t>
            </a:r>
            <a:r>
              <a:rPr lang="en-US" sz="1500" dirty="0"/>
              <a:t> Express requirements through scenarios</a:t>
            </a:r>
            <a:endParaRPr lang="en-US" sz="1500" b="1" dirty="0"/>
          </a:p>
          <a:p>
            <a:endParaRPr lang="en-US" b="1" dirty="0"/>
          </a:p>
          <a:p>
            <a:endParaRPr lang="en-US" dirty="0"/>
          </a:p>
        </p:txBody>
      </p:sp>
    </p:spTree>
    <p:extLst>
      <p:ext uri="{BB962C8B-B14F-4D97-AF65-F5344CB8AC3E}">
        <p14:creationId xmlns:p14="http://schemas.microsoft.com/office/powerpoint/2010/main" val="9934554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Put the customer at the center</a:t>
            </a:r>
            <a:endParaRPr lang="en-US" dirty="0"/>
          </a:p>
        </p:txBody>
      </p:sp>
      <p:sp>
        <p:nvSpPr>
          <p:cNvPr id="3" name="Content Placeholder 2"/>
          <p:cNvSpPr>
            <a:spLocks noGrp="1"/>
          </p:cNvSpPr>
          <p:nvPr>
            <p:ph idx="1"/>
          </p:nvPr>
        </p:nvSpPr>
        <p:spPr/>
        <p:txBody>
          <a:bodyPr/>
          <a:lstStyle/>
          <a:p>
            <a:r>
              <a:rPr lang="en-US" sz="2000" dirty="0" smtClean="0"/>
              <a:t>Beck: </a:t>
            </a:r>
            <a:r>
              <a:rPr lang="en-US" sz="2000" i="1" dirty="0">
                <a:solidFill>
                  <a:srgbClr val="0000FF"/>
                </a:solidFill>
              </a:rPr>
              <a:t>You will get [better] results with real customers. They are who you are trying to please. No customer at all, or a “proxy” for a real customer, leads to waste as you develop features that aren’t used, specify tests that don’t reflect the real acceptance criteria, and lose the chance to build real relationships between the people with the most diverse perspective of the project.</a:t>
            </a:r>
            <a:endParaRPr lang="en-US" sz="2000" dirty="0">
              <a:solidFill>
                <a:srgbClr val="0000FF"/>
              </a:solidFill>
            </a:endParaRPr>
          </a:p>
          <a:p>
            <a:endParaRPr lang="en-US" sz="2000" dirty="0" smtClean="0"/>
          </a:p>
          <a:p>
            <a:r>
              <a:rPr lang="en-US" sz="2000" dirty="0" smtClean="0"/>
              <a:t>XP: embedded customer; Scrum: product owner</a:t>
            </a:r>
          </a:p>
          <a:p>
            <a:endParaRPr lang="en-US" sz="2000" dirty="0"/>
          </a:p>
          <a:p>
            <a:r>
              <a:rPr lang="en-US" sz="2000" dirty="0" smtClean="0"/>
              <a:t>Can customer involvement replace requirements?</a:t>
            </a:r>
            <a:endParaRPr lang="en-US" sz="2000" dirty="0"/>
          </a:p>
        </p:txBody>
      </p:sp>
    </p:spTree>
    <p:extLst>
      <p:ext uri="{BB962C8B-B14F-4D97-AF65-F5344CB8AC3E}">
        <p14:creationId xmlns:p14="http://schemas.microsoft.com/office/powerpoint/2010/main" val="14780461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Accept change</a:t>
            </a:r>
            <a:endParaRPr lang="en-US" dirty="0"/>
          </a:p>
        </p:txBody>
      </p:sp>
      <p:sp>
        <p:nvSpPr>
          <p:cNvPr id="3" name="Content Placeholder 2"/>
          <p:cNvSpPr>
            <a:spLocks noGrp="1"/>
          </p:cNvSpPr>
          <p:nvPr>
            <p:ph idx="1"/>
          </p:nvPr>
        </p:nvSpPr>
        <p:spPr>
          <a:xfrm>
            <a:off x="249239" y="658586"/>
            <a:ext cx="8761757" cy="4233693"/>
          </a:xfrm>
        </p:spPr>
        <p:txBody>
          <a:bodyPr/>
          <a:lstStyle/>
          <a:p>
            <a:r>
              <a:rPr lang="en-US" dirty="0" smtClean="0"/>
              <a:t>Agile manifesto: “welcome” change</a:t>
            </a:r>
          </a:p>
          <a:p>
            <a:endParaRPr lang="en-US" dirty="0"/>
          </a:p>
          <a:p>
            <a:r>
              <a:rPr lang="en-US" dirty="0" smtClean="0"/>
              <a:t>In standard software engineering, especially object-oriented: extendibility</a:t>
            </a:r>
          </a:p>
          <a:p>
            <a:endParaRPr lang="en-US" dirty="0"/>
          </a:p>
          <a:p>
            <a:r>
              <a:rPr lang="en-US" dirty="0" smtClean="0"/>
              <a:t>Poppendieck: </a:t>
            </a:r>
            <a:r>
              <a:rPr lang="en-US" i="1" dirty="0">
                <a:solidFill>
                  <a:srgbClr val="0000FF"/>
                </a:solidFill>
              </a:rPr>
              <a:t>While </a:t>
            </a:r>
            <a:r>
              <a:rPr lang="en-US" b="1" i="1" dirty="0">
                <a:solidFill>
                  <a:srgbClr val="0000FF"/>
                </a:solidFill>
              </a:rPr>
              <a:t>in</a:t>
            </a:r>
            <a:r>
              <a:rPr lang="en-US" i="1" dirty="0">
                <a:solidFill>
                  <a:srgbClr val="0000FF"/>
                </a:solidFill>
              </a:rPr>
              <a:t> </a:t>
            </a:r>
            <a:r>
              <a:rPr lang="en-US" b="1" i="1" dirty="0">
                <a:solidFill>
                  <a:srgbClr val="0000FF"/>
                </a:solidFill>
              </a:rPr>
              <a:t>theory</a:t>
            </a:r>
            <a:r>
              <a:rPr lang="en-US" i="1" dirty="0">
                <a:solidFill>
                  <a:srgbClr val="0000FF"/>
                </a:solidFill>
              </a:rPr>
              <a:t> OO development produces code that is easy to change, in practice OO systems can be as difficult to change as any other, especially when information hiding is not deeply understood and effectively </a:t>
            </a:r>
            <a:r>
              <a:rPr lang="en-US" i="1" dirty="0" smtClean="0">
                <a:solidFill>
                  <a:srgbClr val="0000FF"/>
                </a:solidFill>
              </a:rPr>
              <a:t>used</a:t>
            </a:r>
            <a:endParaRPr lang="en-US" i="1" dirty="0">
              <a:solidFill>
                <a:srgbClr val="0000FF"/>
              </a:solidFill>
            </a:endParaRPr>
          </a:p>
          <a:p>
            <a:endParaRPr lang="en-US" dirty="0"/>
          </a:p>
        </p:txBody>
      </p:sp>
    </p:spTree>
    <p:extLst>
      <p:ext uri="{BB962C8B-B14F-4D97-AF65-F5344CB8AC3E}">
        <p14:creationId xmlns:p14="http://schemas.microsoft.com/office/powerpoint/2010/main" val="18006614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Let the team self-organize</a:t>
            </a:r>
          </a:p>
        </p:txBody>
      </p:sp>
      <p:sp>
        <p:nvSpPr>
          <p:cNvPr id="3" name="Content Placeholder 2"/>
          <p:cNvSpPr>
            <a:spLocks noGrp="1"/>
          </p:cNvSpPr>
          <p:nvPr>
            <p:ph idx="1"/>
          </p:nvPr>
        </p:nvSpPr>
        <p:spPr>
          <a:xfrm>
            <a:off x="312336" y="845160"/>
            <a:ext cx="8416027" cy="4192353"/>
          </a:xfrm>
        </p:spPr>
        <p:txBody>
          <a:bodyPr/>
          <a:lstStyle/>
          <a:p>
            <a:r>
              <a:rPr lang="en-US" sz="2000" dirty="0"/>
              <a:t>Traditional view: managers tell workers to do their job</a:t>
            </a:r>
          </a:p>
          <a:p>
            <a:r>
              <a:rPr lang="en-US" sz="2000" dirty="0"/>
              <a:t>Agile view: managers listen to developers, explain possible actions, provide suggestions for improvements</a:t>
            </a:r>
            <a:r>
              <a:rPr lang="en-US" sz="2000" dirty="0" smtClean="0"/>
              <a:t>.</a:t>
            </a:r>
          </a:p>
          <a:p>
            <a:endParaRPr lang="en-US" sz="2000" dirty="0"/>
          </a:p>
          <a:p>
            <a:r>
              <a:rPr lang="en-US" sz="2000" dirty="0" smtClean="0"/>
              <a:t>“The </a:t>
            </a:r>
            <a:r>
              <a:rPr lang="en-US" sz="2000" dirty="0"/>
              <a:t>leader is there to:</a:t>
            </a:r>
          </a:p>
          <a:p>
            <a:pPr lvl="1"/>
            <a:r>
              <a:rPr lang="en-US" sz="2000" dirty="0"/>
              <a:t>Encourage progress</a:t>
            </a:r>
          </a:p>
          <a:p>
            <a:pPr lvl="1"/>
            <a:r>
              <a:rPr lang="en-US" sz="2000" dirty="0"/>
              <a:t>Help catch errors</a:t>
            </a:r>
          </a:p>
          <a:p>
            <a:pPr lvl="1"/>
            <a:r>
              <a:rPr lang="en-US" sz="2000" dirty="0"/>
              <a:t>Remove impediments</a:t>
            </a:r>
          </a:p>
          <a:p>
            <a:pPr lvl="1"/>
            <a:r>
              <a:rPr lang="en-US" sz="2000" dirty="0"/>
              <a:t>Provide support and help in difficult situations</a:t>
            </a:r>
          </a:p>
          <a:p>
            <a:pPr lvl="1"/>
            <a:r>
              <a:rPr lang="en-US" sz="2000" dirty="0"/>
              <a:t>Make sure that skepticism does not ruin the team’s </a:t>
            </a:r>
            <a:r>
              <a:rPr lang="en-US" sz="2000" dirty="0" smtClean="0"/>
              <a:t>spirit”</a:t>
            </a:r>
            <a:endParaRPr lang="en-US" sz="2000" dirty="0"/>
          </a:p>
          <a:p>
            <a:endParaRPr lang="en-US" sz="2000" dirty="0" smtClean="0"/>
          </a:p>
          <a:p>
            <a:r>
              <a:rPr lang="en-US" sz="2000" dirty="0" smtClean="0"/>
              <a:t>Team </a:t>
            </a:r>
            <a:r>
              <a:rPr lang="en-US" sz="2000" dirty="0"/>
              <a:t>chooses own </a:t>
            </a:r>
            <a:r>
              <a:rPr lang="en-US" sz="2000" dirty="0" smtClean="0"/>
              <a:t>commitments &amp; has </a:t>
            </a:r>
            <a:r>
              <a:rPr lang="en-US" sz="2000" dirty="0"/>
              <a:t>access to customers</a:t>
            </a:r>
          </a:p>
        </p:txBody>
      </p:sp>
      <p:sp>
        <p:nvSpPr>
          <p:cNvPr id="5" name="Pentagon 4"/>
          <p:cNvSpPr/>
          <p:nvPr/>
        </p:nvSpPr>
        <p:spPr bwMode="auto">
          <a:xfrm>
            <a:off x="5290243" y="121856"/>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sp>
        <p:nvSpPr>
          <p:cNvPr id="6" name="Oval 5"/>
          <p:cNvSpPr/>
          <p:nvPr/>
        </p:nvSpPr>
        <p:spPr bwMode="auto">
          <a:xfrm>
            <a:off x="6280272" y="85119"/>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rPr>
              <a:t>XP</a:t>
            </a:r>
          </a:p>
        </p:txBody>
      </p:sp>
      <p:sp>
        <p:nvSpPr>
          <p:cNvPr id="7" name="Rounded Rectangle 6"/>
          <p:cNvSpPr/>
          <p:nvPr/>
        </p:nvSpPr>
        <p:spPr bwMode="auto">
          <a:xfrm>
            <a:off x="6850933" y="94228"/>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
        <p:nvSpPr>
          <p:cNvPr id="8" name="Text Box 4"/>
          <p:cNvSpPr txBox="1">
            <a:spLocks noChangeArrowheads="1"/>
          </p:cNvSpPr>
          <p:nvPr/>
        </p:nvSpPr>
        <p:spPr bwMode="auto">
          <a:xfrm>
            <a:off x="5899846" y="529443"/>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Tree>
    <p:extLst>
      <p:ext uri="{BB962C8B-B14F-4D97-AF65-F5344CB8AC3E}">
        <p14:creationId xmlns:p14="http://schemas.microsoft.com/office/powerpoint/2010/main" val="1086646341"/>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agile</a:t>
            </a:r>
            <a:endParaRPr lang="en-US" dirty="0"/>
          </a:p>
        </p:txBody>
      </p:sp>
      <p:sp>
        <p:nvSpPr>
          <p:cNvPr id="3" name="Content Placeholder 2"/>
          <p:cNvSpPr>
            <a:spLocks noGrp="1"/>
          </p:cNvSpPr>
          <p:nvPr>
            <p:ph idx="1"/>
          </p:nvPr>
        </p:nvSpPr>
        <p:spPr/>
        <p:txBody>
          <a:bodyPr/>
          <a:lstStyle/>
          <a:p>
            <a:pPr>
              <a:lnSpc>
                <a:spcPct val="80000"/>
              </a:lnSpc>
              <a:spcBef>
                <a:spcPts val="1800"/>
              </a:spcBef>
            </a:pPr>
            <a:r>
              <a:rPr lang="en-US" dirty="0" smtClean="0"/>
              <a:t>Values</a:t>
            </a:r>
          </a:p>
          <a:p>
            <a:pPr>
              <a:lnSpc>
                <a:spcPct val="80000"/>
              </a:lnSpc>
              <a:spcBef>
                <a:spcPts val="1800"/>
              </a:spcBef>
            </a:pPr>
            <a:r>
              <a:rPr lang="en-US" dirty="0" smtClean="0"/>
              <a:t>Principles</a:t>
            </a:r>
          </a:p>
          <a:p>
            <a:pPr lvl="1"/>
            <a:r>
              <a:rPr lang="en-US" dirty="0"/>
              <a:t>Managerial</a:t>
            </a:r>
          </a:p>
          <a:p>
            <a:pPr lvl="1"/>
            <a:r>
              <a:rPr lang="en-US" dirty="0" smtClean="0"/>
              <a:t>Technical</a:t>
            </a:r>
          </a:p>
          <a:p>
            <a:pPr>
              <a:lnSpc>
                <a:spcPct val="80000"/>
              </a:lnSpc>
              <a:spcBef>
                <a:spcPts val="1800"/>
              </a:spcBef>
            </a:pPr>
            <a:r>
              <a:rPr lang="en-US" dirty="0" smtClean="0"/>
              <a:t>Roles</a:t>
            </a:r>
          </a:p>
          <a:p>
            <a:pPr>
              <a:lnSpc>
                <a:spcPct val="80000"/>
              </a:lnSpc>
              <a:spcBef>
                <a:spcPts val="1800"/>
              </a:spcBef>
            </a:pPr>
            <a:r>
              <a:rPr lang="en-US" dirty="0" smtClean="0"/>
              <a:t>Practices</a:t>
            </a:r>
          </a:p>
          <a:p>
            <a:pPr lvl="1"/>
            <a:r>
              <a:rPr lang="en-US" dirty="0" smtClean="0"/>
              <a:t>Managerial</a:t>
            </a:r>
          </a:p>
          <a:p>
            <a:pPr lvl="1"/>
            <a:r>
              <a:rPr lang="en-US" dirty="0" smtClean="0"/>
              <a:t>Technical</a:t>
            </a:r>
          </a:p>
          <a:p>
            <a:pPr>
              <a:lnSpc>
                <a:spcPct val="80000"/>
              </a:lnSpc>
              <a:spcBef>
                <a:spcPts val="1800"/>
              </a:spcBef>
            </a:pPr>
            <a:r>
              <a:rPr lang="en-US" dirty="0" smtClean="0"/>
              <a:t>Artifacts</a:t>
            </a:r>
            <a:endParaRPr lang="en-US" dirty="0"/>
          </a:p>
        </p:txBody>
      </p:sp>
    </p:spTree>
    <p:extLst>
      <p:ext uri="{BB962C8B-B14F-4D97-AF65-F5344CB8AC3E}">
        <p14:creationId xmlns:p14="http://schemas.microsoft.com/office/powerpoint/2010/main" val="32403610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Self-organizing team: I </a:t>
            </a:r>
            <a:r>
              <a:rPr lang="en-US" dirty="0" err="1" smtClean="0"/>
              <a:t>Musici</a:t>
            </a:r>
            <a:endParaRPr lang="en-US" dirty="0"/>
          </a:p>
        </p:txBody>
      </p:sp>
      <p:sp>
        <p:nvSpPr>
          <p:cNvPr id="3" name="Content Placeholder 2"/>
          <p:cNvSpPr>
            <a:spLocks noGrp="1"/>
          </p:cNvSpPr>
          <p:nvPr>
            <p:ph idx="1"/>
          </p:nvPr>
        </p:nvSpPr>
        <p:spPr>
          <a:xfrm>
            <a:off x="6615953" y="3805519"/>
            <a:ext cx="1196928" cy="1049747"/>
          </a:xfrm>
        </p:spPr>
        <p:txBody>
          <a:bodyPr/>
          <a:lstStyle/>
          <a:p>
            <a:r>
              <a:rPr lang="en-US" dirty="0" smtClean="0"/>
              <a:t> </a:t>
            </a:r>
            <a:endParaRPr lang="en-US" dirty="0"/>
          </a:p>
        </p:txBody>
      </p:sp>
      <p:pic>
        <p:nvPicPr>
          <p:cNvPr id="29698" name="Picture 2" descr="\\fs.meyer.inf.ethz.ch\meyer\AS-SOLARIS\AA-Books\agile\Figures\imusici.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34" y="666750"/>
            <a:ext cx="6456269" cy="430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096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team self-organize</a:t>
            </a:r>
            <a:endParaRPr lang="en-US" dirty="0"/>
          </a:p>
        </p:txBody>
      </p:sp>
      <p:sp>
        <p:nvSpPr>
          <p:cNvPr id="3" name="Content Placeholder 2"/>
          <p:cNvSpPr>
            <a:spLocks noGrp="1"/>
          </p:cNvSpPr>
          <p:nvPr>
            <p:ph idx="1"/>
          </p:nvPr>
        </p:nvSpPr>
        <p:spPr/>
        <p:txBody>
          <a:bodyPr/>
          <a:lstStyle/>
          <a:p>
            <a:r>
              <a:rPr lang="en-US" dirty="0" smtClean="0"/>
              <a:t>(Blog poster) </a:t>
            </a:r>
            <a:r>
              <a:rPr lang="en-US" i="1" dirty="0">
                <a:solidFill>
                  <a:srgbClr val="0000FF"/>
                </a:solidFill>
              </a:rPr>
              <a:t>The most important aspect of these methods is to put the management of the project squarely where it belongs: on the backs of the people doing the work. When the people actually doing the work have the final say in what gets done and when, then projects actually get done on time</a:t>
            </a:r>
            <a:r>
              <a:rPr lang="en-US" i="1" dirty="0" smtClean="0">
                <a:solidFill>
                  <a:srgbClr val="0000FF"/>
                </a:solidFill>
              </a:rPr>
              <a:t>.</a:t>
            </a:r>
          </a:p>
          <a:p>
            <a:endParaRPr lang="en-US" i="1" dirty="0">
              <a:solidFill>
                <a:srgbClr val="0000FF"/>
              </a:solidFill>
            </a:endParaRPr>
          </a:p>
          <a:p>
            <a:r>
              <a:rPr lang="en-US" dirty="0" smtClean="0"/>
              <a:t>But (</a:t>
            </a:r>
            <a:r>
              <a:rPr lang="en-US" dirty="0" err="1" smtClean="0"/>
              <a:t>Schwaber</a:t>
            </a:r>
            <a:r>
              <a:rPr lang="en-US" dirty="0" smtClean="0"/>
              <a:t>): </a:t>
            </a:r>
            <a:r>
              <a:rPr lang="en-US" i="1" dirty="0">
                <a:solidFill>
                  <a:srgbClr val="0000FF"/>
                </a:solidFill>
              </a:rPr>
              <a:t>Control through peer pressure and “control by love” are the basis of subtle control. The dynamic flow of the team surfaces the tacit (unconscious) knowledge of the group and creates explicit knowledge in the form of software.</a:t>
            </a:r>
          </a:p>
          <a:p>
            <a:endParaRPr lang="en-US" i="1" dirty="0">
              <a:solidFill>
                <a:srgbClr val="0000FF"/>
              </a:solidFill>
            </a:endParaRPr>
          </a:p>
          <a:p>
            <a:r>
              <a:rPr lang="en-US" dirty="0" smtClean="0"/>
              <a:t>	</a:t>
            </a:r>
            <a:endParaRPr lang="en-US" dirty="0"/>
          </a:p>
        </p:txBody>
      </p:sp>
    </p:spTree>
    <p:extLst>
      <p:ext uri="{BB962C8B-B14F-4D97-AF65-F5344CB8AC3E}">
        <p14:creationId xmlns:p14="http://schemas.microsoft.com/office/powerpoint/2010/main" val="36573193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Maintain a sustainable pace</a:t>
            </a:r>
            <a:endParaRPr lang="en-US" dirty="0"/>
          </a:p>
        </p:txBody>
      </p:sp>
      <p:sp>
        <p:nvSpPr>
          <p:cNvPr id="3" name="Content Placeholder 2"/>
          <p:cNvSpPr>
            <a:spLocks noGrp="1"/>
          </p:cNvSpPr>
          <p:nvPr>
            <p:ph idx="1"/>
          </p:nvPr>
        </p:nvSpPr>
        <p:spPr>
          <a:xfrm>
            <a:off x="6956612" y="4289612"/>
            <a:ext cx="856270" cy="565654"/>
          </a:xfrm>
        </p:spPr>
        <p:txBody>
          <a:bodyPr/>
          <a:lstStyle/>
          <a:p>
            <a:r>
              <a:rPr lang="en-US" dirty="0" smtClean="0"/>
              <a:t> </a:t>
            </a:r>
            <a:endParaRPr lang="en-US"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267" y="738187"/>
            <a:ext cx="2904074" cy="383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descr="http://ecx.images-amazon.com/images/I/51MlUgcSICL._SY344_PJlook-inside-v2,TopRight,1,0_SH20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083" y="738188"/>
            <a:ext cx="2564747" cy="384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681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a sustainable pace</a:t>
            </a:r>
            <a:endParaRPr lang="en-US" dirty="0"/>
          </a:p>
        </p:txBody>
      </p:sp>
      <p:sp>
        <p:nvSpPr>
          <p:cNvPr id="3" name="Content Placeholder 2"/>
          <p:cNvSpPr>
            <a:spLocks noGrp="1"/>
          </p:cNvSpPr>
          <p:nvPr>
            <p:ph idx="1"/>
          </p:nvPr>
        </p:nvSpPr>
        <p:spPr/>
        <p:txBody>
          <a:bodyPr/>
          <a:lstStyle/>
          <a:p>
            <a:r>
              <a:rPr lang="en-US" sz="1650" dirty="0"/>
              <a:t>People perform best if they are not overstressed</a:t>
            </a:r>
          </a:p>
          <a:p>
            <a:r>
              <a:rPr lang="en-US" sz="1650" dirty="0"/>
              <a:t>Developers should not work more than 40 hour weeks,</a:t>
            </a:r>
          </a:p>
          <a:p>
            <a:r>
              <a:rPr lang="en-US" sz="1650" dirty="0"/>
              <a:t>If there is overtime or week-end work one week, there should not be any in the next week</a:t>
            </a:r>
          </a:p>
          <a:p>
            <a:r>
              <a:rPr lang="en-US" sz="1650" dirty="0"/>
              <a:t>XP avoids “crunch time” of traditional projects thanks to short release cycles</a:t>
            </a:r>
          </a:p>
          <a:p>
            <a:r>
              <a:rPr lang="en-US" sz="1650" dirty="0"/>
              <a:t>To help achieve these goals:</a:t>
            </a:r>
          </a:p>
          <a:p>
            <a:pPr lvl="1"/>
            <a:r>
              <a:rPr lang="en-US" sz="1650" dirty="0"/>
              <a:t>Frequent code-merge </a:t>
            </a:r>
          </a:p>
          <a:p>
            <a:pPr lvl="1"/>
            <a:r>
              <a:rPr lang="en-US" sz="1650" dirty="0"/>
              <a:t>Always maintain executable, test-covered, high-quality code</a:t>
            </a:r>
          </a:p>
          <a:p>
            <a:pPr lvl="1"/>
            <a:r>
              <a:rPr lang="en-US" sz="1650" dirty="0"/>
              <a:t>Constant refactoring, helping keep fresh and alert minds</a:t>
            </a:r>
          </a:p>
          <a:p>
            <a:pPr lvl="1"/>
            <a:r>
              <a:rPr lang="en-US" sz="1650" dirty="0"/>
              <a:t>Collaborative style</a:t>
            </a:r>
          </a:p>
          <a:p>
            <a:pPr lvl="1"/>
            <a:r>
              <a:rPr lang="en-US" sz="1650" dirty="0"/>
              <a:t>Constant testing</a:t>
            </a:r>
          </a:p>
        </p:txBody>
      </p:sp>
      <p:sp>
        <p:nvSpPr>
          <p:cNvPr id="4" name="Oval 3"/>
          <p:cNvSpPr/>
          <p:nvPr/>
        </p:nvSpPr>
        <p:spPr bwMode="auto">
          <a:xfrm>
            <a:off x="5351901"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rPr>
              <a:t>XP</a:t>
            </a:r>
          </a:p>
        </p:txBody>
      </p:sp>
      <p:sp>
        <p:nvSpPr>
          <p:cNvPr id="5" name="Rounded Rectangle 4"/>
          <p:cNvSpPr/>
          <p:nvPr/>
        </p:nvSpPr>
        <p:spPr bwMode="auto">
          <a:xfrm>
            <a:off x="6134276" y="110969"/>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
        <p:nvSpPr>
          <p:cNvPr id="6" name="Trapezoid 5"/>
          <p:cNvSpPr/>
          <p:nvPr/>
        </p:nvSpPr>
        <p:spPr bwMode="auto">
          <a:xfrm>
            <a:off x="7109249" y="101860"/>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rPr>
              <a:t>Crystal</a:t>
            </a:r>
          </a:p>
        </p:txBody>
      </p:sp>
    </p:spTree>
    <p:extLst>
      <p:ext uri="{BB962C8B-B14F-4D97-AF65-F5344CB8AC3E}">
        <p14:creationId xmlns:p14="http://schemas.microsoft.com/office/powerpoint/2010/main" val="3666421982"/>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fontScale="92500" lnSpcReduction="20000"/>
          </a:bodyPr>
          <a:lstStyle/>
          <a:p>
            <a:pPr algn="ctr">
              <a:spcBef>
                <a:spcPct val="50000"/>
              </a:spcBef>
            </a:pPr>
            <a:r>
              <a:rPr lang="en-US" dirty="0" smtClean="0">
                <a:solidFill>
                  <a:srgbClr val="3333FF"/>
                </a:solidFill>
                <a:latin typeface="Arial"/>
                <a:cs typeface="Arial"/>
              </a:rPr>
              <a:t>Part B: Principles</a:t>
            </a:r>
            <a:br>
              <a:rPr lang="en-US" dirty="0" smtClean="0">
                <a:solidFill>
                  <a:srgbClr val="3333FF"/>
                </a:solidFill>
                <a:latin typeface="Arial"/>
                <a:cs typeface="Arial"/>
              </a:rPr>
            </a:br>
            <a:r>
              <a:rPr lang="en-US" dirty="0" smtClean="0">
                <a:solidFill>
                  <a:srgbClr val="3333FF"/>
                </a:solidFill>
                <a:latin typeface="Arial"/>
                <a:cs typeface="Arial"/>
              </a:rPr>
              <a:t>2: Organizational principles</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Principles:</a:t>
            </a:r>
            <a:br>
              <a:rPr lang="en-US" dirty="0" smtClean="0">
                <a:latin typeface="Arial"/>
                <a:cs typeface="Arial"/>
              </a:rPr>
            </a:br>
            <a:r>
              <a:rPr lang="en-US" dirty="0" smtClean="0">
                <a:latin typeface="Arial"/>
                <a:cs typeface="Arial"/>
              </a:rPr>
              <a:t>Put the customer at the center</a:t>
            </a:r>
            <a:br>
              <a:rPr lang="en-US" dirty="0" smtClean="0">
                <a:latin typeface="Arial"/>
                <a:cs typeface="Arial"/>
              </a:rPr>
            </a:br>
            <a:r>
              <a:rPr lang="en-US" dirty="0" smtClean="0">
                <a:latin typeface="Arial"/>
                <a:cs typeface="Arial"/>
              </a:rPr>
              <a:t>Accept change</a:t>
            </a:r>
            <a:br>
              <a:rPr lang="en-US" dirty="0" smtClean="0">
                <a:latin typeface="Arial"/>
                <a:cs typeface="Arial"/>
              </a:rPr>
            </a:br>
            <a:r>
              <a:rPr lang="en-US" dirty="0" smtClean="0">
                <a:latin typeface="Arial"/>
                <a:cs typeface="Arial"/>
              </a:rPr>
              <a:t>Let the team self-organize</a:t>
            </a:r>
            <a:br>
              <a:rPr lang="en-US" dirty="0" smtClean="0">
                <a:latin typeface="Arial"/>
                <a:cs typeface="Arial"/>
              </a:rPr>
            </a:br>
            <a:r>
              <a:rPr lang="en-US" dirty="0" smtClean="0">
                <a:latin typeface="Arial"/>
                <a:cs typeface="Arial"/>
              </a:rPr>
              <a:t>Maintain a sustainable pace</a:t>
            </a:r>
            <a:br>
              <a:rPr lang="en-US" dirty="0" smtClean="0">
                <a:latin typeface="Arial"/>
                <a:cs typeface="Arial"/>
              </a:rPr>
            </a:br>
            <a:r>
              <a:rPr lang="en-US" dirty="0" smtClean="0">
                <a:latin typeface="Arial"/>
                <a:cs typeface="Arial"/>
              </a:rPr>
              <a:t>More to come…</a:t>
            </a:r>
          </a:p>
        </p:txBody>
      </p:sp>
    </p:spTree>
    <p:extLst>
      <p:ext uri="{BB962C8B-B14F-4D97-AF65-F5344CB8AC3E}">
        <p14:creationId xmlns:p14="http://schemas.microsoft.com/office/powerpoint/2010/main" val="32367400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B: agile principles</a:t>
            </a:r>
          </a:p>
          <a:p>
            <a:pPr lvl="0" algn="l">
              <a:lnSpc>
                <a:spcPct val="110000"/>
              </a:lnSpc>
              <a:spcBef>
                <a:spcPts val="1200"/>
              </a:spcBef>
            </a:pPr>
            <a:r>
              <a:rPr lang="en-US" sz="2000" dirty="0">
                <a:solidFill>
                  <a:srgbClr val="FFFFFF">
                    <a:lumMod val="65000"/>
                  </a:srgbClr>
                </a:solidFill>
                <a:latin typeface="Verdana" pitchFamily="34" charset="0"/>
              </a:rPr>
              <a:t>1: The enemy: Big Upfront Anything</a:t>
            </a:r>
          </a:p>
          <a:p>
            <a:pPr lvl="0" algn="l">
              <a:lnSpc>
                <a:spcPct val="110000"/>
              </a:lnSpc>
              <a:spcBef>
                <a:spcPts val="1200"/>
              </a:spcBef>
            </a:pPr>
            <a:r>
              <a:rPr lang="en-US" sz="2000" dirty="0">
                <a:solidFill>
                  <a:srgbClr val="FFFFFF">
                    <a:lumMod val="65000"/>
                  </a:srgbClr>
                </a:solidFill>
                <a:latin typeface="Verdana" pitchFamily="34" charset="0"/>
              </a:rPr>
              <a:t>2: Organizational principles</a:t>
            </a:r>
          </a:p>
          <a:p>
            <a:pPr algn="l">
              <a:lnSpc>
                <a:spcPct val="110000"/>
              </a:lnSpc>
              <a:spcBef>
                <a:spcPts val="1200"/>
              </a:spcBef>
            </a:pPr>
            <a:r>
              <a:rPr lang="en-US" sz="2000" dirty="0">
                <a:latin typeface="Verdana" pitchFamily="34" charset="0"/>
              </a:rPr>
              <a:t>3: More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4: Technical principles</a:t>
            </a:r>
          </a:p>
          <a:p>
            <a:pPr algn="l">
              <a:lnSpc>
                <a:spcPct val="110000"/>
              </a:lnSpc>
              <a:spcBef>
                <a:spcPts val="1200"/>
              </a:spcBef>
            </a:pPr>
            <a:r>
              <a:rPr lang="en-US" sz="2000" dirty="0">
                <a:solidFill>
                  <a:srgbClr val="FFFFFF">
                    <a:lumMod val="65000"/>
                  </a:srgbClr>
                </a:solidFill>
                <a:latin typeface="Verdana" pitchFamily="34" charset="0"/>
              </a:rPr>
              <a:t>5: A few method-specific principles</a:t>
            </a:r>
          </a:p>
          <a:p>
            <a:pPr lvl="0" algn="l">
              <a:lnSpc>
                <a:spcPct val="110000"/>
              </a:lnSpc>
              <a:spcBef>
                <a:spcPts val="1200"/>
              </a:spcBef>
            </a:pPr>
            <a:endParaRPr lang="en-US" dirty="0">
              <a:solidFill>
                <a:srgbClr val="FFFFFF">
                  <a:lumMod val="65000"/>
                </a:srgbClr>
              </a:solidFill>
              <a:latin typeface="Verdana" pitchFamily="34" charset="0"/>
            </a:endParaRPr>
          </a:p>
        </p:txBody>
      </p:sp>
    </p:spTree>
    <p:extLst>
      <p:ext uri="{BB962C8B-B14F-4D97-AF65-F5344CB8AC3E}">
        <p14:creationId xmlns:p14="http://schemas.microsoft.com/office/powerpoint/2010/main" val="19107375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37165" y="1895643"/>
            <a:ext cx="4356013" cy="1085856"/>
          </a:xfrm>
          <a:prstGeom prst="roundRect">
            <a:avLst/>
          </a:prstGeom>
          <a:solidFill>
            <a:srgbClr val="FFCC00"/>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p:spPr>
        <p:txBody>
          <a:bodyPr lIns="0" rIns="0" rtlCol="0" anchor="ctr"/>
          <a:lstStyle/>
          <a:p>
            <a:pPr algn="ctr" rtl="0" fontAlgn="base">
              <a:lnSpc>
                <a:spcPct val="80000"/>
              </a:lnSpc>
              <a:spcBef>
                <a:spcPct val="50000"/>
              </a:spcBef>
              <a:spcAft>
                <a:spcPct val="0"/>
              </a:spcAft>
            </a:pPr>
            <a:endParaRPr lang="en-US" sz="2400" kern="1200">
              <a:solidFill>
                <a:srgbClr val="333399"/>
              </a:solidFill>
              <a:latin typeface="Comic Sans MS" pitchFamily="66" charset="0"/>
              <a:ea typeface="+mn-ea"/>
              <a:cs typeface="+mn-cs"/>
            </a:endParaRPr>
          </a:p>
        </p:txBody>
      </p:sp>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a:xfrm>
            <a:off x="249238" y="626565"/>
            <a:ext cx="8213118" cy="4399864"/>
          </a:xfrm>
        </p:spPr>
        <p:txBody>
          <a:bodyPr/>
          <a:lstStyle/>
          <a:p>
            <a:pPr>
              <a:spcBef>
                <a:spcPts val="150"/>
              </a:spcBef>
            </a:pPr>
            <a:r>
              <a:rPr lang="en-US" sz="1500" b="1" dirty="0"/>
              <a:t>Organizational</a:t>
            </a:r>
            <a:endParaRPr lang="en-US" sz="1500" dirty="0"/>
          </a:p>
          <a:p>
            <a:pPr lvl="1">
              <a:spcBef>
                <a:spcPts val="150"/>
              </a:spcBef>
            </a:pPr>
            <a:r>
              <a:rPr lang="en-US" sz="1500" b="1" dirty="0">
                <a:solidFill>
                  <a:srgbClr val="8B0000"/>
                </a:solidFill>
              </a:rPr>
              <a:t>1</a:t>
            </a:r>
            <a:r>
              <a:rPr lang="en-US" sz="1500" dirty="0"/>
              <a:t> Put the customer at the center</a:t>
            </a:r>
            <a:endParaRPr lang="en-US" sz="1500" b="1" dirty="0"/>
          </a:p>
          <a:p>
            <a:pPr lvl="1">
              <a:spcBef>
                <a:spcPts val="150"/>
              </a:spcBef>
            </a:pPr>
            <a:r>
              <a:rPr lang="en-US" sz="1500" b="1" dirty="0">
                <a:solidFill>
                  <a:srgbClr val="8B0000"/>
                </a:solidFill>
              </a:rPr>
              <a:t>2</a:t>
            </a:r>
            <a:r>
              <a:rPr lang="en-US" sz="1500" dirty="0"/>
              <a:t> Accept change</a:t>
            </a:r>
            <a:endParaRPr lang="en-US" sz="1500" b="1" dirty="0"/>
          </a:p>
          <a:p>
            <a:pPr lvl="1">
              <a:spcBef>
                <a:spcPts val="150"/>
              </a:spcBef>
            </a:pPr>
            <a:r>
              <a:rPr lang="en-US" sz="1500" b="1" dirty="0">
                <a:solidFill>
                  <a:srgbClr val="8B0000"/>
                </a:solidFill>
              </a:rPr>
              <a:t>3</a:t>
            </a:r>
            <a:r>
              <a:rPr lang="en-US" sz="1500" dirty="0"/>
              <a:t> Let the team self-organize</a:t>
            </a:r>
            <a:endParaRPr lang="en-US" sz="1500" b="1" dirty="0"/>
          </a:p>
          <a:p>
            <a:pPr lvl="1">
              <a:spcBef>
                <a:spcPts val="150"/>
              </a:spcBef>
            </a:pPr>
            <a:r>
              <a:rPr lang="en-US" sz="1500" b="1" dirty="0">
                <a:solidFill>
                  <a:srgbClr val="8B0000"/>
                </a:solidFill>
              </a:rPr>
              <a:t>4</a:t>
            </a:r>
            <a:r>
              <a:rPr lang="en-US" sz="1500" dirty="0"/>
              <a:t> Maintain a sustainable pace</a:t>
            </a:r>
          </a:p>
          <a:p>
            <a:pPr lvl="1">
              <a:spcBef>
                <a:spcPts val="150"/>
              </a:spcBef>
            </a:pPr>
            <a:r>
              <a:rPr lang="en-US" sz="1500" b="1" dirty="0">
                <a:solidFill>
                  <a:srgbClr val="8B0000"/>
                </a:solidFill>
              </a:rPr>
              <a:t>5</a:t>
            </a:r>
            <a:r>
              <a:rPr lang="en-US" sz="1500" dirty="0"/>
              <a:t> Produce minimal software:</a:t>
            </a:r>
            <a:endParaRPr lang="en-US" sz="1500" b="1" dirty="0"/>
          </a:p>
          <a:p>
            <a:pPr lvl="2">
              <a:spcBef>
                <a:spcPts val="150"/>
              </a:spcBef>
            </a:pPr>
            <a:r>
              <a:rPr lang="en-US" sz="1500" dirty="0"/>
              <a:t>5.1 Produce minimal functionality</a:t>
            </a:r>
            <a:endParaRPr lang="en-US" sz="1500" b="1" dirty="0"/>
          </a:p>
          <a:p>
            <a:pPr lvl="2">
              <a:spcBef>
                <a:spcPts val="150"/>
              </a:spcBef>
            </a:pPr>
            <a:r>
              <a:rPr lang="en-US" sz="1500" dirty="0"/>
              <a:t>5.2 Produce only the product requested</a:t>
            </a:r>
            <a:endParaRPr lang="en-US" sz="1500" b="1" dirty="0"/>
          </a:p>
          <a:p>
            <a:pPr lvl="2">
              <a:spcBef>
                <a:spcPts val="150"/>
              </a:spcBef>
            </a:pPr>
            <a:r>
              <a:rPr lang="en-US" sz="1500" dirty="0"/>
              <a:t>5.3 Develop only code and tests</a:t>
            </a:r>
            <a:endParaRPr lang="en-US" sz="1500" b="1" dirty="0"/>
          </a:p>
          <a:p>
            <a:pPr>
              <a:spcBef>
                <a:spcPts val="150"/>
              </a:spcBef>
            </a:pPr>
            <a:r>
              <a:rPr lang="en-US" sz="1500" b="1" dirty="0"/>
              <a:t>Technical</a:t>
            </a:r>
            <a:endParaRPr lang="en-US" sz="1500" dirty="0"/>
          </a:p>
          <a:p>
            <a:pPr lvl="1">
              <a:spcBef>
                <a:spcPts val="150"/>
              </a:spcBef>
            </a:pPr>
            <a:r>
              <a:rPr lang="en-US" sz="1500" b="1" dirty="0">
                <a:solidFill>
                  <a:srgbClr val="8B0000"/>
                </a:solidFill>
              </a:rPr>
              <a:t>6</a:t>
            </a:r>
            <a:r>
              <a:rPr lang="en-US" sz="1500" dirty="0"/>
              <a:t> Develop iteratively</a:t>
            </a:r>
          </a:p>
          <a:p>
            <a:pPr lvl="2">
              <a:spcBef>
                <a:spcPts val="150"/>
              </a:spcBef>
            </a:pPr>
            <a:r>
              <a:rPr lang="en-US" sz="1500" dirty="0"/>
              <a:t>6.1 Produce frequent working iterations</a:t>
            </a:r>
            <a:endParaRPr lang="en-US" sz="1500" b="1" dirty="0"/>
          </a:p>
          <a:p>
            <a:pPr lvl="2">
              <a:spcBef>
                <a:spcPts val="150"/>
              </a:spcBef>
            </a:pPr>
            <a:r>
              <a:rPr lang="en-US" sz="1500" dirty="0"/>
              <a:t>7.2 Freeze requirements during iterations</a:t>
            </a:r>
            <a:endParaRPr lang="en-US" sz="1500" b="1" dirty="0"/>
          </a:p>
          <a:p>
            <a:pPr lvl="1">
              <a:spcBef>
                <a:spcPts val="150"/>
              </a:spcBef>
            </a:pPr>
            <a:r>
              <a:rPr lang="en-US" sz="1500" b="1" dirty="0">
                <a:solidFill>
                  <a:srgbClr val="8B0000"/>
                </a:solidFill>
              </a:rPr>
              <a:t>7</a:t>
            </a:r>
            <a:r>
              <a:rPr lang="en-US" sz="1500" dirty="0"/>
              <a:t> Treat tests as a key resource:</a:t>
            </a:r>
            <a:endParaRPr lang="en-US" sz="1500" b="1" dirty="0"/>
          </a:p>
          <a:p>
            <a:pPr lvl="2">
              <a:spcBef>
                <a:spcPts val="150"/>
              </a:spcBef>
            </a:pPr>
            <a:r>
              <a:rPr lang="en-US" sz="1500" dirty="0"/>
              <a:t>7.1 Do not start any new development until all tests pass</a:t>
            </a:r>
            <a:endParaRPr lang="en-US" sz="1500" b="1" dirty="0"/>
          </a:p>
          <a:p>
            <a:pPr lvl="2">
              <a:spcBef>
                <a:spcPts val="150"/>
              </a:spcBef>
            </a:pPr>
            <a:r>
              <a:rPr lang="en-US" sz="1500" dirty="0"/>
              <a:t>7.2 Test first</a:t>
            </a:r>
            <a:endParaRPr lang="en-US" sz="1500" b="1" dirty="0"/>
          </a:p>
          <a:p>
            <a:pPr lvl="1">
              <a:spcBef>
                <a:spcPts val="150"/>
              </a:spcBef>
            </a:pPr>
            <a:r>
              <a:rPr lang="en-US" sz="1500" b="1" dirty="0">
                <a:solidFill>
                  <a:srgbClr val="8B0000"/>
                </a:solidFill>
              </a:rPr>
              <a:t>8</a:t>
            </a:r>
            <a:r>
              <a:rPr lang="en-US" sz="1500" dirty="0"/>
              <a:t> Express requirements through scenarios</a:t>
            </a:r>
            <a:endParaRPr lang="en-US" sz="1500" b="1" dirty="0"/>
          </a:p>
          <a:p>
            <a:endParaRPr lang="en-US" b="1" dirty="0"/>
          </a:p>
          <a:p>
            <a:endParaRPr lang="en-US" dirty="0"/>
          </a:p>
        </p:txBody>
      </p:sp>
    </p:spTree>
    <p:extLst>
      <p:ext uri="{BB962C8B-B14F-4D97-AF65-F5344CB8AC3E}">
        <p14:creationId xmlns:p14="http://schemas.microsoft.com/office/powerpoint/2010/main" val="16189511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42312"/>
            <a:ext cx="7083667" cy="418130"/>
          </a:xfrm>
        </p:spPr>
        <p:txBody>
          <a:bodyPr/>
          <a:lstStyle/>
          <a:p>
            <a:r>
              <a:rPr lang="en-US" dirty="0" smtClean="0"/>
              <a:t>5 Develop minimal software</a:t>
            </a:r>
            <a:endParaRPr lang="en-US" dirty="0"/>
          </a:p>
        </p:txBody>
      </p:sp>
      <p:sp>
        <p:nvSpPr>
          <p:cNvPr id="3" name="Content Placeholder 2"/>
          <p:cNvSpPr>
            <a:spLocks noGrp="1"/>
          </p:cNvSpPr>
          <p:nvPr>
            <p:ph idx="1"/>
          </p:nvPr>
        </p:nvSpPr>
        <p:spPr/>
        <p:txBody>
          <a:bodyPr/>
          <a:lstStyle/>
          <a:p>
            <a:r>
              <a:rPr lang="en-US" dirty="0" smtClean="0"/>
              <a:t>Minimalism:</a:t>
            </a:r>
          </a:p>
          <a:p>
            <a:pPr lvl="1"/>
            <a:r>
              <a:rPr lang="en-US" dirty="0" smtClean="0">
                <a:solidFill>
                  <a:srgbClr val="0000FF"/>
                </a:solidFill>
              </a:rPr>
              <a:t>Minimal functionality</a:t>
            </a:r>
          </a:p>
          <a:p>
            <a:pPr lvl="1"/>
            <a:r>
              <a:rPr lang="en-US" dirty="0" smtClean="0">
                <a:solidFill>
                  <a:srgbClr val="0000FF"/>
                </a:solidFill>
              </a:rPr>
              <a:t>Product only</a:t>
            </a:r>
          </a:p>
          <a:p>
            <a:pPr lvl="1"/>
            <a:r>
              <a:rPr lang="en-US" dirty="0" smtClean="0">
                <a:solidFill>
                  <a:srgbClr val="0000FF"/>
                </a:solidFill>
              </a:rPr>
              <a:t>Only code and test</a:t>
            </a:r>
            <a:r>
              <a:rPr lang="en-US" i="1" dirty="0" smtClean="0">
                <a:solidFill>
                  <a:srgbClr val="0000FF"/>
                </a:solidFill>
              </a:rPr>
              <a:t>s</a:t>
            </a:r>
          </a:p>
          <a:p>
            <a:pPr lvl="1"/>
            <a:endParaRPr lang="en-US" i="1" dirty="0">
              <a:solidFill>
                <a:srgbClr val="0000FF"/>
              </a:solidFill>
            </a:endParaRPr>
          </a:p>
          <a:p>
            <a:endParaRPr lang="en-US" dirty="0"/>
          </a:p>
        </p:txBody>
      </p:sp>
    </p:spTree>
    <p:extLst>
      <p:ext uri="{BB962C8B-B14F-4D97-AF65-F5344CB8AC3E}">
        <p14:creationId xmlns:p14="http://schemas.microsoft.com/office/powerpoint/2010/main" val="34481898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42312"/>
            <a:ext cx="7083667" cy="418130"/>
          </a:xfrm>
        </p:spPr>
        <p:txBody>
          <a:bodyPr/>
          <a:lstStyle/>
          <a:p>
            <a:r>
              <a:rPr lang="en-US" dirty="0" smtClean="0"/>
              <a:t>5.1 Develop minimal software: functionality</a:t>
            </a:r>
            <a:endParaRPr lang="en-US" dirty="0"/>
          </a:p>
        </p:txBody>
      </p:sp>
      <p:sp>
        <p:nvSpPr>
          <p:cNvPr id="3" name="Content Placeholder 2"/>
          <p:cNvSpPr>
            <a:spLocks noGrp="1"/>
          </p:cNvSpPr>
          <p:nvPr>
            <p:ph idx="1"/>
          </p:nvPr>
        </p:nvSpPr>
        <p:spPr/>
        <p:txBody>
          <a:bodyPr/>
          <a:lstStyle/>
          <a:p>
            <a:r>
              <a:rPr lang="en-US" dirty="0" smtClean="0"/>
              <a:t>YAGNI (Jeffries): </a:t>
            </a:r>
            <a:r>
              <a:rPr lang="en-US" dirty="0" smtClean="0">
                <a:solidFill>
                  <a:srgbClr val="0000FF"/>
                </a:solidFill>
              </a:rPr>
              <a:t>[this principle] </a:t>
            </a:r>
            <a:r>
              <a:rPr lang="en-US" i="1" dirty="0" smtClean="0">
                <a:solidFill>
                  <a:srgbClr val="0000FF"/>
                </a:solidFill>
              </a:rPr>
              <a:t>reminds </a:t>
            </a:r>
            <a:r>
              <a:rPr lang="en-US" i="1" dirty="0">
                <a:solidFill>
                  <a:srgbClr val="0000FF"/>
                </a:solidFill>
              </a:rPr>
              <a:t>us always to work on the story we have, not something we think we’re going to need. Even if we know we’re going to need it</a:t>
            </a:r>
            <a:r>
              <a:rPr lang="en-US" i="1" dirty="0" smtClean="0">
                <a:solidFill>
                  <a:srgbClr val="0000FF"/>
                </a:solidFill>
              </a:rPr>
              <a:t>.</a:t>
            </a:r>
          </a:p>
          <a:p>
            <a:endParaRPr lang="en-US" i="1" dirty="0">
              <a:solidFill>
                <a:srgbClr val="0000FF"/>
              </a:solidFill>
            </a:endParaRPr>
          </a:p>
          <a:p>
            <a:r>
              <a:rPr lang="en-US" dirty="0" err="1" smtClean="0"/>
              <a:t>Poppendieck</a:t>
            </a:r>
            <a:r>
              <a:rPr lang="en-US" dirty="0" smtClean="0"/>
              <a:t>: </a:t>
            </a:r>
            <a:r>
              <a:rPr lang="en-US" i="1" dirty="0">
                <a:solidFill>
                  <a:srgbClr val="0000FF"/>
                </a:solidFill>
              </a:rPr>
              <a:t>Our software systems contain far more features than are ever going to be used. Extra features increase the complexity of the code, driving up costs nonlinearly. If even half of our code is unnecessary — a conservative estimate — the cost is not just double; it’s perhaps ten times more expensive than it needs to be</a:t>
            </a:r>
            <a:r>
              <a:rPr lang="en-US" i="1" dirty="0" smtClean="0">
                <a:solidFill>
                  <a:srgbClr val="0000FF"/>
                </a:solidFill>
              </a:rPr>
              <a:t>.</a:t>
            </a:r>
            <a:endParaRPr lang="en-US" i="1" dirty="0">
              <a:solidFill>
                <a:srgbClr val="0000FF"/>
              </a:solidFill>
            </a:endParaRPr>
          </a:p>
          <a:p>
            <a:endParaRPr lang="en-US" dirty="0"/>
          </a:p>
        </p:txBody>
      </p:sp>
    </p:spTree>
    <p:extLst>
      <p:ext uri="{BB962C8B-B14F-4D97-AF65-F5344CB8AC3E}">
        <p14:creationId xmlns:p14="http://schemas.microsoft.com/office/powerpoint/2010/main" val="36314308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“lean” view</a:t>
            </a:r>
            <a:endParaRPr lang="en-US" dirty="0"/>
          </a:p>
        </p:txBody>
      </p:sp>
      <p:sp>
        <p:nvSpPr>
          <p:cNvPr id="3" name="Content Placeholder 2"/>
          <p:cNvSpPr>
            <a:spLocks noGrp="1"/>
          </p:cNvSpPr>
          <p:nvPr>
            <p:ph idx="1"/>
          </p:nvPr>
        </p:nvSpPr>
        <p:spPr>
          <a:xfrm>
            <a:off x="306659" y="758429"/>
            <a:ext cx="8614317" cy="4096837"/>
          </a:xfrm>
        </p:spPr>
        <p:txBody>
          <a:bodyPr/>
          <a:lstStyle/>
          <a:p>
            <a:r>
              <a:rPr lang="en-US" dirty="0" smtClean="0"/>
              <a:t>Seven wastes of software development:</a:t>
            </a:r>
          </a:p>
          <a:p>
            <a:endParaRPr lang="en-US" dirty="0" smtClean="0"/>
          </a:p>
          <a:p>
            <a:pPr marL="266700" lvl="1" indent="-133350">
              <a:lnSpc>
                <a:spcPct val="110000"/>
              </a:lnSpc>
            </a:pPr>
            <a:r>
              <a:rPr lang="en-US" dirty="0" smtClean="0"/>
              <a:t>Extra/Unused </a:t>
            </a:r>
            <a:r>
              <a:rPr lang="en-US" dirty="0"/>
              <a:t>features </a:t>
            </a:r>
            <a:r>
              <a:rPr lang="en-US" i="1" dirty="0">
                <a:solidFill>
                  <a:srgbClr val="008000"/>
                </a:solidFill>
              </a:rPr>
              <a:t>(Overproduction)</a:t>
            </a:r>
          </a:p>
          <a:p>
            <a:pPr marL="266700" lvl="1" indent="-133350">
              <a:lnSpc>
                <a:spcPct val="110000"/>
              </a:lnSpc>
            </a:pPr>
            <a:r>
              <a:rPr lang="en-US" dirty="0" smtClean="0"/>
              <a:t>Partially </a:t>
            </a:r>
            <a:r>
              <a:rPr lang="en-US" dirty="0"/>
              <a:t>developed work not released </a:t>
            </a:r>
            <a:r>
              <a:rPr lang="en-US" i="1" dirty="0" smtClean="0">
                <a:solidFill>
                  <a:srgbClr val="008000"/>
                </a:solidFill>
              </a:rPr>
              <a:t>(</a:t>
            </a:r>
            <a:r>
              <a:rPr lang="en-US" i="1" dirty="0">
                <a:solidFill>
                  <a:srgbClr val="008000"/>
                </a:solidFill>
              </a:rPr>
              <a:t>Inventory)</a:t>
            </a:r>
          </a:p>
          <a:p>
            <a:pPr marL="266700" lvl="1" indent="-133350">
              <a:lnSpc>
                <a:spcPct val="110000"/>
              </a:lnSpc>
            </a:pPr>
            <a:r>
              <a:rPr lang="en-US" dirty="0" smtClean="0"/>
              <a:t>Intermediate/unused </a:t>
            </a:r>
            <a:r>
              <a:rPr lang="en-US" dirty="0"/>
              <a:t>artifacts </a:t>
            </a:r>
            <a:r>
              <a:rPr lang="en-US" i="1" dirty="0">
                <a:solidFill>
                  <a:srgbClr val="008000"/>
                </a:solidFill>
              </a:rPr>
              <a:t>(Extra Processing)</a:t>
            </a:r>
          </a:p>
          <a:p>
            <a:pPr marL="266700" lvl="1" indent="-133350">
              <a:lnSpc>
                <a:spcPct val="110000"/>
              </a:lnSpc>
            </a:pPr>
            <a:r>
              <a:rPr lang="en-US" dirty="0" smtClean="0"/>
              <a:t>Seeking </a:t>
            </a:r>
            <a:r>
              <a:rPr lang="en-US" dirty="0"/>
              <a:t>Information </a:t>
            </a:r>
            <a:r>
              <a:rPr lang="en-US" i="1" dirty="0">
                <a:solidFill>
                  <a:srgbClr val="008000"/>
                </a:solidFill>
              </a:rPr>
              <a:t>(Motion)</a:t>
            </a:r>
          </a:p>
          <a:p>
            <a:pPr marL="266700" lvl="1" indent="-133350">
              <a:lnSpc>
                <a:spcPct val="110000"/>
              </a:lnSpc>
            </a:pPr>
            <a:r>
              <a:rPr lang="en-US" dirty="0" smtClean="0"/>
              <a:t>Escaped </a:t>
            </a:r>
            <a:r>
              <a:rPr lang="en-US" dirty="0"/>
              <a:t>defects not caught by tests/reviews </a:t>
            </a:r>
            <a:r>
              <a:rPr lang="en-US" i="1" dirty="0">
                <a:solidFill>
                  <a:srgbClr val="008000"/>
                </a:solidFill>
              </a:rPr>
              <a:t>(Defects)</a:t>
            </a:r>
          </a:p>
          <a:p>
            <a:pPr marL="266700" lvl="1" indent="-133350">
              <a:lnSpc>
                <a:spcPct val="110000"/>
              </a:lnSpc>
            </a:pPr>
            <a:r>
              <a:rPr lang="en-US" dirty="0" smtClean="0"/>
              <a:t>Waiting </a:t>
            </a:r>
            <a:r>
              <a:rPr lang="en-US" dirty="0"/>
              <a:t>(including Customer Waiting)</a:t>
            </a:r>
          </a:p>
          <a:p>
            <a:pPr marL="266700" lvl="1" indent="-133350">
              <a:lnSpc>
                <a:spcPct val="110000"/>
              </a:lnSpc>
            </a:pPr>
            <a:r>
              <a:rPr lang="en-US" dirty="0" smtClean="0"/>
              <a:t>Handoffs </a:t>
            </a:r>
            <a:r>
              <a:rPr lang="en-US" i="1" dirty="0">
                <a:solidFill>
                  <a:srgbClr val="008000"/>
                </a:solidFill>
              </a:rPr>
              <a:t>(Transportation</a:t>
            </a:r>
            <a:r>
              <a:rPr lang="en-US" i="1" dirty="0" smtClean="0">
                <a:solidFill>
                  <a:srgbClr val="008000"/>
                </a:solidFill>
              </a:rPr>
              <a:t>)</a:t>
            </a:r>
            <a:endParaRPr lang="en-US" i="1" dirty="0">
              <a:solidFill>
                <a:srgbClr val="008000"/>
              </a:solidFill>
            </a:endParaRPr>
          </a:p>
        </p:txBody>
      </p:sp>
      <p:sp>
        <p:nvSpPr>
          <p:cNvPr id="4" name="Text Box 4"/>
          <p:cNvSpPr txBox="1">
            <a:spLocks noChangeArrowheads="1"/>
          </p:cNvSpPr>
          <p:nvPr/>
        </p:nvSpPr>
        <p:spPr bwMode="auto">
          <a:xfrm>
            <a:off x="6041514" y="270326"/>
            <a:ext cx="2088563"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Tree>
    <p:extLst>
      <p:ext uri="{BB962C8B-B14F-4D97-AF65-F5344CB8AC3E}">
        <p14:creationId xmlns:p14="http://schemas.microsoft.com/office/powerpoint/2010/main" val="10219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a:xfrm>
            <a:off x="249238" y="626565"/>
            <a:ext cx="8213118" cy="4399864"/>
          </a:xfrm>
        </p:spPr>
        <p:txBody>
          <a:bodyPr/>
          <a:lstStyle/>
          <a:p>
            <a:pPr>
              <a:spcBef>
                <a:spcPts val="150"/>
              </a:spcBef>
            </a:pPr>
            <a:r>
              <a:rPr lang="en-US" sz="1500" b="1" dirty="0"/>
              <a:t>Organizational</a:t>
            </a:r>
            <a:endParaRPr lang="en-US" sz="1500" dirty="0"/>
          </a:p>
          <a:p>
            <a:pPr lvl="1">
              <a:spcBef>
                <a:spcPts val="150"/>
              </a:spcBef>
            </a:pPr>
            <a:r>
              <a:rPr lang="en-US" sz="1500" b="1" dirty="0">
                <a:solidFill>
                  <a:srgbClr val="8B0000"/>
                </a:solidFill>
              </a:rPr>
              <a:t>1</a:t>
            </a:r>
            <a:r>
              <a:rPr lang="en-US" sz="1500" dirty="0"/>
              <a:t> Put the customer at the center</a:t>
            </a:r>
            <a:endParaRPr lang="en-US" sz="1500" b="1" dirty="0"/>
          </a:p>
          <a:p>
            <a:pPr lvl="1">
              <a:spcBef>
                <a:spcPts val="150"/>
              </a:spcBef>
            </a:pPr>
            <a:r>
              <a:rPr lang="en-US" sz="1500" b="1" dirty="0">
                <a:solidFill>
                  <a:srgbClr val="8B0000"/>
                </a:solidFill>
              </a:rPr>
              <a:t>2</a:t>
            </a:r>
            <a:r>
              <a:rPr lang="en-US" sz="1500" dirty="0"/>
              <a:t> Accept change</a:t>
            </a:r>
            <a:endParaRPr lang="en-US" sz="1500" b="1" dirty="0"/>
          </a:p>
          <a:p>
            <a:pPr lvl="1">
              <a:spcBef>
                <a:spcPts val="150"/>
              </a:spcBef>
            </a:pPr>
            <a:r>
              <a:rPr lang="en-US" sz="1500" b="1" dirty="0">
                <a:solidFill>
                  <a:srgbClr val="8B0000"/>
                </a:solidFill>
              </a:rPr>
              <a:t>3</a:t>
            </a:r>
            <a:r>
              <a:rPr lang="en-US" sz="1500" dirty="0"/>
              <a:t> Let the team self-organize</a:t>
            </a:r>
            <a:endParaRPr lang="en-US" sz="1500" b="1" dirty="0"/>
          </a:p>
          <a:p>
            <a:pPr lvl="1">
              <a:spcBef>
                <a:spcPts val="150"/>
              </a:spcBef>
            </a:pPr>
            <a:r>
              <a:rPr lang="en-US" sz="1500" b="1" dirty="0">
                <a:solidFill>
                  <a:srgbClr val="8B0000"/>
                </a:solidFill>
              </a:rPr>
              <a:t>4</a:t>
            </a:r>
            <a:r>
              <a:rPr lang="en-US" sz="1500" dirty="0"/>
              <a:t> Maintain a sustainable pace</a:t>
            </a:r>
          </a:p>
          <a:p>
            <a:pPr lvl="1">
              <a:spcBef>
                <a:spcPts val="150"/>
              </a:spcBef>
            </a:pPr>
            <a:r>
              <a:rPr lang="en-US" sz="1500" b="1" dirty="0">
                <a:solidFill>
                  <a:srgbClr val="8B0000"/>
                </a:solidFill>
              </a:rPr>
              <a:t>5</a:t>
            </a:r>
            <a:r>
              <a:rPr lang="en-US" sz="1500" dirty="0"/>
              <a:t> Produce minimal software:</a:t>
            </a:r>
            <a:endParaRPr lang="en-US" sz="1500" b="1" dirty="0"/>
          </a:p>
          <a:p>
            <a:pPr lvl="2">
              <a:spcBef>
                <a:spcPts val="150"/>
              </a:spcBef>
            </a:pPr>
            <a:r>
              <a:rPr lang="en-US" sz="1500" dirty="0"/>
              <a:t>5.1 Produce minimal functionality</a:t>
            </a:r>
            <a:endParaRPr lang="en-US" sz="1500" b="1" dirty="0"/>
          </a:p>
          <a:p>
            <a:pPr lvl="2">
              <a:spcBef>
                <a:spcPts val="150"/>
              </a:spcBef>
            </a:pPr>
            <a:r>
              <a:rPr lang="en-US" sz="1500" dirty="0"/>
              <a:t>5.2 Produce only the product requested</a:t>
            </a:r>
            <a:endParaRPr lang="en-US" sz="1500" b="1" dirty="0"/>
          </a:p>
          <a:p>
            <a:pPr lvl="2">
              <a:spcBef>
                <a:spcPts val="150"/>
              </a:spcBef>
            </a:pPr>
            <a:r>
              <a:rPr lang="en-US" sz="1500" dirty="0"/>
              <a:t>5.3 Develop only code and tests</a:t>
            </a:r>
            <a:endParaRPr lang="en-US" sz="1500" b="1" dirty="0"/>
          </a:p>
          <a:p>
            <a:pPr>
              <a:spcBef>
                <a:spcPts val="150"/>
              </a:spcBef>
            </a:pPr>
            <a:r>
              <a:rPr lang="en-US" sz="1500" b="1" dirty="0"/>
              <a:t>Technical</a:t>
            </a:r>
            <a:endParaRPr lang="en-US" sz="1500" dirty="0"/>
          </a:p>
          <a:p>
            <a:pPr lvl="1">
              <a:spcBef>
                <a:spcPts val="150"/>
              </a:spcBef>
            </a:pPr>
            <a:r>
              <a:rPr lang="en-US" sz="1500" b="1" dirty="0">
                <a:solidFill>
                  <a:srgbClr val="8B0000"/>
                </a:solidFill>
              </a:rPr>
              <a:t>6</a:t>
            </a:r>
            <a:r>
              <a:rPr lang="en-US" sz="1500" dirty="0"/>
              <a:t> Develop iteratively</a:t>
            </a:r>
          </a:p>
          <a:p>
            <a:pPr lvl="2">
              <a:spcBef>
                <a:spcPts val="150"/>
              </a:spcBef>
            </a:pPr>
            <a:r>
              <a:rPr lang="en-US" sz="1500" dirty="0"/>
              <a:t>6.1 Produce frequent working iterations</a:t>
            </a:r>
            <a:endParaRPr lang="en-US" sz="1500" b="1" dirty="0"/>
          </a:p>
          <a:p>
            <a:pPr lvl="2">
              <a:spcBef>
                <a:spcPts val="150"/>
              </a:spcBef>
            </a:pPr>
            <a:r>
              <a:rPr lang="en-US" sz="1500" dirty="0"/>
              <a:t>6</a:t>
            </a:r>
            <a:r>
              <a:rPr lang="en-US" sz="1500" smtClean="0"/>
              <a:t>.2 </a:t>
            </a:r>
            <a:r>
              <a:rPr lang="en-US" sz="1500" dirty="0"/>
              <a:t>Freeze requirements during iterations</a:t>
            </a:r>
            <a:endParaRPr lang="en-US" sz="1500" b="1" dirty="0"/>
          </a:p>
          <a:p>
            <a:pPr lvl="1">
              <a:spcBef>
                <a:spcPts val="150"/>
              </a:spcBef>
            </a:pPr>
            <a:r>
              <a:rPr lang="en-US" sz="1500" b="1" dirty="0">
                <a:solidFill>
                  <a:srgbClr val="8B0000"/>
                </a:solidFill>
              </a:rPr>
              <a:t>7</a:t>
            </a:r>
            <a:r>
              <a:rPr lang="en-US" sz="1500" dirty="0"/>
              <a:t> Treat tests as a key resource:</a:t>
            </a:r>
            <a:endParaRPr lang="en-US" sz="1500" b="1" dirty="0"/>
          </a:p>
          <a:p>
            <a:pPr lvl="2">
              <a:spcBef>
                <a:spcPts val="150"/>
              </a:spcBef>
            </a:pPr>
            <a:r>
              <a:rPr lang="en-US" sz="1500" dirty="0"/>
              <a:t>7.1 Do not start any new development until all tests pass</a:t>
            </a:r>
            <a:endParaRPr lang="en-US" sz="1500" b="1" dirty="0"/>
          </a:p>
          <a:p>
            <a:pPr lvl="2">
              <a:spcBef>
                <a:spcPts val="150"/>
              </a:spcBef>
            </a:pPr>
            <a:r>
              <a:rPr lang="en-US" sz="1500" dirty="0"/>
              <a:t>7.2 Test first</a:t>
            </a:r>
            <a:endParaRPr lang="en-US" sz="1500" b="1" dirty="0"/>
          </a:p>
          <a:p>
            <a:pPr lvl="1">
              <a:spcBef>
                <a:spcPts val="150"/>
              </a:spcBef>
            </a:pPr>
            <a:r>
              <a:rPr lang="en-US" sz="1500" b="1" dirty="0">
                <a:solidFill>
                  <a:srgbClr val="8B0000"/>
                </a:solidFill>
              </a:rPr>
              <a:t>8</a:t>
            </a:r>
            <a:r>
              <a:rPr lang="en-US" sz="1500" dirty="0"/>
              <a:t> Express requirements through scenarios</a:t>
            </a:r>
            <a:endParaRPr lang="en-US" sz="1500" b="1" dirty="0"/>
          </a:p>
          <a:p>
            <a:endParaRPr lang="en-US" b="1" dirty="0"/>
          </a:p>
          <a:p>
            <a:endParaRPr lang="en-US" dirty="0"/>
          </a:p>
        </p:txBody>
      </p:sp>
    </p:spTree>
    <p:extLst>
      <p:ext uri="{BB962C8B-B14F-4D97-AF65-F5344CB8AC3E}">
        <p14:creationId xmlns:p14="http://schemas.microsoft.com/office/powerpoint/2010/main" val="23976159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86917"/>
            <a:ext cx="7312491" cy="418130"/>
          </a:xfrm>
        </p:spPr>
        <p:txBody>
          <a:bodyPr/>
          <a:lstStyle/>
          <a:p>
            <a:r>
              <a:rPr lang="en-US" dirty="0" smtClean="0"/>
              <a:t>5.2 Develop </a:t>
            </a:r>
            <a:r>
              <a:rPr lang="en-US" dirty="0"/>
              <a:t>minimal software: </a:t>
            </a:r>
            <a:r>
              <a:rPr lang="en-US" dirty="0" smtClean="0"/>
              <a:t>product only</a:t>
            </a:r>
            <a:endParaRPr lang="en-US" dirty="0"/>
          </a:p>
        </p:txBody>
      </p:sp>
      <p:sp>
        <p:nvSpPr>
          <p:cNvPr id="3" name="Content Placeholder 2"/>
          <p:cNvSpPr>
            <a:spLocks noGrp="1"/>
          </p:cNvSpPr>
          <p:nvPr>
            <p:ph idx="1"/>
          </p:nvPr>
        </p:nvSpPr>
        <p:spPr/>
        <p:txBody>
          <a:bodyPr/>
          <a:lstStyle/>
          <a:p>
            <a:r>
              <a:rPr lang="en-US" dirty="0"/>
              <a:t>Cunningham:</a:t>
            </a:r>
          </a:p>
          <a:p>
            <a:endParaRPr lang="en-US" dirty="0"/>
          </a:p>
          <a:p>
            <a:pPr lvl="1"/>
            <a:r>
              <a:rPr lang="en-US" i="1" dirty="0"/>
              <a:t>You are always taught to do as much as you can. Always put checks in. Always look for exceptions. Always handle the most general case. Always give the user the best advice. Always print a meaningful error message. Always this. Always that. You have so many things in the background that you’re supposed to do, there’s no room left to think. I say, forget all that and ask yourself, </a:t>
            </a:r>
            <a:r>
              <a:rPr lang="en-US" b="1" i="1" dirty="0"/>
              <a:t>What’s the simplest thing that could possibly work?</a:t>
            </a:r>
            <a:endParaRPr lang="en-US" b="1" dirty="0"/>
          </a:p>
          <a:p>
            <a:endParaRPr lang="en-US" dirty="0"/>
          </a:p>
        </p:txBody>
      </p:sp>
    </p:spTree>
    <p:extLst>
      <p:ext uri="{BB962C8B-B14F-4D97-AF65-F5344CB8AC3E}">
        <p14:creationId xmlns:p14="http://schemas.microsoft.com/office/powerpoint/2010/main" val="41518248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reuse…</a:t>
            </a:r>
            <a:endParaRPr lang="en-US" dirty="0"/>
          </a:p>
        </p:txBody>
      </p:sp>
      <p:sp>
        <p:nvSpPr>
          <p:cNvPr id="3" name="Content Placeholder 2"/>
          <p:cNvSpPr>
            <a:spLocks noGrp="1"/>
          </p:cNvSpPr>
          <p:nvPr>
            <p:ph idx="1"/>
          </p:nvPr>
        </p:nvSpPr>
        <p:spPr/>
        <p:txBody>
          <a:bodyPr/>
          <a:lstStyle/>
          <a:p>
            <a:r>
              <a:rPr lang="en-US" sz="2000" dirty="0"/>
              <a:t>Jeffries: </a:t>
            </a:r>
            <a:r>
              <a:rPr lang="en-US" sz="2000" i="1" dirty="0">
                <a:solidFill>
                  <a:srgbClr val="0000FF"/>
                </a:solidFill>
              </a:rPr>
              <a:t>Unless the projects are being done by the same team, reuse is quite difficult to do effectively: there is a big difference between some part of the project that I can reuse, and packaging that part well enough so that others can do so. I have to do packaging work that I wouldn’t do for myself, to document it, to make it more bulletproof, removing issues that I just work around automatically, to support it, answer questions about it, train people in how to use it</a:t>
            </a:r>
            <a:r>
              <a:rPr lang="en-US" sz="2000" dirty="0">
                <a:solidFill>
                  <a:srgbClr val="0000FF"/>
                </a:solidFill>
              </a:rPr>
              <a:t>. </a:t>
            </a:r>
            <a:r>
              <a:rPr lang="en-US" sz="2000" i="1" dirty="0">
                <a:solidFill>
                  <a:srgbClr val="0000FF"/>
                </a:solidFill>
              </a:rPr>
              <a:t>If I do those things, it’s  expensive. If I don’t, using my stuff is difficult for others and doesn’t help them much</a:t>
            </a:r>
            <a:r>
              <a:rPr lang="en-US" sz="2000" i="1" dirty="0" smtClean="0">
                <a:solidFill>
                  <a:srgbClr val="0000FF"/>
                </a:solidFill>
              </a:rPr>
              <a:t>.</a:t>
            </a:r>
          </a:p>
          <a:p>
            <a:endParaRPr lang="en-US" sz="2000" dirty="0">
              <a:solidFill>
                <a:srgbClr val="0000FF"/>
              </a:solidFill>
            </a:endParaRPr>
          </a:p>
          <a:p>
            <a:r>
              <a:rPr lang="en-US" sz="2000" i="1" dirty="0">
                <a:solidFill>
                  <a:srgbClr val="0000FF"/>
                </a:solidFill>
              </a:rPr>
              <a:t>I build the abstractions I need. If I need an abstraction again, in a different context, I would improve it. But unless my project’s purpose is to build stuff for other projects, I try not to waste any of my time and money building for other projects.</a:t>
            </a:r>
          </a:p>
          <a:p>
            <a:endParaRPr lang="en-US" dirty="0"/>
          </a:p>
        </p:txBody>
      </p:sp>
    </p:spTree>
    <p:extLst>
      <p:ext uri="{BB962C8B-B14F-4D97-AF65-F5344CB8AC3E}">
        <p14:creationId xmlns:p14="http://schemas.microsoft.com/office/powerpoint/2010/main" val="32337944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84" y="81341"/>
            <a:ext cx="7312964" cy="418130"/>
          </a:xfrm>
        </p:spPr>
        <p:txBody>
          <a:bodyPr/>
          <a:lstStyle/>
          <a:p>
            <a:r>
              <a:rPr lang="en-US" dirty="0" smtClean="0"/>
              <a:t>5.3 Develop </a:t>
            </a:r>
            <a:r>
              <a:rPr lang="en-US" dirty="0"/>
              <a:t>minimal software: </a:t>
            </a:r>
            <a:r>
              <a:rPr lang="en-US" dirty="0" smtClean="0"/>
              <a:t>code &amp; tests</a:t>
            </a:r>
            <a:endParaRPr lang="en-US" dirty="0"/>
          </a:p>
        </p:txBody>
      </p:sp>
      <p:sp>
        <p:nvSpPr>
          <p:cNvPr id="3" name="Content Placeholder 2"/>
          <p:cNvSpPr>
            <a:spLocks noGrp="1"/>
          </p:cNvSpPr>
          <p:nvPr>
            <p:ph idx="1"/>
          </p:nvPr>
        </p:nvSpPr>
        <p:spPr/>
        <p:txBody>
          <a:bodyPr/>
          <a:lstStyle/>
          <a:p>
            <a:r>
              <a:rPr lang="en-US" sz="2000" dirty="0"/>
              <a:t>Cockburn</a:t>
            </a:r>
            <a:r>
              <a:rPr lang="en-US" sz="2000" i="1" dirty="0"/>
              <a:t>: </a:t>
            </a:r>
            <a:r>
              <a:rPr lang="en-US" sz="2000" i="1" dirty="0">
                <a:solidFill>
                  <a:srgbClr val="8B0000"/>
                </a:solidFill>
              </a:rPr>
              <a:t>Y</a:t>
            </a:r>
            <a:r>
              <a:rPr lang="en-US" sz="2000" b="1" i="1" dirty="0">
                <a:solidFill>
                  <a:srgbClr val="8B0000"/>
                </a:solidFill>
              </a:rPr>
              <a:t>ou get no credit for any item that does not result in running, tested code</a:t>
            </a:r>
            <a:r>
              <a:rPr lang="en-US" sz="2000" i="1" dirty="0">
                <a:solidFill>
                  <a:srgbClr val="8B0000"/>
                </a:solidFill>
              </a:rPr>
              <a:t>.</a:t>
            </a:r>
            <a:r>
              <a:rPr lang="en-US" sz="2000" i="1" dirty="0">
                <a:solidFill>
                  <a:srgbClr val="0000FF"/>
                </a:solidFill>
              </a:rPr>
              <a:t> Okay, you also get credit for </a:t>
            </a:r>
            <a:r>
              <a:rPr lang="en-US" sz="2000" b="1" i="1" dirty="0">
                <a:solidFill>
                  <a:srgbClr val="0000FF"/>
                </a:solidFill>
              </a:rPr>
              <a:t>final deliverables</a:t>
            </a:r>
            <a:r>
              <a:rPr lang="en-US" sz="2000" i="1" dirty="0">
                <a:solidFill>
                  <a:srgbClr val="0000FF"/>
                </a:solidFill>
              </a:rPr>
              <a:t> such as training materials and delivery documentation</a:t>
            </a:r>
            <a:r>
              <a:rPr lang="en-US" sz="2000" i="1" dirty="0" smtClean="0">
                <a:solidFill>
                  <a:srgbClr val="0000FF"/>
                </a:solidFill>
              </a:rPr>
              <a:t>.</a:t>
            </a:r>
          </a:p>
          <a:p>
            <a:endParaRPr lang="en-US" sz="2000" i="1" dirty="0">
              <a:solidFill>
                <a:srgbClr val="0000FF"/>
              </a:solidFill>
            </a:endParaRPr>
          </a:p>
          <a:p>
            <a:r>
              <a:rPr lang="en-US" sz="2000" dirty="0" err="1" smtClean="0"/>
              <a:t>Poppendieck</a:t>
            </a:r>
            <a:r>
              <a:rPr lang="en-US" sz="2000" dirty="0" smtClean="0"/>
              <a:t>: </a:t>
            </a:r>
            <a:r>
              <a:rPr lang="en-US" sz="2000" i="1" dirty="0">
                <a:solidFill>
                  <a:srgbClr val="0000FF"/>
                </a:solidFill>
              </a:rPr>
              <a:t>The documents, diagrams, and models produced as part of a software development project are often consumables, aids used to produce the system, but not necessarily a part of the final product. </a:t>
            </a:r>
            <a:r>
              <a:rPr lang="en-US" sz="2000" i="1" dirty="0">
                <a:solidFill>
                  <a:srgbClr val="8B0000"/>
                </a:solidFill>
              </a:rPr>
              <a:t>Once a working system is delivered, the user may care little about the intermediate consumables. </a:t>
            </a:r>
            <a:r>
              <a:rPr lang="en-US" sz="2000" i="1" dirty="0">
                <a:solidFill>
                  <a:srgbClr val="0000FF"/>
                </a:solidFill>
              </a:rPr>
              <a:t>Lean principles suggest that every consumable is a candidate for scrutiny. The burden is on the artifact to prove not only that it adds value to the final product, but also that it is the most efficient way of achieving that value</a:t>
            </a:r>
            <a:r>
              <a:rPr lang="en-US" sz="2000" i="1" dirty="0" smtClean="0">
                <a:solidFill>
                  <a:srgbClr val="0000FF"/>
                </a:solidFill>
              </a:rPr>
              <a:t>.</a:t>
            </a:r>
          </a:p>
          <a:p>
            <a:endParaRPr lang="en-US" sz="2000" i="1" dirty="0">
              <a:solidFill>
                <a:srgbClr val="0000FF"/>
              </a:solidFill>
            </a:endParaRPr>
          </a:p>
          <a:p>
            <a:endParaRPr lang="en-US" sz="2000" i="1" dirty="0">
              <a:solidFill>
                <a:srgbClr val="0000FF"/>
              </a:solidFill>
            </a:endParaRPr>
          </a:p>
          <a:p>
            <a:endParaRPr lang="en-US" dirty="0"/>
          </a:p>
        </p:txBody>
      </p:sp>
    </p:spTree>
    <p:extLst>
      <p:ext uri="{BB962C8B-B14F-4D97-AF65-F5344CB8AC3E}">
        <p14:creationId xmlns:p14="http://schemas.microsoft.com/office/powerpoint/2010/main" val="8631923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lnSpcReduction="10000"/>
          </a:bodyPr>
          <a:lstStyle/>
          <a:p>
            <a:pPr algn="ctr">
              <a:spcBef>
                <a:spcPct val="50000"/>
              </a:spcBef>
            </a:pPr>
            <a:r>
              <a:rPr lang="en-US" dirty="0" smtClean="0">
                <a:solidFill>
                  <a:srgbClr val="3333FF"/>
                </a:solidFill>
                <a:latin typeface="Arial"/>
                <a:cs typeface="Arial"/>
              </a:rPr>
              <a:t>Part B: Principles</a:t>
            </a:r>
            <a:br>
              <a:rPr lang="en-US" dirty="0" smtClean="0">
                <a:solidFill>
                  <a:srgbClr val="3333FF"/>
                </a:solidFill>
                <a:latin typeface="Arial"/>
                <a:cs typeface="Arial"/>
              </a:rPr>
            </a:br>
            <a:r>
              <a:rPr lang="en-US" dirty="0" smtClean="0">
                <a:solidFill>
                  <a:srgbClr val="3333FF"/>
                </a:solidFill>
                <a:latin typeface="Arial"/>
                <a:cs typeface="Arial"/>
              </a:rPr>
              <a:t>1: The Enemy: Big Upfront Anything</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err="1" smtClean="0">
                <a:latin typeface="Arial"/>
                <a:cs typeface="Arial"/>
              </a:rPr>
              <a:t>Minimality</a:t>
            </a:r>
            <a:r>
              <a:rPr lang="en-US" dirty="0" smtClean="0">
                <a:latin typeface="Arial"/>
                <a:cs typeface="Arial"/>
              </a:rPr>
              <a:t> in various guises:</a:t>
            </a:r>
            <a:br>
              <a:rPr lang="en-US" dirty="0" smtClean="0">
                <a:latin typeface="Arial"/>
                <a:cs typeface="Arial"/>
              </a:rPr>
            </a:br>
            <a:r>
              <a:rPr lang="en-US" dirty="0" smtClean="0">
                <a:latin typeface="Arial"/>
                <a:cs typeface="Arial"/>
              </a:rPr>
              <a:t>minimal functionality,</a:t>
            </a:r>
            <a:br>
              <a:rPr lang="en-US" dirty="0" smtClean="0">
                <a:latin typeface="Arial"/>
                <a:cs typeface="Arial"/>
              </a:rPr>
            </a:br>
            <a:r>
              <a:rPr lang="en-US" dirty="0" smtClean="0">
                <a:latin typeface="Arial"/>
                <a:cs typeface="Arial"/>
              </a:rPr>
              <a:t>product only,</a:t>
            </a:r>
            <a:br>
              <a:rPr lang="en-US" dirty="0" smtClean="0">
                <a:latin typeface="Arial"/>
                <a:cs typeface="Arial"/>
              </a:rPr>
            </a:br>
            <a:r>
              <a:rPr lang="en-US" dirty="0" smtClean="0">
                <a:latin typeface="Arial"/>
                <a:cs typeface="Arial"/>
              </a:rPr>
              <a:t>code and tests only</a:t>
            </a:r>
            <a:br>
              <a:rPr lang="en-US" dirty="0" smtClean="0">
                <a:latin typeface="Arial"/>
                <a:cs typeface="Arial"/>
              </a:rPr>
            </a:br>
            <a:endParaRPr lang="en-US" dirty="0" smtClean="0">
              <a:latin typeface="Arial"/>
              <a:cs typeface="Arial"/>
            </a:endParaRPr>
          </a:p>
        </p:txBody>
      </p:sp>
    </p:spTree>
    <p:extLst>
      <p:ext uri="{BB962C8B-B14F-4D97-AF65-F5344CB8AC3E}">
        <p14:creationId xmlns:p14="http://schemas.microsoft.com/office/powerpoint/2010/main" val="19382846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B: agile principles</a:t>
            </a:r>
          </a:p>
          <a:p>
            <a:pPr lvl="0" algn="l">
              <a:lnSpc>
                <a:spcPct val="110000"/>
              </a:lnSpc>
              <a:spcBef>
                <a:spcPts val="1200"/>
              </a:spcBef>
            </a:pPr>
            <a:r>
              <a:rPr lang="en-US" sz="2000" dirty="0">
                <a:solidFill>
                  <a:srgbClr val="FFFFFF">
                    <a:lumMod val="65000"/>
                  </a:srgbClr>
                </a:solidFill>
                <a:latin typeface="Verdana" pitchFamily="34" charset="0"/>
              </a:rPr>
              <a:t>1: The enemy: Big Upfront Anything</a:t>
            </a:r>
          </a:p>
          <a:p>
            <a:pPr lvl="0" algn="l">
              <a:lnSpc>
                <a:spcPct val="110000"/>
              </a:lnSpc>
              <a:spcBef>
                <a:spcPts val="1200"/>
              </a:spcBef>
            </a:pPr>
            <a:r>
              <a:rPr lang="en-US" sz="2000" dirty="0">
                <a:solidFill>
                  <a:srgbClr val="FFFFFF">
                    <a:lumMod val="65000"/>
                  </a:srgbClr>
                </a:solidFill>
                <a:latin typeface="Verdana" pitchFamily="34" charset="0"/>
              </a:rPr>
              <a:t>2: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3: More organizational principles</a:t>
            </a:r>
          </a:p>
          <a:p>
            <a:pPr lvl="0" algn="l">
              <a:lnSpc>
                <a:spcPct val="110000"/>
              </a:lnSpc>
              <a:spcBef>
                <a:spcPts val="1200"/>
              </a:spcBef>
            </a:pPr>
            <a:r>
              <a:rPr lang="en-US" sz="2000" dirty="0">
                <a:latin typeface="Verdana" pitchFamily="34" charset="0"/>
              </a:rPr>
              <a:t>4: Technical principles</a:t>
            </a:r>
          </a:p>
          <a:p>
            <a:pPr algn="l">
              <a:lnSpc>
                <a:spcPct val="110000"/>
              </a:lnSpc>
              <a:spcBef>
                <a:spcPts val="1200"/>
              </a:spcBef>
            </a:pPr>
            <a:r>
              <a:rPr lang="en-US" sz="2000" dirty="0">
                <a:solidFill>
                  <a:srgbClr val="FFFFFF">
                    <a:lumMod val="65000"/>
                  </a:srgbClr>
                </a:solidFill>
                <a:latin typeface="Verdana" pitchFamily="34" charset="0"/>
              </a:rPr>
              <a:t>5: A few method-specific principles</a:t>
            </a:r>
          </a:p>
          <a:p>
            <a:pPr lvl="0" algn="l">
              <a:lnSpc>
                <a:spcPct val="110000"/>
              </a:lnSpc>
              <a:spcBef>
                <a:spcPts val="1200"/>
              </a:spcBef>
            </a:pPr>
            <a:endParaRPr lang="en-US" dirty="0">
              <a:solidFill>
                <a:srgbClr val="FFFFFF">
                  <a:lumMod val="65000"/>
                </a:srgbClr>
              </a:solidFill>
              <a:latin typeface="Verdana" pitchFamily="34" charset="0"/>
            </a:endParaRPr>
          </a:p>
        </p:txBody>
      </p:sp>
    </p:spTree>
    <p:extLst>
      <p:ext uri="{BB962C8B-B14F-4D97-AF65-F5344CB8AC3E}">
        <p14:creationId xmlns:p14="http://schemas.microsoft.com/office/powerpoint/2010/main" val="15197320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0445" y="2909795"/>
            <a:ext cx="6212522" cy="2116633"/>
          </a:xfrm>
          <a:prstGeom prst="roundRect">
            <a:avLst/>
          </a:prstGeom>
          <a:solidFill>
            <a:srgbClr val="FFCC00"/>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p:spPr>
        <p:txBody>
          <a:bodyPr lIns="0" rIns="0" rtlCol="0" anchor="ctr"/>
          <a:lstStyle/>
          <a:p>
            <a:pPr algn="ctr" rtl="0" fontAlgn="base">
              <a:lnSpc>
                <a:spcPct val="80000"/>
              </a:lnSpc>
              <a:spcBef>
                <a:spcPct val="50000"/>
              </a:spcBef>
              <a:spcAft>
                <a:spcPct val="0"/>
              </a:spcAft>
            </a:pPr>
            <a:endParaRPr lang="en-US" sz="2400" kern="1200">
              <a:solidFill>
                <a:srgbClr val="333399"/>
              </a:solidFill>
              <a:latin typeface="Comic Sans MS" pitchFamily="66" charset="0"/>
              <a:ea typeface="+mn-ea"/>
              <a:cs typeface="+mn-cs"/>
            </a:endParaRPr>
          </a:p>
        </p:txBody>
      </p:sp>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a:xfrm>
            <a:off x="249238" y="626565"/>
            <a:ext cx="8213118" cy="4399864"/>
          </a:xfrm>
        </p:spPr>
        <p:txBody>
          <a:bodyPr/>
          <a:lstStyle/>
          <a:p>
            <a:pPr>
              <a:spcBef>
                <a:spcPts val="150"/>
              </a:spcBef>
            </a:pPr>
            <a:r>
              <a:rPr lang="en-US" sz="1500" b="1" dirty="0"/>
              <a:t>Organizational</a:t>
            </a:r>
            <a:endParaRPr lang="en-US" sz="1500" dirty="0"/>
          </a:p>
          <a:p>
            <a:pPr lvl="1">
              <a:spcBef>
                <a:spcPts val="150"/>
              </a:spcBef>
            </a:pPr>
            <a:r>
              <a:rPr lang="en-US" sz="1500" b="1" dirty="0">
                <a:solidFill>
                  <a:srgbClr val="8B0000"/>
                </a:solidFill>
              </a:rPr>
              <a:t>1</a:t>
            </a:r>
            <a:r>
              <a:rPr lang="en-US" sz="1500" dirty="0"/>
              <a:t> Put the customer at the center</a:t>
            </a:r>
            <a:endParaRPr lang="en-US" sz="1500" b="1" dirty="0"/>
          </a:p>
          <a:p>
            <a:pPr lvl="1">
              <a:spcBef>
                <a:spcPts val="150"/>
              </a:spcBef>
            </a:pPr>
            <a:r>
              <a:rPr lang="en-US" sz="1500" b="1" dirty="0">
                <a:solidFill>
                  <a:srgbClr val="8B0000"/>
                </a:solidFill>
              </a:rPr>
              <a:t>2</a:t>
            </a:r>
            <a:r>
              <a:rPr lang="en-US" sz="1500" dirty="0"/>
              <a:t> Accept change</a:t>
            </a:r>
            <a:endParaRPr lang="en-US" sz="1500" b="1" dirty="0"/>
          </a:p>
          <a:p>
            <a:pPr lvl="1">
              <a:spcBef>
                <a:spcPts val="150"/>
              </a:spcBef>
            </a:pPr>
            <a:r>
              <a:rPr lang="en-US" sz="1500" b="1" dirty="0">
                <a:solidFill>
                  <a:srgbClr val="8B0000"/>
                </a:solidFill>
              </a:rPr>
              <a:t>3</a:t>
            </a:r>
            <a:r>
              <a:rPr lang="en-US" sz="1500" dirty="0"/>
              <a:t> Let the team self-organize</a:t>
            </a:r>
            <a:endParaRPr lang="en-US" sz="1500" b="1" dirty="0"/>
          </a:p>
          <a:p>
            <a:pPr lvl="1">
              <a:spcBef>
                <a:spcPts val="150"/>
              </a:spcBef>
            </a:pPr>
            <a:r>
              <a:rPr lang="en-US" sz="1500" b="1" dirty="0">
                <a:solidFill>
                  <a:srgbClr val="8B0000"/>
                </a:solidFill>
              </a:rPr>
              <a:t>4</a:t>
            </a:r>
            <a:r>
              <a:rPr lang="en-US" sz="1500" dirty="0"/>
              <a:t> Maintain a sustainable pace</a:t>
            </a:r>
          </a:p>
          <a:p>
            <a:pPr lvl="1">
              <a:spcBef>
                <a:spcPts val="150"/>
              </a:spcBef>
            </a:pPr>
            <a:r>
              <a:rPr lang="en-US" sz="1500" b="1" dirty="0">
                <a:solidFill>
                  <a:srgbClr val="8B0000"/>
                </a:solidFill>
              </a:rPr>
              <a:t>5</a:t>
            </a:r>
            <a:r>
              <a:rPr lang="en-US" sz="1500" dirty="0"/>
              <a:t> Produce minimal software:</a:t>
            </a:r>
            <a:endParaRPr lang="en-US" sz="1500" b="1" dirty="0"/>
          </a:p>
          <a:p>
            <a:pPr lvl="2">
              <a:spcBef>
                <a:spcPts val="150"/>
              </a:spcBef>
            </a:pPr>
            <a:r>
              <a:rPr lang="en-US" sz="1500" dirty="0"/>
              <a:t>5.1 Produce minimal functionality</a:t>
            </a:r>
            <a:endParaRPr lang="en-US" sz="1500" b="1" dirty="0"/>
          </a:p>
          <a:p>
            <a:pPr lvl="2">
              <a:spcBef>
                <a:spcPts val="150"/>
              </a:spcBef>
            </a:pPr>
            <a:r>
              <a:rPr lang="en-US" sz="1500" dirty="0"/>
              <a:t>5.2 Produce only the product requested</a:t>
            </a:r>
            <a:endParaRPr lang="en-US" sz="1500" b="1" dirty="0"/>
          </a:p>
          <a:p>
            <a:pPr lvl="2">
              <a:spcBef>
                <a:spcPts val="150"/>
              </a:spcBef>
            </a:pPr>
            <a:r>
              <a:rPr lang="en-US" sz="1500" dirty="0"/>
              <a:t>5.3 Develop only code and tests</a:t>
            </a:r>
            <a:endParaRPr lang="en-US" sz="1500" b="1" dirty="0"/>
          </a:p>
          <a:p>
            <a:pPr>
              <a:spcBef>
                <a:spcPts val="150"/>
              </a:spcBef>
            </a:pPr>
            <a:r>
              <a:rPr lang="en-US" sz="1500" b="1" dirty="0"/>
              <a:t>Technical</a:t>
            </a:r>
            <a:endParaRPr lang="en-US" sz="1500" dirty="0"/>
          </a:p>
          <a:p>
            <a:pPr lvl="1">
              <a:spcBef>
                <a:spcPts val="150"/>
              </a:spcBef>
            </a:pPr>
            <a:r>
              <a:rPr lang="en-US" sz="1500" b="1" dirty="0">
                <a:solidFill>
                  <a:srgbClr val="8B0000"/>
                </a:solidFill>
              </a:rPr>
              <a:t>6</a:t>
            </a:r>
            <a:r>
              <a:rPr lang="en-US" sz="1500" dirty="0"/>
              <a:t> Develop iteratively</a:t>
            </a:r>
          </a:p>
          <a:p>
            <a:pPr lvl="2">
              <a:spcBef>
                <a:spcPts val="150"/>
              </a:spcBef>
            </a:pPr>
            <a:r>
              <a:rPr lang="en-US" sz="1500" dirty="0"/>
              <a:t>6.1 Produce frequent working iterations</a:t>
            </a:r>
            <a:endParaRPr lang="en-US" sz="1500" b="1" dirty="0"/>
          </a:p>
          <a:p>
            <a:pPr lvl="2">
              <a:spcBef>
                <a:spcPts val="150"/>
              </a:spcBef>
            </a:pPr>
            <a:r>
              <a:rPr lang="en-US" sz="1500" dirty="0"/>
              <a:t>7.2 Freeze requirements during iterations</a:t>
            </a:r>
            <a:endParaRPr lang="en-US" sz="1500" b="1" dirty="0"/>
          </a:p>
          <a:p>
            <a:pPr lvl="1">
              <a:spcBef>
                <a:spcPts val="150"/>
              </a:spcBef>
            </a:pPr>
            <a:r>
              <a:rPr lang="en-US" sz="1500" b="1" dirty="0">
                <a:solidFill>
                  <a:srgbClr val="8B0000"/>
                </a:solidFill>
              </a:rPr>
              <a:t>7</a:t>
            </a:r>
            <a:r>
              <a:rPr lang="en-US" sz="1500" dirty="0"/>
              <a:t> Treat tests as a key resource:</a:t>
            </a:r>
            <a:endParaRPr lang="en-US" sz="1500" b="1" dirty="0"/>
          </a:p>
          <a:p>
            <a:pPr lvl="2">
              <a:spcBef>
                <a:spcPts val="150"/>
              </a:spcBef>
            </a:pPr>
            <a:r>
              <a:rPr lang="en-US" sz="1500" dirty="0"/>
              <a:t>7.1 Do not start any new development until all tests pass</a:t>
            </a:r>
            <a:endParaRPr lang="en-US" sz="1500" b="1" dirty="0"/>
          </a:p>
          <a:p>
            <a:pPr lvl="2">
              <a:spcBef>
                <a:spcPts val="150"/>
              </a:spcBef>
            </a:pPr>
            <a:r>
              <a:rPr lang="en-US" sz="1500" dirty="0"/>
              <a:t>7.2 Test first</a:t>
            </a:r>
            <a:endParaRPr lang="en-US" sz="1500" b="1" dirty="0"/>
          </a:p>
          <a:p>
            <a:pPr lvl="1">
              <a:spcBef>
                <a:spcPts val="150"/>
              </a:spcBef>
            </a:pPr>
            <a:r>
              <a:rPr lang="en-US" sz="1500" b="1" dirty="0">
                <a:solidFill>
                  <a:srgbClr val="8B0000"/>
                </a:solidFill>
              </a:rPr>
              <a:t>8</a:t>
            </a:r>
            <a:r>
              <a:rPr lang="en-US" sz="1500" dirty="0"/>
              <a:t> Express requirements through scenarios</a:t>
            </a:r>
            <a:endParaRPr lang="en-US" sz="1500" b="1" dirty="0"/>
          </a:p>
          <a:p>
            <a:endParaRPr lang="en-US" b="1" dirty="0"/>
          </a:p>
          <a:p>
            <a:endParaRPr lang="en-US" dirty="0"/>
          </a:p>
        </p:txBody>
      </p:sp>
    </p:spTree>
    <p:extLst>
      <p:ext uri="{BB962C8B-B14F-4D97-AF65-F5344CB8AC3E}">
        <p14:creationId xmlns:p14="http://schemas.microsoft.com/office/powerpoint/2010/main" val="26534150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Develop iteratively</a:t>
            </a:r>
            <a:endParaRPr lang="en-US" dirty="0"/>
          </a:p>
        </p:txBody>
      </p:sp>
      <p:sp>
        <p:nvSpPr>
          <p:cNvPr id="3" name="Content Placeholder 2"/>
          <p:cNvSpPr>
            <a:spLocks noGrp="1"/>
          </p:cNvSpPr>
          <p:nvPr>
            <p:ph idx="1"/>
          </p:nvPr>
        </p:nvSpPr>
        <p:spPr/>
        <p:txBody>
          <a:bodyPr/>
          <a:lstStyle/>
          <a:p>
            <a:r>
              <a:rPr lang="en-US" dirty="0" smtClean="0">
                <a:solidFill>
                  <a:srgbClr val="0000FF"/>
                </a:solidFill>
              </a:rPr>
              <a:t>Iterativeness:</a:t>
            </a:r>
          </a:p>
          <a:p>
            <a:pPr lvl="1"/>
            <a:r>
              <a:rPr lang="en-US" dirty="0" smtClean="0">
                <a:solidFill>
                  <a:srgbClr val="0000FF"/>
                </a:solidFill>
              </a:rPr>
              <a:t>6.1 Frequent working iterations</a:t>
            </a:r>
          </a:p>
          <a:p>
            <a:pPr lvl="1"/>
            <a:endParaRPr lang="en-US" dirty="0" smtClean="0">
              <a:solidFill>
                <a:srgbClr val="0000FF"/>
              </a:solidFill>
            </a:endParaRPr>
          </a:p>
          <a:p>
            <a:pPr lvl="1"/>
            <a:r>
              <a:rPr lang="en-US" dirty="0" smtClean="0">
                <a:solidFill>
                  <a:srgbClr val="0000FF"/>
                </a:solidFill>
              </a:rPr>
              <a:t>6.2 Freeze requirements during iteration</a:t>
            </a:r>
            <a:br>
              <a:rPr lang="en-US" dirty="0" smtClean="0">
                <a:solidFill>
                  <a:srgbClr val="0000FF"/>
                </a:solidFill>
              </a:rPr>
            </a:br>
            <a:r>
              <a:rPr lang="en-US" dirty="0" smtClean="0">
                <a:solidFill>
                  <a:srgbClr val="0000FF"/>
                </a:solidFill>
              </a:rPr>
              <a:t>	(Closed-Window </a:t>
            </a:r>
            <a:r>
              <a:rPr lang="en-US" dirty="0">
                <a:solidFill>
                  <a:srgbClr val="0000FF"/>
                </a:solidFill>
              </a:rPr>
              <a:t>R</a:t>
            </a:r>
            <a:r>
              <a:rPr lang="en-US" dirty="0" smtClean="0">
                <a:solidFill>
                  <a:srgbClr val="0000FF"/>
                </a:solidFill>
              </a:rPr>
              <a:t>ule)</a:t>
            </a:r>
            <a:endParaRPr lang="en-US" dirty="0">
              <a:solidFill>
                <a:srgbClr val="0000FF"/>
              </a:solidFill>
            </a:endParaRPr>
          </a:p>
          <a:p>
            <a:endParaRPr lang="en-US" dirty="0"/>
          </a:p>
        </p:txBody>
      </p:sp>
    </p:spTree>
    <p:extLst>
      <p:ext uri="{BB962C8B-B14F-4D97-AF65-F5344CB8AC3E}">
        <p14:creationId xmlns:p14="http://schemas.microsoft.com/office/powerpoint/2010/main" val="2481697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22" y="86917"/>
            <a:ext cx="7459619" cy="418130"/>
          </a:xfrm>
        </p:spPr>
        <p:txBody>
          <a:bodyPr/>
          <a:lstStyle/>
          <a:p>
            <a:r>
              <a:rPr lang="en-US" dirty="0" smtClean="0"/>
              <a:t>6.1 </a:t>
            </a:r>
            <a:r>
              <a:rPr lang="en-US" dirty="0" err="1" smtClean="0"/>
              <a:t>Iterativeness</a:t>
            </a:r>
            <a:r>
              <a:rPr lang="en-US" dirty="0" smtClean="0"/>
              <a:t>: frequent working iterations</a:t>
            </a:r>
            <a:endParaRPr lang="en-US" dirty="0"/>
          </a:p>
        </p:txBody>
      </p:sp>
      <p:sp>
        <p:nvSpPr>
          <p:cNvPr id="3" name="Content Placeholder 2"/>
          <p:cNvSpPr>
            <a:spLocks noGrp="1"/>
          </p:cNvSpPr>
          <p:nvPr>
            <p:ph idx="1"/>
          </p:nvPr>
        </p:nvSpPr>
        <p:spPr>
          <a:xfrm>
            <a:off x="6060142" y="3895165"/>
            <a:ext cx="1752740" cy="960101"/>
          </a:xfrm>
        </p:spPr>
        <p:txBody>
          <a:bodyPr/>
          <a:lstStyle/>
          <a:p>
            <a:r>
              <a:rPr lang="en-US" dirty="0" smtClean="0"/>
              <a:t> </a:t>
            </a:r>
            <a:endParaRPr lang="en-US"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47" y="850526"/>
            <a:ext cx="4241291" cy="150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192" y="3173506"/>
            <a:ext cx="3504024" cy="160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8094" y="3473824"/>
            <a:ext cx="1918447" cy="646331"/>
          </a:xfrm>
          <a:prstGeom prst="rect">
            <a:avLst/>
          </a:prstGeom>
          <a:noFill/>
        </p:spPr>
        <p:txBody>
          <a:bodyPr wrap="square" rtlCol="0">
            <a:spAutoFit/>
          </a:bodyPr>
          <a:lstStyle/>
          <a:p>
            <a:r>
              <a:rPr lang="en-US" sz="1800" dirty="0">
                <a:solidFill>
                  <a:srgbClr val="8B0000"/>
                </a:solidFill>
              </a:rPr>
              <a:t>Horizontally-layered clusters</a:t>
            </a:r>
          </a:p>
        </p:txBody>
      </p:sp>
      <p:sp>
        <p:nvSpPr>
          <p:cNvPr id="8" name="TextBox 7"/>
          <p:cNvSpPr txBox="1"/>
          <p:nvPr/>
        </p:nvSpPr>
        <p:spPr>
          <a:xfrm>
            <a:off x="5766546" y="1073524"/>
            <a:ext cx="1918447" cy="646331"/>
          </a:xfrm>
          <a:prstGeom prst="rect">
            <a:avLst/>
          </a:prstGeom>
          <a:noFill/>
        </p:spPr>
        <p:txBody>
          <a:bodyPr wrap="square" rtlCol="0">
            <a:spAutoFit/>
          </a:bodyPr>
          <a:lstStyle/>
          <a:p>
            <a:r>
              <a:rPr lang="en-US" sz="1800" dirty="0">
                <a:solidFill>
                  <a:srgbClr val="8B0000"/>
                </a:solidFill>
              </a:rPr>
              <a:t>Vertically-layered clusters</a:t>
            </a:r>
          </a:p>
        </p:txBody>
      </p:sp>
    </p:spTree>
    <p:extLst>
      <p:ext uri="{BB962C8B-B14F-4D97-AF65-F5344CB8AC3E}">
        <p14:creationId xmlns:p14="http://schemas.microsoft.com/office/powerpoint/2010/main" val="394227909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70190"/>
            <a:ext cx="7158647" cy="418130"/>
          </a:xfrm>
        </p:spPr>
        <p:txBody>
          <a:bodyPr/>
          <a:lstStyle/>
          <a:p>
            <a:r>
              <a:rPr lang="en-US" sz="2400" dirty="0"/>
              <a:t>6.2 </a:t>
            </a:r>
            <a:r>
              <a:rPr lang="en-US" sz="2400" dirty="0" err="1"/>
              <a:t>Iterativeness</a:t>
            </a:r>
            <a:r>
              <a:rPr lang="en-US" sz="2400" dirty="0"/>
              <a:t>: freeze requirements during iteration</a:t>
            </a:r>
          </a:p>
        </p:txBody>
      </p:sp>
      <p:sp>
        <p:nvSpPr>
          <p:cNvPr id="3" name="Content Placeholder 2"/>
          <p:cNvSpPr>
            <a:spLocks noGrp="1"/>
          </p:cNvSpPr>
          <p:nvPr>
            <p:ph idx="1"/>
          </p:nvPr>
        </p:nvSpPr>
        <p:spPr/>
        <p:txBody>
          <a:bodyPr/>
          <a:lstStyle/>
          <a:p>
            <a:r>
              <a:rPr lang="en-US" dirty="0" smtClean="0"/>
              <a:t>The Closed-Window Rule:</a:t>
            </a:r>
          </a:p>
          <a:p>
            <a:r>
              <a:rPr lang="en-US" dirty="0"/>
              <a:t>	</a:t>
            </a:r>
            <a:r>
              <a:rPr lang="en-US" dirty="0" smtClean="0"/>
              <a:t>During an iteration, no one may add functionality</a:t>
            </a:r>
          </a:p>
          <a:p>
            <a:endParaRPr lang="en-US" dirty="0"/>
          </a:p>
          <a:p>
            <a:r>
              <a:rPr lang="en-US" dirty="0" smtClean="0"/>
              <a:t>(or: the sprint is cancelled)</a:t>
            </a:r>
            <a:endParaRPr lang="en-US" dirty="0"/>
          </a:p>
        </p:txBody>
      </p:sp>
      <p:sp>
        <p:nvSpPr>
          <p:cNvPr id="4" name="Rounded Rectangle 3"/>
          <p:cNvSpPr/>
          <p:nvPr/>
        </p:nvSpPr>
        <p:spPr bwMode="auto">
          <a:xfrm>
            <a:off x="6527922" y="4231093"/>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Tree>
    <p:extLst>
      <p:ext uri="{BB962C8B-B14F-4D97-AF65-F5344CB8AC3E}">
        <p14:creationId xmlns:p14="http://schemas.microsoft.com/office/powerpoint/2010/main" val="25307242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development</a:t>
            </a:r>
            <a:endParaRPr lang="en-US" dirty="0"/>
          </a:p>
        </p:txBody>
      </p:sp>
      <p:sp>
        <p:nvSpPr>
          <p:cNvPr id="3" name="Content Placeholder 2"/>
          <p:cNvSpPr>
            <a:spLocks noGrp="1"/>
          </p:cNvSpPr>
          <p:nvPr>
            <p:ph idx="1"/>
          </p:nvPr>
        </p:nvSpPr>
        <p:spPr/>
        <p:txBody>
          <a:bodyPr/>
          <a:lstStyle/>
          <a:p>
            <a:r>
              <a:rPr lang="en-US" dirty="0" smtClean="0"/>
              <a:t>Early on: build infrastructure</a:t>
            </a:r>
          </a:p>
          <a:p>
            <a:endParaRPr lang="en-US" dirty="0"/>
          </a:p>
          <a:p>
            <a:r>
              <a:rPr lang="en-US" dirty="0" smtClean="0"/>
              <a:t>Later: produce releases</a:t>
            </a:r>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865" y="2472819"/>
            <a:ext cx="6454571" cy="100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66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20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554" name="Rectangle 2"/>
          <p:cNvSpPr>
            <a:spLocks noGrp="1" noChangeArrowheads="1"/>
          </p:cNvSpPr>
          <p:nvPr>
            <p:ph type="title"/>
          </p:nvPr>
        </p:nvSpPr>
        <p:spPr/>
        <p:txBody>
          <a:bodyPr/>
          <a:lstStyle/>
          <a:p>
            <a:r>
              <a:rPr lang="en-US"/>
              <a:t>Lifecycle models</a:t>
            </a:r>
          </a:p>
        </p:txBody>
      </p:sp>
      <p:sp>
        <p:nvSpPr>
          <p:cNvPr id="2071555" name="Rectangle 3"/>
          <p:cNvSpPr>
            <a:spLocks noGrp="1" noChangeArrowheads="1"/>
          </p:cNvSpPr>
          <p:nvPr>
            <p:ph type="body" idx="1"/>
          </p:nvPr>
        </p:nvSpPr>
        <p:spPr/>
        <p:txBody>
          <a:bodyPr/>
          <a:lstStyle/>
          <a:p>
            <a:r>
              <a:rPr lang="en-US" dirty="0"/>
              <a:t>Origin: Royce, 1970, Waterfall model</a:t>
            </a:r>
          </a:p>
          <a:p>
            <a:endParaRPr lang="en-US" dirty="0"/>
          </a:p>
          <a:p>
            <a:r>
              <a:rPr lang="en-US" dirty="0"/>
              <a:t>Scope: describe the set of processes involved in the production of software systems, and their sequencing</a:t>
            </a:r>
          </a:p>
          <a:p>
            <a:endParaRPr lang="en-US" dirty="0"/>
          </a:p>
          <a:p>
            <a:r>
              <a:rPr lang="en-US" dirty="0"/>
              <a:t>“Model” in two meanings of the term:</a:t>
            </a:r>
          </a:p>
          <a:p>
            <a:pPr lvl="1"/>
            <a:r>
              <a:rPr lang="en-US" dirty="0">
                <a:solidFill>
                  <a:srgbClr val="990000"/>
                </a:solidFill>
              </a:rPr>
              <a:t>Idealized description of reality</a:t>
            </a:r>
          </a:p>
          <a:p>
            <a:pPr lvl="1"/>
            <a:r>
              <a:rPr lang="en-US" dirty="0">
                <a:solidFill>
                  <a:srgbClr val="990000"/>
                </a:solidFill>
              </a:rPr>
              <a:t>Ideal to be followed</a:t>
            </a:r>
          </a:p>
        </p:txBody>
      </p:sp>
    </p:spTree>
    <p:extLst>
      <p:ext uri="{BB962C8B-B14F-4D97-AF65-F5344CB8AC3E}">
        <p14:creationId xmlns:p14="http://schemas.microsoft.com/office/powerpoint/2010/main" val="281642814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86917"/>
            <a:ext cx="7442479" cy="418130"/>
          </a:xfrm>
        </p:spPr>
        <p:txBody>
          <a:bodyPr/>
          <a:lstStyle/>
          <a:p>
            <a:r>
              <a:rPr lang="en-US" dirty="0" smtClean="0"/>
              <a:t>7.1 Tests: do not move on until all tests pass</a:t>
            </a:r>
            <a:endParaRPr lang="en-US" dirty="0"/>
          </a:p>
        </p:txBody>
      </p:sp>
      <p:sp>
        <p:nvSpPr>
          <p:cNvPr id="3" name="Content Placeholder 2"/>
          <p:cNvSpPr>
            <a:spLocks noGrp="1"/>
          </p:cNvSpPr>
          <p:nvPr>
            <p:ph idx="1"/>
          </p:nvPr>
        </p:nvSpPr>
        <p:spPr/>
        <p:txBody>
          <a:bodyPr/>
          <a:lstStyle/>
          <a:p>
            <a:r>
              <a:rPr lang="en-US" dirty="0" smtClean="0"/>
              <a:t>Excellent principle, to be reconciled with practical constraints</a:t>
            </a:r>
          </a:p>
          <a:p>
            <a:endParaRPr lang="en-US" dirty="0"/>
          </a:p>
          <a:p>
            <a:r>
              <a:rPr lang="en-US" dirty="0" smtClean="0"/>
              <a:t>Need to classify severity</a:t>
            </a:r>
            <a:endParaRPr lang="en-US" dirty="0"/>
          </a:p>
        </p:txBody>
      </p:sp>
    </p:spTree>
    <p:extLst>
      <p:ext uri="{BB962C8B-B14F-4D97-AF65-F5344CB8AC3E}">
        <p14:creationId xmlns:p14="http://schemas.microsoft.com/office/powerpoint/2010/main" val="360727064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7.2 Test first</a:t>
            </a:r>
            <a:endParaRPr lang="en-US" dirty="0"/>
          </a:p>
        </p:txBody>
      </p:sp>
      <p:sp>
        <p:nvSpPr>
          <p:cNvPr id="3" name="Content Placeholder 2"/>
          <p:cNvSpPr>
            <a:spLocks noGrp="1"/>
          </p:cNvSpPr>
          <p:nvPr>
            <p:ph idx="1"/>
          </p:nvPr>
        </p:nvSpPr>
        <p:spPr/>
        <p:txBody>
          <a:bodyPr/>
          <a:lstStyle/>
          <a:p>
            <a:r>
              <a:rPr lang="en-US" dirty="0" smtClean="0"/>
              <a:t>See discussion of practices</a:t>
            </a:r>
            <a:endParaRPr lang="en-US" dirty="0"/>
          </a:p>
        </p:txBody>
      </p:sp>
    </p:spTree>
    <p:extLst>
      <p:ext uri="{BB962C8B-B14F-4D97-AF65-F5344CB8AC3E}">
        <p14:creationId xmlns:p14="http://schemas.microsoft.com/office/powerpoint/2010/main" val="23437258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Express requirements through scenarios</a:t>
            </a:r>
            <a:endParaRPr lang="en-US" dirty="0"/>
          </a:p>
        </p:txBody>
      </p:sp>
      <p:sp>
        <p:nvSpPr>
          <p:cNvPr id="3" name="Content Placeholder 2"/>
          <p:cNvSpPr>
            <a:spLocks noGrp="1"/>
          </p:cNvSpPr>
          <p:nvPr>
            <p:ph idx="1"/>
          </p:nvPr>
        </p:nvSpPr>
        <p:spPr/>
        <p:txBody>
          <a:bodyPr/>
          <a:lstStyle/>
          <a:p>
            <a:r>
              <a:rPr lang="en-US" dirty="0" smtClean="0"/>
              <a:t>User stories</a:t>
            </a:r>
            <a:endParaRPr lang="en-US" dirty="0"/>
          </a:p>
        </p:txBody>
      </p:sp>
    </p:spTree>
    <p:extLst>
      <p:ext uri="{BB962C8B-B14F-4D97-AF65-F5344CB8AC3E}">
        <p14:creationId xmlns:p14="http://schemas.microsoft.com/office/powerpoint/2010/main" val="381170259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p:txBody>
          <a:bodyPr/>
          <a:lstStyle/>
          <a:p>
            <a:r>
              <a:rPr lang="en-US" dirty="0" smtClean="0"/>
              <a:t>“A </a:t>
            </a:r>
            <a:r>
              <a:rPr lang="en-US" dirty="0"/>
              <a:t>user story is simply something a user </a:t>
            </a:r>
            <a:r>
              <a:rPr lang="en-US" dirty="0" smtClean="0"/>
              <a:t>wants”</a:t>
            </a:r>
          </a:p>
          <a:p>
            <a:endParaRPr lang="en-US" dirty="0"/>
          </a:p>
          <a:p>
            <a:r>
              <a:rPr lang="en-US" dirty="0" smtClean="0"/>
              <a:t>“Stories </a:t>
            </a:r>
            <a:r>
              <a:rPr lang="en-US" dirty="0"/>
              <a:t>are more than just text written on an index card but for our purposes here, just think of user story as a bit of text saying something </a:t>
            </a:r>
            <a:r>
              <a:rPr lang="en-US" dirty="0" smtClean="0"/>
              <a:t>like</a:t>
            </a:r>
          </a:p>
          <a:p>
            <a:pPr lvl="1"/>
            <a:r>
              <a:rPr lang="en-US" dirty="0" smtClean="0"/>
              <a:t>Paginate </a:t>
            </a:r>
            <a:r>
              <a:rPr lang="en-US" dirty="0"/>
              <a:t>the monthly sales </a:t>
            </a:r>
            <a:r>
              <a:rPr lang="en-US" dirty="0" smtClean="0"/>
              <a:t>report</a:t>
            </a:r>
            <a:endParaRPr lang="en-US" dirty="0"/>
          </a:p>
          <a:p>
            <a:pPr lvl="1"/>
            <a:r>
              <a:rPr lang="en-US" dirty="0" smtClean="0"/>
              <a:t>Change </a:t>
            </a:r>
            <a:r>
              <a:rPr lang="en-US" dirty="0"/>
              <a:t>tax calculations on </a:t>
            </a:r>
            <a:r>
              <a:rPr lang="en-US" dirty="0" smtClean="0"/>
              <a:t>invoices.</a:t>
            </a:r>
          </a:p>
          <a:p>
            <a:r>
              <a:rPr lang="en-US" dirty="0" smtClean="0"/>
              <a:t>Many </a:t>
            </a:r>
            <a:r>
              <a:rPr lang="en-US" dirty="0"/>
              <a:t>teams have learned the benefits of writing user stories in the form of “As </a:t>
            </a:r>
            <a:r>
              <a:rPr lang="en-US" dirty="0" smtClean="0"/>
              <a:t>a … </a:t>
            </a:r>
            <a:r>
              <a:rPr lang="en-US" dirty="0"/>
              <a:t>I </a:t>
            </a:r>
            <a:r>
              <a:rPr lang="en-US" dirty="0" smtClean="0"/>
              <a:t>… so that …”</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rPr>
              <a:t>XP</a:t>
            </a:r>
          </a:p>
        </p:txBody>
      </p:sp>
      <p:sp>
        <p:nvSpPr>
          <p:cNvPr id="5" name="Rounded Rectangle 4"/>
          <p:cNvSpPr/>
          <p:nvPr/>
        </p:nvSpPr>
        <p:spPr bwMode="auto">
          <a:xfrm>
            <a:off x="4821194" y="120963"/>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
        <p:nvSpPr>
          <p:cNvPr id="7" name="Text Box 4"/>
          <p:cNvSpPr txBox="1">
            <a:spLocks noChangeArrowheads="1"/>
          </p:cNvSpPr>
          <p:nvPr/>
        </p:nvSpPr>
        <p:spPr bwMode="auto">
          <a:xfrm>
            <a:off x="6473799" y="408900"/>
            <a:ext cx="1479161"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rPr>
              <a:t>Source: Cohn</a:t>
            </a:r>
          </a:p>
        </p:txBody>
      </p:sp>
    </p:spTree>
    <p:extLst>
      <p:ext uri="{BB962C8B-B14F-4D97-AF65-F5344CB8AC3E}">
        <p14:creationId xmlns:p14="http://schemas.microsoft.com/office/powerpoint/2010/main" val="4134162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form for user stories</a:t>
            </a:r>
            <a:endParaRPr lang="en-US" dirty="0"/>
          </a:p>
        </p:txBody>
      </p:sp>
      <p:sp>
        <p:nvSpPr>
          <p:cNvPr id="3" name="Content Placeholder 2"/>
          <p:cNvSpPr>
            <a:spLocks noGrp="1"/>
          </p:cNvSpPr>
          <p:nvPr>
            <p:ph idx="1"/>
          </p:nvPr>
        </p:nvSpPr>
        <p:spPr/>
        <p:txBody>
          <a:bodyPr/>
          <a:lstStyle/>
          <a:p>
            <a:r>
              <a:rPr lang="en-US" dirty="0" smtClean="0"/>
              <a:t>“As a &lt;</a:t>
            </a:r>
            <a:r>
              <a:rPr lang="en-US" i="1" dirty="0" err="1" smtClean="0">
                <a:solidFill>
                  <a:srgbClr val="3333FF"/>
                </a:solidFill>
              </a:rPr>
              <a:t>user_or_role</a:t>
            </a:r>
            <a:r>
              <a:rPr lang="en-US" dirty="0" smtClean="0"/>
              <a:t>&gt;</a:t>
            </a:r>
          </a:p>
          <a:p>
            <a:r>
              <a:rPr lang="en-US" dirty="0" smtClean="0"/>
              <a:t>I want &lt;</a:t>
            </a:r>
            <a:r>
              <a:rPr lang="en-US" i="1" dirty="0" err="1">
                <a:solidFill>
                  <a:srgbClr val="3333FF"/>
                </a:solidFill>
              </a:rPr>
              <a:t>business_functionality</a:t>
            </a:r>
            <a:r>
              <a:rPr lang="en-US" dirty="0" smtClean="0"/>
              <a:t>&gt;</a:t>
            </a:r>
          </a:p>
          <a:p>
            <a:r>
              <a:rPr lang="en-US" dirty="0" smtClean="0"/>
              <a:t>so that &lt;</a:t>
            </a:r>
            <a:r>
              <a:rPr lang="en-US" i="1" dirty="0" err="1">
                <a:solidFill>
                  <a:srgbClr val="3333FF"/>
                </a:solidFill>
              </a:rPr>
              <a:t>business_justification</a:t>
            </a:r>
            <a:r>
              <a:rPr lang="en-US" dirty="0" smtClean="0"/>
              <a:t>&gt;”</a:t>
            </a:r>
          </a:p>
          <a:p>
            <a:endParaRPr lang="en-US" dirty="0"/>
          </a:p>
          <a:p>
            <a:r>
              <a:rPr lang="en-US" dirty="0" smtClean="0"/>
              <a:t>Example:</a:t>
            </a:r>
          </a:p>
          <a:p>
            <a:endParaRPr lang="en-US" dirty="0"/>
          </a:p>
          <a:p>
            <a:pPr marL="402431" lvl="1" indent="0">
              <a:buNone/>
            </a:pPr>
            <a:r>
              <a:rPr lang="en-US" dirty="0" smtClean="0"/>
              <a:t>“</a:t>
            </a:r>
            <a:r>
              <a:rPr lang="en-US" b="1" i="1" dirty="0" smtClean="0">
                <a:solidFill>
                  <a:srgbClr val="C00000"/>
                </a:solidFill>
              </a:rPr>
              <a:t>As </a:t>
            </a:r>
            <a:r>
              <a:rPr lang="en-US" b="1" i="1" dirty="0">
                <a:solidFill>
                  <a:srgbClr val="C00000"/>
                </a:solidFill>
              </a:rPr>
              <a:t>a</a:t>
            </a:r>
            <a:r>
              <a:rPr lang="en-US" i="1" dirty="0"/>
              <a:t> </a:t>
            </a:r>
            <a:r>
              <a:rPr lang="en-US" i="1" dirty="0" smtClean="0"/>
              <a:t>customer,</a:t>
            </a:r>
            <a:br>
              <a:rPr lang="en-US" i="1" dirty="0" smtClean="0"/>
            </a:br>
            <a:r>
              <a:rPr lang="en-US" b="1" i="1" dirty="0" smtClean="0">
                <a:solidFill>
                  <a:srgbClr val="C00000"/>
                </a:solidFill>
              </a:rPr>
              <a:t>I </a:t>
            </a:r>
            <a:r>
              <a:rPr lang="en-US" b="1" i="1" dirty="0">
                <a:solidFill>
                  <a:srgbClr val="C00000"/>
                </a:solidFill>
              </a:rPr>
              <a:t>want to</a:t>
            </a:r>
            <a:r>
              <a:rPr lang="en-US" i="1" dirty="0"/>
              <a:t> see a list of my recent </a:t>
            </a:r>
            <a:r>
              <a:rPr lang="en-US" i="1" dirty="0" smtClean="0"/>
              <a:t>orders,</a:t>
            </a:r>
            <a:br>
              <a:rPr lang="en-US" i="1" dirty="0" smtClean="0"/>
            </a:br>
            <a:r>
              <a:rPr lang="en-US" b="1" i="1" dirty="0" smtClean="0">
                <a:solidFill>
                  <a:srgbClr val="C00000"/>
                </a:solidFill>
              </a:rPr>
              <a:t>so </a:t>
            </a:r>
            <a:r>
              <a:rPr lang="en-US" b="1" i="1" dirty="0">
                <a:solidFill>
                  <a:srgbClr val="C00000"/>
                </a:solidFill>
              </a:rPr>
              <a:t>that </a:t>
            </a:r>
            <a:r>
              <a:rPr lang="en-US" i="1" dirty="0"/>
              <a:t>I can track my purchases with a </a:t>
            </a:r>
            <a:r>
              <a:rPr lang="en-US" i="1" dirty="0" smtClean="0"/>
              <a:t>company</a:t>
            </a:r>
            <a:r>
              <a:rPr lang="en-US" i="1" dirty="0"/>
              <a:t>.”</a:t>
            </a:r>
            <a:endParaRPr lang="en-US" dirty="0"/>
          </a:p>
        </p:txBody>
      </p:sp>
      <p:sp>
        <p:nvSpPr>
          <p:cNvPr id="4" name="Rounded Rectangle 3"/>
          <p:cNvSpPr/>
          <p:nvPr/>
        </p:nvSpPr>
        <p:spPr bwMode="auto">
          <a:xfrm>
            <a:off x="6860006" y="90828"/>
            <a:ext cx="777173" cy="322830"/>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noAutofit/>
          </a:bodyPr>
          <a:lstStyle/>
          <a:p>
            <a:r>
              <a:rPr lang="en-US" sz="1800" dirty="0">
                <a:solidFill>
                  <a:srgbClr val="FFFFFF"/>
                </a:solidFill>
                <a:latin typeface="Constantia" panose="02030602050306030303" pitchFamily="18" charset="0"/>
              </a:rPr>
              <a:t>Scrum</a:t>
            </a:r>
          </a:p>
        </p:txBody>
      </p:sp>
    </p:spTree>
    <p:extLst>
      <p:ext uri="{BB962C8B-B14F-4D97-AF65-F5344CB8AC3E}">
        <p14:creationId xmlns:p14="http://schemas.microsoft.com/office/powerpoint/2010/main" val="75987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5549" y="737668"/>
            <a:ext cx="5365377" cy="394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Example user story</a:t>
            </a:r>
            <a:endParaRPr lang="en-US" dirty="0"/>
          </a:p>
        </p:txBody>
      </p:sp>
      <p:sp>
        <p:nvSpPr>
          <p:cNvPr id="3" name="Content Placeholder 2"/>
          <p:cNvSpPr>
            <a:spLocks noGrp="1"/>
          </p:cNvSpPr>
          <p:nvPr>
            <p:ph idx="1"/>
          </p:nvPr>
        </p:nvSpPr>
        <p:spPr>
          <a:xfrm>
            <a:off x="5102199" y="3870462"/>
            <a:ext cx="3606903" cy="810612"/>
          </a:xfrm>
        </p:spPr>
        <p:txBody>
          <a:bodyPr/>
          <a:lstStyle/>
          <a:p>
            <a:r>
              <a:rPr lang="en-US" sz="1500" dirty="0"/>
              <a:t>“</a:t>
            </a:r>
            <a:r>
              <a:rPr lang="en-US" sz="1500" i="1" dirty="0"/>
              <a:t>I would certainly argue it is more easily digestible than a lengthy specification, especially for business colleagues</a:t>
            </a:r>
            <a:r>
              <a:rPr lang="en-US" sz="1500" dirty="0"/>
              <a:t>”</a:t>
            </a:r>
          </a:p>
        </p:txBody>
      </p:sp>
      <p:sp>
        <p:nvSpPr>
          <p:cNvPr id="5" name="Text Box 4"/>
          <p:cNvSpPr txBox="1">
            <a:spLocks noChangeArrowheads="1"/>
          </p:cNvSpPr>
          <p:nvPr/>
        </p:nvSpPr>
        <p:spPr bwMode="auto">
          <a:xfrm>
            <a:off x="6918677" y="676530"/>
            <a:ext cx="168663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rPr>
              <a:t>Source: Waters</a:t>
            </a:r>
          </a:p>
        </p:txBody>
      </p:sp>
    </p:spTree>
    <p:extLst>
      <p:ext uri="{BB962C8B-B14F-4D97-AF65-F5344CB8AC3E}">
        <p14:creationId xmlns:p14="http://schemas.microsoft.com/office/powerpoint/2010/main" val="359599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1366838" y="758429"/>
            <a:ext cx="6446044" cy="545936"/>
          </a:xfrm>
        </p:spPr>
        <p:txBody>
          <a:bodyPr/>
          <a:lstStyle/>
          <a:p>
            <a:r>
              <a:rPr lang="en-US" dirty="0" smtClean="0"/>
              <a:t>X				f (x)</a:t>
            </a:r>
            <a:endParaRPr lang="en-US" dirty="0"/>
          </a:p>
        </p:txBody>
      </p:sp>
      <p:sp>
        <p:nvSpPr>
          <p:cNvPr id="5" name="Rounded Rectangle 4"/>
          <p:cNvSpPr/>
          <p:nvPr/>
        </p:nvSpPr>
        <p:spPr bwMode="auto">
          <a:xfrm>
            <a:off x="2084294" y="813512"/>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0</a:t>
            </a:r>
          </a:p>
        </p:txBody>
      </p:sp>
      <p:sp>
        <p:nvSpPr>
          <p:cNvPr id="6" name="Rounded Rectangle 5"/>
          <p:cNvSpPr/>
          <p:nvPr/>
        </p:nvSpPr>
        <p:spPr bwMode="auto">
          <a:xfrm>
            <a:off x="6111688" y="813512"/>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0</a:t>
            </a:r>
          </a:p>
        </p:txBody>
      </p:sp>
      <p:sp>
        <p:nvSpPr>
          <p:cNvPr id="7" name="Rounded Rectangle 6"/>
          <p:cNvSpPr/>
          <p:nvPr/>
        </p:nvSpPr>
        <p:spPr bwMode="auto">
          <a:xfrm>
            <a:off x="2084294" y="148183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1</a:t>
            </a:r>
          </a:p>
        </p:txBody>
      </p:sp>
      <p:sp>
        <p:nvSpPr>
          <p:cNvPr id="8" name="Rounded Rectangle 7"/>
          <p:cNvSpPr/>
          <p:nvPr/>
        </p:nvSpPr>
        <p:spPr bwMode="auto">
          <a:xfrm>
            <a:off x="6111688" y="148183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1</a:t>
            </a:r>
          </a:p>
        </p:txBody>
      </p:sp>
      <p:sp>
        <p:nvSpPr>
          <p:cNvPr id="9" name="Rounded Rectangle 8"/>
          <p:cNvSpPr/>
          <p:nvPr/>
        </p:nvSpPr>
        <p:spPr bwMode="auto">
          <a:xfrm>
            <a:off x="2084294" y="215015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2</a:t>
            </a:r>
          </a:p>
        </p:txBody>
      </p:sp>
      <p:sp>
        <p:nvSpPr>
          <p:cNvPr id="10" name="Rounded Rectangle 9"/>
          <p:cNvSpPr/>
          <p:nvPr/>
        </p:nvSpPr>
        <p:spPr bwMode="auto">
          <a:xfrm>
            <a:off x="6111688" y="215015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4</a:t>
            </a:r>
          </a:p>
        </p:txBody>
      </p:sp>
      <p:sp>
        <p:nvSpPr>
          <p:cNvPr id="11" name="Rounded Rectangle 10"/>
          <p:cNvSpPr/>
          <p:nvPr/>
        </p:nvSpPr>
        <p:spPr bwMode="auto">
          <a:xfrm>
            <a:off x="2084294" y="281847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3</a:t>
            </a:r>
          </a:p>
        </p:txBody>
      </p:sp>
      <p:sp>
        <p:nvSpPr>
          <p:cNvPr id="12" name="Rounded Rectangle 11"/>
          <p:cNvSpPr/>
          <p:nvPr/>
        </p:nvSpPr>
        <p:spPr bwMode="auto">
          <a:xfrm>
            <a:off x="6111688" y="281847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9</a:t>
            </a:r>
          </a:p>
        </p:txBody>
      </p:sp>
      <p:sp>
        <p:nvSpPr>
          <p:cNvPr id="13" name="Rounded Rectangle 12"/>
          <p:cNvSpPr/>
          <p:nvPr/>
        </p:nvSpPr>
        <p:spPr bwMode="auto">
          <a:xfrm>
            <a:off x="2084294" y="348679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4</a:t>
            </a:r>
          </a:p>
        </p:txBody>
      </p:sp>
      <p:sp>
        <p:nvSpPr>
          <p:cNvPr id="14" name="Rounded Rectangle 13"/>
          <p:cNvSpPr/>
          <p:nvPr/>
        </p:nvSpPr>
        <p:spPr bwMode="auto">
          <a:xfrm>
            <a:off x="6111688" y="3486791"/>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16</a:t>
            </a:r>
          </a:p>
        </p:txBody>
      </p:sp>
      <p:sp>
        <p:nvSpPr>
          <p:cNvPr id="15" name="Rounded Rectangle 14"/>
          <p:cNvSpPr/>
          <p:nvPr/>
        </p:nvSpPr>
        <p:spPr bwMode="auto">
          <a:xfrm>
            <a:off x="2084293" y="4155110"/>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a:t>
            </a:r>
          </a:p>
        </p:txBody>
      </p:sp>
      <p:sp>
        <p:nvSpPr>
          <p:cNvPr id="16" name="Rounded Rectangle 15"/>
          <p:cNvSpPr/>
          <p:nvPr/>
        </p:nvSpPr>
        <p:spPr bwMode="auto">
          <a:xfrm>
            <a:off x="6111687" y="4155110"/>
            <a:ext cx="658906" cy="222926"/>
          </a:xfrm>
          <a:prstGeom prst="roundRect">
            <a:avLst/>
          </a:prstGeom>
          <a:solidFill>
            <a:srgbClr val="66FF99"/>
          </a:solidFill>
          <a:ln w="19050" cap="flat" cmpd="sng" algn="ctr">
            <a:solidFill>
              <a:srgbClr val="9933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600" dirty="0">
                <a:solidFill>
                  <a:srgbClr val="000000"/>
                </a:solidFill>
              </a:rPr>
              <a:t>...</a:t>
            </a:r>
          </a:p>
        </p:txBody>
      </p:sp>
      <p:sp>
        <p:nvSpPr>
          <p:cNvPr id="4" name="TextBox 3"/>
          <p:cNvSpPr txBox="1"/>
          <p:nvPr/>
        </p:nvSpPr>
        <p:spPr>
          <a:xfrm>
            <a:off x="110836" y="4444538"/>
            <a:ext cx="8739448" cy="631767"/>
          </a:xfrm>
          <a:prstGeom prst="rect">
            <a:avLst/>
          </a:prstGeom>
          <a:noFill/>
        </p:spPr>
        <p:txBody>
          <a:bodyPr wrap="square" lIns="0" tIns="0" rIns="0" bIns="0" rtlCol="0">
            <a:noAutofit/>
          </a:bodyPr>
          <a:lstStyle/>
          <a:p>
            <a:r>
              <a:rPr lang="en-US" sz="1600" dirty="0" smtClean="0">
                <a:latin typeface="Arial" panose="020B0604020202020204" pitchFamily="34" charset="0"/>
                <a:cs typeface="Arial" panose="020B0604020202020204" pitchFamily="34" charset="0"/>
              </a:rPr>
              <a:t>See </a:t>
            </a:r>
            <a:r>
              <a:rPr lang="en-US" sz="1600" dirty="0" smtClean="0">
                <a:latin typeface="Arial" panose="020B0604020202020204" pitchFamily="34" charset="0"/>
                <a:cs typeface="Arial" panose="020B0604020202020204" pitchFamily="34" charset="0"/>
                <a:hlinkClick r:id="rId3"/>
              </a:rPr>
              <a:t>https</a:t>
            </a:r>
            <a:r>
              <a:rPr lang="en-US" sz="1600" dirty="0">
                <a:latin typeface="Arial" panose="020B0604020202020204" pitchFamily="34" charset="0"/>
                <a:cs typeface="Arial" panose="020B0604020202020204" pitchFamily="34" charset="0"/>
                <a:hlinkClick r:id="rId3"/>
              </a:rPr>
              <a:t>://bertrandmeyer.com/2012/10/14/a-fundamental-duality-of-software-engineering</a:t>
            </a:r>
            <a:r>
              <a:rPr lang="en-US" sz="1600" dirty="0" smtClean="0">
                <a:latin typeface="Arial" panose="020B0604020202020204" pitchFamily="34" charset="0"/>
                <a:cs typeface="Arial" panose="020B0604020202020204" pitchFamily="34" charset="0"/>
                <a:hlinkClick r:id="rId3"/>
              </a:rPr>
              <a:t>/</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or </a:t>
            </a:r>
            <a:r>
              <a:rPr lang="en-US" sz="1600" dirty="0">
                <a:latin typeface="Arial" panose="020B0604020202020204" pitchFamily="34" charset="0"/>
                <a:cs typeface="Arial" panose="020B0604020202020204" pitchFamily="34" charset="0"/>
                <a:hlinkClick r:id="rId4"/>
              </a:rPr>
              <a:t>http://</a:t>
            </a:r>
            <a:r>
              <a:rPr lang="en-US" sz="1600" dirty="0" smtClean="0">
                <a:latin typeface="Arial" panose="020B0604020202020204" pitchFamily="34" charset="0"/>
                <a:cs typeface="Arial" panose="020B0604020202020204" pitchFamily="34" charset="0"/>
                <a:hlinkClick r:id="rId4"/>
              </a:rPr>
              <a:t>tinyurl.com/qzyxlal</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508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p:cNvSpPr>
            <a:spLocks noGrp="1" noChangeArrowheads="1"/>
          </p:cNvSpPr>
          <p:nvPr>
            <p:ph type="title"/>
          </p:nvPr>
        </p:nvSpPr>
        <p:spPr/>
        <p:txBody>
          <a:bodyPr/>
          <a:lstStyle/>
          <a:p>
            <a:r>
              <a:rPr lang="en-US" dirty="0" smtClean="0"/>
              <a:t>Analysis</a:t>
            </a:r>
            <a:endParaRPr lang="en-US" dirty="0"/>
          </a:p>
        </p:txBody>
      </p:sp>
      <p:sp>
        <p:nvSpPr>
          <p:cNvPr id="1772547" name="Rectangle 3"/>
          <p:cNvSpPr>
            <a:spLocks noGrp="1" noChangeArrowheads="1"/>
          </p:cNvSpPr>
          <p:nvPr>
            <p:ph type="body" idx="1"/>
          </p:nvPr>
        </p:nvSpPr>
        <p:spPr/>
        <p:txBody>
          <a:bodyPr/>
          <a:lstStyle/>
          <a:p>
            <a:r>
              <a:rPr lang="en-US" dirty="0" smtClean="0"/>
              <a:t>User stories help requirement </a:t>
            </a:r>
            <a:r>
              <a:rPr lang="en-US" dirty="0"/>
              <a:t>elicitation but </a:t>
            </a:r>
            <a:r>
              <a:rPr lang="en-US" dirty="0" smtClean="0"/>
              <a:t>not a fundamental </a:t>
            </a:r>
            <a:r>
              <a:rPr lang="en-US" dirty="0"/>
              <a:t>requirement technique. They cannot define the requirements:</a:t>
            </a:r>
          </a:p>
          <a:p>
            <a:pPr lvl="1"/>
            <a:r>
              <a:rPr lang="en-US" dirty="0"/>
              <a:t>Not abstract enough</a:t>
            </a:r>
          </a:p>
          <a:p>
            <a:pPr lvl="1"/>
            <a:r>
              <a:rPr lang="en-US" dirty="0"/>
              <a:t>Too specific</a:t>
            </a:r>
          </a:p>
          <a:p>
            <a:pPr lvl="1"/>
            <a:r>
              <a:rPr lang="en-US" dirty="0"/>
              <a:t>Describe current processes</a:t>
            </a:r>
          </a:p>
          <a:p>
            <a:pPr lvl="1"/>
            <a:r>
              <a:rPr lang="en-US" dirty="0"/>
              <a:t>Do not support evolution</a:t>
            </a:r>
          </a:p>
          <a:p>
            <a:pPr lvl="1"/>
            <a:endParaRPr lang="en-US" dirty="0"/>
          </a:p>
          <a:p>
            <a:r>
              <a:rPr lang="en-US" dirty="0" smtClean="0"/>
              <a:t>User stories </a:t>
            </a:r>
            <a:r>
              <a:rPr lang="en-US" dirty="0"/>
              <a:t>are to requirements what tests are to software specification and design</a:t>
            </a:r>
          </a:p>
          <a:p>
            <a:endParaRPr lang="en-US" dirty="0"/>
          </a:p>
          <a:p>
            <a:r>
              <a:rPr lang="en-US" dirty="0"/>
              <a:t>Major application: for </a:t>
            </a:r>
            <a:r>
              <a:rPr lang="en-US" dirty="0" smtClean="0">
                <a:solidFill>
                  <a:srgbClr val="993300"/>
                </a:solidFill>
              </a:rPr>
              <a:t>validating </a:t>
            </a:r>
            <a:r>
              <a:rPr lang="en-US" dirty="0" smtClean="0"/>
              <a:t>requirements</a:t>
            </a:r>
            <a:endParaRPr lang="en-US" dirty="0">
              <a:solidFill>
                <a:srgbClr val="993300"/>
              </a:solidFill>
            </a:endParaRPr>
          </a:p>
        </p:txBody>
      </p:sp>
    </p:spTree>
    <p:extLst>
      <p:ext uri="{BB962C8B-B14F-4D97-AF65-F5344CB8AC3E}">
        <p14:creationId xmlns:p14="http://schemas.microsoft.com/office/powerpoint/2010/main" val="335850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B: Principles</a:t>
            </a:r>
            <a:br>
              <a:rPr lang="en-US" dirty="0" smtClean="0">
                <a:solidFill>
                  <a:srgbClr val="3333FF"/>
                </a:solidFill>
                <a:latin typeface="Arial"/>
                <a:cs typeface="Arial"/>
              </a:rPr>
            </a:br>
            <a:r>
              <a:rPr lang="en-US" dirty="0" smtClean="0">
                <a:solidFill>
                  <a:srgbClr val="3333FF"/>
                </a:solidFill>
                <a:latin typeface="Arial"/>
                <a:cs typeface="Arial"/>
              </a:rPr>
              <a:t>5: Technical principles</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Iterative development</a:t>
            </a:r>
            <a:br>
              <a:rPr lang="en-US" dirty="0" smtClean="0">
                <a:latin typeface="Arial"/>
                <a:cs typeface="Arial"/>
              </a:rPr>
            </a:br>
            <a:r>
              <a:rPr lang="en-US" dirty="0" smtClean="0">
                <a:latin typeface="Arial"/>
                <a:cs typeface="Arial"/>
              </a:rPr>
              <a:t>The fundamental role of tests (more to come)</a:t>
            </a:r>
            <a:br>
              <a:rPr lang="en-US" dirty="0" smtClean="0">
                <a:latin typeface="Arial"/>
                <a:cs typeface="Arial"/>
              </a:rPr>
            </a:br>
            <a:r>
              <a:rPr lang="en-US" dirty="0" smtClean="0">
                <a:latin typeface="Arial"/>
                <a:cs typeface="Arial"/>
              </a:rPr>
              <a:t>User stories as the source of requirements…</a:t>
            </a:r>
            <a:br>
              <a:rPr lang="en-US" dirty="0" smtClean="0">
                <a:latin typeface="Arial"/>
                <a:cs typeface="Arial"/>
              </a:rPr>
            </a:br>
            <a:r>
              <a:rPr lang="en-US" dirty="0" smtClean="0">
                <a:latin typeface="Arial"/>
                <a:cs typeface="Arial"/>
              </a:rPr>
              <a:t>… and the limits of this approach</a:t>
            </a:r>
          </a:p>
        </p:txBody>
      </p:sp>
    </p:spTree>
    <p:extLst>
      <p:ext uri="{BB962C8B-B14F-4D97-AF65-F5344CB8AC3E}">
        <p14:creationId xmlns:p14="http://schemas.microsoft.com/office/powerpoint/2010/main" val="97897976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591436"/>
            <a:ext cx="8643885" cy="3224404"/>
          </a:xfrm>
        </p:spPr>
        <p:txBody>
          <a:bodyPr>
            <a:noAutofit/>
          </a:bodyPr>
          <a:lstStyle/>
          <a:p>
            <a:pPr>
              <a:spcBef>
                <a:spcPct val="50000"/>
              </a:spcBef>
            </a:pPr>
            <a:r>
              <a:rPr lang="en-US" sz="2900" b="1" dirty="0" smtClean="0">
                <a:latin typeface="Verdana" pitchFamily="34" charset="0"/>
              </a:rPr>
              <a:t>Part B: agile principles</a:t>
            </a:r>
          </a:p>
          <a:p>
            <a:pPr lvl="0" algn="l">
              <a:lnSpc>
                <a:spcPct val="110000"/>
              </a:lnSpc>
              <a:spcBef>
                <a:spcPts val="1200"/>
              </a:spcBef>
            </a:pPr>
            <a:r>
              <a:rPr lang="en-US" sz="2000" dirty="0">
                <a:solidFill>
                  <a:srgbClr val="FFFFFF">
                    <a:lumMod val="65000"/>
                  </a:srgbClr>
                </a:solidFill>
                <a:latin typeface="Verdana" pitchFamily="34" charset="0"/>
              </a:rPr>
              <a:t>1: The enemy: Big Upfront Anything</a:t>
            </a:r>
          </a:p>
          <a:p>
            <a:pPr lvl="0" algn="l">
              <a:lnSpc>
                <a:spcPct val="110000"/>
              </a:lnSpc>
              <a:spcBef>
                <a:spcPts val="1200"/>
              </a:spcBef>
            </a:pPr>
            <a:r>
              <a:rPr lang="en-US" sz="2000" dirty="0">
                <a:solidFill>
                  <a:srgbClr val="FFFFFF">
                    <a:lumMod val="65000"/>
                  </a:srgbClr>
                </a:solidFill>
                <a:latin typeface="Verdana" pitchFamily="34" charset="0"/>
              </a:rPr>
              <a:t>2: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3: More organizational principles</a:t>
            </a:r>
          </a:p>
          <a:p>
            <a:pPr lvl="0" algn="l">
              <a:lnSpc>
                <a:spcPct val="110000"/>
              </a:lnSpc>
              <a:spcBef>
                <a:spcPts val="1200"/>
              </a:spcBef>
            </a:pPr>
            <a:r>
              <a:rPr lang="en-US" sz="2000" dirty="0" smtClean="0">
                <a:solidFill>
                  <a:srgbClr val="FFFFFF">
                    <a:lumMod val="65000"/>
                  </a:srgbClr>
                </a:solidFill>
                <a:latin typeface="Verdana" pitchFamily="34" charset="0"/>
              </a:rPr>
              <a:t>4: Technical principles</a:t>
            </a:r>
          </a:p>
          <a:p>
            <a:pPr algn="l">
              <a:lnSpc>
                <a:spcPct val="110000"/>
              </a:lnSpc>
              <a:spcBef>
                <a:spcPts val="1200"/>
              </a:spcBef>
            </a:pPr>
            <a:r>
              <a:rPr lang="en-US" sz="2000" dirty="0">
                <a:latin typeface="Verdana" pitchFamily="34" charset="0"/>
              </a:rPr>
              <a:t>5: A few method-specific principles</a:t>
            </a:r>
          </a:p>
          <a:p>
            <a:pPr lvl="0" algn="l">
              <a:lnSpc>
                <a:spcPct val="110000"/>
              </a:lnSpc>
              <a:spcBef>
                <a:spcPts val="1200"/>
              </a:spcBef>
            </a:pPr>
            <a:endParaRPr lang="en-US" dirty="0">
              <a:solidFill>
                <a:srgbClr val="FFFFFF">
                  <a:lumMod val="65000"/>
                </a:srgbClr>
              </a:solidFill>
              <a:latin typeface="Verdana" pitchFamily="34" charset="0"/>
            </a:endParaRPr>
          </a:p>
        </p:txBody>
      </p:sp>
    </p:spTree>
    <p:extLst>
      <p:ext uri="{BB962C8B-B14F-4D97-AF65-F5344CB8AC3E}">
        <p14:creationId xmlns:p14="http://schemas.microsoft.com/office/powerpoint/2010/main" val="20390355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original waterfall article</a:t>
            </a:r>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90" y="631583"/>
            <a:ext cx="3932159" cy="425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326255" y="4206146"/>
            <a:ext cx="3674745" cy="325850"/>
          </a:xfrm>
          <a:solidFill>
            <a:schemeClr val="bg1"/>
          </a:solidFill>
        </p:spPr>
        <p:txBody>
          <a:bodyPr/>
          <a:lstStyle/>
          <a:p>
            <a:r>
              <a:rPr lang="en-US" sz="1200" dirty="0"/>
              <a:t>Proceedings of IEEE WESCON, pages 1-9, 1970</a:t>
            </a:r>
          </a:p>
        </p:txBody>
      </p:sp>
      <p:sp>
        <p:nvSpPr>
          <p:cNvPr id="5" name="Text Box 4"/>
          <p:cNvSpPr txBox="1">
            <a:spLocks noChangeArrowheads="1"/>
          </p:cNvSpPr>
          <p:nvPr/>
        </p:nvSpPr>
        <p:spPr bwMode="auto">
          <a:xfrm>
            <a:off x="5943600" y="412659"/>
            <a:ext cx="2003597"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t>Source: Royce 1970</a:t>
            </a:r>
          </a:p>
        </p:txBody>
      </p:sp>
    </p:spTree>
    <p:extLst>
      <p:ext uri="{BB962C8B-B14F-4D97-AF65-F5344CB8AC3E}">
        <p14:creationId xmlns:p14="http://schemas.microsoft.com/office/powerpoint/2010/main" val="3117768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a:xfrm>
            <a:off x="249238" y="626565"/>
            <a:ext cx="8213118" cy="4399864"/>
          </a:xfrm>
        </p:spPr>
        <p:txBody>
          <a:bodyPr/>
          <a:lstStyle/>
          <a:p>
            <a:pPr>
              <a:spcBef>
                <a:spcPts val="150"/>
              </a:spcBef>
            </a:pPr>
            <a:r>
              <a:rPr lang="en-US" sz="1500" b="1" dirty="0"/>
              <a:t>Organizational</a:t>
            </a:r>
            <a:endParaRPr lang="en-US" sz="1500" dirty="0"/>
          </a:p>
          <a:p>
            <a:pPr lvl="1">
              <a:spcBef>
                <a:spcPts val="150"/>
              </a:spcBef>
            </a:pPr>
            <a:r>
              <a:rPr lang="en-US" sz="1500" b="1" dirty="0">
                <a:solidFill>
                  <a:srgbClr val="8B0000"/>
                </a:solidFill>
              </a:rPr>
              <a:t>1</a:t>
            </a:r>
            <a:r>
              <a:rPr lang="en-US" sz="1500" dirty="0"/>
              <a:t> Put the customer at the center</a:t>
            </a:r>
            <a:endParaRPr lang="en-US" sz="1500" b="1" dirty="0"/>
          </a:p>
          <a:p>
            <a:pPr lvl="1">
              <a:spcBef>
                <a:spcPts val="150"/>
              </a:spcBef>
            </a:pPr>
            <a:r>
              <a:rPr lang="en-US" sz="1500" b="1" dirty="0">
                <a:solidFill>
                  <a:srgbClr val="8B0000"/>
                </a:solidFill>
              </a:rPr>
              <a:t>2</a:t>
            </a:r>
            <a:r>
              <a:rPr lang="en-US" sz="1500" dirty="0"/>
              <a:t> Accept change</a:t>
            </a:r>
            <a:endParaRPr lang="en-US" sz="1500" b="1" dirty="0"/>
          </a:p>
          <a:p>
            <a:pPr lvl="1">
              <a:spcBef>
                <a:spcPts val="150"/>
              </a:spcBef>
            </a:pPr>
            <a:r>
              <a:rPr lang="en-US" sz="1500" b="1" dirty="0">
                <a:solidFill>
                  <a:srgbClr val="8B0000"/>
                </a:solidFill>
              </a:rPr>
              <a:t>3</a:t>
            </a:r>
            <a:r>
              <a:rPr lang="en-US" sz="1500" dirty="0"/>
              <a:t> Let the team self-organize</a:t>
            </a:r>
            <a:endParaRPr lang="en-US" sz="1500" b="1" dirty="0"/>
          </a:p>
          <a:p>
            <a:pPr lvl="1">
              <a:spcBef>
                <a:spcPts val="150"/>
              </a:spcBef>
            </a:pPr>
            <a:r>
              <a:rPr lang="en-US" sz="1500" b="1" dirty="0">
                <a:solidFill>
                  <a:srgbClr val="8B0000"/>
                </a:solidFill>
              </a:rPr>
              <a:t>4</a:t>
            </a:r>
            <a:r>
              <a:rPr lang="en-US" sz="1500" dirty="0"/>
              <a:t> Maintain a sustainable pace</a:t>
            </a:r>
          </a:p>
          <a:p>
            <a:pPr lvl="1">
              <a:spcBef>
                <a:spcPts val="150"/>
              </a:spcBef>
            </a:pPr>
            <a:r>
              <a:rPr lang="en-US" sz="1500" b="1" dirty="0">
                <a:solidFill>
                  <a:srgbClr val="8B0000"/>
                </a:solidFill>
              </a:rPr>
              <a:t>5</a:t>
            </a:r>
            <a:r>
              <a:rPr lang="en-US" sz="1500" dirty="0"/>
              <a:t> Produce minimal software:</a:t>
            </a:r>
            <a:endParaRPr lang="en-US" sz="1500" b="1" dirty="0"/>
          </a:p>
          <a:p>
            <a:pPr lvl="2">
              <a:spcBef>
                <a:spcPts val="150"/>
              </a:spcBef>
            </a:pPr>
            <a:r>
              <a:rPr lang="en-US" sz="1500" dirty="0"/>
              <a:t>5.1 Produce minimal functionality</a:t>
            </a:r>
            <a:endParaRPr lang="en-US" sz="1500" b="1" dirty="0"/>
          </a:p>
          <a:p>
            <a:pPr lvl="2">
              <a:spcBef>
                <a:spcPts val="150"/>
              </a:spcBef>
            </a:pPr>
            <a:r>
              <a:rPr lang="en-US" sz="1500" dirty="0"/>
              <a:t>5.2 Produce only the product requested</a:t>
            </a:r>
            <a:endParaRPr lang="en-US" sz="1500" b="1" dirty="0"/>
          </a:p>
          <a:p>
            <a:pPr lvl="2">
              <a:spcBef>
                <a:spcPts val="150"/>
              </a:spcBef>
            </a:pPr>
            <a:r>
              <a:rPr lang="en-US" sz="1500" dirty="0"/>
              <a:t>5.3 Develop only code and tests</a:t>
            </a:r>
            <a:endParaRPr lang="en-US" sz="1500" b="1" dirty="0"/>
          </a:p>
          <a:p>
            <a:pPr>
              <a:spcBef>
                <a:spcPts val="150"/>
              </a:spcBef>
            </a:pPr>
            <a:r>
              <a:rPr lang="en-US" sz="1500" b="1" dirty="0"/>
              <a:t>Technical</a:t>
            </a:r>
            <a:endParaRPr lang="en-US" sz="1500" dirty="0"/>
          </a:p>
          <a:p>
            <a:pPr lvl="1">
              <a:spcBef>
                <a:spcPts val="150"/>
              </a:spcBef>
            </a:pPr>
            <a:r>
              <a:rPr lang="en-US" sz="1500" b="1" dirty="0">
                <a:solidFill>
                  <a:srgbClr val="8B0000"/>
                </a:solidFill>
              </a:rPr>
              <a:t>6</a:t>
            </a:r>
            <a:r>
              <a:rPr lang="en-US" sz="1500" dirty="0"/>
              <a:t> Develop iteratively</a:t>
            </a:r>
          </a:p>
          <a:p>
            <a:pPr lvl="2">
              <a:spcBef>
                <a:spcPts val="150"/>
              </a:spcBef>
            </a:pPr>
            <a:r>
              <a:rPr lang="en-US" sz="1500" dirty="0"/>
              <a:t>6.1 Produce frequent working iterations</a:t>
            </a:r>
            <a:endParaRPr lang="en-US" sz="1500" b="1" dirty="0"/>
          </a:p>
          <a:p>
            <a:pPr lvl="2">
              <a:spcBef>
                <a:spcPts val="150"/>
              </a:spcBef>
            </a:pPr>
            <a:r>
              <a:rPr lang="en-US" sz="1500" dirty="0"/>
              <a:t>7.2 Freeze requirements during iterations</a:t>
            </a:r>
            <a:endParaRPr lang="en-US" sz="1500" b="1" dirty="0"/>
          </a:p>
          <a:p>
            <a:pPr lvl="1">
              <a:spcBef>
                <a:spcPts val="150"/>
              </a:spcBef>
            </a:pPr>
            <a:r>
              <a:rPr lang="en-US" sz="1500" b="1" dirty="0">
                <a:solidFill>
                  <a:srgbClr val="8B0000"/>
                </a:solidFill>
              </a:rPr>
              <a:t>7</a:t>
            </a:r>
            <a:r>
              <a:rPr lang="en-US" sz="1500" dirty="0"/>
              <a:t> Treat tests as a key resource:</a:t>
            </a:r>
            <a:endParaRPr lang="en-US" sz="1500" b="1" dirty="0"/>
          </a:p>
          <a:p>
            <a:pPr lvl="2">
              <a:spcBef>
                <a:spcPts val="150"/>
              </a:spcBef>
            </a:pPr>
            <a:r>
              <a:rPr lang="en-US" sz="1500" dirty="0"/>
              <a:t>7.1 Do not start any new development until all tests pass</a:t>
            </a:r>
            <a:endParaRPr lang="en-US" sz="1500" b="1" dirty="0"/>
          </a:p>
          <a:p>
            <a:pPr lvl="2">
              <a:spcBef>
                <a:spcPts val="150"/>
              </a:spcBef>
            </a:pPr>
            <a:r>
              <a:rPr lang="en-US" sz="1500" dirty="0"/>
              <a:t>7.2 Test first</a:t>
            </a:r>
            <a:endParaRPr lang="en-US" sz="1500" b="1" dirty="0"/>
          </a:p>
          <a:p>
            <a:pPr lvl="1">
              <a:spcBef>
                <a:spcPts val="150"/>
              </a:spcBef>
            </a:pPr>
            <a:r>
              <a:rPr lang="en-US" sz="1500" b="1" dirty="0">
                <a:solidFill>
                  <a:srgbClr val="8B0000"/>
                </a:solidFill>
              </a:rPr>
              <a:t>8</a:t>
            </a:r>
            <a:r>
              <a:rPr lang="en-US" sz="1500" dirty="0"/>
              <a:t> Express requirements through scenarios</a:t>
            </a:r>
            <a:endParaRPr lang="en-US" sz="1500" b="1" dirty="0"/>
          </a:p>
          <a:p>
            <a:endParaRPr lang="en-US" b="1" dirty="0"/>
          </a:p>
          <a:p>
            <a:endParaRPr lang="en-US" dirty="0"/>
          </a:p>
        </p:txBody>
      </p:sp>
    </p:spTree>
    <p:extLst>
      <p:ext uri="{BB962C8B-B14F-4D97-AF65-F5344CB8AC3E}">
        <p14:creationId xmlns:p14="http://schemas.microsoft.com/office/powerpoint/2010/main" val="109291779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waste</a:t>
            </a:r>
            <a:endParaRPr lang="en-US" dirty="0"/>
          </a:p>
        </p:txBody>
      </p:sp>
      <p:sp>
        <p:nvSpPr>
          <p:cNvPr id="3" name="Content Placeholder 2"/>
          <p:cNvSpPr>
            <a:spLocks noGrp="1"/>
          </p:cNvSpPr>
          <p:nvPr>
            <p:ph idx="1"/>
          </p:nvPr>
        </p:nvSpPr>
        <p:spPr/>
        <p:txBody>
          <a:bodyPr/>
          <a:lstStyle/>
          <a:p>
            <a:r>
              <a:rPr lang="en-US" sz="1800" dirty="0"/>
              <a:t>Everything not adding value to the customer is considered waste:</a:t>
            </a:r>
          </a:p>
          <a:p>
            <a:pPr lvl="1"/>
            <a:r>
              <a:rPr lang="en-US" sz="1800" dirty="0"/>
              <a:t>Unnecessary code</a:t>
            </a:r>
          </a:p>
          <a:p>
            <a:pPr lvl="1"/>
            <a:r>
              <a:rPr lang="en-US" sz="1800" dirty="0"/>
              <a:t>Unnecessary functionality</a:t>
            </a:r>
          </a:p>
          <a:p>
            <a:pPr lvl="1"/>
            <a:r>
              <a:rPr lang="en-US" sz="1800" dirty="0"/>
              <a:t>Delay in process</a:t>
            </a:r>
          </a:p>
          <a:p>
            <a:pPr lvl="1"/>
            <a:r>
              <a:rPr lang="en-US" sz="1800" dirty="0"/>
              <a:t>Unclear requirements</a:t>
            </a:r>
          </a:p>
          <a:p>
            <a:pPr lvl="1"/>
            <a:r>
              <a:rPr lang="en-US" sz="1800" dirty="0"/>
              <a:t>Insufficient testing</a:t>
            </a:r>
          </a:p>
          <a:p>
            <a:pPr lvl="1"/>
            <a:r>
              <a:rPr lang="en-US" sz="1800" dirty="0"/>
              <a:t>Avoidable process repetition</a:t>
            </a:r>
          </a:p>
          <a:p>
            <a:pPr lvl="1"/>
            <a:r>
              <a:rPr lang="en-US" sz="1800" dirty="0"/>
              <a:t>Bureaucracy</a:t>
            </a:r>
          </a:p>
          <a:p>
            <a:pPr lvl="1"/>
            <a:r>
              <a:rPr lang="en-US" sz="1800" dirty="0"/>
              <a:t>Slow internal communication</a:t>
            </a:r>
          </a:p>
          <a:p>
            <a:pPr lvl="1"/>
            <a:r>
              <a:rPr lang="en-US" sz="1800" dirty="0"/>
              <a:t>Partially done coding</a:t>
            </a:r>
          </a:p>
          <a:p>
            <a:pPr lvl="1"/>
            <a:r>
              <a:rPr lang="en-US" sz="1800" dirty="0"/>
              <a:t>Waiting for other activities, team, processes</a:t>
            </a:r>
          </a:p>
          <a:p>
            <a:pPr lvl="1"/>
            <a:r>
              <a:rPr lang="en-US" sz="1800" dirty="0"/>
              <a:t>Defects, lower quality</a:t>
            </a:r>
          </a:p>
          <a:p>
            <a:pPr lvl="1"/>
            <a:r>
              <a:rPr lang="en-US" sz="1800" dirty="0"/>
              <a:t>Managerial overhead</a:t>
            </a:r>
          </a:p>
          <a:p>
            <a:endParaRPr lang="en-US" sz="1800" dirty="0" smtClean="0"/>
          </a:p>
          <a:p>
            <a:r>
              <a:rPr lang="en-US" sz="1800" dirty="0" smtClean="0"/>
              <a:t>Value </a:t>
            </a:r>
            <a:r>
              <a:rPr lang="en-US" sz="1800" dirty="0"/>
              <a:t>stream mapping: strategy to recognize waste. Eliminate it iteratively</a:t>
            </a:r>
            <a:endParaRPr lang="en-US" sz="2800" dirty="0"/>
          </a:p>
        </p:txBody>
      </p:sp>
      <p:sp>
        <p:nvSpPr>
          <p:cNvPr id="5" name="Pentagon 4"/>
          <p:cNvSpPr/>
          <p:nvPr/>
        </p:nvSpPr>
        <p:spPr bwMode="auto">
          <a:xfrm>
            <a:off x="4215058" y="138597"/>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372" y="1112267"/>
            <a:ext cx="3254450" cy="1707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5945566" y="336788"/>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Tree>
    <p:extLst>
      <p:ext uri="{BB962C8B-B14F-4D97-AF65-F5344CB8AC3E}">
        <p14:creationId xmlns:p14="http://schemas.microsoft.com/office/powerpoint/2010/main" val="3602282053"/>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Amplify learning</a:t>
            </a:r>
            <a:endParaRPr lang="en-US" dirty="0"/>
          </a:p>
        </p:txBody>
      </p:sp>
      <p:sp>
        <p:nvSpPr>
          <p:cNvPr id="3" name="Content Placeholder 2"/>
          <p:cNvSpPr>
            <a:spLocks noGrp="1"/>
          </p:cNvSpPr>
          <p:nvPr>
            <p:ph idx="1"/>
          </p:nvPr>
        </p:nvSpPr>
        <p:spPr/>
        <p:txBody>
          <a:bodyPr/>
          <a:lstStyle/>
          <a:p>
            <a:r>
              <a:rPr lang="en-US" sz="2000" dirty="0"/>
              <a:t>Software development is a continuous learning process</a:t>
            </a:r>
          </a:p>
          <a:p>
            <a:r>
              <a:rPr lang="en-US" sz="2000" dirty="0"/>
              <a:t>The best approach for improving a software development environment is to amplify </a:t>
            </a:r>
            <a:r>
              <a:rPr lang="en-US" sz="2000" dirty="0" smtClean="0"/>
              <a:t>and speed up learning:</a:t>
            </a:r>
            <a:endParaRPr lang="en-US" sz="2000" dirty="0"/>
          </a:p>
          <a:p>
            <a:pPr lvl="1"/>
            <a:r>
              <a:rPr lang="en-US" sz="2000" dirty="0"/>
              <a:t>To prevent accumulation of defects, run tests as soon as the code is written</a:t>
            </a:r>
          </a:p>
          <a:p>
            <a:pPr lvl="1"/>
            <a:r>
              <a:rPr lang="en-US" sz="2000" dirty="0"/>
              <a:t>Instead of adding documentation or planning, try different ideas by writing and testing code and building</a:t>
            </a:r>
          </a:p>
          <a:p>
            <a:pPr lvl="1"/>
            <a:r>
              <a:rPr lang="en-US" sz="2000" dirty="0"/>
              <a:t>Present screens to end-users and get their input</a:t>
            </a:r>
          </a:p>
          <a:p>
            <a:pPr lvl="1"/>
            <a:r>
              <a:rPr lang="en-US" sz="2000" dirty="0"/>
              <a:t>Enforce short iteration cycles, each including refactoring and integration testing</a:t>
            </a:r>
          </a:p>
          <a:p>
            <a:pPr lvl="1"/>
            <a:r>
              <a:rPr lang="en-US" sz="2000" dirty="0"/>
              <a:t>Set up feedback sessions with customers</a:t>
            </a:r>
          </a:p>
          <a:p>
            <a:endParaRPr lang="en-US" sz="1800" dirty="0"/>
          </a:p>
          <a:p>
            <a:endParaRPr lang="en-US" dirty="0"/>
          </a:p>
        </p:txBody>
      </p:sp>
      <p:sp>
        <p:nvSpPr>
          <p:cNvPr id="5" name="Pentagon 4"/>
          <p:cNvSpPr/>
          <p:nvPr/>
        </p:nvSpPr>
        <p:spPr bwMode="auto">
          <a:xfrm>
            <a:off x="4215058" y="138597"/>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sp>
        <p:nvSpPr>
          <p:cNvPr id="6" name="Text Box 4"/>
          <p:cNvSpPr txBox="1">
            <a:spLocks noChangeArrowheads="1"/>
          </p:cNvSpPr>
          <p:nvPr/>
        </p:nvSpPr>
        <p:spPr bwMode="auto">
          <a:xfrm>
            <a:off x="5899846" y="420858"/>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Tree>
    <p:extLst>
      <p:ext uri="{BB962C8B-B14F-4D97-AF65-F5344CB8AC3E}">
        <p14:creationId xmlns:p14="http://schemas.microsoft.com/office/powerpoint/2010/main" val="1331745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Decide as late as possible</a:t>
            </a:r>
          </a:p>
        </p:txBody>
      </p:sp>
      <p:sp>
        <p:nvSpPr>
          <p:cNvPr id="3" name="Content Placeholder 2"/>
          <p:cNvSpPr>
            <a:spLocks noGrp="1"/>
          </p:cNvSpPr>
          <p:nvPr>
            <p:ph idx="1"/>
          </p:nvPr>
        </p:nvSpPr>
        <p:spPr>
          <a:xfrm>
            <a:off x="249239" y="658586"/>
            <a:ext cx="8811127" cy="4233693"/>
          </a:xfrm>
        </p:spPr>
        <p:txBody>
          <a:bodyPr/>
          <a:lstStyle/>
          <a:p>
            <a:r>
              <a:rPr lang="en-US" sz="2000" dirty="0"/>
              <a:t>Delay decisions as much as possible until they can be made based on facts, not assumptions, and customers better understand their needs</a:t>
            </a:r>
          </a:p>
          <a:p>
            <a:endParaRPr lang="en-US" sz="2000" dirty="0"/>
          </a:p>
          <a:p>
            <a:r>
              <a:rPr lang="en-US" sz="2000" dirty="0"/>
              <a:t>The more complex a system, the more capacity for change should be built in</a:t>
            </a:r>
          </a:p>
          <a:p>
            <a:endParaRPr lang="en-US" sz="2000" dirty="0" smtClean="0"/>
          </a:p>
          <a:p>
            <a:r>
              <a:rPr lang="en-US" sz="2000" dirty="0" smtClean="0"/>
              <a:t>Use </a:t>
            </a:r>
            <a:r>
              <a:rPr lang="en-US" sz="2000" dirty="0"/>
              <a:t>iterative approach to adapt to changes and correct mistakes, which might be very costly if discovered after system release</a:t>
            </a:r>
          </a:p>
          <a:p>
            <a:endParaRPr lang="en-US" sz="2000" dirty="0"/>
          </a:p>
          <a:p>
            <a:r>
              <a:rPr lang="en-US" sz="2000" dirty="0" smtClean="0"/>
              <a:t>Planning remains, </a:t>
            </a:r>
            <a:r>
              <a:rPr lang="en-US" sz="2000" dirty="0"/>
              <a:t>but concentrates on the different options and adapting to the current situation, as well as clarifying confusing situations by establishing patterns for rapid </a:t>
            </a:r>
            <a:r>
              <a:rPr lang="en-US" sz="2000" dirty="0" smtClean="0"/>
              <a:t>action</a:t>
            </a:r>
            <a:endParaRPr lang="en-US" sz="2000" dirty="0"/>
          </a:p>
        </p:txBody>
      </p:sp>
      <p:sp>
        <p:nvSpPr>
          <p:cNvPr id="5" name="Pentagon 4"/>
          <p:cNvSpPr/>
          <p:nvPr/>
        </p:nvSpPr>
        <p:spPr bwMode="auto">
          <a:xfrm>
            <a:off x="5036908" y="138597"/>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sp>
        <p:nvSpPr>
          <p:cNvPr id="8" name="Text Box 4"/>
          <p:cNvSpPr txBox="1">
            <a:spLocks noChangeArrowheads="1"/>
          </p:cNvSpPr>
          <p:nvPr/>
        </p:nvSpPr>
        <p:spPr bwMode="auto">
          <a:xfrm>
            <a:off x="6031025" y="287467"/>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Tree>
    <p:extLst>
      <p:ext uri="{BB962C8B-B14F-4D97-AF65-F5344CB8AC3E}">
        <p14:creationId xmlns:p14="http://schemas.microsoft.com/office/powerpoint/2010/main" val="1534197899"/>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Content Placeholder 2"/>
          <p:cNvSpPr>
            <a:spLocks noGrp="1"/>
          </p:cNvSpPr>
          <p:nvPr>
            <p:ph idx="1"/>
          </p:nvPr>
        </p:nvSpPr>
        <p:spPr/>
        <p:txBody>
          <a:bodyPr/>
          <a:lstStyle/>
          <a:p>
            <a:r>
              <a:rPr lang="en-US" dirty="0" smtClean="0"/>
              <a:t>Focus on </a:t>
            </a:r>
            <a:r>
              <a:rPr lang="en-US" dirty="0"/>
              <a:t>i</a:t>
            </a:r>
            <a:r>
              <a:rPr lang="en-US" dirty="0" smtClean="0"/>
              <a:t>ndividual task, to ensure progress:</a:t>
            </a:r>
          </a:p>
          <a:p>
            <a:pPr lvl="1"/>
            <a:r>
              <a:rPr lang="en-US" dirty="0" smtClean="0"/>
              <a:t>Control flow of progress</a:t>
            </a:r>
          </a:p>
          <a:p>
            <a:pPr lvl="1"/>
            <a:r>
              <a:rPr lang="en-US" dirty="0" smtClean="0"/>
              <a:t>Deal with interruptions:</a:t>
            </a:r>
          </a:p>
          <a:p>
            <a:pPr lvl="2"/>
            <a:r>
              <a:rPr lang="en-US" dirty="0" smtClean="0"/>
              <a:t>Two-hour period without interruption</a:t>
            </a:r>
          </a:p>
          <a:p>
            <a:pPr lvl="2"/>
            <a:r>
              <a:rPr lang="en-US" dirty="0" smtClean="0"/>
              <a:t>Assign developer to project for at least two days before switching</a:t>
            </a:r>
          </a:p>
          <a:p>
            <a:endParaRPr lang="en-US" dirty="0" smtClean="0"/>
          </a:p>
          <a:p>
            <a:r>
              <a:rPr lang="en-US" dirty="0" smtClean="0"/>
              <a:t>Focus on direction of project</a:t>
            </a:r>
          </a:p>
          <a:p>
            <a:pPr lvl="1"/>
            <a:r>
              <a:rPr lang="en-US" dirty="0" smtClean="0"/>
              <a:t>Define goals clearly</a:t>
            </a:r>
          </a:p>
          <a:p>
            <a:pPr lvl="1"/>
            <a:r>
              <a:rPr lang="en-US" dirty="0" smtClean="0"/>
              <a:t>Prioritize goals</a:t>
            </a:r>
            <a:endParaRPr lang="en-US" dirty="0"/>
          </a:p>
        </p:txBody>
      </p:sp>
      <p:sp>
        <p:nvSpPr>
          <p:cNvPr id="4" name="Trapezoid 3"/>
          <p:cNvSpPr/>
          <p:nvPr/>
        </p:nvSpPr>
        <p:spPr bwMode="auto">
          <a:xfrm>
            <a:off x="5783411" y="47787"/>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rPr>
              <a:t>Crystal</a:t>
            </a:r>
          </a:p>
        </p:txBody>
      </p:sp>
    </p:spTree>
    <p:extLst>
      <p:ext uri="{BB962C8B-B14F-4D97-AF65-F5344CB8AC3E}">
        <p14:creationId xmlns:p14="http://schemas.microsoft.com/office/powerpoint/2010/main" val="6725416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 as fast as possible</a:t>
            </a:r>
            <a:endParaRPr lang="en-US" dirty="0"/>
          </a:p>
        </p:txBody>
      </p:sp>
      <p:sp>
        <p:nvSpPr>
          <p:cNvPr id="3" name="Content Placeholder 2"/>
          <p:cNvSpPr>
            <a:spLocks noGrp="1"/>
          </p:cNvSpPr>
          <p:nvPr>
            <p:ph idx="1"/>
          </p:nvPr>
        </p:nvSpPr>
        <p:spPr>
          <a:xfrm>
            <a:off x="249237" y="821288"/>
            <a:ext cx="8392957" cy="4180034"/>
          </a:xfrm>
        </p:spPr>
        <p:txBody>
          <a:bodyPr/>
          <a:lstStyle/>
          <a:p>
            <a:r>
              <a:rPr lang="en-US" dirty="0"/>
              <a:t>It is not the biggest that survives, but the fastest</a:t>
            </a:r>
          </a:p>
          <a:p>
            <a:r>
              <a:rPr lang="en-US" dirty="0"/>
              <a:t>The sooner the end product is delivered, the sooner feedback can be received, and incorporated into the next iteration</a:t>
            </a:r>
          </a:p>
          <a:p>
            <a:pPr algn="just"/>
            <a:r>
              <a:rPr lang="en-US" dirty="0"/>
              <a:t>For software, the Just-in-Time production ideology means presenting the needed result and letting the team organize itself to obtain it in a specific </a:t>
            </a:r>
            <a:r>
              <a:rPr lang="en-US" dirty="0" smtClean="0"/>
              <a:t>iteration</a:t>
            </a:r>
            <a:endParaRPr lang="en-US" dirty="0"/>
          </a:p>
        </p:txBody>
      </p:sp>
      <p:sp>
        <p:nvSpPr>
          <p:cNvPr id="5" name="Pentagon 4"/>
          <p:cNvSpPr/>
          <p:nvPr/>
        </p:nvSpPr>
        <p:spPr bwMode="auto">
          <a:xfrm>
            <a:off x="5062219" y="127513"/>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sp>
        <p:nvSpPr>
          <p:cNvPr id="6" name="Text Box 4"/>
          <p:cNvSpPr txBox="1">
            <a:spLocks noChangeArrowheads="1"/>
          </p:cNvSpPr>
          <p:nvPr/>
        </p:nvSpPr>
        <p:spPr bwMode="auto">
          <a:xfrm>
            <a:off x="5899846" y="558018"/>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
        <p:nvSpPr>
          <p:cNvPr id="7" name="Rounded Rectangle 6"/>
          <p:cNvSpPr/>
          <p:nvPr/>
        </p:nvSpPr>
        <p:spPr bwMode="auto">
          <a:xfrm>
            <a:off x="6067212" y="99885"/>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Tree>
    <p:extLst>
      <p:ext uri="{BB962C8B-B14F-4D97-AF65-F5344CB8AC3E}">
        <p14:creationId xmlns:p14="http://schemas.microsoft.com/office/powerpoint/2010/main" val="3162126698"/>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design</a:t>
            </a:r>
            <a:endParaRPr lang="en-US" dirty="0"/>
          </a:p>
        </p:txBody>
      </p:sp>
      <p:sp>
        <p:nvSpPr>
          <p:cNvPr id="3" name="Content Placeholder 2"/>
          <p:cNvSpPr>
            <a:spLocks noGrp="1"/>
          </p:cNvSpPr>
          <p:nvPr>
            <p:ph idx="1"/>
          </p:nvPr>
        </p:nvSpPr>
        <p:spPr/>
        <p:txBody>
          <a:bodyPr/>
          <a:lstStyle/>
          <a:p>
            <a:r>
              <a:rPr lang="en-US" sz="2000" dirty="0"/>
              <a:t>Another key idea </a:t>
            </a:r>
            <a:r>
              <a:rPr lang="en-US" sz="2000" dirty="0" smtClean="0"/>
              <a:t>from Toyota is </a:t>
            </a:r>
            <a:r>
              <a:rPr lang="en-US" sz="2000" dirty="0"/>
              <a:t>set-based </a:t>
            </a:r>
            <a:r>
              <a:rPr lang="en-US" sz="2000" dirty="0" smtClean="0"/>
              <a:t>design. If </a:t>
            </a:r>
            <a:r>
              <a:rPr lang="en-US" sz="2000" dirty="0"/>
              <a:t>a new brake system is </a:t>
            </a:r>
            <a:r>
              <a:rPr lang="en-US" sz="2000" dirty="0" smtClean="0"/>
              <a:t>needed, </a:t>
            </a:r>
            <a:r>
              <a:rPr lang="en-US" sz="2000" dirty="0"/>
              <a:t>three teams may design solutions to the </a:t>
            </a:r>
            <a:r>
              <a:rPr lang="en-US" sz="2000" dirty="0" smtClean="0"/>
              <a:t>problem</a:t>
            </a:r>
          </a:p>
          <a:p>
            <a:endParaRPr lang="en-US" sz="2000" dirty="0" smtClean="0"/>
          </a:p>
          <a:p>
            <a:r>
              <a:rPr lang="en-US" sz="2000" dirty="0" smtClean="0"/>
              <a:t>If </a:t>
            </a:r>
            <a:r>
              <a:rPr lang="en-US" sz="2000" dirty="0"/>
              <a:t>a solution is deemed unreasonable, it is </a:t>
            </a:r>
            <a:r>
              <a:rPr lang="en-US" sz="2000" dirty="0" smtClean="0"/>
              <a:t>cut</a:t>
            </a:r>
          </a:p>
          <a:p>
            <a:endParaRPr lang="en-US" sz="2000" dirty="0" smtClean="0"/>
          </a:p>
          <a:p>
            <a:r>
              <a:rPr lang="en-US" sz="2000" dirty="0" smtClean="0"/>
              <a:t>At period end, </a:t>
            </a:r>
            <a:r>
              <a:rPr lang="en-US" sz="2000" dirty="0"/>
              <a:t>the surviving designs are compared and one </a:t>
            </a:r>
            <a:r>
              <a:rPr lang="en-US" sz="2000" dirty="0" smtClean="0"/>
              <a:t>chosen</a:t>
            </a:r>
            <a:r>
              <a:rPr lang="en-US" sz="2000" dirty="0"/>
              <a:t>, perhaps with </a:t>
            </a:r>
            <a:r>
              <a:rPr lang="en-US" sz="2000" dirty="0" smtClean="0"/>
              <a:t>modifications </a:t>
            </a:r>
            <a:r>
              <a:rPr lang="en-US" sz="2000" dirty="0"/>
              <a:t>based on learning from the others </a:t>
            </a:r>
            <a:r>
              <a:rPr lang="en-US" sz="2000" dirty="0" smtClean="0"/>
              <a:t>— an example </a:t>
            </a:r>
            <a:r>
              <a:rPr lang="en-US" sz="2000" dirty="0"/>
              <a:t>of deferring commitment until the last possible </a:t>
            </a:r>
            <a:r>
              <a:rPr lang="en-US" sz="2000" dirty="0" smtClean="0"/>
              <a:t>moment</a:t>
            </a:r>
          </a:p>
          <a:p>
            <a:endParaRPr lang="en-US" sz="2000" dirty="0" smtClean="0"/>
          </a:p>
          <a:p>
            <a:r>
              <a:rPr lang="en-US" sz="2000" dirty="0" smtClean="0"/>
              <a:t>Software decisions could also benefit from this practice to minimize the risk brought on by big up-front design</a:t>
            </a:r>
          </a:p>
          <a:p>
            <a:endParaRPr lang="en-US" sz="2000" dirty="0"/>
          </a:p>
        </p:txBody>
      </p:sp>
      <p:sp>
        <p:nvSpPr>
          <p:cNvPr id="4" name="Text Box 4"/>
          <p:cNvSpPr txBox="1">
            <a:spLocks noChangeArrowheads="1"/>
          </p:cNvSpPr>
          <p:nvPr/>
        </p:nvSpPr>
        <p:spPr bwMode="auto">
          <a:xfrm>
            <a:off x="5899846" y="415143"/>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a:t>
            </a:r>
            <a:r>
              <a:rPr lang="en-US" sz="1500" i="1" dirty="0" err="1">
                <a:solidFill>
                  <a:srgbClr val="000000"/>
                </a:solidFill>
              </a:rPr>
              <a:t>Poppendieck</a:t>
            </a:r>
            <a:endParaRPr lang="en-US" sz="1500" i="1" dirty="0">
              <a:solidFill>
                <a:srgbClr val="000000"/>
              </a:solidFill>
            </a:endParaRPr>
          </a:p>
        </p:txBody>
      </p:sp>
      <p:sp>
        <p:nvSpPr>
          <p:cNvPr id="5" name="Pentagon 4"/>
          <p:cNvSpPr/>
          <p:nvPr/>
        </p:nvSpPr>
        <p:spPr bwMode="auto">
          <a:xfrm>
            <a:off x="3553459" y="138597"/>
            <a:ext cx="841037" cy="331526"/>
          </a:xfrm>
          <a:prstGeom prst="homePlate">
            <a:avLst/>
          </a:prstGeom>
          <a:solidFill>
            <a:srgbClr val="00B0F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square" lIns="27000" tIns="27000" rIns="27000" bIns="27000" numCol="1" rtlCol="0" anchor="ctr" anchorCtr="0" compatLnSpc="1">
            <a:prstTxWarp prst="textNoShape">
              <a:avLst/>
            </a:prstTxWarp>
            <a:spAutoFit/>
          </a:bodyPr>
          <a:lstStyle/>
          <a:p>
            <a:r>
              <a:rPr lang="en-US" sz="1800" dirty="0">
                <a:solidFill>
                  <a:srgbClr val="FFFF00"/>
                </a:solidFill>
              </a:rPr>
              <a:t>Lean</a:t>
            </a:r>
          </a:p>
        </p:txBody>
      </p:sp>
    </p:spTree>
    <p:extLst>
      <p:ext uri="{BB962C8B-B14F-4D97-AF65-F5344CB8AC3E}">
        <p14:creationId xmlns:p14="http://schemas.microsoft.com/office/powerpoint/2010/main" val="7217322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dependencies</a:t>
            </a:r>
            <a:endParaRPr lang="en-US" dirty="0"/>
          </a:p>
        </p:txBody>
      </p:sp>
      <p:sp>
        <p:nvSpPr>
          <p:cNvPr id="3" name="Content Placeholder 2"/>
          <p:cNvSpPr>
            <a:spLocks noGrp="1"/>
          </p:cNvSpPr>
          <p:nvPr>
            <p:ph idx="1"/>
          </p:nvPr>
        </p:nvSpPr>
        <p:spPr/>
        <p:txBody>
          <a:bodyPr/>
          <a:lstStyle/>
          <a:p>
            <a:r>
              <a:rPr lang="en-US" dirty="0" smtClean="0"/>
              <a:t>Scrum asserts that it is possible to remove dependencies between user stories, so that at any point any user story can be selected according to the proper criteria (maximizing business value)</a:t>
            </a:r>
            <a:endParaRPr lang="en-US" dirty="0"/>
          </a:p>
        </p:txBody>
      </p:sp>
      <p:sp>
        <p:nvSpPr>
          <p:cNvPr id="5" name="Rounded Rectangle 4"/>
          <p:cNvSpPr/>
          <p:nvPr/>
        </p:nvSpPr>
        <p:spPr bwMode="auto">
          <a:xfrm>
            <a:off x="4689897" y="77717"/>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rPr>
              <a:t>Scrum</a:t>
            </a:r>
          </a:p>
        </p:txBody>
      </p:sp>
      <p:sp>
        <p:nvSpPr>
          <p:cNvPr id="6" name="Text Box 4"/>
          <p:cNvSpPr txBox="1">
            <a:spLocks noChangeArrowheads="1"/>
          </p:cNvSpPr>
          <p:nvPr/>
        </p:nvSpPr>
        <p:spPr bwMode="auto">
          <a:xfrm>
            <a:off x="5899846" y="415143"/>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rPr>
              <a:t>Source: Sutherland</a:t>
            </a:r>
          </a:p>
        </p:txBody>
      </p:sp>
    </p:spTree>
    <p:extLst>
      <p:ext uri="{BB962C8B-B14F-4D97-AF65-F5344CB8AC3E}">
        <p14:creationId xmlns:p14="http://schemas.microsoft.com/office/powerpoint/2010/main" val="65550242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and multiplicative complexity</a:t>
            </a:r>
            <a:endParaRPr lang="en-US" dirty="0"/>
          </a:p>
        </p:txBody>
      </p:sp>
      <p:sp>
        <p:nvSpPr>
          <p:cNvPr id="3" name="Content Placeholder 2"/>
          <p:cNvSpPr>
            <a:spLocks noGrp="1"/>
          </p:cNvSpPr>
          <p:nvPr>
            <p:ph idx="1"/>
          </p:nvPr>
        </p:nvSpPr>
        <p:spPr>
          <a:xfrm>
            <a:off x="7404847" y="4527176"/>
            <a:ext cx="408035" cy="328089"/>
          </a:xfrm>
        </p:spPr>
        <p:txBody>
          <a:bodyPr/>
          <a:lstStyle/>
          <a:p>
            <a:r>
              <a:rPr lang="en-US" dirty="0" smtClean="0"/>
              <a:t> </a:t>
            </a:r>
            <a:endParaRPr lang="en-US" dirty="0"/>
          </a:p>
        </p:txBody>
      </p:sp>
      <p:pic>
        <p:nvPicPr>
          <p:cNvPr id="31746" name="Picture 2" descr="\\fs.meyer.inf.ethz.ch\meyer\AS-SOLARIS\AA-Books\agile\Figures\lasag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571" y="2689271"/>
            <a:ext cx="3207264" cy="2310128"/>
          </a:xfrm>
          <a:prstGeom prst="rect">
            <a:avLst/>
          </a:prstGeom>
          <a:noFill/>
          <a:extLst>
            <a:ext uri="{909E8E84-426E-40dd-AFC4-6F175D3DCCD1}">
              <a14:hiddenFill xmlns:a14="http://schemas.microsoft.com/office/drawing/2010/main">
                <a:solidFill>
                  <a:srgbClr val="FFFFFF"/>
                </a:solidFill>
              </a14:hiddenFill>
            </a:ext>
          </a:extLst>
        </p:spPr>
      </p:pic>
      <p:pic>
        <p:nvPicPr>
          <p:cNvPr id="31747" name="Picture 3" descr="\\fs.meyer.inf.ethz.ch\meyer\AS-SOLARIS\AA-Books\agile\Figures\linguin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3727" y="673071"/>
            <a:ext cx="3249057" cy="242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01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
                                          </p:val>
                                        </p:tav>
                                        <p:tav tm="100000">
                                          <p:val>
                                            <p:strVal val="#ppt_w"/>
                                          </p:val>
                                        </p:tav>
                                      </p:tavLst>
                                    </p:anim>
                                    <p:anim calcmode="lin" valueType="num">
                                      <p:cBhvr>
                                        <p:cTn id="8" dur="500" fill="hold"/>
                                        <p:tgtEl>
                                          <p:spTgt spid="31746"/>
                                        </p:tgtEl>
                                        <p:attrNameLst>
                                          <p:attrName>ppt_h</p:attrName>
                                        </p:attrNameLst>
                                      </p:cBhvr>
                                      <p:tavLst>
                                        <p:tav tm="0">
                                          <p:val>
                                            <p:fltVal val="0"/>
                                          </p:val>
                                        </p:tav>
                                        <p:tav tm="100000">
                                          <p:val>
                                            <p:strVal val="#ppt_h"/>
                                          </p:val>
                                        </p:tav>
                                      </p:tavLst>
                                    </p:anim>
                                    <p:animEffect transition="in" filter="fade">
                                      <p:cBhvr>
                                        <p:cTn id="9" dur="500"/>
                                        <p:tgtEl>
                                          <p:spTgt spid="3174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1747"/>
                                        </p:tgtEl>
                                        <p:attrNameLst>
                                          <p:attrName>style.visibility</p:attrName>
                                        </p:attrNameLst>
                                      </p:cBhvr>
                                      <p:to>
                                        <p:strVal val="visible"/>
                                      </p:to>
                                    </p:set>
                                    <p:anim calcmode="lin" valueType="num">
                                      <p:cBhvr>
                                        <p:cTn id="14" dur="500" fill="hold"/>
                                        <p:tgtEl>
                                          <p:spTgt spid="31747"/>
                                        </p:tgtEl>
                                        <p:attrNameLst>
                                          <p:attrName>ppt_w</p:attrName>
                                        </p:attrNameLst>
                                      </p:cBhvr>
                                      <p:tavLst>
                                        <p:tav tm="0">
                                          <p:val>
                                            <p:fltVal val="0"/>
                                          </p:val>
                                        </p:tav>
                                        <p:tav tm="100000">
                                          <p:val>
                                            <p:strVal val="#ppt_w"/>
                                          </p:val>
                                        </p:tav>
                                      </p:tavLst>
                                    </p:anim>
                                    <p:anim calcmode="lin" valueType="num">
                                      <p:cBhvr>
                                        <p:cTn id="15" dur="500" fill="hold"/>
                                        <p:tgtEl>
                                          <p:spTgt spid="31747"/>
                                        </p:tgtEl>
                                        <p:attrNameLst>
                                          <p:attrName>ppt_h</p:attrName>
                                        </p:attrNameLst>
                                      </p:cBhvr>
                                      <p:tavLst>
                                        <p:tav tm="0">
                                          <p:val>
                                            <p:fltVal val="0"/>
                                          </p:val>
                                        </p:tav>
                                        <p:tav tm="100000">
                                          <p:val>
                                            <p:strVal val="#ppt_h"/>
                                          </p:val>
                                        </p:tav>
                                      </p:tavLst>
                                    </p:anim>
                                    <p:animEffect transition="in" filter="fade">
                                      <p:cBhvr>
                                        <p:cTn id="16"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features</a:t>
            </a:r>
            <a:endParaRPr lang="en-US" dirty="0"/>
          </a:p>
        </p:txBody>
      </p:sp>
      <p:sp>
        <p:nvSpPr>
          <p:cNvPr id="3" name="Content Placeholder 2"/>
          <p:cNvSpPr>
            <a:spLocks noGrp="1"/>
          </p:cNvSpPr>
          <p:nvPr>
            <p:ph idx="1"/>
          </p:nvPr>
        </p:nvSpPr>
        <p:spPr/>
        <p:txBody>
          <a:bodyPr/>
          <a:lstStyle/>
          <a:p>
            <a:r>
              <a:rPr lang="en-US" sz="1800" i="1" dirty="0" smtClean="0">
                <a:solidFill>
                  <a:srgbClr val="0000FF"/>
                </a:solidFill>
              </a:rPr>
              <a:t>In telecommunication software,  feature </a:t>
            </a:r>
            <a:r>
              <a:rPr lang="en-US" sz="1800" i="1" dirty="0">
                <a:solidFill>
                  <a:srgbClr val="0000FF"/>
                </a:solidFill>
              </a:rPr>
              <a:t>interactions </a:t>
            </a:r>
            <a:r>
              <a:rPr lang="en-US" sz="1800" i="1" dirty="0" smtClean="0">
                <a:solidFill>
                  <a:srgbClr val="0000FF"/>
                </a:solidFill>
              </a:rPr>
              <a:t>are a </a:t>
            </a:r>
            <a:r>
              <a:rPr lang="en-US" sz="1800" i="1" dirty="0">
                <a:solidFill>
                  <a:srgbClr val="0000FF"/>
                </a:solidFill>
              </a:rPr>
              <a:t>notorious source of runaway complexity, </a:t>
            </a:r>
            <a:r>
              <a:rPr lang="en-US" sz="1800" i="1" dirty="0" smtClean="0">
                <a:solidFill>
                  <a:srgbClr val="0000FF"/>
                </a:solidFill>
              </a:rPr>
              <a:t>bugs</a:t>
            </a:r>
            <a:r>
              <a:rPr lang="en-US" sz="1800" i="1" dirty="0">
                <a:solidFill>
                  <a:srgbClr val="0000FF"/>
                </a:solidFill>
              </a:rPr>
              <a:t>, cost and schedule overruns, and unfortunate user experiences. </a:t>
            </a:r>
          </a:p>
          <a:p>
            <a:endParaRPr lang="en-US" sz="1800" i="1" dirty="0" smtClean="0">
              <a:solidFill>
                <a:srgbClr val="0000FF"/>
              </a:solidFill>
            </a:endParaRPr>
          </a:p>
          <a:p>
            <a:r>
              <a:rPr lang="en-US" sz="1800" i="1" dirty="0" smtClean="0">
                <a:solidFill>
                  <a:srgbClr val="0000FF"/>
                </a:solidFill>
              </a:rPr>
              <a:t>Bob </a:t>
            </a:r>
            <a:r>
              <a:rPr lang="en-US" sz="1800" i="1" dirty="0">
                <a:solidFill>
                  <a:srgbClr val="0000FF"/>
                </a:solidFill>
              </a:rPr>
              <a:t>has  “call-forwarding” enabled and is forwarding  calls to Carol. Carol has “do-not-disturb”. Alice calls Bob, the call is forwarded to Carol, and Carol’s phone rings, because “do-not-disturb” is not applied to a forwarded call</a:t>
            </a:r>
            <a:r>
              <a:rPr lang="en-US" sz="1800" i="1" dirty="0" smtClean="0">
                <a:solidFill>
                  <a:srgbClr val="0000FF"/>
                </a:solidFill>
              </a:rPr>
              <a:t>.</a:t>
            </a:r>
            <a:endParaRPr lang="en-US" sz="1800" i="1" dirty="0">
              <a:solidFill>
                <a:srgbClr val="0000FF"/>
              </a:solidFill>
            </a:endParaRPr>
          </a:p>
          <a:p>
            <a:endParaRPr lang="en-US" sz="1800" i="1" dirty="0" smtClean="0">
              <a:solidFill>
                <a:srgbClr val="0000FF"/>
              </a:solidFill>
            </a:endParaRPr>
          </a:p>
          <a:p>
            <a:r>
              <a:rPr lang="en-US" sz="1800" i="1" dirty="0" smtClean="0">
                <a:solidFill>
                  <a:srgbClr val="0000FF"/>
                </a:solidFill>
              </a:rPr>
              <a:t>Alice </a:t>
            </a:r>
            <a:r>
              <a:rPr lang="en-US" sz="1800" i="1" dirty="0">
                <a:solidFill>
                  <a:srgbClr val="0000FF"/>
                </a:solidFill>
              </a:rPr>
              <a:t>calls a sales group. A feature for the sales group selects Bob as a sales representative on duty, and forwards the call to Bob. Bob’s cellphone is turned off, so his personal Voice Mail answers the call and offers to take a message.</a:t>
            </a:r>
          </a:p>
          <a:p>
            <a:r>
              <a:rPr lang="en-US" sz="1800" i="1" dirty="0">
                <a:solidFill>
                  <a:srgbClr val="0000FF"/>
                </a:solidFill>
              </a:rPr>
              <a:t> </a:t>
            </a:r>
          </a:p>
          <a:p>
            <a:r>
              <a:rPr lang="en-US" sz="1800" i="1" dirty="0">
                <a:solidFill>
                  <a:srgbClr val="0000FF"/>
                </a:solidFill>
              </a:rPr>
              <a:t>[etc.]</a:t>
            </a:r>
          </a:p>
          <a:p>
            <a:endParaRPr lang="en-US" sz="1800" dirty="0"/>
          </a:p>
        </p:txBody>
      </p:sp>
      <p:sp>
        <p:nvSpPr>
          <p:cNvPr id="4" name="Text Box 4"/>
          <p:cNvSpPr txBox="1">
            <a:spLocks noChangeArrowheads="1"/>
          </p:cNvSpPr>
          <p:nvPr/>
        </p:nvSpPr>
        <p:spPr bwMode="auto">
          <a:xfrm>
            <a:off x="6285121" y="311800"/>
            <a:ext cx="152437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Constantia" panose="02030602050306030303" pitchFamily="18" charset="0"/>
              </a:rPr>
              <a:t>Source: Zave*</a:t>
            </a:r>
          </a:p>
        </p:txBody>
      </p:sp>
      <p:sp>
        <p:nvSpPr>
          <p:cNvPr id="5" name="TextBox 4"/>
          <p:cNvSpPr txBox="1"/>
          <p:nvPr/>
        </p:nvSpPr>
        <p:spPr>
          <a:xfrm>
            <a:off x="4150402" y="4480185"/>
            <a:ext cx="3743793" cy="300082"/>
          </a:xfrm>
          <a:prstGeom prst="rect">
            <a:avLst/>
          </a:prstGeom>
          <a:noFill/>
        </p:spPr>
        <p:txBody>
          <a:bodyPr wrap="square" rtlCol="0">
            <a:spAutoFit/>
          </a:bodyPr>
          <a:lstStyle/>
          <a:p>
            <a:r>
              <a:rPr lang="en-US" sz="1350" i="1" dirty="0">
                <a:solidFill>
                  <a:srgbClr val="0000FF"/>
                </a:solidFill>
                <a:latin typeface="Constantia" panose="02030602050306030303" pitchFamily="18" charset="0"/>
              </a:rPr>
              <a:t>*Abridged, see full citation in book</a:t>
            </a:r>
          </a:p>
        </p:txBody>
      </p:sp>
    </p:spTree>
    <p:extLst>
      <p:ext uri="{BB962C8B-B14F-4D97-AF65-F5344CB8AC3E}">
        <p14:creationId xmlns:p14="http://schemas.microsoft.com/office/powerpoint/2010/main" val="3550300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(continued)</a:t>
            </a:r>
            <a:endParaRPr lang="en-US" dirty="0"/>
          </a:p>
        </p:txBody>
      </p:sp>
      <p:sp>
        <p:nvSpPr>
          <p:cNvPr id="3" name="Content Placeholder 2"/>
          <p:cNvSpPr>
            <a:spLocks noGrp="1"/>
          </p:cNvSpPr>
          <p:nvPr>
            <p:ph idx="1"/>
          </p:nvPr>
        </p:nvSpPr>
        <p:spPr>
          <a:xfrm>
            <a:off x="1366838" y="758429"/>
            <a:ext cx="221933" cy="567452"/>
          </a:xfrm>
        </p:spPr>
        <p:txBody>
          <a:bodyPr/>
          <a:lstStyle/>
          <a:p>
            <a:r>
              <a:rPr lang="en-US" dirty="0" smtClean="0"/>
              <a:t>.</a:t>
            </a:r>
            <a:endParaRPr lang="en-US" dirty="0"/>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681796"/>
            <a:ext cx="5774531" cy="373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5943600" y="412659"/>
            <a:ext cx="2003597"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t>Source: Royce 1970</a:t>
            </a:r>
          </a:p>
        </p:txBody>
      </p:sp>
    </p:spTree>
    <p:extLst>
      <p:ext uri="{BB962C8B-B14F-4D97-AF65-F5344CB8AC3E}">
        <p14:creationId xmlns:p14="http://schemas.microsoft.com/office/powerpoint/2010/main" val="128937178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(imagined)</a:t>
            </a:r>
            <a:endParaRPr lang="en-US" dirty="0"/>
          </a:p>
        </p:txBody>
      </p:sp>
      <p:sp>
        <p:nvSpPr>
          <p:cNvPr id="3" name="Content Placeholder 2"/>
          <p:cNvSpPr>
            <a:spLocks noGrp="1"/>
          </p:cNvSpPr>
          <p:nvPr>
            <p:ph idx="1"/>
          </p:nvPr>
        </p:nvSpPr>
        <p:spPr>
          <a:xfrm>
            <a:off x="249239" y="758429"/>
            <a:ext cx="7563644" cy="4096837"/>
          </a:xfrm>
        </p:spPr>
        <p:txBody>
          <a:bodyPr/>
          <a:lstStyle/>
          <a:p>
            <a:r>
              <a:rPr lang="en-US" sz="2000" dirty="0" smtClean="0">
                <a:solidFill>
                  <a:srgbClr val="8B0000"/>
                </a:solidFill>
              </a:rPr>
              <a:t>(#</a:t>
            </a:r>
            <a:r>
              <a:rPr lang="en-US" sz="2000" dirty="0">
                <a:solidFill>
                  <a:srgbClr val="8B0000"/>
                </a:solidFill>
              </a:rPr>
              <a:t>1) </a:t>
            </a:r>
            <a:r>
              <a:rPr lang="en-US" sz="2000" b="1" dirty="0">
                <a:solidFill>
                  <a:srgbClr val="8B0000"/>
                </a:solidFill>
              </a:rPr>
              <a:t>As an</a:t>
            </a:r>
            <a:r>
              <a:rPr lang="en-US" sz="2000" dirty="0">
                <a:solidFill>
                  <a:srgbClr val="8B0000"/>
                </a:solidFill>
              </a:rPr>
              <a:t> executive, </a:t>
            </a:r>
            <a:r>
              <a:rPr lang="en-US" sz="2000" b="1" dirty="0">
                <a:solidFill>
                  <a:srgbClr val="8B0000"/>
                </a:solidFill>
              </a:rPr>
              <a:t>I want </a:t>
            </a:r>
            <a:r>
              <a:rPr lang="en-US" sz="2000" dirty="0">
                <a:solidFill>
                  <a:srgbClr val="8B0000"/>
                </a:solidFill>
              </a:rPr>
              <a:t>a redirection option </a:t>
            </a:r>
            <a:r>
              <a:rPr lang="en-US" sz="2000" b="1" dirty="0">
                <a:solidFill>
                  <a:srgbClr val="8B0000"/>
                </a:solidFill>
              </a:rPr>
              <a:t>so that</a:t>
            </a:r>
            <a:r>
              <a:rPr lang="en-US" sz="2000" dirty="0">
                <a:solidFill>
                  <a:srgbClr val="8B0000"/>
                </a:solidFill>
              </a:rPr>
              <a:t> if my phone is busy the call is redirected to my </a:t>
            </a:r>
            <a:r>
              <a:rPr lang="en-US" sz="2000" dirty="0" smtClean="0">
                <a:solidFill>
                  <a:srgbClr val="8B0000"/>
                </a:solidFill>
              </a:rPr>
              <a:t>secretary</a:t>
            </a:r>
            <a:endParaRPr lang="en-US" sz="2000" dirty="0">
              <a:solidFill>
                <a:srgbClr val="8B0000"/>
              </a:solidFill>
            </a:endParaRPr>
          </a:p>
          <a:p>
            <a:r>
              <a:rPr lang="en-US" sz="2000" dirty="0" smtClean="0">
                <a:solidFill>
                  <a:srgbClr val="8B0000"/>
                </a:solidFill>
              </a:rPr>
              <a:t>…</a:t>
            </a:r>
            <a:endParaRPr lang="en-US" sz="2000" dirty="0">
              <a:solidFill>
                <a:srgbClr val="8B0000"/>
              </a:solidFill>
            </a:endParaRPr>
          </a:p>
          <a:p>
            <a:r>
              <a:rPr lang="en-US" sz="2000" dirty="0">
                <a:solidFill>
                  <a:srgbClr val="8B0000"/>
                </a:solidFill>
              </a:rPr>
              <a:t>(#2) As a system configurator, I want to be able to specify various priorities for “busy” </a:t>
            </a:r>
            <a:r>
              <a:rPr lang="en-US" sz="2000" dirty="0" smtClean="0">
                <a:solidFill>
                  <a:srgbClr val="8B0000"/>
                </a:solidFill>
              </a:rPr>
              <a:t>actions</a:t>
            </a:r>
            <a:endParaRPr lang="en-US" sz="2000" dirty="0">
              <a:solidFill>
                <a:srgbClr val="8B0000"/>
              </a:solidFill>
            </a:endParaRPr>
          </a:p>
          <a:p>
            <a:r>
              <a:rPr lang="en-US" sz="2000" dirty="0" smtClean="0">
                <a:solidFill>
                  <a:srgbClr val="8B0000"/>
                </a:solidFill>
              </a:rPr>
              <a:t>..</a:t>
            </a:r>
            <a:endParaRPr lang="en-US" sz="2000" dirty="0">
              <a:solidFill>
                <a:srgbClr val="8B0000"/>
              </a:solidFill>
            </a:endParaRPr>
          </a:p>
          <a:p>
            <a:r>
              <a:rPr lang="en-US" sz="2000" dirty="0">
                <a:solidFill>
                  <a:srgbClr val="8B0000"/>
                </a:solidFill>
              </a:rPr>
              <a:t>(#3) As a salesperson, I want to make sure that if a prospect calls while I am in a conversation, the conversation is interrupted </a:t>
            </a:r>
            <a:r>
              <a:rPr lang="en-US" sz="2000" b="1" dirty="0">
                <a:solidFill>
                  <a:srgbClr val="8B0000"/>
                </a:solidFill>
              </a:rPr>
              <a:t>so that</a:t>
            </a:r>
            <a:r>
              <a:rPr lang="en-US" sz="2000" dirty="0">
                <a:solidFill>
                  <a:srgbClr val="8B0000"/>
                </a:solidFill>
              </a:rPr>
              <a:t> I can take the call </a:t>
            </a:r>
            <a:r>
              <a:rPr lang="en-US" sz="2000" dirty="0" smtClean="0">
                <a:solidFill>
                  <a:srgbClr val="8B0000"/>
                </a:solidFill>
              </a:rPr>
              <a:t>immediately</a:t>
            </a:r>
          </a:p>
          <a:p>
            <a:r>
              <a:rPr lang="en-US" sz="2000" dirty="0" smtClean="0">
                <a:solidFill>
                  <a:srgbClr val="8B0000"/>
                </a:solidFill>
              </a:rPr>
              <a:t>…</a:t>
            </a:r>
            <a:endParaRPr lang="en-US" sz="2000" dirty="0">
              <a:solidFill>
                <a:srgbClr val="8B0000"/>
              </a:solidFill>
            </a:endParaRPr>
          </a:p>
          <a:p>
            <a:r>
              <a:rPr lang="en-US" sz="2000" dirty="0">
                <a:solidFill>
                  <a:srgbClr val="8B0000"/>
                </a:solidFill>
              </a:rPr>
              <a:t>(#4) As a considerate correspondent, I want to make sure that if a call comes while my phone is busy I get to the option of calling back as soon as the current call is </a:t>
            </a:r>
            <a:r>
              <a:rPr lang="en-US" sz="2000" dirty="0" smtClean="0">
                <a:solidFill>
                  <a:srgbClr val="8B0000"/>
                </a:solidFill>
              </a:rPr>
              <a:t>over</a:t>
            </a:r>
            <a:endParaRPr lang="en-US" sz="2000" dirty="0">
              <a:solidFill>
                <a:srgbClr val="8B0000"/>
              </a:solidFill>
            </a:endParaRPr>
          </a:p>
        </p:txBody>
      </p:sp>
    </p:spTree>
    <p:extLst>
      <p:ext uri="{BB962C8B-B14F-4D97-AF65-F5344CB8AC3E}">
        <p14:creationId xmlns:p14="http://schemas.microsoft.com/office/powerpoint/2010/main" val="2488483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safety</a:t>
            </a:r>
            <a:endParaRPr lang="en-US" dirty="0"/>
          </a:p>
        </p:txBody>
      </p:sp>
      <p:sp>
        <p:nvSpPr>
          <p:cNvPr id="3" name="Content Placeholder 2"/>
          <p:cNvSpPr>
            <a:spLocks noGrp="1"/>
          </p:cNvSpPr>
          <p:nvPr>
            <p:ph idx="1"/>
          </p:nvPr>
        </p:nvSpPr>
        <p:spPr/>
        <p:txBody>
          <a:bodyPr/>
          <a:lstStyle/>
          <a:p>
            <a:r>
              <a:rPr lang="en-US" dirty="0" smtClean="0"/>
              <a:t>Encourage free expression of ideas</a:t>
            </a:r>
          </a:p>
          <a:p>
            <a:r>
              <a:rPr lang="en-US" dirty="0" smtClean="0"/>
              <a:t>Do not ridicule anyone because of a question or suggestion</a:t>
            </a:r>
          </a:p>
          <a:p>
            <a:r>
              <a:rPr lang="en-US" dirty="0" smtClean="0"/>
              <a:t>Build trust within the team</a:t>
            </a:r>
            <a:endParaRPr lang="en-US" dirty="0"/>
          </a:p>
        </p:txBody>
      </p:sp>
      <p:sp>
        <p:nvSpPr>
          <p:cNvPr id="4" name="Trapezoid 3"/>
          <p:cNvSpPr/>
          <p:nvPr/>
        </p:nvSpPr>
        <p:spPr bwMode="auto">
          <a:xfrm>
            <a:off x="4781693" y="101860"/>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rPr>
              <a:t>Crystal</a:t>
            </a:r>
          </a:p>
        </p:txBody>
      </p:sp>
    </p:spTree>
    <p:extLst>
      <p:ext uri="{BB962C8B-B14F-4D97-AF65-F5344CB8AC3E}">
        <p14:creationId xmlns:p14="http://schemas.microsoft.com/office/powerpoint/2010/main" val="339402415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Humanity</a:t>
            </a:r>
            <a:endParaRPr lang="en-US" dirty="0"/>
          </a:p>
        </p:txBody>
      </p:sp>
      <p:sp>
        <p:nvSpPr>
          <p:cNvPr id="3" name="Content Placeholder 2"/>
          <p:cNvSpPr>
            <a:spLocks noGrp="1"/>
          </p:cNvSpPr>
          <p:nvPr>
            <p:ph idx="1"/>
          </p:nvPr>
        </p:nvSpPr>
        <p:spPr/>
        <p:txBody>
          <a:bodyPr/>
          <a:lstStyle/>
          <a:p>
            <a:r>
              <a:rPr lang="en-US" dirty="0" smtClean="0"/>
              <a:t>Recognize that software is developed by people</a:t>
            </a:r>
          </a:p>
          <a:p>
            <a:r>
              <a:rPr lang="en-US" dirty="0" smtClean="0"/>
              <a:t>Offer developers what they expect:</a:t>
            </a:r>
          </a:p>
          <a:p>
            <a:pPr lvl="1"/>
            <a:r>
              <a:rPr lang="en-US" dirty="0" smtClean="0"/>
              <a:t>Safety</a:t>
            </a:r>
          </a:p>
          <a:p>
            <a:pPr lvl="1"/>
            <a:r>
              <a:rPr lang="en-US" dirty="0" smtClean="0"/>
              <a:t>Accomplishment</a:t>
            </a:r>
          </a:p>
          <a:p>
            <a:pPr lvl="1"/>
            <a:r>
              <a:rPr lang="en-US" dirty="0" smtClean="0"/>
              <a:t>Belonging</a:t>
            </a:r>
          </a:p>
          <a:p>
            <a:pPr lvl="1"/>
            <a:r>
              <a:rPr lang="en-US" dirty="0" smtClean="0"/>
              <a:t>Growth</a:t>
            </a:r>
          </a:p>
          <a:p>
            <a:pPr lvl="1"/>
            <a:r>
              <a:rPr lang="en-US" dirty="0" smtClean="0"/>
              <a:t>Intimacy</a:t>
            </a:r>
          </a:p>
          <a:p>
            <a:pPr lvl="1"/>
            <a:endParaRPr lang="en-US" dirty="0"/>
          </a:p>
          <a:p>
            <a:pPr lvl="1"/>
            <a:endParaRPr lang="en-US" dirty="0" smtClean="0"/>
          </a:p>
          <a:p>
            <a:r>
              <a:rPr lang="en-US" dirty="0" smtClean="0"/>
              <a:t>Agile approaches are indebted here to </a:t>
            </a:r>
            <a:r>
              <a:rPr lang="en-US" dirty="0" err="1" smtClean="0"/>
              <a:t>DeMarco’s</a:t>
            </a:r>
            <a:r>
              <a:rPr lang="en-US" dirty="0" smtClean="0"/>
              <a:t> and Lister’s </a:t>
            </a:r>
            <a:r>
              <a:rPr lang="en-US" i="1" dirty="0" err="1" smtClean="0"/>
              <a:t>Peopleware</a:t>
            </a:r>
            <a:r>
              <a:rPr lang="en-US" dirty="0" smtClean="0"/>
              <a:t> (see bibliography)</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rPr>
              <a:t>XP</a:t>
            </a:r>
          </a:p>
        </p:txBody>
      </p:sp>
      <p:sp>
        <p:nvSpPr>
          <p:cNvPr id="5" name="Text Box 4"/>
          <p:cNvSpPr txBox="1">
            <a:spLocks noChangeArrowheads="1"/>
          </p:cNvSpPr>
          <p:nvPr/>
        </p:nvSpPr>
        <p:spPr bwMode="auto">
          <a:xfrm>
            <a:off x="6149340" y="415143"/>
            <a:ext cx="175790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rPr>
              <a:t>Source: Beck 05</a:t>
            </a:r>
          </a:p>
        </p:txBody>
      </p:sp>
    </p:spTree>
    <p:extLst>
      <p:ext uri="{BB962C8B-B14F-4D97-AF65-F5344CB8AC3E}">
        <p14:creationId xmlns:p14="http://schemas.microsoft.com/office/powerpoint/2010/main" val="1555982979"/>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fontScale="92500" lnSpcReduction="20000"/>
          </a:bodyPr>
          <a:lstStyle/>
          <a:p>
            <a:pPr algn="ctr">
              <a:spcBef>
                <a:spcPct val="50000"/>
              </a:spcBef>
            </a:pPr>
            <a:r>
              <a:rPr lang="en-US" dirty="0" smtClean="0">
                <a:solidFill>
                  <a:srgbClr val="3333FF"/>
                </a:solidFill>
                <a:latin typeface="Arial"/>
                <a:cs typeface="Arial"/>
              </a:rPr>
              <a:t>Part A: Context</a:t>
            </a:r>
            <a:br>
              <a:rPr lang="en-US" dirty="0" smtClean="0">
                <a:solidFill>
                  <a:srgbClr val="3333FF"/>
                </a:solidFill>
                <a:latin typeface="Arial"/>
                <a:cs typeface="Arial"/>
              </a:rPr>
            </a:br>
            <a:r>
              <a:rPr lang="en-US" dirty="0" smtClean="0">
                <a:solidFill>
                  <a:srgbClr val="3333FF"/>
                </a:solidFill>
                <a:latin typeface="Arial"/>
                <a:cs typeface="Arial"/>
              </a:rPr>
              <a:t>6: A few method-specific principles</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Important ideas from Scrum, Lean, Crystal and XP</a:t>
            </a:r>
            <a:br>
              <a:rPr lang="en-US" dirty="0" smtClean="0">
                <a:latin typeface="Arial"/>
                <a:cs typeface="Arial"/>
              </a:rPr>
            </a:br>
            <a:r>
              <a:rPr lang="en-US" dirty="0" smtClean="0">
                <a:latin typeface="Arial"/>
                <a:cs typeface="Arial"/>
              </a:rPr>
              <a:t>Minimize waste</a:t>
            </a:r>
            <a:br>
              <a:rPr lang="en-US" dirty="0" smtClean="0">
                <a:latin typeface="Arial"/>
                <a:cs typeface="Arial"/>
              </a:rPr>
            </a:br>
            <a:r>
              <a:rPr lang="en-US" dirty="0" smtClean="0">
                <a:latin typeface="Arial"/>
                <a:cs typeface="Arial"/>
              </a:rPr>
              <a:t>Accumulate user stories (and the limits of that approach)</a:t>
            </a:r>
            <a:br>
              <a:rPr lang="en-US" dirty="0" smtClean="0">
                <a:latin typeface="Arial"/>
                <a:cs typeface="Arial"/>
              </a:rPr>
            </a:br>
            <a:r>
              <a:rPr lang="en-US" dirty="0" smtClean="0">
                <a:latin typeface="Arial"/>
                <a:cs typeface="Arial"/>
              </a:rPr>
              <a:t>Amplify learning</a:t>
            </a:r>
            <a:br>
              <a:rPr lang="en-US" dirty="0" smtClean="0">
                <a:latin typeface="Arial"/>
                <a:cs typeface="Arial"/>
              </a:rPr>
            </a:br>
            <a:r>
              <a:rPr lang="en-US" dirty="0" smtClean="0">
                <a:latin typeface="Arial"/>
                <a:cs typeface="Arial"/>
              </a:rPr>
              <a:t>Ensure personal safety</a:t>
            </a:r>
            <a:br>
              <a:rPr lang="en-US" dirty="0" smtClean="0">
                <a:latin typeface="Arial"/>
                <a:cs typeface="Arial"/>
              </a:rPr>
            </a:br>
            <a:r>
              <a:rPr lang="en-US" dirty="0" smtClean="0">
                <a:latin typeface="Arial"/>
                <a:cs typeface="Arial"/>
              </a:rPr>
              <a:t>(and a few others)</a:t>
            </a:r>
          </a:p>
        </p:txBody>
      </p:sp>
    </p:spTree>
    <p:extLst>
      <p:ext uri="{BB962C8B-B14F-4D97-AF65-F5344CB8AC3E}">
        <p14:creationId xmlns:p14="http://schemas.microsoft.com/office/powerpoint/2010/main" val="3844633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602" name="Rectangle 2"/>
          <p:cNvSpPr>
            <a:spLocks noGrp="1" noChangeArrowheads="1"/>
          </p:cNvSpPr>
          <p:nvPr>
            <p:ph type="title"/>
          </p:nvPr>
        </p:nvSpPr>
        <p:spPr>
          <a:xfrm>
            <a:off x="208360" y="8930"/>
            <a:ext cx="5537597" cy="540544"/>
          </a:xfrm>
        </p:spPr>
        <p:txBody>
          <a:bodyPr/>
          <a:lstStyle/>
          <a:p>
            <a:r>
              <a:rPr lang="en-US" dirty="0"/>
              <a:t>The waterfall model of the lifecycle</a:t>
            </a:r>
          </a:p>
        </p:txBody>
      </p:sp>
      <p:sp>
        <p:nvSpPr>
          <p:cNvPr id="2073603" name="AutoShape 3"/>
          <p:cNvSpPr>
            <a:spLocks noChangeArrowheads="1"/>
          </p:cNvSpPr>
          <p:nvPr/>
        </p:nvSpPr>
        <p:spPr bwMode="auto">
          <a:xfrm>
            <a:off x="3028951" y="764381"/>
            <a:ext cx="764381" cy="285750"/>
          </a:xfrm>
          <a:prstGeom prst="roundRect">
            <a:avLst>
              <a:gd name="adj" fmla="val 16667"/>
            </a:avLst>
          </a:prstGeom>
          <a:solidFill>
            <a:srgbClr val="996600"/>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04" name="Text Box 4"/>
          <p:cNvSpPr txBox="1">
            <a:spLocks noChangeArrowheads="1"/>
          </p:cNvSpPr>
          <p:nvPr/>
        </p:nvSpPr>
        <p:spPr bwMode="auto">
          <a:xfrm>
            <a:off x="3086101" y="772717"/>
            <a:ext cx="678656" cy="276999"/>
          </a:xfrm>
          <a:prstGeom prst="rect">
            <a:avLst/>
          </a:prstGeom>
          <a:noFill/>
          <a:ln w="9525">
            <a:noFill/>
            <a:miter lim="800000"/>
            <a:headEnd/>
            <a:tailEnd/>
          </a:ln>
          <a:effectLst/>
        </p:spPr>
        <p:txBody>
          <a:bodyPr lIns="0" tIns="0" rIns="0" bIns="0">
            <a:spAutoFit/>
          </a:bodyPr>
          <a:lstStyle/>
          <a:p>
            <a:r>
              <a:rPr lang="en-US" sz="900">
                <a:solidFill>
                  <a:schemeClr val="bg1"/>
                </a:solidFill>
              </a:rPr>
              <a:t>Feasibility</a:t>
            </a:r>
            <a:br>
              <a:rPr lang="en-US" sz="900">
                <a:solidFill>
                  <a:schemeClr val="bg1"/>
                </a:solidFill>
              </a:rPr>
            </a:br>
            <a:r>
              <a:rPr lang="en-US" sz="900">
                <a:solidFill>
                  <a:schemeClr val="bg1"/>
                </a:solidFill>
              </a:rPr>
              <a:t>study</a:t>
            </a:r>
          </a:p>
        </p:txBody>
      </p:sp>
      <p:sp>
        <p:nvSpPr>
          <p:cNvPr id="2073605" name="AutoShape 5"/>
          <p:cNvSpPr>
            <a:spLocks noChangeArrowheads="1"/>
          </p:cNvSpPr>
          <p:nvPr/>
        </p:nvSpPr>
        <p:spPr bwMode="auto">
          <a:xfrm>
            <a:off x="3312319" y="1165622"/>
            <a:ext cx="764381" cy="342900"/>
          </a:xfrm>
          <a:prstGeom prst="roundRect">
            <a:avLst>
              <a:gd name="adj" fmla="val 16667"/>
            </a:avLst>
          </a:prstGeom>
          <a:solidFill>
            <a:srgbClr val="006600"/>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06" name="AutoShape 6"/>
          <p:cNvSpPr>
            <a:spLocks noChangeArrowheads="1"/>
          </p:cNvSpPr>
          <p:nvPr/>
        </p:nvSpPr>
        <p:spPr bwMode="auto">
          <a:xfrm>
            <a:off x="3595688" y="1681163"/>
            <a:ext cx="764381" cy="286941"/>
          </a:xfrm>
          <a:prstGeom prst="roundRect">
            <a:avLst>
              <a:gd name="adj" fmla="val 16667"/>
            </a:avLst>
          </a:prstGeom>
          <a:solidFill>
            <a:schemeClr val="accent2"/>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07" name="AutoShape 7"/>
          <p:cNvSpPr>
            <a:spLocks noChangeArrowheads="1"/>
          </p:cNvSpPr>
          <p:nvPr/>
        </p:nvSpPr>
        <p:spPr bwMode="auto">
          <a:xfrm>
            <a:off x="3935017" y="2199085"/>
            <a:ext cx="764381" cy="285750"/>
          </a:xfrm>
          <a:prstGeom prst="roundRect">
            <a:avLst>
              <a:gd name="adj" fmla="val 16667"/>
            </a:avLst>
          </a:prstGeom>
          <a:solidFill>
            <a:schemeClr val="tx1"/>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08" name="AutoShape 8"/>
          <p:cNvSpPr>
            <a:spLocks noChangeArrowheads="1"/>
          </p:cNvSpPr>
          <p:nvPr/>
        </p:nvSpPr>
        <p:spPr bwMode="auto">
          <a:xfrm>
            <a:off x="4302919" y="2771775"/>
            <a:ext cx="763191" cy="285750"/>
          </a:xfrm>
          <a:prstGeom prst="roundRect">
            <a:avLst>
              <a:gd name="adj" fmla="val 16667"/>
            </a:avLst>
          </a:prstGeom>
          <a:solidFill>
            <a:schemeClr val="hlink"/>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09" name="AutoShape 9"/>
          <p:cNvSpPr>
            <a:spLocks noChangeArrowheads="1"/>
          </p:cNvSpPr>
          <p:nvPr/>
        </p:nvSpPr>
        <p:spPr bwMode="auto">
          <a:xfrm>
            <a:off x="4642247" y="3288507"/>
            <a:ext cx="765572" cy="284560"/>
          </a:xfrm>
          <a:prstGeom prst="roundRect">
            <a:avLst>
              <a:gd name="adj" fmla="val 16667"/>
            </a:avLst>
          </a:prstGeom>
          <a:solidFill>
            <a:srgbClr val="660033"/>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10" name="AutoShape 10"/>
          <p:cNvSpPr>
            <a:spLocks noChangeArrowheads="1"/>
          </p:cNvSpPr>
          <p:nvPr/>
        </p:nvSpPr>
        <p:spPr bwMode="auto">
          <a:xfrm>
            <a:off x="4982767" y="3746898"/>
            <a:ext cx="763190" cy="344090"/>
          </a:xfrm>
          <a:prstGeom prst="roundRect">
            <a:avLst>
              <a:gd name="adj" fmla="val 16667"/>
            </a:avLst>
          </a:prstGeom>
          <a:solidFill>
            <a:srgbClr val="993300"/>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11" name="AutoShape 11"/>
          <p:cNvSpPr>
            <a:spLocks noChangeArrowheads="1"/>
          </p:cNvSpPr>
          <p:nvPr/>
        </p:nvSpPr>
        <p:spPr bwMode="auto">
          <a:xfrm>
            <a:off x="5306092" y="4263629"/>
            <a:ext cx="764381" cy="288131"/>
          </a:xfrm>
          <a:prstGeom prst="roundRect">
            <a:avLst>
              <a:gd name="adj" fmla="val 16667"/>
            </a:avLst>
          </a:prstGeom>
          <a:solidFill>
            <a:srgbClr val="009900"/>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endParaRPr lang="en-US" sz="1800"/>
          </a:p>
        </p:txBody>
      </p:sp>
      <p:sp>
        <p:nvSpPr>
          <p:cNvPr id="2073612" name="Text Box 12"/>
          <p:cNvSpPr txBox="1">
            <a:spLocks noChangeArrowheads="1"/>
          </p:cNvSpPr>
          <p:nvPr/>
        </p:nvSpPr>
        <p:spPr bwMode="auto">
          <a:xfrm>
            <a:off x="3326607" y="1265635"/>
            <a:ext cx="736997" cy="138499"/>
          </a:xfrm>
          <a:prstGeom prst="rect">
            <a:avLst/>
          </a:prstGeom>
          <a:noFill/>
          <a:ln w="9525">
            <a:noFill/>
            <a:miter lim="800000"/>
            <a:headEnd/>
            <a:tailEnd/>
          </a:ln>
          <a:effectLst/>
        </p:spPr>
        <p:txBody>
          <a:bodyPr lIns="0" tIns="0" rIns="0" bIns="0">
            <a:spAutoFit/>
          </a:bodyPr>
          <a:lstStyle/>
          <a:p>
            <a:r>
              <a:rPr lang="en-US" sz="900">
                <a:solidFill>
                  <a:schemeClr val="bg1"/>
                </a:solidFill>
              </a:rPr>
              <a:t>Requirements</a:t>
            </a:r>
          </a:p>
        </p:txBody>
      </p:sp>
      <p:sp>
        <p:nvSpPr>
          <p:cNvPr id="2073613" name="Text Box 13"/>
          <p:cNvSpPr txBox="1">
            <a:spLocks noChangeArrowheads="1"/>
          </p:cNvSpPr>
          <p:nvPr/>
        </p:nvSpPr>
        <p:spPr bwMode="auto">
          <a:xfrm>
            <a:off x="3623072" y="1739504"/>
            <a:ext cx="713184" cy="138499"/>
          </a:xfrm>
          <a:prstGeom prst="rect">
            <a:avLst/>
          </a:prstGeom>
          <a:noFill/>
          <a:ln w="9525">
            <a:noFill/>
            <a:miter lim="800000"/>
            <a:headEnd/>
            <a:tailEnd/>
          </a:ln>
          <a:effectLst/>
        </p:spPr>
        <p:txBody>
          <a:bodyPr lIns="0" tIns="0" rIns="0" bIns="0">
            <a:spAutoFit/>
          </a:bodyPr>
          <a:lstStyle/>
          <a:p>
            <a:r>
              <a:rPr lang="en-US" sz="900">
                <a:solidFill>
                  <a:schemeClr val="bg1"/>
                </a:solidFill>
              </a:rPr>
              <a:t>Specification</a:t>
            </a:r>
          </a:p>
        </p:txBody>
      </p:sp>
      <p:sp>
        <p:nvSpPr>
          <p:cNvPr id="2073614" name="Text Box 14"/>
          <p:cNvSpPr txBox="1">
            <a:spLocks noChangeArrowheads="1"/>
          </p:cNvSpPr>
          <p:nvPr/>
        </p:nvSpPr>
        <p:spPr bwMode="auto">
          <a:xfrm>
            <a:off x="3992167" y="2206229"/>
            <a:ext cx="678656" cy="276999"/>
          </a:xfrm>
          <a:prstGeom prst="rect">
            <a:avLst/>
          </a:prstGeom>
          <a:noFill/>
          <a:ln w="9525">
            <a:noFill/>
            <a:miter lim="800000"/>
            <a:headEnd/>
            <a:tailEnd/>
          </a:ln>
          <a:effectLst/>
        </p:spPr>
        <p:txBody>
          <a:bodyPr lIns="0" tIns="0" rIns="0" bIns="0">
            <a:spAutoFit/>
          </a:bodyPr>
          <a:lstStyle/>
          <a:p>
            <a:r>
              <a:rPr lang="en-US" sz="900">
                <a:solidFill>
                  <a:schemeClr val="bg1"/>
                </a:solidFill>
              </a:rPr>
              <a:t>Global</a:t>
            </a:r>
            <a:br>
              <a:rPr lang="en-US" sz="900">
                <a:solidFill>
                  <a:schemeClr val="bg1"/>
                </a:solidFill>
              </a:rPr>
            </a:br>
            <a:r>
              <a:rPr lang="en-US" sz="900">
                <a:solidFill>
                  <a:schemeClr val="bg1"/>
                </a:solidFill>
              </a:rPr>
              <a:t>design</a:t>
            </a:r>
          </a:p>
        </p:txBody>
      </p:sp>
      <p:sp>
        <p:nvSpPr>
          <p:cNvPr id="2073615" name="Text Box 15"/>
          <p:cNvSpPr txBox="1">
            <a:spLocks noChangeArrowheads="1"/>
          </p:cNvSpPr>
          <p:nvPr/>
        </p:nvSpPr>
        <p:spPr bwMode="auto">
          <a:xfrm>
            <a:off x="4351735" y="2778919"/>
            <a:ext cx="679847" cy="276999"/>
          </a:xfrm>
          <a:prstGeom prst="rect">
            <a:avLst/>
          </a:prstGeom>
          <a:noFill/>
          <a:ln w="9525">
            <a:noFill/>
            <a:miter lim="800000"/>
            <a:headEnd/>
            <a:tailEnd/>
          </a:ln>
          <a:effectLst/>
        </p:spPr>
        <p:txBody>
          <a:bodyPr lIns="0" tIns="0" rIns="0" bIns="0">
            <a:spAutoFit/>
          </a:bodyPr>
          <a:lstStyle/>
          <a:p>
            <a:r>
              <a:rPr lang="en-US" sz="900">
                <a:solidFill>
                  <a:schemeClr val="bg1"/>
                </a:solidFill>
              </a:rPr>
              <a:t>Detailed</a:t>
            </a:r>
            <a:br>
              <a:rPr lang="en-US" sz="900">
                <a:solidFill>
                  <a:schemeClr val="bg1"/>
                </a:solidFill>
              </a:rPr>
            </a:br>
            <a:r>
              <a:rPr lang="en-US" sz="900">
                <a:solidFill>
                  <a:schemeClr val="bg1"/>
                </a:solidFill>
              </a:rPr>
              <a:t>design</a:t>
            </a:r>
          </a:p>
        </p:txBody>
      </p:sp>
      <p:sp>
        <p:nvSpPr>
          <p:cNvPr id="2073616" name="Text Box 16"/>
          <p:cNvSpPr txBox="1">
            <a:spLocks noChangeArrowheads="1"/>
          </p:cNvSpPr>
          <p:nvPr/>
        </p:nvSpPr>
        <p:spPr bwMode="auto">
          <a:xfrm>
            <a:off x="4649391" y="3280173"/>
            <a:ext cx="844153" cy="276999"/>
          </a:xfrm>
          <a:prstGeom prst="rect">
            <a:avLst/>
          </a:prstGeom>
          <a:noFill/>
          <a:ln w="9525">
            <a:noFill/>
            <a:miter lim="800000"/>
            <a:headEnd/>
            <a:tailEnd/>
          </a:ln>
          <a:effectLst/>
        </p:spPr>
        <p:txBody>
          <a:bodyPr lIns="0" tIns="0" rIns="0" bIns="0">
            <a:spAutoFit/>
          </a:bodyPr>
          <a:lstStyle/>
          <a:p>
            <a:r>
              <a:rPr lang="en-US" sz="900">
                <a:solidFill>
                  <a:schemeClr val="bg1"/>
                </a:solidFill>
              </a:rPr>
              <a:t>Implemen-</a:t>
            </a:r>
            <a:br>
              <a:rPr lang="en-US" sz="900">
                <a:solidFill>
                  <a:schemeClr val="bg1"/>
                </a:solidFill>
              </a:rPr>
            </a:br>
            <a:r>
              <a:rPr lang="en-US" sz="900">
                <a:solidFill>
                  <a:schemeClr val="bg1"/>
                </a:solidFill>
              </a:rPr>
              <a:t>tation</a:t>
            </a:r>
          </a:p>
        </p:txBody>
      </p:sp>
      <p:sp>
        <p:nvSpPr>
          <p:cNvPr id="2073617" name="Text Box 17"/>
          <p:cNvSpPr txBox="1">
            <a:spLocks noChangeArrowheads="1"/>
          </p:cNvSpPr>
          <p:nvPr/>
        </p:nvSpPr>
        <p:spPr bwMode="auto">
          <a:xfrm>
            <a:off x="5367814" y="4319588"/>
            <a:ext cx="900113" cy="138499"/>
          </a:xfrm>
          <a:prstGeom prst="rect">
            <a:avLst/>
          </a:prstGeom>
          <a:noFill/>
          <a:ln w="9525">
            <a:noFill/>
            <a:miter lim="800000"/>
            <a:headEnd/>
            <a:tailEnd/>
          </a:ln>
          <a:effectLst/>
        </p:spPr>
        <p:txBody>
          <a:bodyPr lIns="0" tIns="0" rIns="0" bIns="0">
            <a:spAutoFit/>
          </a:bodyPr>
          <a:lstStyle/>
          <a:p>
            <a:r>
              <a:rPr lang="en-US" sz="900" dirty="0">
                <a:solidFill>
                  <a:schemeClr val="bg1"/>
                </a:solidFill>
              </a:rPr>
              <a:t>Distribution</a:t>
            </a:r>
          </a:p>
        </p:txBody>
      </p:sp>
      <p:sp>
        <p:nvSpPr>
          <p:cNvPr id="2073618" name="Text Box 18"/>
          <p:cNvSpPr txBox="1">
            <a:spLocks noChangeArrowheads="1"/>
          </p:cNvSpPr>
          <p:nvPr/>
        </p:nvSpPr>
        <p:spPr bwMode="auto">
          <a:xfrm>
            <a:off x="5010151" y="3839767"/>
            <a:ext cx="678656" cy="138499"/>
          </a:xfrm>
          <a:prstGeom prst="rect">
            <a:avLst/>
          </a:prstGeom>
          <a:noFill/>
          <a:ln w="9525">
            <a:noFill/>
            <a:miter lim="800000"/>
            <a:headEnd/>
            <a:tailEnd/>
          </a:ln>
          <a:effectLst/>
        </p:spPr>
        <p:txBody>
          <a:bodyPr lIns="0" tIns="0" rIns="0" bIns="0">
            <a:spAutoFit/>
          </a:bodyPr>
          <a:lstStyle/>
          <a:p>
            <a:r>
              <a:rPr lang="en-US" sz="900">
                <a:solidFill>
                  <a:schemeClr val="bg1"/>
                </a:solidFill>
              </a:rPr>
              <a:t>V &amp; V</a:t>
            </a:r>
          </a:p>
        </p:txBody>
      </p:sp>
      <p:sp>
        <p:nvSpPr>
          <p:cNvPr id="2073619" name="Arc 19"/>
          <p:cNvSpPr>
            <a:spLocks/>
          </p:cNvSpPr>
          <p:nvPr/>
        </p:nvSpPr>
        <p:spPr bwMode="auto">
          <a:xfrm flipV="1">
            <a:off x="3142060" y="1108473"/>
            <a:ext cx="142875" cy="216694"/>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0" name="Arc 20"/>
          <p:cNvSpPr>
            <a:spLocks/>
          </p:cNvSpPr>
          <p:nvPr/>
        </p:nvSpPr>
        <p:spPr bwMode="auto">
          <a:xfrm flipV="1">
            <a:off x="3425429" y="1566863"/>
            <a:ext cx="141684" cy="217885"/>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1" name="Arc 21"/>
          <p:cNvSpPr>
            <a:spLocks/>
          </p:cNvSpPr>
          <p:nvPr/>
        </p:nvSpPr>
        <p:spPr bwMode="auto">
          <a:xfrm flipV="1">
            <a:off x="3736181" y="2084785"/>
            <a:ext cx="142875" cy="215503"/>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2" name="Arc 22"/>
          <p:cNvSpPr>
            <a:spLocks/>
          </p:cNvSpPr>
          <p:nvPr/>
        </p:nvSpPr>
        <p:spPr bwMode="auto">
          <a:xfrm flipV="1">
            <a:off x="4076700" y="2600325"/>
            <a:ext cx="141685" cy="215504"/>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3" name="Arc 23"/>
          <p:cNvSpPr>
            <a:spLocks/>
          </p:cNvSpPr>
          <p:nvPr/>
        </p:nvSpPr>
        <p:spPr bwMode="auto">
          <a:xfrm flipV="1">
            <a:off x="4444604" y="3174206"/>
            <a:ext cx="141684" cy="215504"/>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4" name="Arc 24"/>
          <p:cNvSpPr>
            <a:spLocks/>
          </p:cNvSpPr>
          <p:nvPr/>
        </p:nvSpPr>
        <p:spPr bwMode="auto">
          <a:xfrm flipV="1">
            <a:off x="4756548" y="3689747"/>
            <a:ext cx="140494" cy="217884"/>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5" name="Arc 25"/>
          <p:cNvSpPr>
            <a:spLocks/>
          </p:cNvSpPr>
          <p:nvPr/>
        </p:nvSpPr>
        <p:spPr bwMode="auto">
          <a:xfrm flipV="1">
            <a:off x="5095875" y="4205288"/>
            <a:ext cx="141685" cy="217885"/>
          </a:xfrm>
          <a:custGeom>
            <a:avLst/>
            <a:gdLst>
              <a:gd name="G0" fmla="+- 21600 0 0"/>
              <a:gd name="G1" fmla="+- 21600 0 0"/>
              <a:gd name="G2" fmla="+- 21600 0 0"/>
              <a:gd name="T0" fmla="*/ 3018 w 25741"/>
              <a:gd name="T1" fmla="*/ 32612 h 32612"/>
              <a:gd name="T2" fmla="*/ 25741 w 25741"/>
              <a:gd name="T3" fmla="*/ 401 h 32612"/>
              <a:gd name="T4" fmla="*/ 21600 w 25741"/>
              <a:gd name="T5" fmla="*/ 21600 h 32612"/>
            </a:gdLst>
            <a:ahLst/>
            <a:cxnLst>
              <a:cxn ang="0">
                <a:pos x="T0" y="T1"/>
              </a:cxn>
              <a:cxn ang="0">
                <a:pos x="T2" y="T3"/>
              </a:cxn>
              <a:cxn ang="0">
                <a:pos x="T4" y="T5"/>
              </a:cxn>
            </a:cxnLst>
            <a:rect l="0" t="0" r="r" b="b"/>
            <a:pathLst>
              <a:path w="25741" h="32612" fill="none" extrusionOk="0">
                <a:moveTo>
                  <a:pt x="3017" y="32612"/>
                </a:moveTo>
                <a:cubicBezTo>
                  <a:pt x="1042" y="29278"/>
                  <a:pt x="0" y="25474"/>
                  <a:pt x="0" y="21600"/>
                </a:cubicBezTo>
                <a:cubicBezTo>
                  <a:pt x="0" y="9670"/>
                  <a:pt x="9670" y="0"/>
                  <a:pt x="21600" y="0"/>
                </a:cubicBezTo>
                <a:cubicBezTo>
                  <a:pt x="22990" y="-1"/>
                  <a:pt x="24376" y="134"/>
                  <a:pt x="25741" y="400"/>
                </a:cubicBezTo>
              </a:path>
              <a:path w="25741" h="32612" stroke="0" extrusionOk="0">
                <a:moveTo>
                  <a:pt x="3017" y="32612"/>
                </a:moveTo>
                <a:cubicBezTo>
                  <a:pt x="1042" y="29278"/>
                  <a:pt x="0" y="25474"/>
                  <a:pt x="0" y="21600"/>
                </a:cubicBezTo>
                <a:cubicBezTo>
                  <a:pt x="0" y="9670"/>
                  <a:pt x="9670" y="0"/>
                  <a:pt x="21600" y="0"/>
                </a:cubicBezTo>
                <a:cubicBezTo>
                  <a:pt x="22990" y="-1"/>
                  <a:pt x="24376" y="134"/>
                  <a:pt x="25741" y="400"/>
                </a:cubicBezTo>
                <a:lnTo>
                  <a:pt x="21600" y="21600"/>
                </a:lnTo>
                <a:close/>
              </a:path>
            </a:pathLst>
          </a:custGeom>
          <a:noFill/>
          <a:ln w="9525">
            <a:solidFill>
              <a:schemeClr val="tx1"/>
            </a:solidFill>
            <a:round/>
            <a:headEnd/>
            <a:tailEnd type="triangle" w="med" len="med"/>
          </a:ln>
          <a:effectLst/>
        </p:spPr>
        <p:txBody>
          <a:bodyPr wrap="none" anchor="ctr"/>
          <a:lstStyle/>
          <a:p>
            <a:endParaRPr lang="en-US" sz="1800"/>
          </a:p>
        </p:txBody>
      </p:sp>
      <p:sp>
        <p:nvSpPr>
          <p:cNvPr id="2073626" name="Arc 26"/>
          <p:cNvSpPr>
            <a:spLocks/>
          </p:cNvSpPr>
          <p:nvPr/>
        </p:nvSpPr>
        <p:spPr bwMode="auto">
          <a:xfrm>
            <a:off x="3820716" y="879873"/>
            <a:ext cx="170259" cy="215503"/>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27" name="Arc 27"/>
          <p:cNvSpPr>
            <a:spLocks/>
          </p:cNvSpPr>
          <p:nvPr/>
        </p:nvSpPr>
        <p:spPr bwMode="auto">
          <a:xfrm>
            <a:off x="4132660" y="1395413"/>
            <a:ext cx="170259" cy="216694"/>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28" name="Arc 28"/>
          <p:cNvSpPr>
            <a:spLocks/>
          </p:cNvSpPr>
          <p:nvPr/>
        </p:nvSpPr>
        <p:spPr bwMode="auto">
          <a:xfrm>
            <a:off x="4416029" y="1910954"/>
            <a:ext cx="170259" cy="216694"/>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29" name="Arc 29"/>
          <p:cNvSpPr>
            <a:spLocks/>
          </p:cNvSpPr>
          <p:nvPr/>
        </p:nvSpPr>
        <p:spPr bwMode="auto">
          <a:xfrm>
            <a:off x="4756548" y="2428875"/>
            <a:ext cx="167878" cy="215504"/>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30" name="Arc 30"/>
          <p:cNvSpPr>
            <a:spLocks/>
          </p:cNvSpPr>
          <p:nvPr/>
        </p:nvSpPr>
        <p:spPr bwMode="auto">
          <a:xfrm>
            <a:off x="5124450" y="2944416"/>
            <a:ext cx="169069" cy="215503"/>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31" name="Arc 31"/>
          <p:cNvSpPr>
            <a:spLocks/>
          </p:cNvSpPr>
          <p:nvPr/>
        </p:nvSpPr>
        <p:spPr bwMode="auto">
          <a:xfrm>
            <a:off x="5462588" y="3459957"/>
            <a:ext cx="170260" cy="216694"/>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
        <p:nvSpPr>
          <p:cNvPr id="2073632" name="Arc 32"/>
          <p:cNvSpPr>
            <a:spLocks/>
          </p:cNvSpPr>
          <p:nvPr/>
        </p:nvSpPr>
        <p:spPr bwMode="auto">
          <a:xfrm>
            <a:off x="5803107" y="3918347"/>
            <a:ext cx="170260" cy="217884"/>
          </a:xfrm>
          <a:custGeom>
            <a:avLst/>
            <a:gdLst>
              <a:gd name="G0" fmla="+- 0 0 0"/>
              <a:gd name="G1" fmla="+- 21600 0 0"/>
              <a:gd name="G2" fmla="+- 21600 0 0"/>
              <a:gd name="T0" fmla="*/ 0 w 21600"/>
              <a:gd name="T1" fmla="*/ 0 h 27200"/>
              <a:gd name="T2" fmla="*/ 20862 w 21600"/>
              <a:gd name="T3" fmla="*/ 27200 h 27200"/>
              <a:gd name="T4" fmla="*/ 0 w 21600"/>
              <a:gd name="T5" fmla="*/ 21600 h 27200"/>
            </a:gdLst>
            <a:ahLst/>
            <a:cxnLst>
              <a:cxn ang="0">
                <a:pos x="T0" y="T1"/>
              </a:cxn>
              <a:cxn ang="0">
                <a:pos x="T2" y="T3"/>
              </a:cxn>
              <a:cxn ang="0">
                <a:pos x="T4" y="T5"/>
              </a:cxn>
            </a:cxnLst>
            <a:rect l="0" t="0" r="r" b="b"/>
            <a:pathLst>
              <a:path w="21600" h="27200" fill="none" extrusionOk="0">
                <a:moveTo>
                  <a:pt x="-1" y="0"/>
                </a:moveTo>
                <a:cubicBezTo>
                  <a:pt x="11929" y="0"/>
                  <a:pt x="21600" y="9670"/>
                  <a:pt x="21600" y="21600"/>
                </a:cubicBezTo>
                <a:cubicBezTo>
                  <a:pt x="21600" y="23490"/>
                  <a:pt x="21351" y="25373"/>
                  <a:pt x="20861" y="27199"/>
                </a:cubicBezTo>
              </a:path>
              <a:path w="21600" h="27200" stroke="0" extrusionOk="0">
                <a:moveTo>
                  <a:pt x="-1" y="0"/>
                </a:moveTo>
                <a:cubicBezTo>
                  <a:pt x="11929" y="0"/>
                  <a:pt x="21600" y="9670"/>
                  <a:pt x="21600" y="21600"/>
                </a:cubicBezTo>
                <a:cubicBezTo>
                  <a:pt x="21600" y="23490"/>
                  <a:pt x="21351" y="25373"/>
                  <a:pt x="20861" y="27199"/>
                </a:cubicBezTo>
                <a:lnTo>
                  <a:pt x="0" y="21600"/>
                </a:lnTo>
                <a:close/>
              </a:path>
            </a:pathLst>
          </a:custGeom>
          <a:noFill/>
          <a:ln w="9525">
            <a:solidFill>
              <a:schemeClr val="tx1"/>
            </a:solidFill>
            <a:round/>
            <a:headEnd type="triangle" w="med" len="med"/>
            <a:tailEnd/>
          </a:ln>
          <a:effectLst/>
        </p:spPr>
        <p:txBody>
          <a:bodyPr wrap="none" anchor="ctr"/>
          <a:lstStyle/>
          <a:p>
            <a:endParaRPr lang="en-US" sz="1800"/>
          </a:p>
        </p:txBody>
      </p:sp>
    </p:spTree>
    <p:extLst>
      <p:ext uri="{BB962C8B-B14F-4D97-AF65-F5344CB8AC3E}">
        <p14:creationId xmlns:p14="http://schemas.microsoft.com/office/powerpoint/2010/main" val="33146574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9746" name="Rectangle 2"/>
          <p:cNvSpPr>
            <a:spLocks noGrp="1" noChangeArrowheads="1"/>
          </p:cNvSpPr>
          <p:nvPr>
            <p:ph type="title"/>
          </p:nvPr>
        </p:nvSpPr>
        <p:spPr/>
        <p:txBody>
          <a:bodyPr/>
          <a:lstStyle/>
          <a:p>
            <a:r>
              <a:rPr lang="en-US"/>
              <a:t>Arguments for the waterfall</a:t>
            </a:r>
          </a:p>
        </p:txBody>
      </p:sp>
      <p:sp>
        <p:nvSpPr>
          <p:cNvPr id="2079747" name="Rectangle 3"/>
          <p:cNvSpPr>
            <a:spLocks noGrp="1" noChangeArrowheads="1"/>
          </p:cNvSpPr>
          <p:nvPr>
            <p:ph type="body" idx="1"/>
          </p:nvPr>
        </p:nvSpPr>
        <p:spPr/>
        <p:txBody>
          <a:bodyPr/>
          <a:lstStyle/>
          <a:p>
            <a:r>
              <a:rPr lang="en-US" dirty="0" smtClean="0"/>
              <a:t>(</a:t>
            </a:r>
            <a:r>
              <a:rPr lang="en-US" dirty="0"/>
              <a:t>After B.W. Boehm: </a:t>
            </a:r>
            <a:r>
              <a:rPr lang="en-US" i="1" dirty="0"/>
              <a:t>Software engineering economics</a:t>
            </a:r>
            <a:r>
              <a:rPr lang="en-US" dirty="0"/>
              <a:t>)</a:t>
            </a:r>
          </a:p>
          <a:p>
            <a:endParaRPr lang="en-US" dirty="0"/>
          </a:p>
          <a:p>
            <a:pPr lvl="1"/>
            <a:r>
              <a:rPr lang="en-US" dirty="0">
                <a:solidFill>
                  <a:srgbClr val="990000"/>
                </a:solidFill>
              </a:rPr>
              <a:t>The activities are necessary</a:t>
            </a:r>
            <a:endParaRPr lang="en-US" dirty="0"/>
          </a:p>
          <a:p>
            <a:pPr lvl="2"/>
            <a:r>
              <a:rPr lang="en-US" sz="1400" dirty="0"/>
              <a:t>(But: merging of middle activities)</a:t>
            </a:r>
          </a:p>
          <a:p>
            <a:pPr lvl="1"/>
            <a:endParaRPr lang="en-US" sz="1500" dirty="0"/>
          </a:p>
          <a:p>
            <a:pPr lvl="1"/>
            <a:r>
              <a:rPr lang="en-US" dirty="0">
                <a:solidFill>
                  <a:srgbClr val="990000"/>
                </a:solidFill>
              </a:rPr>
              <a:t>The order is the right one.</a:t>
            </a:r>
          </a:p>
          <a:p>
            <a:endParaRPr lang="en-US" b="1" dirty="0">
              <a:solidFill>
                <a:srgbClr val="990000"/>
              </a:solidFill>
            </a:endParaRPr>
          </a:p>
        </p:txBody>
      </p:sp>
      <p:sp>
        <p:nvSpPr>
          <p:cNvPr id="6" name="Text Box 4"/>
          <p:cNvSpPr txBox="1">
            <a:spLocks noChangeArrowheads="1"/>
          </p:cNvSpPr>
          <p:nvPr/>
        </p:nvSpPr>
        <p:spPr bwMode="auto">
          <a:xfrm>
            <a:off x="6044610" y="424269"/>
            <a:ext cx="1803991"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t>Source: Boehm 81</a:t>
            </a:r>
          </a:p>
        </p:txBody>
      </p:sp>
    </p:spTree>
    <p:extLst>
      <p:ext uri="{BB962C8B-B14F-4D97-AF65-F5344CB8AC3E}">
        <p14:creationId xmlns:p14="http://schemas.microsoft.com/office/powerpoint/2010/main" val="11292012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2" name="Rectangle 2"/>
          <p:cNvSpPr>
            <a:spLocks noGrp="1" noChangeArrowheads="1"/>
          </p:cNvSpPr>
          <p:nvPr>
            <p:ph type="title"/>
          </p:nvPr>
        </p:nvSpPr>
        <p:spPr/>
        <p:txBody>
          <a:bodyPr/>
          <a:lstStyle/>
          <a:p>
            <a:r>
              <a:rPr lang="en-US"/>
              <a:t>Problems with the waterfall</a:t>
            </a:r>
          </a:p>
        </p:txBody>
      </p:sp>
      <p:sp>
        <p:nvSpPr>
          <p:cNvPr id="2083843" name="Rectangle 3"/>
          <p:cNvSpPr>
            <a:spLocks noGrp="1" noChangeArrowheads="1"/>
          </p:cNvSpPr>
          <p:nvPr>
            <p:ph type="body" idx="1"/>
          </p:nvPr>
        </p:nvSpPr>
        <p:spPr/>
        <p:txBody>
          <a:bodyPr/>
          <a:lstStyle/>
          <a:p>
            <a:pPr marL="339329" indent="-339329">
              <a:lnSpc>
                <a:spcPct val="110000"/>
              </a:lnSpc>
              <a:spcBef>
                <a:spcPct val="40000"/>
              </a:spcBef>
              <a:buFont typeface="Wingdings" pitchFamily="2" charset="2"/>
              <a:buChar char="§"/>
            </a:pPr>
            <a:r>
              <a:rPr lang="en-US" dirty="0"/>
              <a:t>Late appearance of actual </a:t>
            </a:r>
            <a:r>
              <a:rPr lang="en-US" dirty="0" smtClean="0"/>
              <a:t>code</a:t>
            </a:r>
            <a:endParaRPr lang="en-US" dirty="0"/>
          </a:p>
          <a:p>
            <a:pPr marL="339329" indent="-339329">
              <a:lnSpc>
                <a:spcPct val="110000"/>
              </a:lnSpc>
              <a:spcBef>
                <a:spcPct val="40000"/>
              </a:spcBef>
              <a:buFont typeface="Wingdings" pitchFamily="2" charset="2"/>
              <a:buChar char="§"/>
            </a:pPr>
            <a:r>
              <a:rPr lang="en-US" dirty="0"/>
              <a:t>Lack of support for requirements change — and more generally for extendibility and </a:t>
            </a:r>
            <a:r>
              <a:rPr lang="en-US" dirty="0" smtClean="0"/>
              <a:t>reusability</a:t>
            </a:r>
            <a:endParaRPr lang="en-US" dirty="0"/>
          </a:p>
          <a:p>
            <a:pPr marL="339329" indent="-339329">
              <a:lnSpc>
                <a:spcPct val="110000"/>
              </a:lnSpc>
              <a:spcBef>
                <a:spcPct val="40000"/>
              </a:spcBef>
              <a:buFont typeface="Wingdings" pitchFamily="2" charset="2"/>
              <a:buChar char="§"/>
            </a:pPr>
            <a:r>
              <a:rPr lang="en-US" dirty="0"/>
              <a:t>Lack of support for the maintenance activity (70% of software costs</a:t>
            </a:r>
            <a:r>
              <a:rPr lang="en-US" dirty="0" smtClean="0"/>
              <a:t>?)</a:t>
            </a:r>
            <a:endParaRPr lang="en-US" dirty="0"/>
          </a:p>
          <a:p>
            <a:pPr marL="339329" indent="-339329">
              <a:lnSpc>
                <a:spcPct val="110000"/>
              </a:lnSpc>
              <a:spcBef>
                <a:spcPct val="40000"/>
              </a:spcBef>
              <a:buFont typeface="Wingdings" pitchFamily="2" charset="2"/>
              <a:buChar char="§"/>
            </a:pPr>
            <a:r>
              <a:rPr lang="en-US" dirty="0"/>
              <a:t>Division of labor hampering Total Quality </a:t>
            </a:r>
            <a:r>
              <a:rPr lang="en-US" dirty="0" smtClean="0"/>
              <a:t>Management</a:t>
            </a:r>
            <a:endParaRPr lang="en-US" dirty="0"/>
          </a:p>
          <a:p>
            <a:pPr marL="339329" indent="-339329">
              <a:lnSpc>
                <a:spcPct val="110000"/>
              </a:lnSpc>
              <a:spcBef>
                <a:spcPct val="40000"/>
              </a:spcBef>
              <a:buFont typeface="Wingdings" pitchFamily="2" charset="2"/>
              <a:buChar char="§"/>
            </a:pPr>
            <a:r>
              <a:rPr lang="en-US" dirty="0"/>
              <a:t>Impedance </a:t>
            </a:r>
            <a:r>
              <a:rPr lang="en-US" dirty="0" smtClean="0"/>
              <a:t>mismatches</a:t>
            </a:r>
            <a:endParaRPr lang="en-US" dirty="0"/>
          </a:p>
          <a:p>
            <a:pPr marL="339329" indent="-339329">
              <a:lnSpc>
                <a:spcPct val="110000"/>
              </a:lnSpc>
              <a:spcBef>
                <a:spcPct val="40000"/>
              </a:spcBef>
              <a:buFont typeface="Wingdings" pitchFamily="2" charset="2"/>
              <a:buChar char="§"/>
            </a:pPr>
            <a:r>
              <a:rPr lang="en-US" dirty="0"/>
              <a:t>Highly synchronous </a:t>
            </a:r>
            <a:r>
              <a:rPr lang="en-US" dirty="0" smtClean="0"/>
              <a:t>model</a:t>
            </a:r>
            <a:endParaRPr lang="en-US" dirty="0"/>
          </a:p>
        </p:txBody>
      </p:sp>
    </p:spTree>
    <p:extLst>
      <p:ext uri="{BB962C8B-B14F-4D97-AF65-F5344CB8AC3E}">
        <p14:creationId xmlns:p14="http://schemas.microsoft.com/office/powerpoint/2010/main" val="416094091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NORMAL">
  <a:themeElements>
    <a:clrScheme name="MEYER">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96600"/>
      </a:hlink>
      <a:folHlink>
        <a:srgbClr val="CC9900"/>
      </a:folHlink>
    </a:clrScheme>
    <a:fontScheme name="BASIC_EIFFEL">
      <a:majorFont>
        <a:latin typeface="Arial Black"/>
        <a:ea typeface=""/>
        <a:cs typeface="Arial"/>
      </a:majorFont>
      <a:minorFont>
        <a:latin typeface="Comic Sans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FF99"/>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a:spPr>
      <a:bodyPr lIns="0" rIns="0"/>
      <a:lstStyle>
        <a:defPPr algn="ctr" rtl="0" fontAlgn="base">
          <a:lnSpc>
            <a:spcPct val="80000"/>
          </a:lnSpc>
          <a:spcBef>
            <a:spcPct val="50000"/>
          </a:spcBef>
          <a:spcAft>
            <a:spcPct val="0"/>
          </a:spcAft>
          <a:defRPr sz="2400" kern="1200">
            <a:solidFill>
              <a:srgbClr val="333399"/>
            </a:solidFill>
            <a:latin typeface="Comic Sans MS" pitchFamily="66" charset="0"/>
            <a:ea typeface="+mn-ea"/>
            <a:cs typeface="+mn-cs"/>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txDef>
      <a:spPr>
        <a:noFill/>
      </a:spPr>
      <a:bodyPr wrap="square" lIns="0" tIns="0" rIns="0" bIns="0" rtlCol="0">
        <a:noAutofit/>
      </a:bodyPr>
      <a:lstStyle>
        <a:defPPr>
          <a:defRPr sz="2800" dirty="0">
            <a:latin typeface="Arial" panose="020B0604020202020204" pitchFamily="34" charset="0"/>
            <a:cs typeface="Arial" panose="020B0604020202020204" pitchFamily="34" charset="0"/>
          </a:defRPr>
        </a:defPPr>
      </a:lstStyle>
    </a:txDef>
  </a:objectDefaults>
  <a:extraClrSchemeLst>
    <a:extraClrScheme>
      <a:clrScheme name="BASIC_EIFF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SIC_EIFF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SIC_EIFF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SIC_EIFF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SIC_EIFF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SIC_EIFF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SIC_EIFF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SIC_EIFF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SIC_EIFF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SIC_EIFF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SIC_EIFF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SIC_EIFF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ASIC_EIFFEL 13">
        <a:dk1>
          <a:srgbClr val="000000"/>
        </a:dk1>
        <a:lt1>
          <a:srgbClr val="FFFFFF"/>
        </a:lt1>
        <a:dk2>
          <a:srgbClr val="3E609E"/>
        </a:dk2>
        <a:lt2>
          <a:srgbClr val="FF0000"/>
        </a:lt2>
        <a:accent1>
          <a:srgbClr val="FFFF99"/>
        </a:accent1>
        <a:accent2>
          <a:srgbClr val="CC0000"/>
        </a:accent2>
        <a:accent3>
          <a:srgbClr val="FFFFFF"/>
        </a:accent3>
        <a:accent4>
          <a:srgbClr val="000000"/>
        </a:accent4>
        <a:accent5>
          <a:srgbClr val="FFFFCA"/>
        </a:accent5>
        <a:accent6>
          <a:srgbClr val="B90000"/>
        </a:accent6>
        <a:hlink>
          <a:srgbClr val="3333FF"/>
        </a:hlink>
        <a:folHlink>
          <a:srgbClr val="00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1555</TotalTime>
  <Words>3320</Words>
  <Application>Microsoft Macintosh PowerPoint</Application>
  <PresentationFormat>On-screen Show (16:9)</PresentationFormat>
  <Paragraphs>530</Paragraphs>
  <Slides>63</Slides>
  <Notes>50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NORMAL</vt:lpstr>
      <vt:lpstr>PowerPoint Presentation</vt:lpstr>
      <vt:lpstr>Understanding agile</vt:lpstr>
      <vt:lpstr>Agile principles</vt:lpstr>
      <vt:lpstr>Lifecycle models</vt:lpstr>
      <vt:lpstr>The original waterfall article</vt:lpstr>
      <vt:lpstr>Waterfall (continued)</vt:lpstr>
      <vt:lpstr>The waterfall model of the lifecycle</vt:lpstr>
      <vt:lpstr>Arguments for the waterfall</vt:lpstr>
      <vt:lpstr>Problems with the waterfall</vt:lpstr>
      <vt:lpstr>Impedance mismatches</vt:lpstr>
      <vt:lpstr>Requirements</vt:lpstr>
      <vt:lpstr>The two agile criticisms of requirements</vt:lpstr>
      <vt:lpstr>Agile views of requirements</vt:lpstr>
      <vt:lpstr>PowerPoint Presentation</vt:lpstr>
      <vt:lpstr>PowerPoint Presentation</vt:lpstr>
      <vt:lpstr>Agile principles</vt:lpstr>
      <vt:lpstr>1 Put the customer at the center</vt:lpstr>
      <vt:lpstr>2 Accept change</vt:lpstr>
      <vt:lpstr>3 Let the team self-organize</vt:lpstr>
      <vt:lpstr>Self-organizing team: I Musici</vt:lpstr>
      <vt:lpstr>Let the team self-organize</vt:lpstr>
      <vt:lpstr>4 Maintain a sustainable pace</vt:lpstr>
      <vt:lpstr>Maintaining a sustainable pace</vt:lpstr>
      <vt:lpstr>PowerPoint Presentation</vt:lpstr>
      <vt:lpstr>PowerPoint Presentation</vt:lpstr>
      <vt:lpstr>Agile principles</vt:lpstr>
      <vt:lpstr>5 Develop minimal software</vt:lpstr>
      <vt:lpstr>5.1 Develop minimal software: functionality</vt:lpstr>
      <vt:lpstr>The “lean” view</vt:lpstr>
      <vt:lpstr>5.2 Develop minimal software: product only</vt:lpstr>
      <vt:lpstr>About reuse…</vt:lpstr>
      <vt:lpstr>5.3 Develop minimal software: code &amp; tests</vt:lpstr>
      <vt:lpstr>PowerPoint Presentation</vt:lpstr>
      <vt:lpstr>PowerPoint Presentation</vt:lpstr>
      <vt:lpstr>Agile principles</vt:lpstr>
      <vt:lpstr>6 Develop iteratively</vt:lpstr>
      <vt:lpstr>6.1 Iterativeness: frequent working iterations</vt:lpstr>
      <vt:lpstr>6.2 Iterativeness: freeze requirements during iteration</vt:lpstr>
      <vt:lpstr>Dual development</vt:lpstr>
      <vt:lpstr>7.1 Tests: do not move on until all tests pass</vt:lpstr>
      <vt:lpstr>7.2 Test first</vt:lpstr>
      <vt:lpstr>8 Express requirements through scenarios</vt:lpstr>
      <vt:lpstr>User story</vt:lpstr>
      <vt:lpstr>Standard form for user stories</vt:lpstr>
      <vt:lpstr>Example user story</vt:lpstr>
      <vt:lpstr>User stories</vt:lpstr>
      <vt:lpstr>Analysis</vt:lpstr>
      <vt:lpstr>PowerPoint Presentation</vt:lpstr>
      <vt:lpstr>PowerPoint Presentation</vt:lpstr>
      <vt:lpstr>Agile principles</vt:lpstr>
      <vt:lpstr>Eliminate waste</vt:lpstr>
      <vt:lpstr>Amplify learning</vt:lpstr>
      <vt:lpstr>Decide as late as possible</vt:lpstr>
      <vt:lpstr>Focus</vt:lpstr>
      <vt:lpstr>Deliver as fast as possible</vt:lpstr>
      <vt:lpstr>Multiple design</vt:lpstr>
      <vt:lpstr>Minimize dependencies</vt:lpstr>
      <vt:lpstr>Additive and multiplicative complexity</vt:lpstr>
      <vt:lpstr>Adding features</vt:lpstr>
      <vt:lpstr>User stories (imagined)</vt:lpstr>
      <vt:lpstr>Personal safety</vt:lpstr>
      <vt:lpstr>Humanity</vt:lpstr>
      <vt:lpstr>PowerPoint Presentation</vt:lpstr>
    </vt:vector>
  </TitlesOfParts>
  <Company>ETH Zürich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Covariance</dc:title>
  <dc:creator>Prof. Dr. Bertrand Meyer</dc:creator>
  <cp:lastModifiedBy>Marco Piccioni</cp:lastModifiedBy>
  <cp:revision>2495</cp:revision>
  <dcterms:created xsi:type="dcterms:W3CDTF">2008-09-15T09:44:04Z</dcterms:created>
  <dcterms:modified xsi:type="dcterms:W3CDTF">2016-09-12T08:58:24Z</dcterms:modified>
</cp:coreProperties>
</file>