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60"/>
  </p:notesMasterIdLst>
  <p:handoutMasterIdLst>
    <p:handoutMasterId r:id="rId61"/>
  </p:handoutMasterIdLst>
  <p:sldIdLst>
    <p:sldId id="600" r:id="rId2"/>
    <p:sldId id="807" r:id="rId3"/>
    <p:sldId id="848" r:id="rId4"/>
    <p:sldId id="823" r:id="rId5"/>
    <p:sldId id="809" r:id="rId6"/>
    <p:sldId id="808" r:id="rId7"/>
    <p:sldId id="810" r:id="rId8"/>
    <p:sldId id="806" r:id="rId9"/>
    <p:sldId id="852" r:id="rId10"/>
    <p:sldId id="750" r:id="rId11"/>
    <p:sldId id="850" r:id="rId12"/>
    <p:sldId id="761" r:id="rId13"/>
    <p:sldId id="836" r:id="rId14"/>
    <p:sldId id="853" r:id="rId15"/>
    <p:sldId id="854" r:id="rId16"/>
    <p:sldId id="837" r:id="rId17"/>
    <p:sldId id="838" r:id="rId18"/>
    <p:sldId id="753" r:id="rId19"/>
    <p:sldId id="830" r:id="rId20"/>
    <p:sldId id="831" r:id="rId21"/>
    <p:sldId id="821" r:id="rId22"/>
    <p:sldId id="815" r:id="rId23"/>
    <p:sldId id="825" r:id="rId24"/>
    <p:sldId id="751" r:id="rId25"/>
    <p:sldId id="816" r:id="rId26"/>
    <p:sldId id="845" r:id="rId27"/>
    <p:sldId id="824" r:id="rId28"/>
    <p:sldId id="826" r:id="rId29"/>
    <p:sldId id="847" r:id="rId30"/>
    <p:sldId id="846" r:id="rId31"/>
    <p:sldId id="832" r:id="rId32"/>
    <p:sldId id="833" r:id="rId33"/>
    <p:sldId id="856" r:id="rId34"/>
    <p:sldId id="757" r:id="rId35"/>
    <p:sldId id="758" r:id="rId36"/>
    <p:sldId id="855" r:id="rId37"/>
    <p:sldId id="759" r:id="rId38"/>
    <p:sldId id="754" r:id="rId39"/>
    <p:sldId id="755" r:id="rId40"/>
    <p:sldId id="760" r:id="rId41"/>
    <p:sldId id="842" r:id="rId42"/>
    <p:sldId id="843" r:id="rId43"/>
    <p:sldId id="834" r:id="rId44"/>
    <p:sldId id="835" r:id="rId45"/>
    <p:sldId id="773" r:id="rId46"/>
    <p:sldId id="765" r:id="rId47"/>
    <p:sldId id="764" r:id="rId48"/>
    <p:sldId id="811" r:id="rId49"/>
    <p:sldId id="766" r:id="rId50"/>
    <p:sldId id="779" r:id="rId51"/>
    <p:sldId id="801" r:id="rId52"/>
    <p:sldId id="780" r:id="rId53"/>
    <p:sldId id="781" r:id="rId54"/>
    <p:sldId id="762" r:id="rId55"/>
    <p:sldId id="782" r:id="rId56"/>
    <p:sldId id="803" r:id="rId57"/>
    <p:sldId id="805" r:id="rId58"/>
    <p:sldId id="857" r:id="rId59"/>
  </p:sldIdLst>
  <p:sldSz cx="9144000" cy="5143500" type="screen16x9"/>
  <p:notesSz cx="7315200" cy="9601200"/>
  <p:custDataLst>
    <p:tags r:id="rId63"/>
  </p:custDataLst>
  <p:defaultTextStyle>
    <a:defPPr>
      <a:defRPr lang="en-US"/>
    </a:defPPr>
    <a:lvl1pPr algn="l" rtl="0" fontAlgn="base">
      <a:spcBef>
        <a:spcPct val="50000"/>
      </a:spcBef>
      <a:spcAft>
        <a:spcPct val="0"/>
      </a:spcAft>
      <a:defRPr sz="2400" kern="1200">
        <a:solidFill>
          <a:schemeClr val="tx1"/>
        </a:solidFill>
        <a:latin typeface="Comic Sans MS" pitchFamily="66" charset="0"/>
        <a:ea typeface="+mn-ea"/>
        <a:cs typeface="+mn-cs"/>
      </a:defRPr>
    </a:lvl1pPr>
    <a:lvl2pPr marL="457200" algn="l" rtl="0" fontAlgn="base">
      <a:spcBef>
        <a:spcPct val="50000"/>
      </a:spcBef>
      <a:spcAft>
        <a:spcPct val="0"/>
      </a:spcAft>
      <a:defRPr sz="2400" kern="1200">
        <a:solidFill>
          <a:schemeClr val="tx1"/>
        </a:solidFill>
        <a:latin typeface="Comic Sans MS" pitchFamily="66" charset="0"/>
        <a:ea typeface="+mn-ea"/>
        <a:cs typeface="+mn-cs"/>
      </a:defRPr>
    </a:lvl2pPr>
    <a:lvl3pPr marL="914400" algn="l" rtl="0" fontAlgn="base">
      <a:spcBef>
        <a:spcPct val="50000"/>
      </a:spcBef>
      <a:spcAft>
        <a:spcPct val="0"/>
      </a:spcAft>
      <a:defRPr sz="2400" kern="1200">
        <a:solidFill>
          <a:schemeClr val="tx1"/>
        </a:solidFill>
        <a:latin typeface="Comic Sans MS" pitchFamily="66" charset="0"/>
        <a:ea typeface="+mn-ea"/>
        <a:cs typeface="+mn-cs"/>
      </a:defRPr>
    </a:lvl3pPr>
    <a:lvl4pPr marL="1371600" algn="l" rtl="0" fontAlgn="base">
      <a:spcBef>
        <a:spcPct val="50000"/>
      </a:spcBef>
      <a:spcAft>
        <a:spcPct val="0"/>
      </a:spcAft>
      <a:defRPr sz="2400" kern="1200">
        <a:solidFill>
          <a:schemeClr val="tx1"/>
        </a:solidFill>
        <a:latin typeface="Comic Sans MS" pitchFamily="66" charset="0"/>
        <a:ea typeface="+mn-ea"/>
        <a:cs typeface="+mn-cs"/>
      </a:defRPr>
    </a:lvl4pPr>
    <a:lvl5pPr marL="1828800" algn="l" rtl="0" fontAlgn="base">
      <a:spcBef>
        <a:spcPct val="5000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ela Pedroni" initials="M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336600">
        <a:alpha val="0"/>
      </a:srgbClr>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333FF"/>
    <a:srgbClr val="000099"/>
    <a:srgbClr val="990000"/>
    <a:srgbClr val="CCCC00"/>
    <a:srgbClr val="CC9900"/>
    <a:srgbClr val="FFCCCC"/>
    <a:srgbClr val="BBE0E3"/>
    <a:srgbClr val="99FF99"/>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16" autoAdjust="0"/>
    <p:restoredTop sz="96305" autoAdjust="0"/>
  </p:normalViewPr>
  <p:slideViewPr>
    <p:cSldViewPr snapToGrid="0">
      <p:cViewPr varScale="1">
        <p:scale>
          <a:sx n="64" d="100"/>
          <a:sy n="64" d="100"/>
        </p:scale>
        <p:origin x="-112" y="-920"/>
      </p:cViewPr>
      <p:guideLst>
        <p:guide orient="horz" pos="1620"/>
        <p:guide pos="2880"/>
      </p:guideLst>
    </p:cSldViewPr>
  </p:slideViewPr>
  <p:outlineViewPr>
    <p:cViewPr>
      <p:scale>
        <a:sx n="33" d="100"/>
        <a:sy n="33" d="100"/>
      </p:scale>
      <p:origin x="0" y="-48876"/>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91" d="100"/>
          <a:sy n="91" d="100"/>
        </p:scale>
        <p:origin x="3691" y="86"/>
      </p:cViewPr>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gs" Target="tags/tag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endParaRPr lang="en-US"/>
          </a:p>
        </p:txBody>
      </p:sp>
      <p:sp>
        <p:nvSpPr>
          <p:cNvPr id="13414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endParaRPr lang="en-US"/>
          </a:p>
        </p:txBody>
      </p:sp>
      <p:sp>
        <p:nvSpPr>
          <p:cNvPr id="1341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fld id="{59C9646B-9960-47D7-8365-D3911185A8F5}" type="slidenum">
              <a:rPr lang="en-US"/>
              <a:pPr/>
              <a:t>‹#›</a:t>
            </a:fld>
            <a:endParaRPr lang="en-US"/>
          </a:p>
        </p:txBody>
      </p:sp>
    </p:spTree>
    <p:extLst>
      <p:ext uri="{BB962C8B-B14F-4D97-AF65-F5344CB8AC3E}">
        <p14:creationId xmlns:p14="http://schemas.microsoft.com/office/powerpoint/2010/main" val="317125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defRPr sz="1300">
                <a:latin typeface="Arial" charset="0"/>
              </a:defRPr>
            </a:lvl1pPr>
          </a:lstStyle>
          <a:p>
            <a:endParaRPr lang="en-US"/>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a:latin typeface="Arial" charset="0"/>
              </a:defRPr>
            </a:lvl1pPr>
          </a:lstStyle>
          <a:p>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defRPr sz="1300">
                <a:latin typeface="Arial" charset="0"/>
              </a:defRPr>
            </a:lvl1pPr>
          </a:lstStyle>
          <a:p>
            <a:endParaRPr lang="en-US"/>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a:latin typeface="Arial" charset="0"/>
              </a:defRPr>
            </a:lvl1pPr>
          </a:lstStyle>
          <a:p>
            <a:fld id="{3830A38A-F710-44C0-B69C-5380D4459B04}" type="slidenum">
              <a:rPr lang="en-US"/>
              <a:pPr/>
              <a:t>‹#›</a:t>
            </a:fld>
            <a:endParaRPr lang="en-US"/>
          </a:p>
        </p:txBody>
      </p:sp>
    </p:spTree>
    <p:extLst>
      <p:ext uri="{BB962C8B-B14F-4D97-AF65-F5344CB8AC3E}">
        <p14:creationId xmlns:p14="http://schemas.microsoft.com/office/powerpoint/2010/main" val="18865256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a:t>
            </a:fld>
            <a:endParaRPr lang="en-US"/>
          </a:p>
        </p:txBody>
      </p:sp>
    </p:spTree>
    <p:extLst>
      <p:ext uri="{BB962C8B-B14F-4D97-AF65-F5344CB8AC3E}">
        <p14:creationId xmlns:p14="http://schemas.microsoft.com/office/powerpoint/2010/main" val="1042132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14</a:t>
            </a:fld>
            <a:endParaRPr lang="en-US"/>
          </a:p>
        </p:txBody>
      </p:sp>
    </p:spTree>
    <p:extLst>
      <p:ext uri="{BB962C8B-B14F-4D97-AF65-F5344CB8AC3E}">
        <p14:creationId xmlns:p14="http://schemas.microsoft.com/office/powerpoint/2010/main" val="68735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15</a:t>
            </a:fld>
            <a:endParaRPr lang="en-US"/>
          </a:p>
        </p:txBody>
      </p:sp>
    </p:spTree>
    <p:extLst>
      <p:ext uri="{BB962C8B-B14F-4D97-AF65-F5344CB8AC3E}">
        <p14:creationId xmlns:p14="http://schemas.microsoft.com/office/powerpoint/2010/main" val="798765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16</a:t>
            </a:fld>
            <a:endParaRPr lang="en-US"/>
          </a:p>
        </p:txBody>
      </p:sp>
    </p:spTree>
    <p:extLst>
      <p:ext uri="{BB962C8B-B14F-4D97-AF65-F5344CB8AC3E}">
        <p14:creationId xmlns:p14="http://schemas.microsoft.com/office/powerpoint/2010/main" val="352001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17</a:t>
            </a:fld>
            <a:endParaRPr lang="en-US"/>
          </a:p>
        </p:txBody>
      </p:sp>
    </p:spTree>
    <p:extLst>
      <p:ext uri="{BB962C8B-B14F-4D97-AF65-F5344CB8AC3E}">
        <p14:creationId xmlns:p14="http://schemas.microsoft.com/office/powerpoint/2010/main" val="930910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18</a:t>
            </a:fld>
            <a:endParaRPr lang="en-US"/>
          </a:p>
        </p:txBody>
      </p:sp>
    </p:spTree>
    <p:extLst>
      <p:ext uri="{BB962C8B-B14F-4D97-AF65-F5344CB8AC3E}">
        <p14:creationId xmlns:p14="http://schemas.microsoft.com/office/powerpoint/2010/main" val="218810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21</a:t>
            </a:fld>
            <a:endParaRPr lang="en-US"/>
          </a:p>
        </p:txBody>
      </p:sp>
    </p:spTree>
    <p:extLst>
      <p:ext uri="{BB962C8B-B14F-4D97-AF65-F5344CB8AC3E}">
        <p14:creationId xmlns:p14="http://schemas.microsoft.com/office/powerpoint/2010/main" val="1445728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22</a:t>
            </a:fld>
            <a:endParaRPr lang="en-US"/>
          </a:p>
        </p:txBody>
      </p:sp>
    </p:spTree>
    <p:extLst>
      <p:ext uri="{BB962C8B-B14F-4D97-AF65-F5344CB8AC3E}">
        <p14:creationId xmlns:p14="http://schemas.microsoft.com/office/powerpoint/2010/main" val="130996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23</a:t>
            </a:fld>
            <a:endParaRPr lang="en-US"/>
          </a:p>
        </p:txBody>
      </p:sp>
    </p:spTree>
    <p:extLst>
      <p:ext uri="{BB962C8B-B14F-4D97-AF65-F5344CB8AC3E}">
        <p14:creationId xmlns:p14="http://schemas.microsoft.com/office/powerpoint/2010/main" val="354106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24</a:t>
            </a:fld>
            <a:endParaRPr lang="en-US"/>
          </a:p>
        </p:txBody>
      </p:sp>
    </p:spTree>
    <p:extLst>
      <p:ext uri="{BB962C8B-B14F-4D97-AF65-F5344CB8AC3E}">
        <p14:creationId xmlns:p14="http://schemas.microsoft.com/office/powerpoint/2010/main" val="4268959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25</a:t>
            </a:fld>
            <a:endParaRPr lang="en-US"/>
          </a:p>
        </p:txBody>
      </p:sp>
    </p:spTree>
    <p:extLst>
      <p:ext uri="{BB962C8B-B14F-4D97-AF65-F5344CB8AC3E}">
        <p14:creationId xmlns:p14="http://schemas.microsoft.com/office/powerpoint/2010/main" val="262445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a:t>
            </a:fld>
            <a:endParaRPr lang="en-US"/>
          </a:p>
        </p:txBody>
      </p:sp>
    </p:spTree>
    <p:extLst>
      <p:ext uri="{BB962C8B-B14F-4D97-AF65-F5344CB8AC3E}">
        <p14:creationId xmlns:p14="http://schemas.microsoft.com/office/powerpoint/2010/main" val="2098146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26</a:t>
            </a:fld>
            <a:endParaRPr lang="en-US"/>
          </a:p>
        </p:txBody>
      </p:sp>
    </p:spTree>
    <p:extLst>
      <p:ext uri="{BB962C8B-B14F-4D97-AF65-F5344CB8AC3E}">
        <p14:creationId xmlns:p14="http://schemas.microsoft.com/office/powerpoint/2010/main" val="1990638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27</a:t>
            </a:fld>
            <a:endParaRPr lang="en-US"/>
          </a:p>
        </p:txBody>
      </p:sp>
    </p:spTree>
    <p:extLst>
      <p:ext uri="{BB962C8B-B14F-4D97-AF65-F5344CB8AC3E}">
        <p14:creationId xmlns:p14="http://schemas.microsoft.com/office/powerpoint/2010/main" val="2992279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28</a:t>
            </a:fld>
            <a:endParaRPr lang="en-US"/>
          </a:p>
        </p:txBody>
      </p:sp>
    </p:spTree>
    <p:extLst>
      <p:ext uri="{BB962C8B-B14F-4D97-AF65-F5344CB8AC3E}">
        <p14:creationId xmlns:p14="http://schemas.microsoft.com/office/powerpoint/2010/main" val="1991486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29</a:t>
            </a:fld>
            <a:endParaRPr lang="en-US"/>
          </a:p>
        </p:txBody>
      </p:sp>
    </p:spTree>
    <p:extLst>
      <p:ext uri="{BB962C8B-B14F-4D97-AF65-F5344CB8AC3E}">
        <p14:creationId xmlns:p14="http://schemas.microsoft.com/office/powerpoint/2010/main" val="196546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30</a:t>
            </a:fld>
            <a:endParaRPr lang="en-US"/>
          </a:p>
        </p:txBody>
      </p:sp>
    </p:spTree>
    <p:extLst>
      <p:ext uri="{BB962C8B-B14F-4D97-AF65-F5344CB8AC3E}">
        <p14:creationId xmlns:p14="http://schemas.microsoft.com/office/powerpoint/2010/main" val="3707709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33</a:t>
            </a:fld>
            <a:endParaRPr lang="en-US"/>
          </a:p>
        </p:txBody>
      </p:sp>
    </p:spTree>
    <p:extLst>
      <p:ext uri="{BB962C8B-B14F-4D97-AF65-F5344CB8AC3E}">
        <p14:creationId xmlns:p14="http://schemas.microsoft.com/office/powerpoint/2010/main" val="2022544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34</a:t>
            </a:fld>
            <a:endParaRPr lang="en-US"/>
          </a:p>
        </p:txBody>
      </p:sp>
    </p:spTree>
    <p:extLst>
      <p:ext uri="{BB962C8B-B14F-4D97-AF65-F5344CB8AC3E}">
        <p14:creationId xmlns:p14="http://schemas.microsoft.com/office/powerpoint/2010/main" val="3666705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35</a:t>
            </a:fld>
            <a:endParaRPr lang="en-US"/>
          </a:p>
        </p:txBody>
      </p:sp>
    </p:spTree>
    <p:extLst>
      <p:ext uri="{BB962C8B-B14F-4D97-AF65-F5344CB8AC3E}">
        <p14:creationId xmlns:p14="http://schemas.microsoft.com/office/powerpoint/2010/main" val="1265346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37</a:t>
            </a:fld>
            <a:endParaRPr lang="en-US"/>
          </a:p>
        </p:txBody>
      </p:sp>
    </p:spTree>
    <p:extLst>
      <p:ext uri="{BB962C8B-B14F-4D97-AF65-F5344CB8AC3E}">
        <p14:creationId xmlns:p14="http://schemas.microsoft.com/office/powerpoint/2010/main" val="3926505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38</a:t>
            </a:fld>
            <a:endParaRPr lang="en-US"/>
          </a:p>
        </p:txBody>
      </p:sp>
    </p:spTree>
    <p:extLst>
      <p:ext uri="{BB962C8B-B14F-4D97-AF65-F5344CB8AC3E}">
        <p14:creationId xmlns:p14="http://schemas.microsoft.com/office/powerpoint/2010/main" val="116978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a:t>
            </a:fld>
            <a:endParaRPr lang="en-US"/>
          </a:p>
        </p:txBody>
      </p:sp>
    </p:spTree>
    <p:extLst>
      <p:ext uri="{BB962C8B-B14F-4D97-AF65-F5344CB8AC3E}">
        <p14:creationId xmlns:p14="http://schemas.microsoft.com/office/powerpoint/2010/main" val="1572078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39</a:t>
            </a:fld>
            <a:endParaRPr lang="en-US"/>
          </a:p>
        </p:txBody>
      </p:sp>
    </p:spTree>
    <p:extLst>
      <p:ext uri="{BB962C8B-B14F-4D97-AF65-F5344CB8AC3E}">
        <p14:creationId xmlns:p14="http://schemas.microsoft.com/office/powerpoint/2010/main" val="165619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40</a:t>
            </a:fld>
            <a:endParaRPr lang="en-US"/>
          </a:p>
        </p:txBody>
      </p:sp>
    </p:spTree>
    <p:extLst>
      <p:ext uri="{BB962C8B-B14F-4D97-AF65-F5344CB8AC3E}">
        <p14:creationId xmlns:p14="http://schemas.microsoft.com/office/powerpoint/2010/main" val="3683316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41</a:t>
            </a:fld>
            <a:endParaRPr lang="en-US"/>
          </a:p>
        </p:txBody>
      </p:sp>
    </p:spTree>
    <p:extLst>
      <p:ext uri="{BB962C8B-B14F-4D97-AF65-F5344CB8AC3E}">
        <p14:creationId xmlns:p14="http://schemas.microsoft.com/office/powerpoint/2010/main" val="169857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42</a:t>
            </a:fld>
            <a:endParaRPr lang="en-US"/>
          </a:p>
        </p:txBody>
      </p:sp>
    </p:spTree>
    <p:extLst>
      <p:ext uri="{BB962C8B-B14F-4D97-AF65-F5344CB8AC3E}">
        <p14:creationId xmlns:p14="http://schemas.microsoft.com/office/powerpoint/2010/main" val="1003585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45</a:t>
            </a:fld>
            <a:endParaRPr lang="en-US"/>
          </a:p>
        </p:txBody>
      </p:sp>
    </p:spTree>
    <p:extLst>
      <p:ext uri="{BB962C8B-B14F-4D97-AF65-F5344CB8AC3E}">
        <p14:creationId xmlns:p14="http://schemas.microsoft.com/office/powerpoint/2010/main" val="1003982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46</a:t>
            </a:fld>
            <a:endParaRPr lang="en-US"/>
          </a:p>
        </p:txBody>
      </p:sp>
    </p:spTree>
    <p:extLst>
      <p:ext uri="{BB962C8B-B14F-4D97-AF65-F5344CB8AC3E}">
        <p14:creationId xmlns:p14="http://schemas.microsoft.com/office/powerpoint/2010/main" val="3037884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47</a:t>
            </a:fld>
            <a:endParaRPr lang="en-US"/>
          </a:p>
        </p:txBody>
      </p:sp>
    </p:spTree>
    <p:extLst>
      <p:ext uri="{BB962C8B-B14F-4D97-AF65-F5344CB8AC3E}">
        <p14:creationId xmlns:p14="http://schemas.microsoft.com/office/powerpoint/2010/main" val="1154032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48</a:t>
            </a:fld>
            <a:endParaRPr lang="en-US"/>
          </a:p>
        </p:txBody>
      </p:sp>
    </p:spTree>
    <p:extLst>
      <p:ext uri="{BB962C8B-B14F-4D97-AF65-F5344CB8AC3E}">
        <p14:creationId xmlns:p14="http://schemas.microsoft.com/office/powerpoint/2010/main" val="3314143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49</a:t>
            </a:fld>
            <a:endParaRPr lang="en-US"/>
          </a:p>
        </p:txBody>
      </p:sp>
    </p:spTree>
    <p:extLst>
      <p:ext uri="{BB962C8B-B14F-4D97-AF65-F5344CB8AC3E}">
        <p14:creationId xmlns:p14="http://schemas.microsoft.com/office/powerpoint/2010/main" val="822417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50</a:t>
            </a:fld>
            <a:endParaRPr lang="en-US"/>
          </a:p>
        </p:txBody>
      </p:sp>
    </p:spTree>
    <p:extLst>
      <p:ext uri="{BB962C8B-B14F-4D97-AF65-F5344CB8AC3E}">
        <p14:creationId xmlns:p14="http://schemas.microsoft.com/office/powerpoint/2010/main" val="302545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6</a:t>
            </a:fld>
            <a:endParaRPr lang="en-US"/>
          </a:p>
        </p:txBody>
      </p:sp>
    </p:spTree>
    <p:extLst>
      <p:ext uri="{BB962C8B-B14F-4D97-AF65-F5344CB8AC3E}">
        <p14:creationId xmlns:p14="http://schemas.microsoft.com/office/powerpoint/2010/main" val="33073291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51</a:t>
            </a:fld>
            <a:endParaRPr lang="en-US"/>
          </a:p>
        </p:txBody>
      </p:sp>
    </p:spTree>
    <p:extLst>
      <p:ext uri="{BB962C8B-B14F-4D97-AF65-F5344CB8AC3E}">
        <p14:creationId xmlns:p14="http://schemas.microsoft.com/office/powerpoint/2010/main" val="3277585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52</a:t>
            </a:fld>
            <a:endParaRPr lang="en-US"/>
          </a:p>
        </p:txBody>
      </p:sp>
    </p:spTree>
    <p:extLst>
      <p:ext uri="{BB962C8B-B14F-4D97-AF65-F5344CB8AC3E}">
        <p14:creationId xmlns:p14="http://schemas.microsoft.com/office/powerpoint/2010/main" val="15904997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53</a:t>
            </a:fld>
            <a:endParaRPr lang="en-US"/>
          </a:p>
        </p:txBody>
      </p:sp>
    </p:spTree>
    <p:extLst>
      <p:ext uri="{BB962C8B-B14F-4D97-AF65-F5344CB8AC3E}">
        <p14:creationId xmlns:p14="http://schemas.microsoft.com/office/powerpoint/2010/main" val="3282088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54</a:t>
            </a:fld>
            <a:endParaRPr lang="en-US"/>
          </a:p>
        </p:txBody>
      </p:sp>
    </p:spTree>
    <p:extLst>
      <p:ext uri="{BB962C8B-B14F-4D97-AF65-F5344CB8AC3E}">
        <p14:creationId xmlns:p14="http://schemas.microsoft.com/office/powerpoint/2010/main" val="2300746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55</a:t>
            </a:fld>
            <a:endParaRPr lang="en-US"/>
          </a:p>
        </p:txBody>
      </p:sp>
    </p:spTree>
    <p:extLst>
      <p:ext uri="{BB962C8B-B14F-4D97-AF65-F5344CB8AC3E}">
        <p14:creationId xmlns:p14="http://schemas.microsoft.com/office/powerpoint/2010/main" val="39009499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56</a:t>
            </a:fld>
            <a:endParaRPr lang="en-US"/>
          </a:p>
        </p:txBody>
      </p:sp>
    </p:spTree>
    <p:extLst>
      <p:ext uri="{BB962C8B-B14F-4D97-AF65-F5344CB8AC3E}">
        <p14:creationId xmlns:p14="http://schemas.microsoft.com/office/powerpoint/2010/main" val="1009857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57</a:t>
            </a:fld>
            <a:endParaRPr lang="en-US"/>
          </a:p>
        </p:txBody>
      </p:sp>
    </p:spTree>
    <p:extLst>
      <p:ext uri="{BB962C8B-B14F-4D97-AF65-F5344CB8AC3E}">
        <p14:creationId xmlns:p14="http://schemas.microsoft.com/office/powerpoint/2010/main" val="202884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7</a:t>
            </a:fld>
            <a:endParaRPr lang="en-US"/>
          </a:p>
        </p:txBody>
      </p:sp>
    </p:spTree>
    <p:extLst>
      <p:ext uri="{BB962C8B-B14F-4D97-AF65-F5344CB8AC3E}">
        <p14:creationId xmlns:p14="http://schemas.microsoft.com/office/powerpoint/2010/main" val="231870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10</a:t>
            </a:fld>
            <a:endParaRPr lang="en-US"/>
          </a:p>
        </p:txBody>
      </p:sp>
    </p:spTree>
    <p:extLst>
      <p:ext uri="{BB962C8B-B14F-4D97-AF65-F5344CB8AC3E}">
        <p14:creationId xmlns:p14="http://schemas.microsoft.com/office/powerpoint/2010/main" val="21505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11</a:t>
            </a:fld>
            <a:endParaRPr lang="en-US"/>
          </a:p>
        </p:txBody>
      </p:sp>
    </p:spTree>
    <p:extLst>
      <p:ext uri="{BB962C8B-B14F-4D97-AF65-F5344CB8AC3E}">
        <p14:creationId xmlns:p14="http://schemas.microsoft.com/office/powerpoint/2010/main" val="385206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12</a:t>
            </a:fld>
            <a:endParaRPr lang="en-US"/>
          </a:p>
        </p:txBody>
      </p:sp>
    </p:spTree>
    <p:extLst>
      <p:ext uri="{BB962C8B-B14F-4D97-AF65-F5344CB8AC3E}">
        <p14:creationId xmlns:p14="http://schemas.microsoft.com/office/powerpoint/2010/main" val="12277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72AB9C-207F-48ED-8B84-310E7BC0336E}" type="slidenum">
              <a:rPr lang="en-US" smtClean="0"/>
              <a:pPr/>
              <a:t>13</a:t>
            </a:fld>
            <a:endParaRPr lang="en-US"/>
          </a:p>
        </p:txBody>
      </p:sp>
    </p:spTree>
    <p:extLst>
      <p:ext uri="{BB962C8B-B14F-4D97-AF65-F5344CB8AC3E}">
        <p14:creationId xmlns:p14="http://schemas.microsoft.com/office/powerpoint/2010/main" val="3961028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12718"/>
            <a:ext cx="6400800" cy="742964"/>
          </a:xfrm>
        </p:spPr>
        <p:txBody>
          <a:bodyPr wrap="none"/>
          <a:lstStyle>
            <a:lvl1pPr marL="0" indent="0" algn="ctr">
              <a:lnSpc>
                <a:spcPct val="150000"/>
              </a:lnSpc>
              <a:buNone/>
              <a:defRPr sz="2800">
                <a:latin typeface="Cambria Math" panose="02040503050406030204" pitchFamily="18" charset="0"/>
                <a:ea typeface="Cambria Math" panose="02040503050406030204" pitchFamily="18" charset="0"/>
                <a:cs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308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25358" y="3540954"/>
            <a:ext cx="3318641" cy="160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userDrawn="1"/>
        </p:nvSpPr>
        <p:spPr>
          <a:xfrm>
            <a:off x="1117518" y="572372"/>
            <a:ext cx="6120345" cy="1169551"/>
          </a:xfrm>
          <a:prstGeom prst="rect">
            <a:avLst/>
          </a:prstGeom>
          <a:noFill/>
        </p:spPr>
        <p:txBody>
          <a:bodyPr wrap="square" lIns="0" tIns="0" rIns="0" bIns="0" rtlCol="0">
            <a:spAutoFit/>
          </a:bodyPr>
          <a:lstStyle/>
          <a:p>
            <a:pPr algn="ctr">
              <a:lnSpc>
                <a:spcPct val="150000"/>
              </a:lnSpc>
            </a:pPr>
            <a:r>
              <a:rPr kumimoji="0" lang="en-US" sz="2400" b="0" i="0" u="none" strike="noStrike" kern="1200" cap="none" spc="0" normalizeH="0" baseline="0" dirty="0" smtClean="0">
                <a:ln>
                  <a:noFill/>
                </a:ln>
                <a:solidFill>
                  <a:srgbClr val="990000"/>
                </a:solidFill>
                <a:effectLst/>
                <a:uLnTx/>
                <a:uFillTx/>
                <a:latin typeface="Arial" panose="020B0604020202020204" pitchFamily="34" charset="0"/>
                <a:ea typeface="+mj-ea"/>
                <a:cs typeface="Arial" panose="020B0604020202020204" pitchFamily="34" charset="0"/>
              </a:rPr>
              <a:t>Agile software development</a:t>
            </a:r>
          </a:p>
          <a:p>
            <a:pPr algn="ctr">
              <a:lnSpc>
                <a:spcPct val="150000"/>
              </a:lnSpc>
            </a:pPr>
            <a:r>
              <a:rPr kumimoji="0" lang="en-US" sz="2000" b="0" i="0" u="none" strike="noStrike" kern="1200" cap="none" spc="0" normalizeH="0" baseline="0" dirty="0" smtClean="0">
                <a:ln>
                  <a:noFill/>
                </a:ln>
                <a:solidFill>
                  <a:schemeClr val="tx1"/>
                </a:solidFill>
                <a:effectLst/>
                <a:uLnTx/>
                <a:uFillTx/>
                <a:latin typeface="Arial" panose="020B0604020202020204" pitchFamily="34" charset="0"/>
                <a:ea typeface="+mj-ea"/>
                <a:cs typeface="Arial" panose="020B0604020202020204" pitchFamily="34" charset="0"/>
              </a:rPr>
              <a:t>Bertrand Meyer</a:t>
            </a:r>
            <a:endParaRPr kumimoji="0" lang="en-US" sz="3200" b="0"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3" name="Rectangle 22"/>
          <p:cNvSpPr/>
          <p:nvPr userDrawn="1"/>
        </p:nvSpPr>
        <p:spPr bwMode="auto">
          <a:xfrm flipH="1">
            <a:off x="8223139" y="23908"/>
            <a:ext cx="891365"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sp>
        <p:nvSpPr>
          <p:cNvPr id="24" name="Rectangle 23"/>
          <p:cNvSpPr/>
          <p:nvPr userDrawn="1"/>
        </p:nvSpPr>
        <p:spPr bwMode="auto">
          <a:xfrm flipH="1">
            <a:off x="2158240" y="239857"/>
            <a:ext cx="5387034"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pic>
        <p:nvPicPr>
          <p:cNvPr id="50" name="Picture 13"/>
          <p:cNvPicPr>
            <a:picLocks noChangeAspect="1" noChangeArrowheads="1"/>
          </p:cNvPicPr>
          <p:nvPr userDrawn="1"/>
        </p:nvPicPr>
        <p:blipFill>
          <a:blip r:embed="rId3" cstate="print"/>
          <a:srcRect/>
          <a:stretch>
            <a:fillRect/>
          </a:stretch>
        </p:blipFill>
        <p:spPr bwMode="auto">
          <a:xfrm>
            <a:off x="158153" y="4831953"/>
            <a:ext cx="210353" cy="225357"/>
          </a:xfrm>
          <a:prstGeom prst="rect">
            <a:avLst/>
          </a:prstGeom>
          <a:noFill/>
          <a:ln w="19050" algn="ctr">
            <a:noFill/>
            <a:miter lim="800000"/>
            <a:headEnd type="none" w="lg" len="lg"/>
            <a:tailEnd type="none" w="lg" len="lg"/>
          </a:ln>
          <a:effectLst/>
        </p:spPr>
      </p:pic>
      <p:sp>
        <p:nvSpPr>
          <p:cNvPr id="51" name="Text Box 15"/>
          <p:cNvSpPr txBox="1">
            <a:spLocks noChangeArrowheads="1"/>
          </p:cNvSpPr>
          <p:nvPr userDrawn="1"/>
        </p:nvSpPr>
        <p:spPr bwMode="auto">
          <a:xfrm>
            <a:off x="368506" y="4831953"/>
            <a:ext cx="2119446" cy="228600"/>
          </a:xfrm>
          <a:prstGeom prst="rect">
            <a:avLst/>
          </a:prstGeom>
          <a:noFill/>
          <a:ln w="9525">
            <a:noFill/>
            <a:miter lim="800000"/>
            <a:headEnd/>
            <a:tailEnd/>
          </a:ln>
          <a:effectLst/>
        </p:spPr>
        <p:txBody>
          <a:bodyPr wrap="square">
            <a:spAutoFit/>
          </a:bodyPr>
          <a:lstStyle/>
          <a:p>
            <a:pPr>
              <a:spcBef>
                <a:spcPct val="50000"/>
              </a:spcBef>
            </a:pPr>
            <a:r>
              <a:rPr lang="en-US" sz="900" b="1" i="1" dirty="0">
                <a:solidFill>
                  <a:srgbClr val="990000"/>
                </a:solidFill>
                <a:latin typeface="Verdana" pitchFamily="34" charset="0"/>
              </a:rPr>
              <a:t>Chair of Software Engineering</a:t>
            </a:r>
          </a:p>
        </p:txBody>
      </p:sp>
      <p:grpSp>
        <p:nvGrpSpPr>
          <p:cNvPr id="22" name="Group 21"/>
          <p:cNvGrpSpPr/>
          <p:nvPr userDrawn="1"/>
        </p:nvGrpSpPr>
        <p:grpSpPr>
          <a:xfrm>
            <a:off x="187641" y="93567"/>
            <a:ext cx="8846822" cy="612775"/>
            <a:chOff x="187641" y="93567"/>
            <a:chExt cx="8846822" cy="612775"/>
          </a:xfrm>
        </p:grpSpPr>
        <p:grpSp>
          <p:nvGrpSpPr>
            <p:cNvPr id="25" name="Group 24"/>
            <p:cNvGrpSpPr/>
            <p:nvPr userDrawn="1"/>
          </p:nvGrpSpPr>
          <p:grpSpPr>
            <a:xfrm>
              <a:off x="187641" y="93567"/>
              <a:ext cx="8846822" cy="612775"/>
              <a:chOff x="187641" y="93567"/>
              <a:chExt cx="8846822" cy="612775"/>
            </a:xfrm>
          </p:grpSpPr>
          <p:grpSp>
            <p:nvGrpSpPr>
              <p:cNvPr id="27" name="Gruppieren 10"/>
              <p:cNvGrpSpPr/>
              <p:nvPr userDrawn="1"/>
            </p:nvGrpSpPr>
            <p:grpSpPr>
              <a:xfrm>
                <a:off x="187641" y="93567"/>
                <a:ext cx="8846822" cy="612775"/>
                <a:chOff x="142874" y="152400"/>
                <a:chExt cx="8859601" cy="612775"/>
              </a:xfrm>
              <a:solidFill>
                <a:srgbClr val="002060"/>
              </a:solidFill>
            </p:grpSpPr>
            <p:sp>
              <p:nvSpPr>
                <p:cNvPr id="29" name="Rechteck 23"/>
                <p:cNvSpPr/>
                <p:nvPr userDrawn="1"/>
              </p:nvSpPr>
              <p:spPr>
                <a:xfrm>
                  <a:off x="142875" y="152400"/>
                  <a:ext cx="8859600" cy="471600"/>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30" name="Rechteck 24"/>
                <p:cNvSpPr/>
                <p:nvPr userDrawn="1"/>
              </p:nvSpPr>
              <p:spPr>
                <a:xfrm>
                  <a:off x="142874" y="597694"/>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31" name="Rechteck 25"/>
                <p:cNvSpPr/>
                <p:nvPr userDrawn="1"/>
              </p:nvSpPr>
              <p:spPr>
                <a:xfrm>
                  <a:off x="8814997" y="597693"/>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pic>
              <p:nvPicPr>
                <p:cNvPr id="32" name="Bild 18" descr="g_eth_logo_kurz_neg_Schutzraum.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4000" y="306000"/>
                  <a:ext cx="781900" cy="170143"/>
                </a:xfrm>
                <a:prstGeom prst="rect">
                  <a:avLst/>
                </a:prstGeom>
                <a:grpFill/>
                <a:ln>
                  <a:noFill/>
                </a:ln>
              </p:spPr>
            </p:pic>
          </p:grpSp>
          <p:sp>
            <p:nvSpPr>
              <p:cNvPr id="28" name="Rectangle 27"/>
              <p:cNvSpPr/>
              <p:nvPr userDrawn="1"/>
            </p:nvSpPr>
            <p:spPr bwMode="auto">
              <a:xfrm>
                <a:off x="368506" y="109331"/>
                <a:ext cx="1036848" cy="344648"/>
              </a:xfrm>
              <a:prstGeom prst="rect">
                <a:avLst/>
              </a:prstGeom>
              <a:solidFill>
                <a:srgbClr val="002060"/>
              </a:solidFill>
              <a:ln w="12700" algn="ctr">
                <a:noFill/>
                <a:miter lim="800000"/>
                <a:headEnd/>
                <a:tailEnd/>
              </a:ln>
              <a:effectLst/>
              <a:scene3d>
                <a:camera prst="orthographicFront"/>
                <a:lightRig rig="threePt" dir="t"/>
              </a:scene3d>
              <a:sp3d>
                <a:bevelB w="381000"/>
              </a:sp3d>
            </p:spPr>
            <p:txBody>
              <a:bodyPr lIns="0" rIns="0" rtlCol="0" anchor="ctr"/>
              <a:lstStyle/>
              <a:p>
                <a:pPr algn="ctr" rtl="0" fontAlgn="base">
                  <a:lnSpc>
                    <a:spcPct val="80000"/>
                  </a:lnSpc>
                  <a:spcBef>
                    <a:spcPct val="50000"/>
                  </a:spcBef>
                  <a:spcAft>
                    <a:spcPct val="0"/>
                  </a:spcAft>
                </a:pPr>
                <a:endParaRPr lang="en-US" sz="2400" kern="1200" dirty="0">
                  <a:solidFill>
                    <a:srgbClr val="333399"/>
                  </a:solidFill>
                  <a:latin typeface="Arial" panose="020B0604020202020204" pitchFamily="34" charset="0"/>
                  <a:ea typeface="+mn-ea"/>
                  <a:cs typeface="+mn-cs"/>
                </a:endParaRPr>
              </a:p>
            </p:txBody>
          </p:sp>
        </p:grpSp>
        <p:pic>
          <p:nvPicPr>
            <p:cNvPr id="26" name="Bild 18" descr="g_eth_logo_kurz_neg_Schutzraum.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3031" y="226297"/>
              <a:ext cx="1042262" cy="170143"/>
            </a:xfrm>
            <a:prstGeom prst="rect">
              <a:avLst/>
            </a:prstGeom>
            <a:solidFill>
              <a:srgbClr val="273C79"/>
            </a:solidFill>
            <a:ln>
              <a:noFill/>
            </a:ln>
          </p:spPr>
        </p:pic>
      </p:gr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le 1"/>
          <p:cNvSpPr>
            <a:spLocks noGrp="1"/>
          </p:cNvSpPr>
          <p:nvPr>
            <p:ph type="title"/>
          </p:nvPr>
        </p:nvSpPr>
        <p:spPr>
          <a:xfrm>
            <a:off x="249238" y="86917"/>
            <a:ext cx="7942262" cy="326741"/>
          </a:xfrm>
        </p:spPr>
        <p:txBody>
          <a:bodyPr/>
          <a:lstStyle>
            <a:lvl1pPr>
              <a:lnSpc>
                <a:spcPct val="100000"/>
              </a:lnSpc>
              <a:spcBef>
                <a:spcPts val="0"/>
              </a:spcBef>
              <a:spcAft>
                <a:spcPts val="0"/>
              </a:spcAft>
              <a:defRPr sz="2800" baseline="0">
                <a:solidFill>
                  <a:srgbClr val="000099"/>
                </a:solidFill>
                <a:latin typeface="Cambria" panose="02040503050406030204" pitchFamily="18"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0"/>
              </a:spcBef>
              <a:spcAft>
                <a:spcPts val="0"/>
              </a:spcAft>
              <a:defRPr>
                <a:solidFill>
                  <a:schemeClr val="tx1"/>
                </a:solidFill>
                <a:latin typeface="Arial" panose="020B0604020202020204" pitchFamily="34" charset="0"/>
                <a:cs typeface="Arial" panose="020B0604020202020204" pitchFamily="34" charset="0"/>
              </a:defRPr>
            </a:lvl1pPr>
            <a:lvl2pPr marL="625475" indent="-268288">
              <a:lnSpc>
                <a:spcPct val="100000"/>
              </a:lnSpc>
              <a:spcBef>
                <a:spcPts val="0"/>
              </a:spcBef>
              <a:spcAft>
                <a:spcPts val="0"/>
              </a:spcAft>
              <a:buSzPct val="80000"/>
              <a:defRPr>
                <a:latin typeface="Arial" panose="020B0604020202020204" pitchFamily="34" charset="0"/>
                <a:cs typeface="Arial" panose="020B0604020202020204" pitchFamily="34" charset="0"/>
              </a:defRPr>
            </a:lvl2pPr>
            <a:lvl3pPr marL="1162050" indent="-268288">
              <a:lnSpc>
                <a:spcPct val="100000"/>
              </a:lnSpc>
              <a:spcBef>
                <a:spcPts val="0"/>
              </a:spcBef>
              <a:spcAft>
                <a:spcPts val="0"/>
              </a:spcAft>
              <a:buFont typeface="Arial" pitchFamily="34" charset="0"/>
              <a:buChar char="•"/>
              <a:defRPr sz="2400">
                <a:latin typeface="Arial" panose="020B0604020202020204" pitchFamily="34" charset="0"/>
                <a:cs typeface="Arial" panose="020B0604020202020204" pitchFamily="34" charset="0"/>
              </a:defRPr>
            </a:lvl3pPr>
            <a:lvl4pPr marL="1525588" indent="-266700">
              <a:lnSpc>
                <a:spcPct val="100000"/>
              </a:lnSpc>
              <a:spcBef>
                <a:spcPts val="0"/>
              </a:spcBef>
              <a:spcAft>
                <a:spcPts val="0"/>
              </a:spcAft>
              <a:defRPr sz="2400">
                <a:latin typeface="Arial" panose="020B0604020202020204" pitchFamily="34" charset="0"/>
                <a:cs typeface="Arial" panose="020B0604020202020204" pitchFamily="34" charset="0"/>
              </a:defRPr>
            </a:lvl4pPr>
            <a:lvl5pPr marL="1973263" indent="-268288">
              <a:lnSpc>
                <a:spcPct val="100000"/>
              </a:lnSpc>
              <a:spcBef>
                <a:spcPts val="0"/>
              </a:spcBef>
              <a:spcAft>
                <a:spcPts val="0"/>
              </a:spcAft>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5" name="TextBox 4"/>
          <p:cNvSpPr txBox="1"/>
          <p:nvPr userDrawn="1"/>
        </p:nvSpPr>
        <p:spPr>
          <a:xfrm>
            <a:off x="2099247" y="572372"/>
            <a:ext cx="5234150" cy="1039515"/>
          </a:xfrm>
          <a:prstGeom prst="rect">
            <a:avLst/>
          </a:prstGeom>
          <a:noFill/>
        </p:spPr>
        <p:txBody>
          <a:bodyPr wrap="square" lIns="0" tIns="0" rIns="0" bIns="0" rtlCol="0">
            <a:spAutoFit/>
          </a:bodyPr>
          <a:lstStyle/>
          <a:p>
            <a:pPr algn="ctr">
              <a:lnSpc>
                <a:spcPct val="150000"/>
              </a:lnSpc>
            </a:pPr>
            <a:r>
              <a:rPr kumimoji="0" lang="en-US" sz="2400" b="0" i="0" u="none" strike="noStrike" kern="1200" cap="none" spc="0" normalizeH="0" baseline="0" dirty="0" smtClean="0">
                <a:ln>
                  <a:noFill/>
                </a:ln>
                <a:solidFill>
                  <a:srgbClr val="990000"/>
                </a:solidFill>
                <a:effectLst/>
                <a:uLnTx/>
                <a:uFillTx/>
                <a:latin typeface="Cambria" panose="02040503050406030204" pitchFamily="18" charset="0"/>
                <a:ea typeface="+mj-ea"/>
                <a:cs typeface="Arial" panose="020B0604020202020204" pitchFamily="34" charset="0"/>
              </a:rPr>
              <a:t>Agile Software Development</a:t>
            </a:r>
            <a:br>
              <a:rPr kumimoji="0" lang="en-US" sz="2400" b="0" i="0" u="none" strike="noStrike" kern="1200" cap="none" spc="0" normalizeH="0" baseline="0" dirty="0" smtClean="0">
                <a:ln>
                  <a:noFill/>
                </a:ln>
                <a:solidFill>
                  <a:srgbClr val="990000"/>
                </a:solidFill>
                <a:effectLst/>
                <a:uLnTx/>
                <a:uFillTx/>
                <a:latin typeface="Cambria" panose="02040503050406030204" pitchFamily="18" charset="0"/>
                <a:ea typeface="+mj-ea"/>
                <a:cs typeface="Arial" panose="020B0604020202020204" pitchFamily="34" charset="0"/>
              </a:rPr>
            </a:br>
            <a:r>
              <a:rPr kumimoji="0" lang="en-US" sz="2400" b="0" i="0" u="none" strike="noStrike" kern="1200" cap="none" spc="0" normalizeH="0" baseline="0" dirty="0" smtClean="0">
                <a:ln>
                  <a:noFill/>
                </a:ln>
                <a:solidFill>
                  <a:srgbClr val="990000"/>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dirty="0" smtClean="0">
                <a:ln>
                  <a:noFill/>
                </a:ln>
                <a:solidFill>
                  <a:schemeClr val="tx1"/>
                </a:solidFill>
                <a:effectLst/>
                <a:uLnTx/>
                <a:uFillTx/>
                <a:latin typeface="Cambria" panose="02040503050406030204" pitchFamily="18" charset="0"/>
                <a:ea typeface="+mj-ea"/>
                <a:cs typeface="Arial" panose="020B0604020202020204" pitchFamily="34" charset="0"/>
              </a:rPr>
              <a:t>Bertrand Meyer</a:t>
            </a:r>
            <a:endParaRPr kumimoji="0" lang="en-US" sz="3200" b="0" i="0" u="none" strike="noStrike" kern="1200" cap="none" spc="0" normalizeH="0" baseline="0" dirty="0">
              <a:ln>
                <a:noFill/>
              </a:ln>
              <a:solidFill>
                <a:schemeClr val="tx1"/>
              </a:solidFill>
              <a:effectLst/>
              <a:uLnTx/>
              <a:uFillTx/>
              <a:latin typeface="Cambria" panose="02040503050406030204" pitchFamily="18" charset="0"/>
              <a:ea typeface="+mj-ea"/>
              <a:cs typeface="Arial" panose="020B0604020202020204" pitchFamily="34" charset="0"/>
            </a:endParaRPr>
          </a:p>
        </p:txBody>
      </p:sp>
      <p:sp>
        <p:nvSpPr>
          <p:cNvPr id="23" name="Rectangle 22"/>
          <p:cNvSpPr/>
          <p:nvPr userDrawn="1"/>
        </p:nvSpPr>
        <p:spPr bwMode="auto">
          <a:xfrm flipH="1">
            <a:off x="8223139" y="23908"/>
            <a:ext cx="891365"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sp>
        <p:nvSpPr>
          <p:cNvPr id="24" name="Rectangle 23"/>
          <p:cNvSpPr/>
          <p:nvPr userDrawn="1"/>
        </p:nvSpPr>
        <p:spPr bwMode="auto">
          <a:xfrm flipH="1">
            <a:off x="2158240" y="239857"/>
            <a:ext cx="5387034" cy="332399"/>
          </a:xfrm>
          <a:prstGeom prst="rect">
            <a:avLst/>
          </a:prstGeom>
          <a:solidFill>
            <a:schemeClr val="bg1"/>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50000"/>
              </a:spcBef>
              <a:spcAft>
                <a:spcPct val="0"/>
              </a:spcAft>
              <a:buClrTx/>
              <a:buSzTx/>
              <a:buFontTx/>
              <a:buNone/>
              <a:tabLst/>
            </a:pPr>
            <a:endParaRPr kumimoji="0" lang="en-US" sz="2400" b="0" i="0" u="none" strike="noStrike" cap="none" normalizeH="0" baseline="0" dirty="0" smtClean="0">
              <a:ln>
                <a:noFill/>
              </a:ln>
              <a:solidFill>
                <a:schemeClr val="bg1"/>
              </a:solidFill>
              <a:effectLst/>
              <a:latin typeface="Arial" panose="020B0604020202020204" pitchFamily="34" charset="0"/>
            </a:endParaRPr>
          </a:p>
        </p:txBody>
      </p:sp>
      <p:pic>
        <p:nvPicPr>
          <p:cNvPr id="50" name="Picture 13"/>
          <p:cNvPicPr>
            <a:picLocks noChangeAspect="1" noChangeArrowheads="1"/>
          </p:cNvPicPr>
          <p:nvPr userDrawn="1"/>
        </p:nvPicPr>
        <p:blipFill>
          <a:blip r:embed="rId2" cstate="print"/>
          <a:srcRect/>
          <a:stretch>
            <a:fillRect/>
          </a:stretch>
        </p:blipFill>
        <p:spPr bwMode="auto">
          <a:xfrm>
            <a:off x="158153" y="4883323"/>
            <a:ext cx="210353" cy="225357"/>
          </a:xfrm>
          <a:prstGeom prst="rect">
            <a:avLst/>
          </a:prstGeom>
          <a:noFill/>
          <a:ln w="19050" algn="ctr">
            <a:noFill/>
            <a:miter lim="800000"/>
            <a:headEnd type="none" w="lg" len="lg"/>
            <a:tailEnd type="none" w="lg" len="lg"/>
          </a:ln>
          <a:effectLst/>
        </p:spPr>
      </p:pic>
      <p:sp>
        <p:nvSpPr>
          <p:cNvPr id="51" name="Text Box 15"/>
          <p:cNvSpPr txBox="1">
            <a:spLocks noChangeArrowheads="1"/>
          </p:cNvSpPr>
          <p:nvPr userDrawn="1"/>
        </p:nvSpPr>
        <p:spPr bwMode="auto">
          <a:xfrm>
            <a:off x="368506" y="4883323"/>
            <a:ext cx="2119446" cy="228600"/>
          </a:xfrm>
          <a:prstGeom prst="rect">
            <a:avLst/>
          </a:prstGeom>
          <a:noFill/>
          <a:ln w="9525">
            <a:noFill/>
            <a:miter lim="800000"/>
            <a:headEnd/>
            <a:tailEnd/>
          </a:ln>
          <a:effectLst/>
        </p:spPr>
        <p:txBody>
          <a:bodyPr wrap="square">
            <a:spAutoFit/>
          </a:bodyPr>
          <a:lstStyle/>
          <a:p>
            <a:pPr>
              <a:spcBef>
                <a:spcPct val="50000"/>
              </a:spcBef>
            </a:pPr>
            <a:r>
              <a:rPr lang="en-US" sz="900" b="1" i="1" dirty="0">
                <a:solidFill>
                  <a:srgbClr val="990000"/>
                </a:solidFill>
                <a:latin typeface="Verdana" pitchFamily="34" charset="0"/>
              </a:rPr>
              <a:t>Chair of Software Engineering</a:t>
            </a:r>
          </a:p>
        </p:txBody>
      </p:sp>
      <p:sp>
        <p:nvSpPr>
          <p:cNvPr id="16" name="Content Placeholder 2"/>
          <p:cNvSpPr>
            <a:spLocks noGrp="1"/>
          </p:cNvSpPr>
          <p:nvPr>
            <p:ph idx="1"/>
          </p:nvPr>
        </p:nvSpPr>
        <p:spPr>
          <a:xfrm>
            <a:off x="249239" y="1750353"/>
            <a:ext cx="8594725" cy="2934050"/>
          </a:xfrm>
        </p:spPr>
        <p:txBody>
          <a:bodyPr/>
          <a:lstStyle>
            <a:lvl1pPr>
              <a:lnSpc>
                <a:spcPct val="114000"/>
              </a:lnSpc>
              <a:spcBef>
                <a:spcPts val="800"/>
              </a:spcBef>
              <a:spcAft>
                <a:spcPts val="800"/>
              </a:spcAft>
              <a:defRPr sz="2000">
                <a:solidFill>
                  <a:schemeClr val="tx1"/>
                </a:solidFill>
                <a:latin typeface="Arial" panose="020B0604020202020204" pitchFamily="34" charset="0"/>
                <a:cs typeface="Arial" panose="020B0604020202020204" pitchFamily="34" charset="0"/>
              </a:defRPr>
            </a:lvl1pPr>
            <a:lvl2pPr marL="625475" indent="-268288">
              <a:lnSpc>
                <a:spcPct val="114000"/>
              </a:lnSpc>
              <a:spcBef>
                <a:spcPts val="800"/>
              </a:spcBef>
              <a:spcAft>
                <a:spcPts val="800"/>
              </a:spcAft>
              <a:buSzPct val="80000"/>
              <a:defRPr sz="2000">
                <a:latin typeface="Arial" panose="020B0604020202020204" pitchFamily="34" charset="0"/>
                <a:cs typeface="Arial" panose="020B0604020202020204" pitchFamily="34" charset="0"/>
              </a:defRPr>
            </a:lvl2pPr>
            <a:lvl3pPr marL="1162050" indent="-268288">
              <a:lnSpc>
                <a:spcPct val="114000"/>
              </a:lnSpc>
              <a:spcBef>
                <a:spcPts val="800"/>
              </a:spcBef>
              <a:spcAft>
                <a:spcPts val="800"/>
              </a:spcAft>
              <a:buFont typeface="Arial" pitchFamily="34" charset="0"/>
              <a:buChar char="•"/>
              <a:defRPr sz="2400">
                <a:latin typeface="Cambria" panose="02040503050406030204" pitchFamily="18" charset="0"/>
                <a:cs typeface="Arial" panose="020B0604020202020204" pitchFamily="34" charset="0"/>
              </a:defRPr>
            </a:lvl3pPr>
            <a:lvl4pPr marL="1525588" indent="-266700">
              <a:lnSpc>
                <a:spcPct val="114000"/>
              </a:lnSpc>
              <a:spcBef>
                <a:spcPts val="800"/>
              </a:spcBef>
              <a:spcAft>
                <a:spcPts val="800"/>
              </a:spcAft>
              <a:defRPr sz="2400">
                <a:latin typeface="Cambria" panose="02040503050406030204" pitchFamily="18" charset="0"/>
                <a:cs typeface="Arial" panose="020B0604020202020204" pitchFamily="34" charset="0"/>
              </a:defRPr>
            </a:lvl4pPr>
            <a:lvl5pPr marL="1973263" indent="-268288">
              <a:lnSpc>
                <a:spcPct val="114000"/>
              </a:lnSpc>
              <a:spcBef>
                <a:spcPts val="800"/>
              </a:spcBef>
              <a:spcAft>
                <a:spcPts val="800"/>
              </a:spcAft>
              <a:defRPr sz="2400">
                <a:latin typeface="Cambria" panose="02040503050406030204" pitchFamily="18" charset="0"/>
                <a:cs typeface="Arial" panose="020B0604020202020204" pitchFamily="34" charset="0"/>
              </a:defRPr>
            </a:lvl5pPr>
          </a:lstStyle>
          <a:p>
            <a:pPr lvl="0"/>
            <a:r>
              <a:rPr lang="en-US" dirty="0" smtClean="0"/>
              <a:t>Click to edit Master text styles</a:t>
            </a:r>
          </a:p>
          <a:p>
            <a:pPr lvl="1"/>
            <a:r>
              <a:rPr lang="en-US" dirty="0" smtClean="0"/>
              <a:t>Second level</a:t>
            </a:r>
          </a:p>
        </p:txBody>
      </p:sp>
      <p:grpSp>
        <p:nvGrpSpPr>
          <p:cNvPr id="6" name="Group 5"/>
          <p:cNvGrpSpPr/>
          <p:nvPr userDrawn="1"/>
        </p:nvGrpSpPr>
        <p:grpSpPr>
          <a:xfrm>
            <a:off x="187641" y="83628"/>
            <a:ext cx="8846822" cy="612775"/>
            <a:chOff x="187641" y="93567"/>
            <a:chExt cx="8846822" cy="612775"/>
          </a:xfrm>
        </p:grpSpPr>
        <p:grpSp>
          <p:nvGrpSpPr>
            <p:cNvPr id="4" name="Group 3"/>
            <p:cNvGrpSpPr/>
            <p:nvPr userDrawn="1"/>
          </p:nvGrpSpPr>
          <p:grpSpPr>
            <a:xfrm>
              <a:off x="187641" y="93567"/>
              <a:ext cx="8846822" cy="612775"/>
              <a:chOff x="187641" y="93567"/>
              <a:chExt cx="8846822" cy="612775"/>
            </a:xfrm>
          </p:grpSpPr>
          <p:grpSp>
            <p:nvGrpSpPr>
              <p:cNvPr id="45" name="Gruppieren 10"/>
              <p:cNvGrpSpPr/>
              <p:nvPr userDrawn="1"/>
            </p:nvGrpSpPr>
            <p:grpSpPr>
              <a:xfrm>
                <a:off x="187641" y="93567"/>
                <a:ext cx="8846822" cy="612775"/>
                <a:chOff x="142874" y="152400"/>
                <a:chExt cx="8859601" cy="612775"/>
              </a:xfrm>
              <a:solidFill>
                <a:srgbClr val="002060"/>
              </a:solidFill>
            </p:grpSpPr>
            <p:sp>
              <p:nvSpPr>
                <p:cNvPr id="46" name="Rechteck 23"/>
                <p:cNvSpPr/>
                <p:nvPr userDrawn="1"/>
              </p:nvSpPr>
              <p:spPr>
                <a:xfrm>
                  <a:off x="142875" y="152400"/>
                  <a:ext cx="8859600" cy="471600"/>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47" name="Rechteck 24"/>
                <p:cNvSpPr/>
                <p:nvPr userDrawn="1"/>
              </p:nvSpPr>
              <p:spPr>
                <a:xfrm>
                  <a:off x="142874" y="597694"/>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sp>
              <p:nvSpPr>
                <p:cNvPr id="48" name="Rechteck 25"/>
                <p:cNvSpPr/>
                <p:nvPr userDrawn="1"/>
              </p:nvSpPr>
              <p:spPr>
                <a:xfrm>
                  <a:off x="8814997" y="597693"/>
                  <a:ext cx="187200" cy="167481"/>
                </a:xfrm>
                <a:prstGeom prst="rect">
                  <a:avLst/>
                </a:prstGeom>
                <a:grp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smtClean="0">
                    <a:ln>
                      <a:noFill/>
                    </a:ln>
                    <a:solidFill>
                      <a:prstClr val="white"/>
                    </a:solidFill>
                    <a:effectLst/>
                    <a:uLnTx/>
                    <a:uFillTx/>
                    <a:latin typeface="Arial"/>
                  </a:endParaRPr>
                </a:p>
              </p:txBody>
            </p:sp>
            <p:pic>
              <p:nvPicPr>
                <p:cNvPr id="49" name="Bild 18" descr="g_eth_logo_kurz_neg_Schutzraum.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06000"/>
                  <a:ext cx="781900" cy="170143"/>
                </a:xfrm>
                <a:prstGeom prst="rect">
                  <a:avLst/>
                </a:prstGeom>
                <a:grpFill/>
                <a:ln>
                  <a:noFill/>
                </a:ln>
              </p:spPr>
            </p:pic>
          </p:grpSp>
          <p:sp>
            <p:nvSpPr>
              <p:cNvPr id="3" name="Rectangle 2"/>
              <p:cNvSpPr/>
              <p:nvPr userDrawn="1"/>
            </p:nvSpPr>
            <p:spPr bwMode="auto">
              <a:xfrm>
                <a:off x="368506" y="109331"/>
                <a:ext cx="1036848" cy="344648"/>
              </a:xfrm>
              <a:prstGeom prst="rect">
                <a:avLst/>
              </a:prstGeom>
              <a:solidFill>
                <a:srgbClr val="002060"/>
              </a:solidFill>
              <a:ln w="12700" algn="ctr">
                <a:noFill/>
                <a:miter lim="800000"/>
                <a:headEnd/>
                <a:tailEnd/>
              </a:ln>
              <a:effectLst/>
              <a:scene3d>
                <a:camera prst="orthographicFront"/>
                <a:lightRig rig="threePt" dir="t"/>
              </a:scene3d>
              <a:sp3d>
                <a:bevelB w="381000"/>
              </a:sp3d>
            </p:spPr>
            <p:txBody>
              <a:bodyPr lIns="0" rIns="0" rtlCol="0" anchor="ctr"/>
              <a:lstStyle/>
              <a:p>
                <a:pPr algn="ctr" rtl="0" fontAlgn="base">
                  <a:lnSpc>
                    <a:spcPct val="80000"/>
                  </a:lnSpc>
                  <a:spcBef>
                    <a:spcPct val="50000"/>
                  </a:spcBef>
                  <a:spcAft>
                    <a:spcPct val="0"/>
                  </a:spcAft>
                </a:pPr>
                <a:endParaRPr lang="en-US" sz="2400" kern="1200" dirty="0">
                  <a:solidFill>
                    <a:srgbClr val="333399"/>
                  </a:solidFill>
                  <a:latin typeface="Arial" panose="020B0604020202020204" pitchFamily="34" charset="0"/>
                  <a:ea typeface="+mn-ea"/>
                  <a:cs typeface="+mn-cs"/>
                </a:endParaRPr>
              </a:p>
            </p:txBody>
          </p:sp>
        </p:grpSp>
        <p:pic>
          <p:nvPicPr>
            <p:cNvPr id="15" name="Bild 18" descr="g_eth_logo_kurz_neg_Schutzraum.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031" y="226297"/>
              <a:ext cx="1042262" cy="170143"/>
            </a:xfrm>
            <a:prstGeom prst="rect">
              <a:avLst/>
            </a:prstGeom>
            <a:solidFill>
              <a:srgbClr val="273C79"/>
            </a:solidFill>
            <a:ln>
              <a:noFill/>
            </a:ln>
          </p:spPr>
        </p:pic>
      </p:grpSp>
    </p:spTree>
    <p:extLst>
      <p:ext uri="{BB962C8B-B14F-4D97-AF65-F5344CB8AC3E}">
        <p14:creationId xmlns:p14="http://schemas.microsoft.com/office/powerpoint/2010/main" val="85726012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80035" name="Rectangle 3"/>
          <p:cNvSpPr>
            <a:spLocks noGrp="1" noChangeArrowheads="1"/>
          </p:cNvSpPr>
          <p:nvPr>
            <p:ph type="title"/>
          </p:nvPr>
        </p:nvSpPr>
        <p:spPr bwMode="auto">
          <a:xfrm>
            <a:off x="249238" y="86916"/>
            <a:ext cx="8117522" cy="332184"/>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580036" name="Rectangle 4"/>
          <p:cNvSpPr>
            <a:spLocks noGrp="1" noChangeArrowheads="1"/>
          </p:cNvSpPr>
          <p:nvPr>
            <p:ph type="body" idx="1"/>
          </p:nvPr>
        </p:nvSpPr>
        <p:spPr bwMode="auto">
          <a:xfrm>
            <a:off x="249239" y="658586"/>
            <a:ext cx="8594725" cy="42336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80039" name="Rectangle 7"/>
          <p:cNvSpPr>
            <a:spLocks noChangeArrowheads="1"/>
          </p:cNvSpPr>
          <p:nvPr/>
        </p:nvSpPr>
        <p:spPr bwMode="auto">
          <a:xfrm>
            <a:off x="4643438" y="3543300"/>
            <a:ext cx="2133600" cy="357188"/>
          </a:xfrm>
          <a:prstGeom prst="rect">
            <a:avLst/>
          </a:prstGeom>
          <a:noFill/>
          <a:ln w="9525">
            <a:noFill/>
            <a:miter lim="800000"/>
            <a:headEnd/>
            <a:tailEnd/>
          </a:ln>
          <a:effectLst/>
        </p:spPr>
        <p:txBody>
          <a:bodyPr/>
          <a:lstStyle/>
          <a:p>
            <a:pPr>
              <a:spcBef>
                <a:spcPct val="0"/>
              </a:spcBef>
            </a:pPr>
            <a:endParaRPr lang="en-US" sz="1400">
              <a:latin typeface="Arial" charset="0"/>
            </a:endParaRPr>
          </a:p>
        </p:txBody>
      </p:sp>
      <p:sp>
        <p:nvSpPr>
          <p:cNvPr id="1580045" name="Line 13"/>
          <p:cNvSpPr>
            <a:spLocks noChangeShapeType="1"/>
          </p:cNvSpPr>
          <p:nvPr userDrawn="1"/>
        </p:nvSpPr>
        <p:spPr bwMode="auto">
          <a:xfrm flipV="1">
            <a:off x="249238" y="492595"/>
            <a:ext cx="7200000" cy="344"/>
          </a:xfrm>
          <a:prstGeom prst="line">
            <a:avLst/>
          </a:prstGeom>
          <a:noFill/>
          <a:ln w="3175">
            <a:solidFill>
              <a:srgbClr val="006699"/>
            </a:solidFill>
            <a:round/>
            <a:headEnd/>
            <a:tailEnd/>
          </a:ln>
          <a:effectLst/>
        </p:spPr>
        <p:txBody>
          <a:bodyPr/>
          <a:lstStyle/>
          <a:p>
            <a:endParaRPr lang="en-US" dirty="0">
              <a:latin typeface="Arial" panose="020B0604020202020204" pitchFamily="34" charset="0"/>
            </a:endParaRPr>
          </a:p>
        </p:txBody>
      </p:sp>
      <p:sp>
        <p:nvSpPr>
          <p:cNvPr id="10" name="Rectangle 7"/>
          <p:cNvSpPr>
            <a:spLocks noChangeArrowheads="1"/>
          </p:cNvSpPr>
          <p:nvPr userDrawn="1"/>
        </p:nvSpPr>
        <p:spPr bwMode="auto">
          <a:xfrm>
            <a:off x="8642575" y="4863619"/>
            <a:ext cx="504825" cy="161925"/>
          </a:xfrm>
          <a:prstGeom prst="rect">
            <a:avLst/>
          </a:prstGeom>
          <a:noFill/>
          <a:ln w="9525">
            <a:noFill/>
            <a:miter lim="800000"/>
            <a:headEnd/>
            <a:tailEnd/>
          </a:ln>
          <a:effectLst/>
        </p:spPr>
        <p:txBody>
          <a:bodyPr/>
          <a:lstStyle/>
          <a:p>
            <a:pPr algn="r">
              <a:spcBef>
                <a:spcPct val="0"/>
              </a:spcBef>
            </a:pPr>
            <a:fld id="{CF1FDE98-111E-4F33-B410-FEF89BF09012}" type="slidenum">
              <a:rPr lang="en-US" sz="1400">
                <a:latin typeface="Arial" pitchFamily="34" charset="0"/>
                <a:cs typeface="Arial" pitchFamily="34" charset="0"/>
              </a:rPr>
              <a:pPr algn="r">
                <a:spcBef>
                  <a:spcPct val="0"/>
                </a:spcBef>
              </a:pPr>
              <a:t>‹#›</a:t>
            </a:fld>
            <a:endParaRPr lang="en-US" sz="1400" dirty="0">
              <a:latin typeface="Arial" pitchFamily="34" charset="0"/>
              <a:cs typeface="Arial" pitchFamily="34" charset="0"/>
            </a:endParaRPr>
          </a:p>
        </p:txBody>
      </p:sp>
      <p:pic>
        <p:nvPicPr>
          <p:cNvPr id="9" name="Picture 13"/>
          <p:cNvPicPr>
            <a:picLocks noChangeAspect="1" noChangeArrowheads="1"/>
          </p:cNvPicPr>
          <p:nvPr userDrawn="1"/>
        </p:nvPicPr>
        <p:blipFill>
          <a:blip r:embed="rId5" cstate="print"/>
          <a:srcRect/>
          <a:stretch>
            <a:fillRect/>
          </a:stretch>
        </p:blipFill>
        <p:spPr bwMode="auto">
          <a:xfrm>
            <a:off x="8843962" y="91680"/>
            <a:ext cx="210353" cy="225357"/>
          </a:xfrm>
          <a:prstGeom prst="rect">
            <a:avLst/>
          </a:prstGeom>
          <a:noFill/>
          <a:ln w="19050" algn="ctr">
            <a:noFill/>
            <a:miter lim="800000"/>
            <a:headEnd type="none" w="lg" len="lg"/>
            <a:tailEnd type="none" w="lg" len="lg"/>
          </a:ln>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hf sldNum="0" hdr="0" ftr="0" dt="0"/>
  <p:txStyles>
    <p:titleStyle>
      <a:lvl1pPr algn="l" rtl="0" fontAlgn="base">
        <a:spcBef>
          <a:spcPct val="0"/>
        </a:spcBef>
        <a:spcAft>
          <a:spcPct val="0"/>
        </a:spcAft>
        <a:defRPr sz="2800" i="0" baseline="0">
          <a:solidFill>
            <a:srgbClr val="006699"/>
          </a:solidFill>
          <a:latin typeface="Arial Rounded MT Bold" pitchFamily="34" charset="0"/>
          <a:ea typeface="+mj-ea"/>
          <a:cs typeface="+mj-cs"/>
        </a:defRPr>
      </a:lvl1pPr>
      <a:lvl2pPr algn="l" rtl="0" fontAlgn="base">
        <a:spcBef>
          <a:spcPct val="0"/>
        </a:spcBef>
        <a:spcAft>
          <a:spcPct val="0"/>
        </a:spcAft>
        <a:defRPr sz="2800">
          <a:solidFill>
            <a:srgbClr val="006699"/>
          </a:solidFill>
          <a:latin typeface="Arial Black" pitchFamily="34" charset="0"/>
          <a:cs typeface="Arial" charset="0"/>
        </a:defRPr>
      </a:lvl2pPr>
      <a:lvl3pPr algn="l" rtl="0" fontAlgn="base">
        <a:spcBef>
          <a:spcPct val="0"/>
        </a:spcBef>
        <a:spcAft>
          <a:spcPct val="0"/>
        </a:spcAft>
        <a:defRPr sz="2800">
          <a:solidFill>
            <a:srgbClr val="006699"/>
          </a:solidFill>
          <a:latin typeface="Arial Black" pitchFamily="34" charset="0"/>
          <a:cs typeface="Arial" charset="0"/>
        </a:defRPr>
      </a:lvl3pPr>
      <a:lvl4pPr algn="l" rtl="0" fontAlgn="base">
        <a:spcBef>
          <a:spcPct val="0"/>
        </a:spcBef>
        <a:spcAft>
          <a:spcPct val="0"/>
        </a:spcAft>
        <a:defRPr sz="2800">
          <a:solidFill>
            <a:srgbClr val="006699"/>
          </a:solidFill>
          <a:latin typeface="Arial Black" pitchFamily="34" charset="0"/>
          <a:cs typeface="Arial" charset="0"/>
        </a:defRPr>
      </a:lvl4pPr>
      <a:lvl5pPr algn="l" rtl="0" fontAlgn="base">
        <a:spcBef>
          <a:spcPct val="0"/>
        </a:spcBef>
        <a:spcAft>
          <a:spcPct val="0"/>
        </a:spcAft>
        <a:defRPr sz="2800">
          <a:solidFill>
            <a:srgbClr val="006699"/>
          </a:solidFill>
          <a:latin typeface="Arial Black" pitchFamily="34" charset="0"/>
          <a:cs typeface="Arial" charset="0"/>
        </a:defRPr>
      </a:lvl5pPr>
      <a:lvl6pPr marL="457200" algn="l" rtl="0" fontAlgn="base">
        <a:spcBef>
          <a:spcPct val="0"/>
        </a:spcBef>
        <a:spcAft>
          <a:spcPct val="0"/>
        </a:spcAft>
        <a:defRPr sz="2800">
          <a:solidFill>
            <a:srgbClr val="006699"/>
          </a:solidFill>
          <a:latin typeface="Arial Black" pitchFamily="34" charset="0"/>
          <a:cs typeface="Arial" charset="0"/>
        </a:defRPr>
      </a:lvl6pPr>
      <a:lvl7pPr marL="914400" algn="l" rtl="0" fontAlgn="base">
        <a:spcBef>
          <a:spcPct val="0"/>
        </a:spcBef>
        <a:spcAft>
          <a:spcPct val="0"/>
        </a:spcAft>
        <a:defRPr sz="2800">
          <a:solidFill>
            <a:srgbClr val="006699"/>
          </a:solidFill>
          <a:latin typeface="Arial Black" pitchFamily="34" charset="0"/>
          <a:cs typeface="Arial" charset="0"/>
        </a:defRPr>
      </a:lvl7pPr>
      <a:lvl8pPr marL="1371600" algn="l" rtl="0" fontAlgn="base">
        <a:spcBef>
          <a:spcPct val="0"/>
        </a:spcBef>
        <a:spcAft>
          <a:spcPct val="0"/>
        </a:spcAft>
        <a:defRPr sz="2800">
          <a:solidFill>
            <a:srgbClr val="006699"/>
          </a:solidFill>
          <a:latin typeface="Arial Black" pitchFamily="34" charset="0"/>
          <a:cs typeface="Arial" charset="0"/>
        </a:defRPr>
      </a:lvl8pPr>
      <a:lvl9pPr marL="1828800" algn="l" rtl="0" fontAlgn="base">
        <a:spcBef>
          <a:spcPct val="0"/>
        </a:spcBef>
        <a:spcAft>
          <a:spcPct val="0"/>
        </a:spcAft>
        <a:defRPr sz="2800">
          <a:solidFill>
            <a:srgbClr val="006699"/>
          </a:solidFill>
          <a:latin typeface="Arial Black" pitchFamily="34" charset="0"/>
          <a:cs typeface="Arial" charset="0"/>
        </a:defRPr>
      </a:lvl9pPr>
    </p:titleStyle>
    <p:bodyStyle>
      <a:lvl1pPr algn="l" rtl="0" fontAlgn="base">
        <a:spcBef>
          <a:spcPts val="600"/>
        </a:spcBef>
        <a:spcAft>
          <a:spcPct val="0"/>
        </a:spcAft>
        <a:buClr>
          <a:srgbClr val="8B0000"/>
        </a:buClr>
        <a:buFont typeface="Wingdings" pitchFamily="2" charset="2"/>
        <a:defRPr sz="2400">
          <a:solidFill>
            <a:srgbClr val="3333FF"/>
          </a:solidFill>
          <a:latin typeface="Arial" panose="020B0604020202020204" pitchFamily="34" charset="0"/>
          <a:ea typeface="+mn-ea"/>
          <a:cs typeface="Arial" panose="020B0604020202020204" pitchFamily="34" charset="0"/>
        </a:defRPr>
      </a:lvl1pPr>
      <a:lvl2pPr marL="896938" indent="-360363" algn="l" rtl="0" fontAlgn="base">
        <a:spcBef>
          <a:spcPts val="600"/>
        </a:spcBef>
        <a:spcAft>
          <a:spcPct val="0"/>
        </a:spcAft>
        <a:buClr>
          <a:srgbClr val="8B0000"/>
        </a:buClr>
        <a:buFont typeface="Wingdings" pitchFamily="2" charset="2"/>
        <a:buChar char="Ø"/>
        <a:defRPr sz="2400">
          <a:solidFill>
            <a:srgbClr val="3333FF"/>
          </a:solidFill>
          <a:latin typeface="Arial" panose="020B0604020202020204" pitchFamily="34" charset="0"/>
          <a:cs typeface="Arial" panose="020B0604020202020204" pitchFamily="34" charset="0"/>
        </a:defRPr>
      </a:lvl2pPr>
      <a:lvl3pPr marL="1304925" indent="-228600" algn="l" rtl="0" fontAlgn="base">
        <a:spcBef>
          <a:spcPts val="600"/>
        </a:spcBef>
        <a:spcAft>
          <a:spcPct val="0"/>
        </a:spcAft>
        <a:buClr>
          <a:schemeClr val="tx1"/>
        </a:buClr>
        <a:buFont typeface="Wingdings" pitchFamily="2" charset="2"/>
        <a:buChar char="§"/>
        <a:defRPr sz="2400">
          <a:solidFill>
            <a:srgbClr val="3333FF"/>
          </a:solidFill>
          <a:latin typeface="Arial" panose="020B0604020202020204" pitchFamily="34" charset="0"/>
          <a:cs typeface="Arial" panose="020B0604020202020204" pitchFamily="34" charset="0"/>
        </a:defRPr>
      </a:lvl3pPr>
      <a:lvl4pPr marL="1712913" indent="-228600" algn="l" rtl="0" fontAlgn="base">
        <a:spcBef>
          <a:spcPts val="600"/>
        </a:spcBef>
        <a:spcAft>
          <a:spcPct val="0"/>
        </a:spcAft>
        <a:buClr>
          <a:schemeClr val="tx1"/>
        </a:buClr>
        <a:buFont typeface="Wingdings" pitchFamily="2" charset="2"/>
        <a:buChar char="§"/>
        <a:defRPr sz="2400">
          <a:solidFill>
            <a:srgbClr val="3333FF"/>
          </a:solidFill>
          <a:latin typeface="Arial" panose="020B0604020202020204" pitchFamily="34" charset="0"/>
          <a:cs typeface="Arial" panose="020B0604020202020204" pitchFamily="34" charset="0"/>
        </a:defRPr>
      </a:lvl4pPr>
      <a:lvl5pPr marL="2120900" indent="-228600" algn="l" rtl="0" fontAlgn="base">
        <a:spcBef>
          <a:spcPts val="600"/>
        </a:spcBef>
        <a:spcAft>
          <a:spcPct val="0"/>
        </a:spcAft>
        <a:buClr>
          <a:schemeClr val="tx1"/>
        </a:buClr>
        <a:buFont typeface="Wingdings" pitchFamily="2" charset="2"/>
        <a:buChar char="§"/>
        <a:defRPr sz="2400">
          <a:solidFill>
            <a:srgbClr val="3333FF"/>
          </a:solidFill>
          <a:latin typeface="Arial" panose="020B0604020202020204" pitchFamily="34" charset="0"/>
          <a:cs typeface="Arial" panose="020B0604020202020204" pitchFamily="34" charset="0"/>
        </a:defRPr>
      </a:lvl5pPr>
      <a:lvl6pPr marL="2578100" indent="-228600" algn="l" rtl="0" fontAlgn="base">
        <a:spcBef>
          <a:spcPct val="20000"/>
        </a:spcBef>
        <a:spcAft>
          <a:spcPct val="0"/>
        </a:spcAft>
        <a:buFont typeface="Wingdings" pitchFamily="2" charset="2"/>
        <a:defRPr>
          <a:solidFill>
            <a:srgbClr val="3333FF"/>
          </a:solidFill>
          <a:latin typeface="+mn-lt"/>
          <a:cs typeface="+mn-cs"/>
        </a:defRPr>
      </a:lvl6pPr>
      <a:lvl7pPr marL="3035300" indent="-228600" algn="l" rtl="0" fontAlgn="base">
        <a:spcBef>
          <a:spcPct val="20000"/>
        </a:spcBef>
        <a:spcAft>
          <a:spcPct val="0"/>
        </a:spcAft>
        <a:buFont typeface="Wingdings" pitchFamily="2" charset="2"/>
        <a:defRPr>
          <a:solidFill>
            <a:srgbClr val="3333FF"/>
          </a:solidFill>
          <a:latin typeface="+mn-lt"/>
          <a:cs typeface="+mn-cs"/>
        </a:defRPr>
      </a:lvl7pPr>
      <a:lvl8pPr marL="3492500" indent="-228600" algn="l" rtl="0" fontAlgn="base">
        <a:spcBef>
          <a:spcPct val="20000"/>
        </a:spcBef>
        <a:spcAft>
          <a:spcPct val="0"/>
        </a:spcAft>
        <a:buFont typeface="Wingdings" pitchFamily="2" charset="2"/>
        <a:defRPr>
          <a:solidFill>
            <a:srgbClr val="3333FF"/>
          </a:solidFill>
          <a:latin typeface="+mn-lt"/>
          <a:cs typeface="+mn-cs"/>
        </a:defRPr>
      </a:lvl8pPr>
      <a:lvl9pPr marL="3949700" indent="-228600" algn="l" rtl="0" fontAlgn="base">
        <a:spcBef>
          <a:spcPct val="20000"/>
        </a:spcBef>
        <a:spcAft>
          <a:spcPct val="0"/>
        </a:spcAft>
        <a:buFont typeface="Wingdings" pitchFamily="2" charset="2"/>
        <a:defRPr>
          <a:solidFill>
            <a:srgbClr val="3333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D: agile practices</a:t>
            </a:r>
          </a:p>
          <a:p>
            <a:pPr lvl="0" algn="l">
              <a:lnSpc>
                <a:spcPct val="110000"/>
              </a:lnSpc>
              <a:spcBef>
                <a:spcPts val="1200"/>
              </a:spcBef>
            </a:pPr>
            <a:r>
              <a:rPr lang="en-US" sz="1800" dirty="0">
                <a:latin typeface="Verdana" pitchFamily="34" charset="0"/>
              </a:rPr>
              <a:t>1: </a:t>
            </a:r>
            <a:r>
              <a:rPr lang="en-US" sz="1800" dirty="0" smtClean="0">
                <a:latin typeface="Verdana" pitchFamily="34" charset="0"/>
              </a:rPr>
              <a:t>Meetings</a:t>
            </a:r>
          </a:p>
          <a:p>
            <a:pPr lvl="0" algn="l">
              <a:lnSpc>
                <a:spcPct val="110000"/>
              </a:lnSpc>
              <a:spcBef>
                <a:spcPts val="1200"/>
              </a:spcBef>
            </a:pPr>
            <a:r>
              <a:rPr lang="en-US" sz="1800" dirty="0" smtClean="0">
                <a:solidFill>
                  <a:srgbClr val="FFFFFF">
                    <a:lumMod val="65000"/>
                  </a:srgbClr>
                </a:solidFill>
                <a:latin typeface="Verdana" pitchFamily="34" charset="0"/>
              </a:rPr>
              <a:t>2: Development</a:t>
            </a:r>
          </a:p>
          <a:p>
            <a:pPr lvl="0" algn="l">
              <a:lnSpc>
                <a:spcPct val="110000"/>
              </a:lnSpc>
              <a:spcBef>
                <a:spcPts val="1200"/>
              </a:spcBef>
            </a:pPr>
            <a:r>
              <a:rPr lang="en-US" sz="1800" dirty="0" smtClean="0">
                <a:solidFill>
                  <a:srgbClr val="FFFFFF">
                    <a:lumMod val="65000"/>
                  </a:srgbClr>
                </a:solidFill>
                <a:latin typeface="Verdana" pitchFamily="34" charset="0"/>
              </a:rPr>
              <a:t>3: Release</a:t>
            </a:r>
          </a:p>
          <a:p>
            <a:pPr lvl="0" algn="l">
              <a:lnSpc>
                <a:spcPct val="110000"/>
              </a:lnSpc>
              <a:spcBef>
                <a:spcPts val="1200"/>
              </a:spcBef>
            </a:pPr>
            <a:r>
              <a:rPr lang="en-US" sz="1800" dirty="0" smtClean="0">
                <a:solidFill>
                  <a:srgbClr val="FFFFFF">
                    <a:lumMod val="65000"/>
                  </a:srgbClr>
                </a:solidFill>
                <a:latin typeface="Verdana" pitchFamily="34" charset="0"/>
              </a:rPr>
              <a:t>4: Testing and quality</a:t>
            </a:r>
          </a:p>
          <a:p>
            <a:pPr lvl="0" algn="l">
              <a:lnSpc>
                <a:spcPct val="110000"/>
              </a:lnSpc>
              <a:spcBef>
                <a:spcPts val="1200"/>
              </a:spcBef>
            </a:pPr>
            <a:r>
              <a:rPr lang="en-US" sz="1800" dirty="0" smtClean="0">
                <a:solidFill>
                  <a:srgbClr val="FFFFFF">
                    <a:lumMod val="65000"/>
                  </a:srgbClr>
                </a:solidFill>
                <a:latin typeface="Verdana" pitchFamily="34" charset="0"/>
              </a:rPr>
              <a:t>5: Management and others</a:t>
            </a:r>
            <a:endParaRPr lang="en-US" sz="1800" dirty="0">
              <a:solidFill>
                <a:srgbClr val="FFFFFF">
                  <a:lumMod val="65000"/>
                </a:srgbClr>
              </a:solidFill>
              <a:latin typeface="Verdan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pPr>
              <a:spcBef>
                <a:spcPts val="800"/>
              </a:spcBef>
            </a:pPr>
            <a:r>
              <a:rPr lang="en-US" dirty="0" smtClean="0"/>
              <a:t>Two programmers sitting at one machine</a:t>
            </a:r>
          </a:p>
          <a:p>
            <a:pPr>
              <a:spcBef>
                <a:spcPts val="800"/>
              </a:spcBef>
            </a:pPr>
            <a:r>
              <a:rPr lang="en-US" dirty="0" smtClean="0"/>
              <a:t>Thinking out loud</a:t>
            </a:r>
          </a:p>
          <a:p>
            <a:pPr>
              <a:spcBef>
                <a:spcPts val="800"/>
              </a:spcBef>
            </a:pPr>
            <a:r>
              <a:rPr lang="en-US" dirty="0" smtClean="0"/>
              <a:t>Goals:</a:t>
            </a:r>
          </a:p>
          <a:p>
            <a:pPr lvl="1">
              <a:spcBef>
                <a:spcPts val="800"/>
              </a:spcBef>
            </a:pPr>
            <a:r>
              <a:rPr lang="en-US" dirty="0" smtClean="0"/>
              <a:t>Make thinking process explicit</a:t>
            </a:r>
          </a:p>
          <a:p>
            <a:pPr lvl="1">
              <a:spcBef>
                <a:spcPts val="800"/>
              </a:spcBef>
            </a:pPr>
            <a:r>
              <a:rPr lang="en-US" dirty="0" smtClean="0"/>
              <a:t>Keep each other on task</a:t>
            </a:r>
          </a:p>
          <a:p>
            <a:pPr lvl="1">
              <a:spcBef>
                <a:spcPts val="800"/>
              </a:spcBef>
            </a:pPr>
            <a:r>
              <a:rPr lang="en-US" dirty="0" smtClean="0"/>
              <a:t>Brainstorm refinements to system</a:t>
            </a:r>
          </a:p>
          <a:p>
            <a:pPr lvl="1">
              <a:spcBef>
                <a:spcPts val="800"/>
              </a:spcBef>
            </a:pPr>
            <a:r>
              <a:rPr lang="en-US" dirty="0" smtClean="0"/>
              <a:t>Clarify ideas</a:t>
            </a:r>
          </a:p>
          <a:p>
            <a:pPr lvl="1">
              <a:spcBef>
                <a:spcPts val="800"/>
              </a:spcBef>
            </a:pPr>
            <a:r>
              <a:rPr lang="en-US" dirty="0" smtClean="0"/>
              <a:t>Take initiative when other stuck, lowering frustration</a:t>
            </a:r>
          </a:p>
          <a:p>
            <a:pPr lvl="1">
              <a:spcBef>
                <a:spcPts val="800"/>
              </a:spcBef>
            </a:pPr>
            <a:r>
              <a:rPr lang="en-US" dirty="0" smtClean="0"/>
              <a:t>Hold each other accountable to team practices</a:t>
            </a:r>
          </a:p>
        </p:txBody>
      </p:sp>
      <p:sp>
        <p:nvSpPr>
          <p:cNvPr id="4" name="Text Box 4"/>
          <p:cNvSpPr txBox="1">
            <a:spLocks noChangeArrowheads="1"/>
          </p:cNvSpPr>
          <p:nvPr/>
        </p:nvSpPr>
        <p:spPr bwMode="auto">
          <a:xfrm>
            <a:off x="5945566" y="472293"/>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latin typeface="Arial" panose="020B0604020202020204" pitchFamily="34" charset="0"/>
              </a:rPr>
              <a:t>Source: Beck 2005</a:t>
            </a:r>
          </a:p>
        </p:txBody>
      </p:sp>
      <p:sp>
        <p:nvSpPr>
          <p:cNvPr id="5" name="Oval 4"/>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3754190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code base</a:t>
            </a:r>
            <a:endParaRPr lang="en-US" dirty="0"/>
          </a:p>
        </p:txBody>
      </p:sp>
      <p:sp>
        <p:nvSpPr>
          <p:cNvPr id="3" name="Content Placeholder 2"/>
          <p:cNvSpPr>
            <a:spLocks noGrp="1"/>
          </p:cNvSpPr>
          <p:nvPr>
            <p:ph idx="1"/>
          </p:nvPr>
        </p:nvSpPr>
        <p:spPr/>
        <p:txBody>
          <a:bodyPr/>
          <a:lstStyle/>
          <a:p>
            <a:r>
              <a:rPr lang="en-US" dirty="0" smtClean="0"/>
              <a:t>Maintain a single code base: avoid branching, even if permitted by configuration management system</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138889016"/>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code</a:t>
            </a:r>
            <a:endParaRPr lang="en-US" dirty="0"/>
          </a:p>
        </p:txBody>
      </p:sp>
      <p:sp>
        <p:nvSpPr>
          <p:cNvPr id="3" name="Content Placeholder 2"/>
          <p:cNvSpPr>
            <a:spLocks noGrp="1"/>
          </p:cNvSpPr>
          <p:nvPr>
            <p:ph idx="1"/>
          </p:nvPr>
        </p:nvSpPr>
        <p:spPr/>
        <p:txBody>
          <a:bodyPr/>
          <a:lstStyle/>
          <a:p>
            <a:r>
              <a:rPr lang="en-US" dirty="0" smtClean="0"/>
              <a:t>Agile methods reject code ownership in favor of code whose responsibility is shared by entire team</a:t>
            </a:r>
          </a:p>
          <a:p>
            <a:r>
              <a:rPr lang="en-US" dirty="0" smtClean="0"/>
              <a:t>Rationale:</a:t>
            </a:r>
          </a:p>
          <a:p>
            <a:pPr lvl="1"/>
            <a:r>
              <a:rPr lang="en-US" dirty="0"/>
              <a:t>M</a:t>
            </a:r>
            <a:r>
              <a:rPr lang="en-US" dirty="0" smtClean="0"/>
              <a:t>ost </a:t>
            </a:r>
            <a:r>
              <a:rPr lang="en-US" dirty="0"/>
              <a:t>non-trivial features </a:t>
            </a:r>
            <a:r>
              <a:rPr lang="en-US" dirty="0" smtClean="0"/>
              <a:t>extend across many layers </a:t>
            </a:r>
            <a:r>
              <a:rPr lang="en-US" dirty="0"/>
              <a:t>in the </a:t>
            </a:r>
            <a:r>
              <a:rPr lang="en-US" dirty="0" smtClean="0"/>
              <a:t>application</a:t>
            </a:r>
          </a:p>
          <a:p>
            <a:pPr lvl="1"/>
            <a:r>
              <a:rPr lang="en-US" dirty="0" smtClean="0"/>
              <a:t>Code ownership creates unnecessary </a:t>
            </a:r>
            <a:r>
              <a:rPr lang="en-US" dirty="0"/>
              <a:t>dependencies between team members and </a:t>
            </a:r>
            <a:r>
              <a:rPr lang="en-US" dirty="0" smtClean="0"/>
              <a:t>delays</a:t>
            </a:r>
          </a:p>
          <a:p>
            <a:pPr lvl="1"/>
            <a:r>
              <a:rPr lang="en-US" dirty="0" smtClean="0"/>
              <a:t>What counts is implemented features, not personal responsibility</a:t>
            </a:r>
          </a:p>
          <a:p>
            <a:pPr lvl="1"/>
            <a:r>
              <a:rPr lang="en-US" dirty="0" smtClean="0"/>
              <a:t>Avoid blame game</a:t>
            </a:r>
          </a:p>
          <a:p>
            <a:pPr lvl="1"/>
            <a:r>
              <a:rPr lang="en-US" dirty="0" smtClean="0"/>
              <a:t>Avoid specialization</a:t>
            </a:r>
          </a:p>
          <a:p>
            <a:pPr lvl="1"/>
            <a:r>
              <a:rPr lang="en-US" dirty="0" smtClean="0"/>
              <a:t>Minimize risk (team members leaving)</a:t>
            </a:r>
            <a:endParaRPr lang="en-US" dirty="0"/>
          </a:p>
        </p:txBody>
      </p:sp>
      <p:sp>
        <p:nvSpPr>
          <p:cNvPr id="6" name="Oval 5"/>
          <p:cNvSpPr/>
          <p:nvPr/>
        </p:nvSpPr>
        <p:spPr bwMode="auto">
          <a:xfrm>
            <a:off x="4179847" y="45234"/>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21137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8" y="93013"/>
            <a:ext cx="7942262" cy="326741"/>
          </a:xfrm>
        </p:spPr>
        <p:txBody>
          <a:bodyPr/>
          <a:lstStyle/>
          <a:p>
            <a:r>
              <a:rPr lang="en-US" dirty="0" smtClean="0"/>
              <a:t>Leave optimization till last</a:t>
            </a:r>
            <a:endParaRPr lang="en-US" dirty="0"/>
          </a:p>
        </p:txBody>
      </p:sp>
      <p:sp>
        <p:nvSpPr>
          <p:cNvPr id="3" name="Content Placeholder 2"/>
          <p:cNvSpPr>
            <a:spLocks noGrp="1"/>
          </p:cNvSpPr>
          <p:nvPr>
            <p:ph idx="1"/>
          </p:nvPr>
        </p:nvSpPr>
        <p:spPr>
          <a:xfrm>
            <a:off x="249238" y="809105"/>
            <a:ext cx="7563644" cy="4046161"/>
          </a:xfrm>
        </p:spPr>
        <p:txBody>
          <a:bodyPr/>
          <a:lstStyle/>
          <a:p>
            <a:r>
              <a:rPr lang="en-US" dirty="0" smtClean="0"/>
              <a:t>Wait </a:t>
            </a:r>
            <a:r>
              <a:rPr lang="en-US" dirty="0"/>
              <a:t>until you have finished a story and run your tests before you try to optimize your </a:t>
            </a:r>
            <a:r>
              <a:rPr lang="en-US" dirty="0" smtClean="0"/>
              <a:t>work</a:t>
            </a:r>
          </a:p>
          <a:p>
            <a:endParaRPr lang="en-US" dirty="0" smtClean="0"/>
          </a:p>
          <a:p>
            <a:r>
              <a:rPr lang="en-US" dirty="0" smtClean="0"/>
              <a:t>Only </a:t>
            </a:r>
            <a:r>
              <a:rPr lang="en-US" dirty="0"/>
              <a:t>then can you analyze what exactly it is that needs </a:t>
            </a:r>
            <a:r>
              <a:rPr lang="en-US" dirty="0" smtClean="0"/>
              <a:t>optimizing</a:t>
            </a:r>
          </a:p>
          <a:p>
            <a:endParaRPr lang="en-US" dirty="0"/>
          </a:p>
          <a:p>
            <a:r>
              <a:rPr lang="en-US" dirty="0" smtClean="0"/>
              <a:t>Do not </a:t>
            </a:r>
            <a:r>
              <a:rPr lang="en-US" dirty="0"/>
              <a:t>make work for yourself by trying to anticipate problems before they </a:t>
            </a:r>
            <a:r>
              <a:rPr lang="en-US" dirty="0" smtClean="0"/>
              <a:t>exist</a:t>
            </a:r>
            <a:endParaRPr lang="en-US" dirty="0"/>
          </a:p>
        </p:txBody>
      </p:sp>
      <p:sp>
        <p:nvSpPr>
          <p:cNvPr id="6" name="Oval 5"/>
          <p:cNvSpPr/>
          <p:nvPr/>
        </p:nvSpPr>
        <p:spPr bwMode="auto">
          <a:xfrm>
            <a:off x="5167819" y="53092"/>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5915017" y="342265"/>
            <a:ext cx="200739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lIns="27000" tIns="27000" rIns="27000" bIns="27000">
            <a:spAutoFit/>
          </a:bodyPr>
          <a:lstStyle/>
          <a:p>
            <a:r>
              <a:rPr lang="en-US" sz="1500" i="1" dirty="0">
                <a:solidFill>
                  <a:srgbClr val="000000"/>
                </a:solidFill>
                <a:latin typeface="Arial" panose="020B0604020202020204" pitchFamily="34" charset="0"/>
              </a:rPr>
              <a:t>Source: Wallace 02</a:t>
            </a:r>
          </a:p>
        </p:txBody>
      </p:sp>
    </p:spTree>
    <p:extLst>
      <p:ext uri="{BB962C8B-B14F-4D97-AF65-F5344CB8AC3E}">
        <p14:creationId xmlns:p14="http://schemas.microsoft.com/office/powerpoint/2010/main" val="435255424"/>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design</a:t>
            </a:r>
            <a:endParaRPr lang="en-US" dirty="0"/>
          </a:p>
        </p:txBody>
      </p:sp>
      <p:sp>
        <p:nvSpPr>
          <p:cNvPr id="3" name="Content Placeholder 2"/>
          <p:cNvSpPr>
            <a:spLocks noGrp="1"/>
          </p:cNvSpPr>
          <p:nvPr>
            <p:ph idx="1"/>
          </p:nvPr>
        </p:nvSpPr>
        <p:spPr/>
        <p:txBody>
          <a:bodyPr/>
          <a:lstStyle/>
          <a:p>
            <a:r>
              <a:rPr lang="en-US" dirty="0" smtClean="0"/>
              <a:t>Produce the simplest design that works</a:t>
            </a:r>
          </a:p>
          <a:p>
            <a:endParaRPr lang="en-US" dirty="0"/>
          </a:p>
          <a:p>
            <a:r>
              <a:rPr lang="en-US" dirty="0" smtClean="0"/>
              <a:t>Refactor as needed</a:t>
            </a:r>
            <a:endParaRPr lang="en-US" dirty="0"/>
          </a:p>
        </p:txBody>
      </p:sp>
      <p:sp>
        <p:nvSpPr>
          <p:cNvPr id="4" name="Oval 3"/>
          <p:cNvSpPr/>
          <p:nvPr/>
        </p:nvSpPr>
        <p:spPr bwMode="auto">
          <a:xfrm>
            <a:off x="3504642" y="47787"/>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3112554418"/>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design</a:t>
            </a:r>
            <a:endParaRPr lang="en-US" dirty="0"/>
          </a:p>
        </p:txBody>
      </p:sp>
      <p:sp>
        <p:nvSpPr>
          <p:cNvPr id="3" name="Content Placeholder 2"/>
          <p:cNvSpPr>
            <a:spLocks noGrp="1"/>
          </p:cNvSpPr>
          <p:nvPr>
            <p:ph idx="1"/>
          </p:nvPr>
        </p:nvSpPr>
        <p:spPr/>
        <p:txBody>
          <a:bodyPr/>
          <a:lstStyle/>
          <a:p>
            <a:r>
              <a:rPr lang="en-US" sz="1800" dirty="0"/>
              <a:t>Developers work in small steps, validating each before moving to the </a:t>
            </a:r>
            <a:r>
              <a:rPr lang="en-US" sz="1800" dirty="0" smtClean="0"/>
              <a:t>next</a:t>
            </a:r>
          </a:p>
          <a:p>
            <a:r>
              <a:rPr lang="en-US" sz="1800" dirty="0" smtClean="0"/>
              <a:t>Three </a:t>
            </a:r>
            <a:r>
              <a:rPr lang="en-US" sz="1800" dirty="0"/>
              <a:t>parts</a:t>
            </a:r>
            <a:r>
              <a:rPr lang="en-US" sz="1800" dirty="0" smtClean="0"/>
              <a:t>:</a:t>
            </a:r>
          </a:p>
          <a:p>
            <a:endParaRPr lang="en-US" sz="1800" dirty="0"/>
          </a:p>
          <a:p>
            <a:pPr lvl="1"/>
            <a:r>
              <a:rPr lang="en-US" sz="1800" dirty="0"/>
              <a:t>Start by creating the simplest design that could possibly work</a:t>
            </a:r>
          </a:p>
          <a:p>
            <a:pPr lvl="1"/>
            <a:r>
              <a:rPr lang="en-US" sz="1800" dirty="0"/>
              <a:t>Incrementally add to it as the needs of the software evolve</a:t>
            </a:r>
          </a:p>
          <a:p>
            <a:pPr lvl="1"/>
            <a:r>
              <a:rPr lang="en-US" sz="1800" dirty="0"/>
              <a:t>Continuously improve design by reflecting on its strengths and weaknesses</a:t>
            </a:r>
          </a:p>
          <a:p>
            <a:endParaRPr lang="en-US" sz="1800" dirty="0" smtClean="0"/>
          </a:p>
          <a:p>
            <a:r>
              <a:rPr lang="en-US" sz="1800" dirty="0" smtClean="0"/>
              <a:t>“</a:t>
            </a:r>
            <a:r>
              <a:rPr lang="en-US" sz="1800" i="1" dirty="0"/>
              <a:t>When you first create a design element, be completely specific. Create a simple design that solves only the problem you face, no matter how easy it may seem to solve more general problems.</a:t>
            </a:r>
          </a:p>
          <a:p>
            <a:r>
              <a:rPr lang="en-US" sz="1800" i="1" dirty="0"/>
              <a:t/>
            </a:r>
            <a:br>
              <a:rPr lang="en-US" sz="1800" i="1" dirty="0"/>
            </a:br>
            <a:r>
              <a:rPr lang="en-US" sz="1800" i="1" dirty="0" smtClean="0"/>
              <a:t>“The </a:t>
            </a:r>
            <a:r>
              <a:rPr lang="en-US" sz="1800" i="1" dirty="0"/>
              <a:t>ability to think in abstractions is often a sign of a good programmer. Coding for one specific scenario will seem strange, even unprofessional. Waiting to create abstractions will enable you to create designs that are simple and powerful. Do it anyway.</a:t>
            </a:r>
            <a:r>
              <a:rPr lang="en-US" sz="1800" dirty="0"/>
              <a:t>”</a:t>
            </a:r>
          </a:p>
          <a:p>
            <a:endParaRPr lang="en-US" sz="3200"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5806440" y="267172"/>
            <a:ext cx="196596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Shore 08</a:t>
            </a:r>
          </a:p>
        </p:txBody>
      </p:sp>
    </p:spTree>
    <p:extLst>
      <p:ext uri="{BB962C8B-B14F-4D97-AF65-F5344CB8AC3E}">
        <p14:creationId xmlns:p14="http://schemas.microsoft.com/office/powerpoint/2010/main" val="1065706731"/>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metaphor</a:t>
            </a:r>
            <a:endParaRPr lang="en-US" dirty="0"/>
          </a:p>
        </p:txBody>
      </p:sp>
      <p:sp>
        <p:nvSpPr>
          <p:cNvPr id="3" name="Content Placeholder 2"/>
          <p:cNvSpPr>
            <a:spLocks noGrp="1"/>
          </p:cNvSpPr>
          <p:nvPr>
            <p:ph idx="1"/>
          </p:nvPr>
        </p:nvSpPr>
        <p:spPr/>
        <p:txBody>
          <a:bodyPr/>
          <a:lstStyle/>
          <a:p>
            <a:r>
              <a:rPr lang="en-US" dirty="0"/>
              <a:t>“A metaphor is meant to be agreed upon by all members of a project as a means of simply explaining the purpose of the project and thus guide the structure of the architecture”</a:t>
            </a:r>
          </a:p>
          <a:p>
            <a:endParaRPr lang="en-US" dirty="0"/>
          </a:p>
          <a:p>
            <a:r>
              <a:rPr lang="en-US" dirty="0"/>
              <a:t>Benefits:</a:t>
            </a:r>
          </a:p>
          <a:p>
            <a:pPr lvl="1"/>
            <a:r>
              <a:rPr lang="en-US" dirty="0"/>
              <a:t>Communication, including between customers &amp; developers</a:t>
            </a:r>
          </a:p>
          <a:p>
            <a:pPr lvl="1"/>
            <a:r>
              <a:rPr lang="en-US" dirty="0"/>
              <a:t>Clarify project, explain functionality</a:t>
            </a:r>
          </a:p>
          <a:p>
            <a:pPr lvl="1"/>
            <a:r>
              <a:rPr lang="en-US" dirty="0"/>
              <a:t>Favors simple design</a:t>
            </a:r>
          </a:p>
          <a:p>
            <a:pPr lvl="1"/>
            <a:r>
              <a:rPr lang="en-US" dirty="0"/>
              <a:t>Helps find common </a:t>
            </a:r>
            <a:r>
              <a:rPr lang="en-US" dirty="0" smtClean="0"/>
              <a:t>vocabulary</a:t>
            </a:r>
            <a:endParaRPr lang="en-US" dirty="0"/>
          </a:p>
        </p:txBody>
      </p:sp>
      <p:sp>
        <p:nvSpPr>
          <p:cNvPr id="4" name="Oval 3"/>
          <p:cNvSpPr/>
          <p:nvPr/>
        </p:nvSpPr>
        <p:spPr bwMode="auto">
          <a:xfrm>
            <a:off x="4993372"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5697855" y="409428"/>
            <a:ext cx="210312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Tomayko 03</a:t>
            </a:r>
          </a:p>
        </p:txBody>
      </p:sp>
    </p:spTree>
    <p:extLst>
      <p:ext uri="{BB962C8B-B14F-4D97-AF65-F5344CB8AC3E}">
        <p14:creationId xmlns:p14="http://schemas.microsoft.com/office/powerpoint/2010/main" val="1374250619"/>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metaphors</a:t>
            </a:r>
            <a:endParaRPr lang="en-US" dirty="0"/>
          </a:p>
        </p:txBody>
      </p:sp>
      <p:sp>
        <p:nvSpPr>
          <p:cNvPr id="3" name="Content Placeholder 2"/>
          <p:cNvSpPr>
            <a:spLocks noGrp="1"/>
          </p:cNvSpPr>
          <p:nvPr>
            <p:ph idx="1"/>
          </p:nvPr>
        </p:nvSpPr>
        <p:spPr/>
        <p:txBody>
          <a:bodyPr/>
          <a:lstStyle/>
          <a:p>
            <a:r>
              <a:rPr lang="en-US" dirty="0" smtClean="0">
                <a:solidFill>
                  <a:schemeClr val="bg1"/>
                </a:solidFill>
              </a:rPr>
              <a:t>.</a:t>
            </a:r>
            <a:r>
              <a:rPr lang="en-US" dirty="0" smtClean="0"/>
              <a:t> </a:t>
            </a:r>
            <a:endParaRPr lang="en-US" dirty="0"/>
          </a:p>
        </p:txBody>
      </p:sp>
      <p:sp>
        <p:nvSpPr>
          <p:cNvPr id="4" name="Oval 3"/>
          <p:cNvSpPr/>
          <p:nvPr/>
        </p:nvSpPr>
        <p:spPr bwMode="auto">
          <a:xfrm>
            <a:off x="4993372"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6" name="Text Box 4"/>
          <p:cNvSpPr txBox="1">
            <a:spLocks noChangeArrowheads="1"/>
          </p:cNvSpPr>
          <p:nvPr/>
        </p:nvSpPr>
        <p:spPr bwMode="auto">
          <a:xfrm>
            <a:off x="5697855" y="323703"/>
            <a:ext cx="1916603"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Tomayko 03</a:t>
            </a:r>
          </a:p>
        </p:txBody>
      </p:sp>
      <p:grpSp>
        <p:nvGrpSpPr>
          <p:cNvPr id="7" name="Group 6"/>
          <p:cNvGrpSpPr/>
          <p:nvPr/>
        </p:nvGrpSpPr>
        <p:grpSpPr>
          <a:xfrm>
            <a:off x="1122218" y="710990"/>
            <a:ext cx="5821507" cy="4825285"/>
            <a:chOff x="1226820" y="947988"/>
            <a:chExt cx="6507480" cy="5721061"/>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820" y="947988"/>
              <a:ext cx="6507480" cy="572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197191" y="3758036"/>
              <a:ext cx="536733" cy="90065"/>
            </a:xfrm>
            <a:prstGeom prst="rect">
              <a:avLst/>
            </a:prstGeom>
            <a:solidFill>
              <a:schemeClr val="bg1"/>
            </a:solidFill>
            <a:ln w="9525" cap="flat" cmpd="sng" algn="ctr">
              <a:noFill/>
              <a:prstDash val="solid"/>
              <a:round/>
              <a:headEnd type="stealth" w="lg" len="lg"/>
              <a:tailEnd type="stealth" w="lg" len="lg"/>
            </a:ln>
            <a:effectLst/>
            <a:scene3d>
              <a:camera prst="orthographicFront"/>
              <a:lightRig rig="threePt" dir="t"/>
            </a:scene3d>
            <a:sp3d>
              <a:bevelT w="0" h="0"/>
            </a:sp3d>
          </p:spPr>
          <p:txBody>
            <a:bodyPr vert="horz" wrap="none" lIns="0" tIns="0" rIns="0" bIns="0" numCol="1" rtlCol="0" anchor="ctr" anchorCtr="0" compatLnSpc="1">
              <a:prstTxWarp prst="textNoShape">
                <a:avLst/>
              </a:prstTxWarp>
              <a:noAutofit/>
            </a:bodyPr>
            <a:lstStyle/>
            <a:p>
              <a:pPr algn="ctr" defTabSz="685800"/>
              <a:endParaRPr lang="en-US" sz="1800" b="1" dirty="0">
                <a:solidFill>
                  <a:srgbClr val="0000FF"/>
                </a:solidFill>
                <a:latin typeface="Arial" panose="020B0604020202020204" pitchFamily="34" charset="0"/>
              </a:endParaRPr>
            </a:p>
          </p:txBody>
        </p:sp>
      </p:grpSp>
      <p:sp>
        <p:nvSpPr>
          <p:cNvPr id="8" name="Rectangle 7"/>
          <p:cNvSpPr/>
          <p:nvPr/>
        </p:nvSpPr>
        <p:spPr bwMode="auto">
          <a:xfrm>
            <a:off x="1274618" y="3779519"/>
            <a:ext cx="6526357" cy="1302328"/>
          </a:xfrm>
          <a:prstGeom prst="rect">
            <a:avLst/>
          </a:prstGeom>
          <a:solidFill>
            <a:schemeClr val="bg1"/>
          </a:solidFill>
          <a:ln w="12700" algn="ctr">
            <a:solidFill>
              <a:schemeClr val="bg1"/>
            </a:solidFill>
            <a:miter lim="800000"/>
            <a:headEnd/>
            <a:tailEnd/>
          </a:ln>
          <a:effectLst/>
        </p:spPr>
        <p:txBody>
          <a:bodyPr lIns="0" rIns="0" rtlCol="0" anchor="ctr"/>
          <a:lstStyle/>
          <a:p>
            <a:pPr algn="ctr" rtl="0" fontAlgn="base">
              <a:lnSpc>
                <a:spcPct val="80000"/>
              </a:lnSpc>
              <a:spcBef>
                <a:spcPct val="50000"/>
              </a:spcBef>
              <a:spcAft>
                <a:spcPct val="0"/>
              </a:spcAft>
            </a:pPr>
            <a:endParaRPr lang="en-US" sz="2400" kern="1200">
              <a:solidFill>
                <a:srgbClr val="333399"/>
              </a:solidFill>
              <a:latin typeface="Comic Sans MS" pitchFamily="66" charset="0"/>
              <a:ea typeface="+mn-ea"/>
              <a:cs typeface="+mn-cs"/>
            </a:endParaRPr>
          </a:p>
        </p:txBody>
      </p:sp>
      <p:sp>
        <p:nvSpPr>
          <p:cNvPr id="10" name="Rectangle 9"/>
          <p:cNvSpPr/>
          <p:nvPr/>
        </p:nvSpPr>
        <p:spPr bwMode="auto">
          <a:xfrm>
            <a:off x="231630" y="3661583"/>
            <a:ext cx="7488990" cy="1991071"/>
          </a:xfrm>
          <a:prstGeom prst="rect">
            <a:avLst/>
          </a:prstGeom>
          <a:solidFill>
            <a:schemeClr val="bg1"/>
          </a:solidFill>
          <a:ln w="12700" algn="ctr">
            <a:solidFill>
              <a:schemeClr val="bg1"/>
            </a:solidFill>
            <a:miter lim="800000"/>
            <a:headEnd/>
            <a:tailEnd/>
          </a:ln>
          <a:effectLst/>
        </p:spPr>
        <p:txBody>
          <a:bodyPr lIns="0" rIns="0" rtlCol="0" anchor="ctr"/>
          <a:lstStyle/>
          <a:p>
            <a:pPr algn="ctr" rtl="0" fontAlgn="base">
              <a:lnSpc>
                <a:spcPct val="80000"/>
              </a:lnSpc>
              <a:spcBef>
                <a:spcPct val="50000"/>
              </a:spcBef>
              <a:spcAft>
                <a:spcPct val="0"/>
              </a:spcAft>
            </a:pPr>
            <a:endParaRPr lang="en-US" sz="2400" kern="1200">
              <a:solidFill>
                <a:srgbClr val="333399"/>
              </a:solidFill>
              <a:latin typeface="Comic Sans MS" pitchFamily="66" charset="0"/>
              <a:ea typeface="+mn-ea"/>
              <a:cs typeface="+mn-cs"/>
            </a:endParaRPr>
          </a:p>
        </p:txBody>
      </p:sp>
      <p:sp>
        <p:nvSpPr>
          <p:cNvPr id="9" name="TextBox 8"/>
          <p:cNvSpPr txBox="1"/>
          <p:nvPr/>
        </p:nvSpPr>
        <p:spPr>
          <a:xfrm>
            <a:off x="5164196" y="3126100"/>
            <a:ext cx="1389004" cy="153547"/>
          </a:xfrm>
          <a:prstGeom prst="rect">
            <a:avLst/>
          </a:prstGeom>
          <a:solidFill>
            <a:schemeClr val="bg1"/>
          </a:solidFill>
        </p:spPr>
        <p:txBody>
          <a:bodyPr wrap="square" lIns="0" tIns="0" rIns="0" bIns="0" rtlCol="0">
            <a:noAutofit/>
          </a:bodyPr>
          <a:lstStyle/>
          <a:p>
            <a:r>
              <a:rPr lang="en-US" sz="1000" dirty="0" smtClean="0">
                <a:latin typeface="Arial" panose="020B0604020202020204" pitchFamily="34" charset="0"/>
                <a:cs typeface="Arial" panose="020B0604020202020204" pitchFamily="34" charset="0"/>
              </a:rPr>
              <a:t>sensor reading, e.g.</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6360800"/>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sz="2000" dirty="0"/>
              <a:t>“Disciplined technique for restructuring an existing body of code, altering its internal structure without changing its external behavior</a:t>
            </a:r>
            <a:r>
              <a:rPr lang="en-US" sz="2000" dirty="0" smtClean="0"/>
              <a:t>“</a:t>
            </a:r>
          </a:p>
          <a:p>
            <a:endParaRPr lang="en-US" sz="2000" dirty="0"/>
          </a:p>
          <a:p>
            <a:r>
              <a:rPr lang="en-US" sz="2000" dirty="0"/>
              <a:t>Example </a:t>
            </a:r>
            <a:r>
              <a:rPr lang="en-US" sz="2000" dirty="0" smtClean="0"/>
              <a:t>refactoring techniques:</a:t>
            </a:r>
            <a:endParaRPr lang="en-US" sz="2000" dirty="0"/>
          </a:p>
          <a:p>
            <a:pPr lvl="1"/>
            <a:r>
              <a:rPr lang="en-US" sz="2000" dirty="0" smtClean="0"/>
              <a:t>Encapsulate attribute (field)into function</a:t>
            </a:r>
            <a:endParaRPr lang="en-US" sz="2000" dirty="0"/>
          </a:p>
          <a:p>
            <a:pPr lvl="1"/>
            <a:r>
              <a:rPr lang="en-US" sz="2000" dirty="0"/>
              <a:t>Replace conditional with </a:t>
            </a:r>
            <a:r>
              <a:rPr lang="en-US" sz="2000" dirty="0" smtClean="0"/>
              <a:t>dynamic binding</a:t>
            </a:r>
            <a:endParaRPr lang="en-US" sz="2000" dirty="0"/>
          </a:p>
          <a:p>
            <a:pPr lvl="1"/>
            <a:r>
              <a:rPr lang="en-US" sz="2000" dirty="0"/>
              <a:t>Extract </a:t>
            </a:r>
            <a:r>
              <a:rPr lang="en-US" sz="2000" dirty="0" smtClean="0"/>
              <a:t>routine (method)</a:t>
            </a:r>
          </a:p>
          <a:p>
            <a:pPr lvl="1"/>
            <a:r>
              <a:rPr lang="en-US" sz="2000" dirty="0" smtClean="0"/>
              <a:t>Rename routine or attribute</a:t>
            </a:r>
            <a:endParaRPr lang="en-US" sz="2000" dirty="0"/>
          </a:p>
          <a:p>
            <a:pPr lvl="1"/>
            <a:r>
              <a:rPr lang="en-US" sz="2000" dirty="0" smtClean="0"/>
              <a:t>Move routine or attribute to another class</a:t>
            </a:r>
            <a:endParaRPr lang="en-US" sz="2000" dirty="0"/>
          </a:p>
          <a:p>
            <a:pPr lvl="1"/>
            <a:r>
              <a:rPr lang="en-US" sz="2000" dirty="0" smtClean="0"/>
              <a:t>Pull up, pull down</a:t>
            </a:r>
          </a:p>
          <a:p>
            <a:pPr marL="357187" lvl="1" indent="0">
              <a:buNone/>
            </a:pPr>
            <a:endParaRPr lang="en-US" sz="2000" dirty="0"/>
          </a:p>
          <a:p>
            <a:r>
              <a:rPr lang="en-US" sz="2000" dirty="0"/>
              <a:t>Used in agile methods as a substitute for upfront design</a:t>
            </a:r>
          </a:p>
        </p:txBody>
      </p:sp>
      <p:sp>
        <p:nvSpPr>
          <p:cNvPr id="4" name="Oval 3"/>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6035809" y="403136"/>
            <a:ext cx="173273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Fowler</a:t>
            </a:r>
          </a:p>
        </p:txBody>
      </p:sp>
    </p:spTree>
    <p:extLst>
      <p:ext uri="{BB962C8B-B14F-4D97-AF65-F5344CB8AC3E}">
        <p14:creationId xmlns:p14="http://schemas.microsoft.com/office/powerpoint/2010/main" val="856634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D: Practices</a:t>
            </a:r>
            <a:br>
              <a:rPr lang="en-US" dirty="0" smtClean="0">
                <a:solidFill>
                  <a:srgbClr val="3333FF"/>
                </a:solidFill>
                <a:latin typeface="Arial"/>
                <a:cs typeface="Arial"/>
              </a:rPr>
            </a:br>
            <a:r>
              <a:rPr lang="en-US" dirty="0" smtClean="0">
                <a:solidFill>
                  <a:srgbClr val="3333FF"/>
                </a:solidFill>
                <a:latin typeface="Arial"/>
                <a:cs typeface="Arial"/>
              </a:rPr>
              <a:t>2: Development</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Practices that have exerted significant influence on the way</a:t>
            </a:r>
            <a:br>
              <a:rPr lang="en-US" dirty="0" smtClean="0">
                <a:latin typeface="Arial"/>
                <a:cs typeface="Arial"/>
              </a:rPr>
            </a:br>
            <a:r>
              <a:rPr lang="en-US" dirty="0" smtClean="0">
                <a:latin typeface="Arial"/>
                <a:cs typeface="Arial"/>
              </a:rPr>
              <a:t>we develop software: pair programming, refactoring</a:t>
            </a:r>
            <a:br>
              <a:rPr lang="en-US" dirty="0" smtClean="0">
                <a:latin typeface="Arial"/>
                <a:cs typeface="Arial"/>
              </a:rPr>
            </a:br>
            <a:r>
              <a:rPr lang="en-US" dirty="0" smtClean="0">
                <a:latin typeface="Arial"/>
                <a:cs typeface="Arial"/>
              </a:rPr>
              <a:t>.. They are complements, not replacements, for more</a:t>
            </a:r>
            <a:br>
              <a:rPr lang="en-US" dirty="0" smtClean="0">
                <a:latin typeface="Arial"/>
                <a:cs typeface="Arial"/>
              </a:rPr>
            </a:br>
            <a:r>
              <a:rPr lang="en-US" dirty="0" smtClean="0">
                <a:latin typeface="Arial"/>
                <a:cs typeface="Arial"/>
              </a:rPr>
              <a:t>upfront-style techniques</a:t>
            </a:r>
          </a:p>
        </p:txBody>
      </p:sp>
    </p:spTree>
    <p:extLst>
      <p:ext uri="{BB962C8B-B14F-4D97-AF65-F5344CB8AC3E}">
        <p14:creationId xmlns:p14="http://schemas.microsoft.com/office/powerpoint/2010/main" val="9267293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meeting</a:t>
            </a:r>
            <a:endParaRPr lang="en-US" dirty="0"/>
          </a:p>
        </p:txBody>
      </p:sp>
      <p:sp>
        <p:nvSpPr>
          <p:cNvPr id="3" name="Content Placeholder 2"/>
          <p:cNvSpPr>
            <a:spLocks noGrp="1"/>
          </p:cNvSpPr>
          <p:nvPr>
            <p:ph idx="1"/>
          </p:nvPr>
        </p:nvSpPr>
        <p:spPr>
          <a:xfrm>
            <a:off x="249238" y="630877"/>
            <a:ext cx="8594725" cy="4233693"/>
          </a:xfrm>
        </p:spPr>
        <p:txBody>
          <a:bodyPr/>
          <a:lstStyle/>
          <a:p>
            <a:pPr>
              <a:spcBef>
                <a:spcPts val="600"/>
              </a:spcBef>
            </a:pPr>
            <a:r>
              <a:rPr lang="en-US" dirty="0"/>
              <a:t>Held every morning</a:t>
            </a:r>
          </a:p>
          <a:p>
            <a:pPr>
              <a:spcBef>
                <a:spcPts val="600"/>
              </a:spcBef>
            </a:pPr>
            <a:r>
              <a:rPr lang="en-US" dirty="0" smtClean="0"/>
              <a:t>Goal: set the day’s work, in the broader context of the project</a:t>
            </a:r>
          </a:p>
          <a:p>
            <a:pPr>
              <a:spcBef>
                <a:spcPts val="600"/>
              </a:spcBef>
            </a:pPr>
            <a:r>
              <a:rPr lang="en-US" dirty="0" smtClean="0"/>
              <a:t>Time-limited, usually 15 minutes</a:t>
            </a:r>
            <a:r>
              <a:rPr lang="en-US" dirty="0"/>
              <a:t> </a:t>
            </a:r>
            <a:r>
              <a:rPr lang="en-US" dirty="0" smtClean="0"/>
              <a:t>(“stand-up meeting”) </a:t>
            </a:r>
          </a:p>
          <a:p>
            <a:pPr>
              <a:spcBef>
                <a:spcPts val="600"/>
              </a:spcBef>
            </a:pPr>
            <a:r>
              <a:rPr lang="en-US" dirty="0" smtClean="0"/>
              <a:t>Involves all team members, with special role for “committed” (over just “involved”)</a:t>
            </a:r>
          </a:p>
          <a:p>
            <a:pPr>
              <a:spcBef>
                <a:spcPts val="600"/>
              </a:spcBef>
            </a:pPr>
            <a:r>
              <a:rPr lang="en-US" dirty="0" smtClean="0"/>
              <a:t>Focus:</a:t>
            </a:r>
          </a:p>
          <a:p>
            <a:pPr lvl="1">
              <a:spcBef>
                <a:spcPts val="600"/>
              </a:spcBef>
            </a:pPr>
            <a:r>
              <a:rPr lang="en-US" dirty="0" smtClean="0"/>
              <a:t>Defining commitments</a:t>
            </a:r>
          </a:p>
          <a:p>
            <a:pPr lvl="1">
              <a:spcBef>
                <a:spcPts val="600"/>
              </a:spcBef>
            </a:pPr>
            <a:r>
              <a:rPr lang="en-US" dirty="0" smtClean="0"/>
              <a:t>Uncovering impediments</a:t>
            </a:r>
          </a:p>
          <a:p>
            <a:pPr>
              <a:spcBef>
                <a:spcPts val="600"/>
              </a:spcBef>
            </a:pPr>
            <a:r>
              <a:rPr lang="en-US" dirty="0"/>
              <a:t>R</a:t>
            </a:r>
            <a:r>
              <a:rPr lang="en-US" dirty="0" smtClean="0"/>
              <a:t>esolution will take place outside of meeting</a:t>
            </a:r>
            <a:endParaRPr lang="en-US" dirty="0"/>
          </a:p>
        </p:txBody>
      </p:sp>
      <p:sp>
        <p:nvSpPr>
          <p:cNvPr id="4" name="Rounded Rectangle 3"/>
          <p:cNvSpPr/>
          <p:nvPr/>
        </p:nvSpPr>
        <p:spPr bwMode="auto">
          <a:xfrm>
            <a:off x="5207721" y="86917"/>
            <a:ext cx="802564"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pPr algn="ctr" defTabSz="685800"/>
            <a:r>
              <a:rPr lang="en-US" sz="1800" b="1" dirty="0">
                <a:solidFill>
                  <a:schemeClr val="bg1"/>
                </a:solidFill>
                <a:latin typeface="Arial" panose="020B0604020202020204" pitchFamily="34" charset="0"/>
              </a:rPr>
              <a:t>Scrum</a:t>
            </a:r>
          </a:p>
        </p:txBody>
      </p:sp>
      <p:sp>
        <p:nvSpPr>
          <p:cNvPr id="5" name="Oval 4"/>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2894233744"/>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D: agile practices</a:t>
            </a:r>
          </a:p>
          <a:p>
            <a:pPr lvl="0" algn="l">
              <a:lnSpc>
                <a:spcPct val="110000"/>
              </a:lnSpc>
              <a:spcBef>
                <a:spcPts val="1200"/>
              </a:spcBef>
            </a:pPr>
            <a:r>
              <a:rPr lang="en-US" sz="1800" dirty="0">
                <a:solidFill>
                  <a:srgbClr val="FFFFFF">
                    <a:lumMod val="65000"/>
                  </a:srgbClr>
                </a:solidFill>
                <a:latin typeface="Verdana" pitchFamily="34" charset="0"/>
              </a:rPr>
              <a:t>1: Meetings</a:t>
            </a:r>
          </a:p>
          <a:p>
            <a:pPr lvl="0" algn="l">
              <a:lnSpc>
                <a:spcPct val="110000"/>
              </a:lnSpc>
              <a:spcBef>
                <a:spcPts val="1200"/>
              </a:spcBef>
            </a:pPr>
            <a:r>
              <a:rPr lang="en-US" sz="1800" dirty="0" smtClean="0">
                <a:solidFill>
                  <a:srgbClr val="FFFFFF">
                    <a:lumMod val="65000"/>
                  </a:srgbClr>
                </a:solidFill>
                <a:latin typeface="Verdana" pitchFamily="34" charset="0"/>
              </a:rPr>
              <a:t>2: Development</a:t>
            </a:r>
          </a:p>
          <a:p>
            <a:pPr lvl="0" algn="l">
              <a:lnSpc>
                <a:spcPct val="110000"/>
              </a:lnSpc>
              <a:spcBef>
                <a:spcPts val="1200"/>
              </a:spcBef>
            </a:pPr>
            <a:r>
              <a:rPr lang="en-US" sz="1800" dirty="0">
                <a:latin typeface="Verdana" pitchFamily="34" charset="0"/>
              </a:rPr>
              <a:t>3: Release</a:t>
            </a:r>
          </a:p>
          <a:p>
            <a:pPr lvl="0" algn="l">
              <a:lnSpc>
                <a:spcPct val="110000"/>
              </a:lnSpc>
              <a:spcBef>
                <a:spcPts val="1200"/>
              </a:spcBef>
            </a:pPr>
            <a:r>
              <a:rPr lang="en-US" sz="1800" dirty="0" smtClean="0">
                <a:solidFill>
                  <a:srgbClr val="FFFFFF">
                    <a:lumMod val="65000"/>
                  </a:srgbClr>
                </a:solidFill>
                <a:latin typeface="Verdana" pitchFamily="34" charset="0"/>
              </a:rPr>
              <a:t>4: Testing and quality</a:t>
            </a:r>
          </a:p>
          <a:p>
            <a:pPr lvl="0" algn="l">
              <a:lnSpc>
                <a:spcPct val="110000"/>
              </a:lnSpc>
              <a:spcBef>
                <a:spcPts val="1200"/>
              </a:spcBef>
            </a:pPr>
            <a:r>
              <a:rPr lang="en-US" sz="1800" dirty="0" smtClean="0">
                <a:solidFill>
                  <a:srgbClr val="FFFFFF">
                    <a:lumMod val="65000"/>
                  </a:srgbClr>
                </a:solidFill>
                <a:latin typeface="Verdana" pitchFamily="34" charset="0"/>
              </a:rPr>
              <a:t>5: Management and others</a:t>
            </a:r>
            <a:endParaRPr lang="en-US" sz="1800" dirty="0">
              <a:solidFill>
                <a:srgbClr val="FFFFFF">
                  <a:lumMod val="65000"/>
                </a:srgbClr>
              </a:solidFill>
              <a:latin typeface="Verdana" pitchFamily="34" charset="0"/>
            </a:endParaRPr>
          </a:p>
        </p:txBody>
      </p:sp>
    </p:spTree>
    <p:extLst>
      <p:ext uri="{BB962C8B-B14F-4D97-AF65-F5344CB8AC3E}">
        <p14:creationId xmlns:p14="http://schemas.microsoft.com/office/powerpoint/2010/main" val="35085810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one pair integrates code at a time</a:t>
            </a:r>
            <a:endParaRPr lang="en-US" dirty="0"/>
          </a:p>
        </p:txBody>
      </p:sp>
      <p:sp>
        <p:nvSpPr>
          <p:cNvPr id="3" name="Content Placeholder 2"/>
          <p:cNvSpPr>
            <a:spLocks noGrp="1"/>
          </p:cNvSpPr>
          <p:nvPr>
            <p:ph idx="1"/>
          </p:nvPr>
        </p:nvSpPr>
        <p:spPr/>
        <p:txBody>
          <a:bodyPr/>
          <a:lstStyle/>
          <a:p>
            <a:r>
              <a:rPr lang="en-US" dirty="0" smtClean="0"/>
              <a:t>Collective code ownership</a:t>
            </a:r>
          </a:p>
          <a:p>
            <a:r>
              <a:rPr lang="en-US" dirty="0" smtClean="0"/>
              <a:t>Development proceeds in parallel</a:t>
            </a:r>
          </a:p>
          <a:p>
            <a:endParaRPr lang="en-US" dirty="0"/>
          </a:p>
          <a:p>
            <a:r>
              <a:rPr lang="en-US" dirty="0" smtClean="0"/>
              <a:t>But: to avoid conflicts, only one pair is permitted to integrate its changes at any given time</a:t>
            </a:r>
            <a:endParaRPr lang="en-US" dirty="0"/>
          </a:p>
        </p:txBody>
      </p:sp>
      <p:sp>
        <p:nvSpPr>
          <p:cNvPr id="6" name="Oval 5"/>
          <p:cNvSpPr/>
          <p:nvPr/>
        </p:nvSpPr>
        <p:spPr bwMode="auto">
          <a:xfrm>
            <a:off x="6769940"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59897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lstStyle/>
          <a:p>
            <a:r>
              <a:rPr lang="en-US" dirty="0" smtClean="0"/>
              <a:t>The combination of frequent releases with relentless testing</a:t>
            </a:r>
          </a:p>
          <a:p>
            <a:endParaRPr lang="en-US" dirty="0"/>
          </a:p>
          <a:p>
            <a:r>
              <a:rPr lang="en-US" dirty="0" smtClean="0"/>
              <a:t>Keep system fully integrated at all times</a:t>
            </a:r>
            <a:endParaRPr lang="en-US" dirty="0"/>
          </a:p>
        </p:txBody>
      </p:sp>
      <p:sp>
        <p:nvSpPr>
          <p:cNvPr id="4" name="Oval 3"/>
          <p:cNvSpPr/>
          <p:nvPr/>
        </p:nvSpPr>
        <p:spPr bwMode="auto">
          <a:xfrm>
            <a:off x="4993372"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59295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lstStyle/>
          <a:p>
            <a:r>
              <a:rPr lang="en-US" dirty="0"/>
              <a:t>Rather than weekly or daily builds, </a:t>
            </a:r>
            <a:r>
              <a:rPr lang="en-US" dirty="0" smtClean="0"/>
              <a:t>build system </a:t>
            </a:r>
            <a:r>
              <a:rPr lang="en-US" dirty="0"/>
              <a:t>several times per </a:t>
            </a:r>
            <a:r>
              <a:rPr lang="en-US" dirty="0" smtClean="0"/>
              <a:t>day</a:t>
            </a:r>
          </a:p>
          <a:p>
            <a:r>
              <a:rPr lang="en-US" dirty="0" smtClean="0"/>
              <a:t>Benefits</a:t>
            </a:r>
            <a:r>
              <a:rPr lang="en-US" dirty="0"/>
              <a:t>:</a:t>
            </a:r>
          </a:p>
          <a:p>
            <a:pPr lvl="1"/>
            <a:r>
              <a:rPr lang="en-US" dirty="0" smtClean="0"/>
              <a:t>Integration </a:t>
            </a:r>
            <a:r>
              <a:rPr lang="en-US" dirty="0"/>
              <a:t>is </a:t>
            </a:r>
            <a:r>
              <a:rPr lang="en-US" dirty="0" smtClean="0"/>
              <a:t>easier </a:t>
            </a:r>
            <a:r>
              <a:rPr lang="en-US" dirty="0"/>
              <a:t>because </a:t>
            </a:r>
            <a:r>
              <a:rPr lang="en-US" dirty="0" smtClean="0"/>
              <a:t>little </a:t>
            </a:r>
            <a:r>
              <a:rPr lang="en-US" dirty="0"/>
              <a:t>has </a:t>
            </a:r>
            <a:r>
              <a:rPr lang="en-US" dirty="0" smtClean="0"/>
              <a:t>changed</a:t>
            </a:r>
            <a:endParaRPr lang="en-US" dirty="0"/>
          </a:p>
          <a:p>
            <a:pPr lvl="1"/>
            <a:r>
              <a:rPr lang="en-US" dirty="0" smtClean="0"/>
              <a:t>Team </a:t>
            </a:r>
            <a:r>
              <a:rPr lang="en-US" dirty="0"/>
              <a:t>learns more </a:t>
            </a:r>
            <a:r>
              <a:rPr lang="en-US" dirty="0" smtClean="0"/>
              <a:t>quickly</a:t>
            </a:r>
          </a:p>
          <a:p>
            <a:pPr lvl="1"/>
            <a:r>
              <a:rPr lang="en-US" dirty="0" smtClean="0"/>
              <a:t>Unexpected </a:t>
            </a:r>
            <a:r>
              <a:rPr lang="en-US" dirty="0"/>
              <a:t>interactions </a:t>
            </a:r>
            <a:r>
              <a:rPr lang="en-US" dirty="0" smtClean="0"/>
              <a:t>rooted </a:t>
            </a:r>
            <a:r>
              <a:rPr lang="en-US" dirty="0"/>
              <a:t>out </a:t>
            </a:r>
            <a:r>
              <a:rPr lang="en-US" dirty="0" smtClean="0"/>
              <a:t>early: conflicts are found while team </a:t>
            </a:r>
            <a:r>
              <a:rPr lang="en-US" dirty="0"/>
              <a:t>can still change </a:t>
            </a:r>
            <a:r>
              <a:rPr lang="en-US" dirty="0" smtClean="0"/>
              <a:t>approach</a:t>
            </a:r>
            <a:endParaRPr lang="en-US" dirty="0"/>
          </a:p>
          <a:p>
            <a:pPr lvl="1"/>
            <a:r>
              <a:rPr lang="en-US" dirty="0" smtClean="0"/>
              <a:t>Problematic </a:t>
            </a:r>
            <a:r>
              <a:rPr lang="en-US" dirty="0"/>
              <a:t>code </a:t>
            </a:r>
            <a:r>
              <a:rPr lang="en-US" dirty="0" smtClean="0"/>
              <a:t>more </a:t>
            </a:r>
            <a:r>
              <a:rPr lang="en-US" dirty="0"/>
              <a:t>likely to be fixed because more eyes see it </a:t>
            </a:r>
            <a:r>
              <a:rPr lang="en-US" dirty="0" smtClean="0"/>
              <a:t>sooner</a:t>
            </a:r>
            <a:endParaRPr lang="en-US" dirty="0"/>
          </a:p>
          <a:p>
            <a:pPr lvl="1"/>
            <a:r>
              <a:rPr lang="en-US" dirty="0" smtClean="0"/>
              <a:t>Duplication easier </a:t>
            </a:r>
            <a:r>
              <a:rPr lang="en-US" dirty="0"/>
              <a:t>to eliminate </a:t>
            </a:r>
            <a:r>
              <a:rPr lang="en-US" dirty="0" smtClean="0"/>
              <a:t>because </a:t>
            </a:r>
            <a:r>
              <a:rPr lang="en-US" dirty="0"/>
              <a:t>visible </a:t>
            </a:r>
            <a:r>
              <a:rPr lang="en-US" dirty="0" smtClean="0"/>
              <a:t>sooner</a:t>
            </a:r>
            <a:endParaRPr lang="en-US" dirty="0"/>
          </a:p>
          <a:p>
            <a:endParaRPr lang="en-US" dirty="0"/>
          </a:p>
        </p:txBody>
      </p:sp>
      <p:sp>
        <p:nvSpPr>
          <p:cNvPr id="6" name="Oval 5"/>
          <p:cNvSpPr/>
          <p:nvPr/>
        </p:nvSpPr>
        <p:spPr bwMode="auto">
          <a:xfrm>
            <a:off x="4546601" y="-1287"/>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6286500" y="403713"/>
            <a:ext cx="1514475"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Wake</a:t>
            </a:r>
          </a:p>
        </p:txBody>
      </p:sp>
    </p:spTree>
    <p:extLst>
      <p:ext uri="{BB962C8B-B14F-4D97-AF65-F5344CB8AC3E}">
        <p14:creationId xmlns:p14="http://schemas.microsoft.com/office/powerpoint/2010/main" val="106591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early and often</a:t>
            </a:r>
            <a:endParaRPr lang="en-US" dirty="0"/>
          </a:p>
        </p:txBody>
      </p:sp>
      <p:sp>
        <p:nvSpPr>
          <p:cNvPr id="3" name="Content Placeholder 2"/>
          <p:cNvSpPr>
            <a:spLocks noGrp="1"/>
          </p:cNvSpPr>
          <p:nvPr>
            <p:ph idx="1"/>
          </p:nvPr>
        </p:nvSpPr>
        <p:spPr/>
        <p:txBody>
          <a:bodyPr/>
          <a:lstStyle/>
          <a:p>
            <a:r>
              <a:rPr lang="en-US" dirty="0" smtClean="0"/>
              <a:t>Follows from rejection of “Big Upfront Design”</a:t>
            </a:r>
          </a:p>
          <a:p>
            <a:endParaRPr lang="en-US" dirty="0"/>
          </a:p>
          <a:p>
            <a:r>
              <a:rPr lang="en-US" dirty="0" smtClean="0"/>
              <a:t>Avoid long architectural phases</a:t>
            </a:r>
          </a:p>
          <a:p>
            <a:endParaRPr lang="en-US" dirty="0"/>
          </a:p>
          <a:p>
            <a:r>
              <a:rPr lang="en-US" dirty="0" smtClean="0"/>
              <a:t>Refactor</a:t>
            </a:r>
            <a:endParaRPr lang="en-US" dirty="0"/>
          </a:p>
        </p:txBody>
      </p:sp>
    </p:spTree>
    <p:extLst>
      <p:ext uri="{BB962C8B-B14F-4D97-AF65-F5344CB8AC3E}">
        <p14:creationId xmlns:p14="http://schemas.microsoft.com/office/powerpoint/2010/main" val="209316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releases</a:t>
            </a:r>
            <a:endParaRPr lang="en-US" dirty="0"/>
          </a:p>
        </p:txBody>
      </p:sp>
      <p:sp>
        <p:nvSpPr>
          <p:cNvPr id="3" name="Content Placeholder 2"/>
          <p:cNvSpPr>
            <a:spLocks noGrp="1"/>
          </p:cNvSpPr>
          <p:nvPr>
            <p:ph idx="1"/>
          </p:nvPr>
        </p:nvSpPr>
        <p:spPr/>
        <p:txBody>
          <a:bodyPr/>
          <a:lstStyle/>
          <a:p>
            <a:r>
              <a:rPr lang="en-US" dirty="0"/>
              <a:t>XP teams practice small releases in two important ways:</a:t>
            </a:r>
          </a:p>
          <a:p>
            <a:pPr lvl="1"/>
            <a:r>
              <a:rPr lang="en-US" dirty="0" smtClean="0"/>
              <a:t>Release </a:t>
            </a:r>
            <a:r>
              <a:rPr lang="en-US" dirty="0"/>
              <a:t>running, tested software, delivering business value chosen by the Customer, every iteration. The Customer can use this software for any purpose, whether evaluation or even release to end </a:t>
            </a:r>
            <a:r>
              <a:rPr lang="en-US" dirty="0" smtClean="0"/>
              <a:t>users. </a:t>
            </a:r>
            <a:endParaRPr lang="en-US" dirty="0"/>
          </a:p>
          <a:p>
            <a:pPr lvl="1"/>
            <a:r>
              <a:rPr lang="en-US" dirty="0" smtClean="0"/>
              <a:t>Release </a:t>
            </a:r>
            <a:r>
              <a:rPr lang="en-US" dirty="0"/>
              <a:t>to </a:t>
            </a:r>
            <a:r>
              <a:rPr lang="en-US" dirty="0" smtClean="0"/>
              <a:t>end </a:t>
            </a:r>
            <a:r>
              <a:rPr lang="en-US" dirty="0"/>
              <a:t>users frequently as well. </a:t>
            </a:r>
            <a:r>
              <a:rPr lang="en-US" dirty="0" smtClean="0"/>
              <a:t>Web </a:t>
            </a:r>
            <a:r>
              <a:rPr lang="en-US" dirty="0"/>
              <a:t>projects release as often as daily, in house projects monthly or more frequently. Even shrink-wrapped products are shipped as often as quarterly.</a:t>
            </a:r>
          </a:p>
          <a:p>
            <a:endParaRPr lang="en-US" dirty="0"/>
          </a:p>
        </p:txBody>
      </p:sp>
      <p:sp>
        <p:nvSpPr>
          <p:cNvPr id="4" name="Oval 3"/>
          <p:cNvSpPr/>
          <p:nvPr/>
        </p:nvSpPr>
        <p:spPr bwMode="auto">
          <a:xfrm>
            <a:off x="3391251"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6340609" y="302401"/>
            <a:ext cx="1732734"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latin typeface="Arial" panose="020B0604020202020204" pitchFamily="34" charset="0"/>
              </a:rPr>
              <a:t>Source: Jeffries</a:t>
            </a:r>
          </a:p>
        </p:txBody>
      </p:sp>
    </p:spTree>
    <p:extLst>
      <p:ext uri="{BB962C8B-B14F-4D97-AF65-F5344CB8AC3E}">
        <p14:creationId xmlns:p14="http://schemas.microsoft.com/office/powerpoint/2010/main" val="20879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deployment</a:t>
            </a:r>
            <a:endParaRPr lang="en-US" dirty="0"/>
          </a:p>
        </p:txBody>
      </p:sp>
      <p:sp>
        <p:nvSpPr>
          <p:cNvPr id="3" name="Content Placeholder 2"/>
          <p:cNvSpPr>
            <a:spLocks noGrp="1"/>
          </p:cNvSpPr>
          <p:nvPr>
            <p:ph idx="1"/>
          </p:nvPr>
        </p:nvSpPr>
        <p:spPr/>
        <p:txBody>
          <a:bodyPr/>
          <a:lstStyle/>
          <a:p>
            <a:r>
              <a:rPr lang="en-US" dirty="0" smtClean="0"/>
              <a:t>Deploy functionality gradually</a:t>
            </a:r>
          </a:p>
          <a:p>
            <a:endParaRPr lang="en-US" dirty="0"/>
          </a:p>
          <a:p>
            <a:r>
              <a:rPr lang="en-US" dirty="0" smtClean="0"/>
              <a:t>“Big Bang” deployment is risky</a:t>
            </a:r>
            <a:endParaRPr lang="en-US" dirty="0"/>
          </a:p>
        </p:txBody>
      </p:sp>
      <p:sp>
        <p:nvSpPr>
          <p:cNvPr id="6" name="Oval 5"/>
          <p:cNvSpPr/>
          <p:nvPr/>
        </p:nvSpPr>
        <p:spPr bwMode="auto">
          <a:xfrm>
            <a:off x="4822034"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
        <p:nvSpPr>
          <p:cNvPr id="5" name="Rounded Rectangle 4"/>
          <p:cNvSpPr/>
          <p:nvPr/>
        </p:nvSpPr>
        <p:spPr bwMode="auto">
          <a:xfrm>
            <a:off x="5775747" y="110969"/>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latin typeface="Arial" panose="020B0604020202020204" pitchFamily="34" charset="0"/>
              </a:rPr>
              <a:t>Scrum</a:t>
            </a:r>
          </a:p>
        </p:txBody>
      </p:sp>
    </p:spTree>
    <p:extLst>
      <p:ext uri="{BB962C8B-B14F-4D97-AF65-F5344CB8AC3E}">
        <p14:creationId xmlns:p14="http://schemas.microsoft.com/office/powerpoint/2010/main" val="2410901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deployment</a:t>
            </a:r>
            <a:endParaRPr lang="en-US" dirty="0"/>
          </a:p>
        </p:txBody>
      </p:sp>
      <p:sp>
        <p:nvSpPr>
          <p:cNvPr id="3" name="Content Placeholder 2"/>
          <p:cNvSpPr>
            <a:spLocks noGrp="1"/>
          </p:cNvSpPr>
          <p:nvPr>
            <p:ph idx="1"/>
          </p:nvPr>
        </p:nvSpPr>
        <p:spPr/>
        <p:txBody>
          <a:bodyPr/>
          <a:lstStyle/>
          <a:p>
            <a:r>
              <a:rPr lang="en-US" dirty="0" smtClean="0"/>
              <a:t>Goes back to Microsoft’s Daily Build</a:t>
            </a:r>
          </a:p>
          <a:p>
            <a:r>
              <a:rPr lang="en-US" dirty="0" smtClean="0"/>
              <a:t>“China Shop rules”: you break it, you fix it</a:t>
            </a:r>
          </a:p>
          <a:p>
            <a:endParaRPr lang="en-US" dirty="0"/>
          </a:p>
          <a:p>
            <a:r>
              <a:rPr lang="en-US" dirty="0" smtClean="0"/>
              <a:t>Difficult to reconcile with other XP principles</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08166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Ten-minute build</a:t>
            </a:r>
            <a:endParaRPr lang="en-US" dirty="0"/>
          </a:p>
        </p:txBody>
      </p:sp>
      <p:sp>
        <p:nvSpPr>
          <p:cNvPr id="3" name="Content Placeholder 2"/>
          <p:cNvSpPr>
            <a:spLocks noGrp="1"/>
          </p:cNvSpPr>
          <p:nvPr>
            <p:ph idx="1"/>
          </p:nvPr>
        </p:nvSpPr>
        <p:spPr/>
        <p:txBody>
          <a:bodyPr/>
          <a:lstStyle/>
          <a:p>
            <a:r>
              <a:rPr lang="en-US" sz="1800" dirty="0" smtClean="0"/>
              <a:t>“Make </a:t>
            </a:r>
            <a:r>
              <a:rPr lang="en-US" sz="1800" dirty="0"/>
              <a:t>sure that the build can be completed, through an automatic script, in ten minutes or less, to allow frequent integration. Includes:</a:t>
            </a:r>
          </a:p>
          <a:p>
            <a:pPr lvl="1"/>
            <a:r>
              <a:rPr lang="en-US" sz="1800" dirty="0"/>
              <a:t>Compile source code</a:t>
            </a:r>
          </a:p>
          <a:p>
            <a:pPr lvl="1"/>
            <a:r>
              <a:rPr lang="en-US" sz="1800" dirty="0"/>
              <a:t>Run tests</a:t>
            </a:r>
          </a:p>
          <a:p>
            <a:pPr lvl="1"/>
            <a:r>
              <a:rPr lang="en-US" sz="1800" dirty="0"/>
              <a:t>Configure registry settings</a:t>
            </a:r>
          </a:p>
          <a:p>
            <a:pPr lvl="1"/>
            <a:r>
              <a:rPr lang="en-US" sz="1800" dirty="0"/>
              <a:t>Initialize database schemas</a:t>
            </a:r>
          </a:p>
          <a:p>
            <a:pPr lvl="1"/>
            <a:r>
              <a:rPr lang="en-US" sz="1800" dirty="0"/>
              <a:t>Set up web servers</a:t>
            </a:r>
          </a:p>
          <a:p>
            <a:pPr lvl="1"/>
            <a:r>
              <a:rPr lang="en-US" sz="1800" dirty="0"/>
              <a:t>Launch processes</a:t>
            </a:r>
          </a:p>
          <a:p>
            <a:pPr lvl="1"/>
            <a:r>
              <a:rPr lang="en-US" sz="1800" dirty="0"/>
              <a:t>Build installers</a:t>
            </a:r>
          </a:p>
          <a:p>
            <a:pPr lvl="1"/>
            <a:r>
              <a:rPr lang="en-US" sz="1800" dirty="0"/>
              <a:t>Deploy</a:t>
            </a:r>
          </a:p>
          <a:p>
            <a:r>
              <a:rPr lang="en-US" sz="1800" dirty="0"/>
              <a:t>Make sure the build provides a clear indication of success or </a:t>
            </a:r>
            <a:r>
              <a:rPr lang="en-US" sz="1800" dirty="0" smtClean="0"/>
              <a:t>failure”</a:t>
            </a:r>
          </a:p>
          <a:p>
            <a:endParaRPr lang="en-US" sz="1800" dirty="0"/>
          </a:p>
          <a:p>
            <a:r>
              <a:rPr lang="en-US" sz="1800" dirty="0" smtClean="0"/>
              <a:t>“If </a:t>
            </a:r>
            <a:r>
              <a:rPr lang="en-US" sz="1800" dirty="0"/>
              <a:t>it has to take more than ten minutes, split the project into subprojects, and replace end-to-</a:t>
            </a:r>
            <a:r>
              <a:rPr lang="en-US" sz="1800"/>
              <a:t>end </a:t>
            </a:r>
            <a:r>
              <a:rPr lang="en-US" sz="1800" smtClean="0"/>
              <a:t>functional </a:t>
            </a:r>
            <a:r>
              <a:rPr lang="en-US" sz="1800" dirty="0"/>
              <a:t>tests by unit </a:t>
            </a:r>
            <a:r>
              <a:rPr lang="en-US" sz="1800" dirty="0" smtClean="0"/>
              <a:t>tests”</a:t>
            </a:r>
            <a:endParaRPr lang="en-US" sz="1800" dirty="0"/>
          </a:p>
        </p:txBody>
      </p:sp>
      <p:sp>
        <p:nvSpPr>
          <p:cNvPr id="6" name="Oval 5"/>
          <p:cNvSpPr/>
          <p:nvPr/>
        </p:nvSpPr>
        <p:spPr bwMode="auto">
          <a:xfrm>
            <a:off x="4159622" y="46996"/>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5944743" y="297682"/>
            <a:ext cx="196596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Shore 08</a:t>
            </a:r>
          </a:p>
        </p:txBody>
      </p:sp>
    </p:spTree>
    <p:extLst>
      <p:ext uri="{BB962C8B-B14F-4D97-AF65-F5344CB8AC3E}">
        <p14:creationId xmlns:p14="http://schemas.microsoft.com/office/powerpoint/2010/main" val="3086287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cycle</a:t>
            </a:r>
            <a:endParaRPr lang="en-US" dirty="0"/>
          </a:p>
        </p:txBody>
      </p:sp>
      <p:sp>
        <p:nvSpPr>
          <p:cNvPr id="3" name="Content Placeholder 2"/>
          <p:cNvSpPr>
            <a:spLocks noGrp="1"/>
          </p:cNvSpPr>
          <p:nvPr>
            <p:ph idx="1"/>
          </p:nvPr>
        </p:nvSpPr>
        <p:spPr>
          <a:xfrm>
            <a:off x="249238" y="685800"/>
            <a:ext cx="7563644" cy="4360545"/>
          </a:xfrm>
        </p:spPr>
        <p:txBody>
          <a:bodyPr/>
          <a:lstStyle/>
          <a:p>
            <a:r>
              <a:rPr lang="en-US" sz="1800" dirty="0"/>
              <a:t>Plan work a week at a time. Have a meeting at the beginning of every </a:t>
            </a:r>
            <a:r>
              <a:rPr lang="en-US" sz="1800" dirty="0" smtClean="0"/>
              <a:t>week:</a:t>
            </a:r>
            <a:endParaRPr lang="en-US" sz="1800" dirty="0"/>
          </a:p>
          <a:p>
            <a:pPr lvl="1"/>
            <a:r>
              <a:rPr lang="en-US" sz="1800" dirty="0"/>
              <a:t>1. Review </a:t>
            </a:r>
            <a:r>
              <a:rPr lang="en-US" sz="1800" dirty="0" smtClean="0"/>
              <a:t>progress, </a:t>
            </a:r>
            <a:r>
              <a:rPr lang="en-US" sz="1800" dirty="0"/>
              <a:t>including how actual progress for the previous week matched expected progress</a:t>
            </a:r>
          </a:p>
          <a:p>
            <a:pPr lvl="1"/>
            <a:r>
              <a:rPr lang="en-US" sz="1800" dirty="0"/>
              <a:t>2. Have </a:t>
            </a:r>
            <a:r>
              <a:rPr lang="en-US" sz="1800" dirty="0" smtClean="0"/>
              <a:t>customers </a:t>
            </a:r>
            <a:r>
              <a:rPr lang="en-US" sz="1800" dirty="0"/>
              <a:t>pick a week's worth of stories to implement this </a:t>
            </a:r>
            <a:r>
              <a:rPr lang="en-US" sz="1800" dirty="0" smtClean="0"/>
              <a:t>week</a:t>
            </a:r>
            <a:endParaRPr lang="en-US" sz="1800" dirty="0"/>
          </a:p>
          <a:p>
            <a:pPr lvl="1"/>
            <a:r>
              <a:rPr lang="en-US" sz="1800" dirty="0"/>
              <a:t>3. Break the stories into </a:t>
            </a:r>
            <a:r>
              <a:rPr lang="en-US" sz="1800" dirty="0" smtClean="0"/>
              <a:t>tasks</a:t>
            </a:r>
            <a:endParaRPr lang="en-US" sz="1800" dirty="0"/>
          </a:p>
          <a:p>
            <a:r>
              <a:rPr lang="en-US" sz="1800" dirty="0"/>
              <a:t>Start week by writing automated tests that will run when the stories are  completed. Spend </a:t>
            </a:r>
            <a:r>
              <a:rPr lang="en-US" sz="1800" dirty="0" smtClean="0"/>
              <a:t>rest </a:t>
            </a:r>
            <a:r>
              <a:rPr lang="en-US" sz="1800" dirty="0"/>
              <a:t>completing </a:t>
            </a:r>
            <a:r>
              <a:rPr lang="en-US" sz="1800" dirty="0" smtClean="0"/>
              <a:t>stories </a:t>
            </a:r>
            <a:r>
              <a:rPr lang="en-US" sz="1800" dirty="0"/>
              <a:t>and getting  </a:t>
            </a:r>
            <a:r>
              <a:rPr lang="en-US" sz="1800" dirty="0" smtClean="0"/>
              <a:t>tests </a:t>
            </a:r>
            <a:r>
              <a:rPr lang="en-US" sz="1800" dirty="0"/>
              <a:t>to pass. The goal is to have  deployable software at the end of the </a:t>
            </a:r>
            <a:r>
              <a:rPr lang="en-US" sz="1800" dirty="0" smtClean="0"/>
              <a:t>week.</a:t>
            </a:r>
            <a:r>
              <a:rPr lang="en-US" sz="1800" dirty="0"/>
              <a:t/>
            </a:r>
            <a:br>
              <a:rPr lang="en-US" sz="1800" dirty="0"/>
            </a:br>
            <a:r>
              <a:rPr lang="en-US" sz="1800" dirty="0"/>
              <a:t/>
            </a:r>
            <a:br>
              <a:rPr lang="en-US" sz="1800" dirty="0"/>
            </a:br>
            <a:r>
              <a:rPr lang="en-US" sz="1800" dirty="0"/>
              <a:t>The nice thing about a week is that  everyone </a:t>
            </a:r>
            <a:r>
              <a:rPr lang="en-US" sz="1800" dirty="0" smtClean="0"/>
              <a:t>is </a:t>
            </a:r>
            <a:r>
              <a:rPr lang="en-US" sz="1800" dirty="0"/>
              <a:t>focused on having the tests run on Friday. If you get to Wednesday and it is clear that all the tests won't be  running, you still have time to choose the most valuable stories and complete them.</a:t>
            </a:r>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6235065" y="323703"/>
            <a:ext cx="156591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Beck</a:t>
            </a:r>
          </a:p>
        </p:txBody>
      </p:sp>
    </p:spTree>
    <p:extLst>
      <p:ext uri="{BB962C8B-B14F-4D97-AF65-F5344CB8AC3E}">
        <p14:creationId xmlns:p14="http://schemas.microsoft.com/office/powerpoint/2010/main" val="1372057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meeting: the three questions</a:t>
            </a:r>
            <a:endParaRPr lang="en-US" dirty="0"/>
          </a:p>
        </p:txBody>
      </p:sp>
      <p:sp>
        <p:nvSpPr>
          <p:cNvPr id="3" name="Content Placeholder 2"/>
          <p:cNvSpPr>
            <a:spLocks noGrp="1"/>
          </p:cNvSpPr>
          <p:nvPr>
            <p:ph idx="1"/>
          </p:nvPr>
        </p:nvSpPr>
        <p:spPr/>
        <p:txBody>
          <a:bodyPr/>
          <a:lstStyle/>
          <a:p>
            <a:pPr>
              <a:spcBef>
                <a:spcPts val="1800"/>
              </a:spcBef>
            </a:pPr>
            <a:r>
              <a:rPr lang="en-US" dirty="0" smtClean="0"/>
              <a:t>The daily meeting requires </a:t>
            </a:r>
            <a:r>
              <a:rPr lang="en-US" dirty="0"/>
              <a:t>every team member to answer three questions:</a:t>
            </a:r>
          </a:p>
          <a:p>
            <a:pPr lvl="1">
              <a:spcBef>
                <a:spcPts val="1800"/>
              </a:spcBef>
            </a:pPr>
            <a:r>
              <a:rPr lang="en-US" dirty="0"/>
              <a:t>What did you do yesterday?</a:t>
            </a:r>
          </a:p>
          <a:p>
            <a:pPr lvl="1">
              <a:spcBef>
                <a:spcPts val="1800"/>
              </a:spcBef>
            </a:pPr>
            <a:r>
              <a:rPr lang="en-US" dirty="0"/>
              <a:t>What will you do today?</a:t>
            </a:r>
          </a:p>
          <a:p>
            <a:pPr lvl="1">
              <a:spcBef>
                <a:spcPts val="1800"/>
              </a:spcBef>
            </a:pPr>
            <a:r>
              <a:rPr lang="en-US" dirty="0"/>
              <a:t>Are there any impediments in your way?</a:t>
            </a:r>
          </a:p>
          <a:p>
            <a:pPr>
              <a:spcBef>
                <a:spcPts val="1800"/>
              </a:spcBef>
            </a:pPr>
            <a:endParaRPr lang="en-US" dirty="0"/>
          </a:p>
        </p:txBody>
      </p:sp>
    </p:spTree>
    <p:extLst>
      <p:ext uri="{BB962C8B-B14F-4D97-AF65-F5344CB8AC3E}">
        <p14:creationId xmlns:p14="http://schemas.microsoft.com/office/powerpoint/2010/main" val="38847696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Quarterly cycle</a:t>
            </a:r>
            <a:endParaRPr lang="en-US" dirty="0"/>
          </a:p>
        </p:txBody>
      </p:sp>
      <p:sp>
        <p:nvSpPr>
          <p:cNvPr id="3" name="Content Placeholder 2"/>
          <p:cNvSpPr>
            <a:spLocks noGrp="1"/>
          </p:cNvSpPr>
          <p:nvPr>
            <p:ph idx="1"/>
          </p:nvPr>
        </p:nvSpPr>
        <p:spPr/>
        <p:txBody>
          <a:bodyPr/>
          <a:lstStyle/>
          <a:p>
            <a:r>
              <a:rPr lang="en-US" dirty="0" smtClean="0"/>
              <a:t>Recommendation: </a:t>
            </a:r>
            <a:r>
              <a:rPr lang="en-US" dirty="0"/>
              <a:t>reviews of </a:t>
            </a:r>
            <a:r>
              <a:rPr lang="en-US" dirty="0" smtClean="0"/>
              <a:t>high </a:t>
            </a:r>
            <a:r>
              <a:rPr lang="en-US" dirty="0"/>
              <a:t>level system structure, </a:t>
            </a:r>
            <a:r>
              <a:rPr lang="en-US" dirty="0" smtClean="0"/>
              <a:t>goals </a:t>
            </a:r>
            <a:r>
              <a:rPr lang="en-US" dirty="0"/>
              <a:t>and priorities </a:t>
            </a:r>
            <a:r>
              <a:rPr lang="en-US" dirty="0" smtClean="0"/>
              <a:t>on a quarterly basis, matching the financial reporting practices of many companies</a:t>
            </a:r>
          </a:p>
          <a:p>
            <a:endParaRPr lang="en-US" dirty="0"/>
          </a:p>
          <a:p>
            <a:r>
              <a:rPr lang="en-US" dirty="0" smtClean="0"/>
              <a:t>Also an opportunity to </a:t>
            </a:r>
            <a:r>
              <a:rPr lang="en-US" dirty="0"/>
              <a:t>reflect on the team </a:t>
            </a:r>
            <a:r>
              <a:rPr lang="en-US" dirty="0" smtClean="0"/>
              <a:t>practices and state of mind, and discuss any major changes in practices and tools</a:t>
            </a:r>
          </a:p>
          <a:p>
            <a:endParaRPr lang="en-US" dirty="0"/>
          </a:p>
          <a:p>
            <a:r>
              <a:rPr lang="en-US" dirty="0" smtClean="0"/>
              <a:t>Period chosen as large enough not to interfere with current concerns, and short enough to allow frequent questioning of practices and updates of long-term goals</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64101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D: Practices</a:t>
            </a:r>
            <a:br>
              <a:rPr lang="en-US" dirty="0" smtClean="0">
                <a:solidFill>
                  <a:srgbClr val="3333FF"/>
                </a:solidFill>
                <a:latin typeface="Arial"/>
                <a:cs typeface="Arial"/>
              </a:rPr>
            </a:br>
            <a:r>
              <a:rPr lang="en-US" dirty="0" smtClean="0">
                <a:solidFill>
                  <a:srgbClr val="3333FF"/>
                </a:solidFill>
                <a:latin typeface="Arial"/>
                <a:cs typeface="Arial"/>
              </a:rPr>
              <a:t>3: Release</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Agile methods promote frequent release cycles and continuous integration</a:t>
            </a:r>
            <a:br>
              <a:rPr lang="en-US" dirty="0" smtClean="0">
                <a:latin typeface="Arial"/>
                <a:cs typeface="Arial"/>
              </a:rPr>
            </a:br>
            <a:r>
              <a:rPr lang="en-US" dirty="0" smtClean="0">
                <a:latin typeface="Arial"/>
                <a:cs typeface="Arial"/>
              </a:rPr>
              <a:t>Many variants (weekly, quarterly and in-between)</a:t>
            </a:r>
          </a:p>
        </p:txBody>
      </p:sp>
    </p:spTree>
    <p:extLst>
      <p:ext uri="{BB962C8B-B14F-4D97-AF65-F5344CB8AC3E}">
        <p14:creationId xmlns:p14="http://schemas.microsoft.com/office/powerpoint/2010/main" val="127968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D: agile practices</a:t>
            </a:r>
          </a:p>
          <a:p>
            <a:pPr lvl="0" algn="l">
              <a:lnSpc>
                <a:spcPct val="110000"/>
              </a:lnSpc>
              <a:spcBef>
                <a:spcPts val="1200"/>
              </a:spcBef>
            </a:pPr>
            <a:r>
              <a:rPr lang="en-US" sz="1800" dirty="0">
                <a:solidFill>
                  <a:srgbClr val="FFFFFF">
                    <a:lumMod val="65000"/>
                  </a:srgbClr>
                </a:solidFill>
                <a:latin typeface="Verdana" pitchFamily="34" charset="0"/>
              </a:rPr>
              <a:t>1: Meetings</a:t>
            </a:r>
          </a:p>
          <a:p>
            <a:pPr lvl="0" algn="l">
              <a:lnSpc>
                <a:spcPct val="110000"/>
              </a:lnSpc>
              <a:spcBef>
                <a:spcPts val="1200"/>
              </a:spcBef>
            </a:pPr>
            <a:r>
              <a:rPr lang="en-US" sz="1800" dirty="0" smtClean="0">
                <a:solidFill>
                  <a:srgbClr val="FFFFFF">
                    <a:lumMod val="65000"/>
                  </a:srgbClr>
                </a:solidFill>
                <a:latin typeface="Verdana" pitchFamily="34" charset="0"/>
              </a:rPr>
              <a:t>2: Development</a:t>
            </a:r>
          </a:p>
          <a:p>
            <a:pPr lvl="0" algn="l">
              <a:lnSpc>
                <a:spcPct val="110000"/>
              </a:lnSpc>
              <a:spcBef>
                <a:spcPts val="1200"/>
              </a:spcBef>
            </a:pPr>
            <a:r>
              <a:rPr lang="en-US" sz="1800" dirty="0" smtClean="0">
                <a:solidFill>
                  <a:srgbClr val="FFFFFF">
                    <a:lumMod val="65000"/>
                  </a:srgbClr>
                </a:solidFill>
                <a:latin typeface="Verdana" pitchFamily="34" charset="0"/>
              </a:rPr>
              <a:t>3: Release</a:t>
            </a:r>
          </a:p>
          <a:p>
            <a:pPr lvl="0" algn="l">
              <a:lnSpc>
                <a:spcPct val="110000"/>
              </a:lnSpc>
              <a:spcBef>
                <a:spcPts val="1200"/>
              </a:spcBef>
            </a:pPr>
            <a:r>
              <a:rPr lang="en-US" sz="1800" dirty="0">
                <a:latin typeface="Verdana" pitchFamily="34" charset="0"/>
              </a:rPr>
              <a:t>4: Testing and quality</a:t>
            </a:r>
          </a:p>
          <a:p>
            <a:pPr lvl="0" algn="l">
              <a:lnSpc>
                <a:spcPct val="110000"/>
              </a:lnSpc>
              <a:spcBef>
                <a:spcPts val="1200"/>
              </a:spcBef>
            </a:pPr>
            <a:r>
              <a:rPr lang="en-US" sz="1800" dirty="0" smtClean="0">
                <a:solidFill>
                  <a:srgbClr val="FFFFFF">
                    <a:lumMod val="65000"/>
                  </a:srgbClr>
                </a:solidFill>
                <a:latin typeface="Verdana" pitchFamily="34" charset="0"/>
              </a:rPr>
              <a:t>5: Management and others</a:t>
            </a:r>
            <a:endParaRPr lang="en-US" sz="1800" dirty="0">
              <a:solidFill>
                <a:srgbClr val="FFFFFF">
                  <a:lumMod val="65000"/>
                </a:srgbClr>
              </a:solidFill>
              <a:latin typeface="Verdana" pitchFamily="34" charset="0"/>
            </a:endParaRPr>
          </a:p>
        </p:txBody>
      </p:sp>
    </p:spTree>
    <p:extLst>
      <p:ext uri="{BB962C8B-B14F-4D97-AF65-F5344CB8AC3E}">
        <p14:creationId xmlns:p14="http://schemas.microsoft.com/office/powerpoint/2010/main" val="19094324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3" name="Content Placeholder 2"/>
          <p:cNvSpPr>
            <a:spLocks noGrp="1"/>
          </p:cNvSpPr>
          <p:nvPr>
            <p:ph idx="1"/>
          </p:nvPr>
        </p:nvSpPr>
        <p:spPr/>
        <p:txBody>
          <a:bodyPr/>
          <a:lstStyle/>
          <a:p>
            <a:r>
              <a:rPr lang="en-US" dirty="0" smtClean="0"/>
              <a:t>Project members all code to the same conventions</a:t>
            </a:r>
            <a:endParaRPr lang="en-US" dirty="0"/>
          </a:p>
        </p:txBody>
      </p:sp>
      <p:sp>
        <p:nvSpPr>
          <p:cNvPr id="4" name="Oval 3"/>
          <p:cNvSpPr/>
          <p:nvPr/>
        </p:nvSpPr>
        <p:spPr bwMode="auto">
          <a:xfrm>
            <a:off x="3881107"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437459544"/>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code must have unit tests</a:t>
            </a:r>
            <a:endParaRPr lang="en-US" dirty="0"/>
          </a:p>
        </p:txBody>
      </p:sp>
      <p:sp>
        <p:nvSpPr>
          <p:cNvPr id="3" name="Content Placeholder 2"/>
          <p:cNvSpPr>
            <a:spLocks noGrp="1"/>
          </p:cNvSpPr>
          <p:nvPr>
            <p:ph idx="1"/>
          </p:nvPr>
        </p:nvSpPr>
        <p:spPr/>
        <p:txBody>
          <a:bodyPr/>
          <a:lstStyle/>
          <a:p>
            <a:r>
              <a:rPr lang="en-US" sz="2800" dirty="0" smtClean="0"/>
              <a:t>Core idea of XP:</a:t>
            </a:r>
          </a:p>
          <a:p>
            <a:endParaRPr lang="en-US" sz="2800" dirty="0" smtClean="0"/>
          </a:p>
          <a:p>
            <a:pPr lvl="1"/>
            <a:r>
              <a:rPr lang="en-US" sz="2800" dirty="0" smtClean="0"/>
              <a:t>Do not write code without associated unit tests</a:t>
            </a:r>
          </a:p>
        </p:txBody>
      </p:sp>
      <p:sp>
        <p:nvSpPr>
          <p:cNvPr id="6" name="Oval 5"/>
          <p:cNvSpPr/>
          <p:nvPr/>
        </p:nvSpPr>
        <p:spPr bwMode="auto">
          <a:xfrm>
            <a:off x="5421390"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3988982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9" y="95295"/>
            <a:ext cx="6633699" cy="418130"/>
          </a:xfrm>
        </p:spPr>
        <p:txBody>
          <a:bodyPr/>
          <a:lstStyle/>
          <a:p>
            <a:r>
              <a:rPr lang="en-US" sz="2400" dirty="0"/>
              <a:t>All code must pass unit tests before </a:t>
            </a:r>
            <a:r>
              <a:rPr lang="en-US" sz="2400" dirty="0" smtClean="0"/>
              <a:t>moving on</a:t>
            </a:r>
            <a:endParaRPr lang="en-US" sz="2400" dirty="0"/>
          </a:p>
        </p:txBody>
      </p:sp>
      <p:sp>
        <p:nvSpPr>
          <p:cNvPr id="3" name="Content Placeholder 2"/>
          <p:cNvSpPr>
            <a:spLocks noGrp="1"/>
          </p:cNvSpPr>
          <p:nvPr>
            <p:ph idx="1"/>
          </p:nvPr>
        </p:nvSpPr>
        <p:spPr/>
        <p:txBody>
          <a:bodyPr/>
          <a:lstStyle/>
          <a:p>
            <a:endParaRPr lang="en-US" dirty="0" smtClean="0"/>
          </a:p>
          <a:p>
            <a:r>
              <a:rPr lang="en-US" dirty="0" smtClean="0"/>
              <a:t>Code that does not pass tests is waste</a:t>
            </a:r>
          </a:p>
          <a:p>
            <a:endParaRPr lang="en-US" dirty="0"/>
          </a:p>
          <a:p>
            <a:r>
              <a:rPr lang="en-US" dirty="0" smtClean="0"/>
              <a:t>Do not proceed to next step, e.g. </a:t>
            </a:r>
          </a:p>
          <a:p>
            <a:endParaRPr lang="en-US" dirty="0" smtClean="0"/>
          </a:p>
          <a:p>
            <a:pPr lvl="1"/>
            <a:r>
              <a:rPr lang="en-US" dirty="0" smtClean="0"/>
              <a:t>Next user story</a:t>
            </a:r>
          </a:p>
          <a:p>
            <a:pPr lvl="1"/>
            <a:r>
              <a:rPr lang="en-US" dirty="0" smtClean="0"/>
              <a:t>Next release</a:t>
            </a:r>
          </a:p>
          <a:p>
            <a:pPr lvl="1"/>
            <a:endParaRPr lang="en-US" dirty="0" smtClean="0"/>
          </a:p>
          <a:p>
            <a:r>
              <a:rPr lang="en-US" dirty="0" smtClean="0"/>
              <a:t>until all tests pass</a:t>
            </a:r>
            <a:endParaRPr lang="en-US" dirty="0"/>
          </a:p>
        </p:txBody>
      </p:sp>
      <p:sp>
        <p:nvSpPr>
          <p:cNvPr id="6" name="Oval 5"/>
          <p:cNvSpPr/>
          <p:nvPr/>
        </p:nvSpPr>
        <p:spPr bwMode="auto">
          <a:xfrm>
            <a:off x="7040800"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96673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a:t>
            </a:r>
            <a:endParaRPr lang="en-US" dirty="0"/>
          </a:p>
        </p:txBody>
      </p:sp>
      <p:sp>
        <p:nvSpPr>
          <p:cNvPr id="3" name="Content Placeholder 2"/>
          <p:cNvSpPr>
            <a:spLocks noGrp="1"/>
          </p:cNvSpPr>
          <p:nvPr>
            <p:ph idx="1"/>
          </p:nvPr>
        </p:nvSpPr>
        <p:spPr/>
        <p:txBody>
          <a:bodyPr/>
          <a:lstStyle/>
          <a:p>
            <a:r>
              <a:rPr lang="en-US" dirty="0" smtClean="0"/>
              <a:t>Write tests </a:t>
            </a:r>
            <a:r>
              <a:rPr lang="en-US" b="1" dirty="0" smtClean="0">
                <a:solidFill>
                  <a:srgbClr val="C00000"/>
                </a:solidFill>
              </a:rPr>
              <a:t>before</a:t>
            </a:r>
            <a:r>
              <a:rPr lang="en-US" dirty="0" smtClean="0">
                <a:solidFill>
                  <a:srgbClr val="C00000"/>
                </a:solidFill>
              </a:rPr>
              <a:t> </a:t>
            </a:r>
            <a:r>
              <a:rPr lang="en-US" dirty="0" smtClean="0"/>
              <a:t>code</a:t>
            </a:r>
          </a:p>
          <a:p>
            <a:endParaRPr lang="en-US" dirty="0"/>
          </a:p>
          <a:p>
            <a:r>
              <a:rPr lang="en-US" dirty="0" smtClean="0"/>
              <a:t>The test replaces the specification</a:t>
            </a:r>
            <a:endParaRPr lang="en-US" dirty="0"/>
          </a:p>
        </p:txBody>
      </p:sp>
    </p:spTree>
    <p:extLst>
      <p:ext uri="{BB962C8B-B14F-4D97-AF65-F5344CB8AC3E}">
        <p14:creationId xmlns:p14="http://schemas.microsoft.com/office/powerpoint/2010/main" val="23057714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the unit test first</a:t>
            </a:r>
            <a:endParaRPr lang="en-US" dirty="0"/>
          </a:p>
        </p:txBody>
      </p:sp>
      <p:sp>
        <p:nvSpPr>
          <p:cNvPr id="3" name="Content Placeholder 2"/>
          <p:cNvSpPr>
            <a:spLocks noGrp="1"/>
          </p:cNvSpPr>
          <p:nvPr>
            <p:ph idx="1"/>
          </p:nvPr>
        </p:nvSpPr>
        <p:spPr/>
        <p:txBody>
          <a:bodyPr/>
          <a:lstStyle/>
          <a:p>
            <a:r>
              <a:rPr lang="en-US" sz="1800" dirty="0"/>
              <a:t>“Here is a really good way to develop new functionality:</a:t>
            </a:r>
          </a:p>
          <a:p>
            <a:pPr lvl="1"/>
            <a:r>
              <a:rPr lang="en-US" sz="1800" dirty="0"/>
              <a:t>1. Find out what you have to do. </a:t>
            </a:r>
          </a:p>
          <a:p>
            <a:pPr lvl="1"/>
            <a:r>
              <a:rPr lang="en-US" sz="1800" dirty="0"/>
              <a:t>2. Write a </a:t>
            </a:r>
            <a:r>
              <a:rPr lang="en-US" sz="1800" dirty="0" err="1"/>
              <a:t>UnitTest</a:t>
            </a:r>
            <a:r>
              <a:rPr lang="en-US" sz="1800" dirty="0"/>
              <a:t> for the desired new capability. Pick the smallest increment of new capability you can think of. </a:t>
            </a:r>
          </a:p>
          <a:p>
            <a:pPr lvl="1"/>
            <a:r>
              <a:rPr lang="en-US" sz="1800" dirty="0"/>
              <a:t>3. Run the </a:t>
            </a:r>
            <a:r>
              <a:rPr lang="en-US" sz="1800" dirty="0" err="1"/>
              <a:t>UnitTest</a:t>
            </a:r>
            <a:r>
              <a:rPr lang="en-US" sz="1800" dirty="0"/>
              <a:t>. If it succeeds, you're done; go to step 1, or if you are completely finished, go home. </a:t>
            </a:r>
          </a:p>
          <a:p>
            <a:pPr lvl="1"/>
            <a:r>
              <a:rPr lang="en-US" sz="1800" dirty="0"/>
              <a:t>4. Fix the immediate problem: maybe it's the fact that you didn't write the new method yet. Maybe the method doesn't quite work. Fix whatever it is. Go to step 3. </a:t>
            </a:r>
          </a:p>
          <a:p>
            <a:r>
              <a:rPr lang="en-US" sz="1800" dirty="0"/>
              <a:t>A key aspect of this process: don't try to implement two things at a time, don't try to fix two things at a time. Just do one. </a:t>
            </a:r>
          </a:p>
          <a:p>
            <a:r>
              <a:rPr lang="en-US" sz="1800" dirty="0"/>
              <a:t>When you get this right, development turns into a very pleasant cycle of testing, seeing a simple thing to fix, fixing it, testing, getting positive feedback all the way. </a:t>
            </a:r>
          </a:p>
          <a:p>
            <a:r>
              <a:rPr lang="en-US" sz="1800" dirty="0"/>
              <a:t>Guaranteed flow. And you go so fast! </a:t>
            </a:r>
          </a:p>
          <a:p>
            <a:r>
              <a:rPr lang="en-US" sz="1800" dirty="0"/>
              <a:t>Try it, you'll like it.”</a:t>
            </a:r>
            <a:r>
              <a:rPr lang="en-US" sz="3200" dirty="0" smtClean="0"/>
              <a:t> </a:t>
            </a:r>
            <a:endParaRPr lang="en-US" sz="3200" dirty="0"/>
          </a:p>
        </p:txBody>
      </p:sp>
      <p:sp>
        <p:nvSpPr>
          <p:cNvPr id="6" name="Oval 5"/>
          <p:cNvSpPr/>
          <p:nvPr/>
        </p:nvSpPr>
        <p:spPr bwMode="auto">
          <a:xfrm>
            <a:off x="4782155" y="12192"/>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5709285" y="380853"/>
            <a:ext cx="2140805"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Ron Jeffries</a:t>
            </a:r>
          </a:p>
        </p:txBody>
      </p:sp>
    </p:spTree>
    <p:extLst>
      <p:ext uri="{BB962C8B-B14F-4D97-AF65-F5344CB8AC3E}">
        <p14:creationId xmlns:p14="http://schemas.microsoft.com/office/powerpoint/2010/main" val="3433387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sz="1600" dirty="0"/>
              <a:t>Standard cycle:</a:t>
            </a:r>
          </a:p>
          <a:p>
            <a:pPr lvl="1"/>
            <a:r>
              <a:rPr lang="en-US" sz="1600" dirty="0"/>
              <a:t>Add a test</a:t>
            </a:r>
          </a:p>
          <a:p>
            <a:pPr lvl="1"/>
            <a:r>
              <a:rPr lang="en-US" sz="1600" dirty="0"/>
              <a:t>Run all tests and see if the new one fails</a:t>
            </a:r>
          </a:p>
          <a:p>
            <a:pPr lvl="1"/>
            <a:r>
              <a:rPr lang="en-US" sz="1600" dirty="0"/>
              <a:t>Write some code</a:t>
            </a:r>
          </a:p>
          <a:p>
            <a:pPr lvl="1"/>
            <a:r>
              <a:rPr lang="en-US" sz="1600" dirty="0"/>
              <a:t>Run the automated tests and see them succeed</a:t>
            </a:r>
          </a:p>
          <a:p>
            <a:pPr lvl="1"/>
            <a:r>
              <a:rPr lang="en-US" sz="1600" dirty="0"/>
              <a:t>Refactor code</a:t>
            </a:r>
          </a:p>
          <a:p>
            <a:r>
              <a:rPr lang="en-US" sz="1600" dirty="0"/>
              <a:t>Expected benefits:</a:t>
            </a:r>
          </a:p>
          <a:p>
            <a:pPr lvl="1"/>
            <a:r>
              <a:rPr lang="en-US" sz="1600" dirty="0"/>
              <a:t>Catch bugs early</a:t>
            </a:r>
          </a:p>
          <a:p>
            <a:pPr lvl="1"/>
            <a:r>
              <a:rPr lang="en-US" sz="1600" dirty="0"/>
              <a:t>Write more tests</a:t>
            </a:r>
          </a:p>
          <a:p>
            <a:pPr lvl="1"/>
            <a:r>
              <a:rPr lang="en-US" sz="1600" dirty="0"/>
              <a:t>Drive the design of the program</a:t>
            </a:r>
          </a:p>
          <a:p>
            <a:pPr lvl="1"/>
            <a:r>
              <a:rPr lang="en-US" sz="1600" dirty="0"/>
              <a:t>Replace specifications by tests</a:t>
            </a:r>
          </a:p>
          <a:p>
            <a:pPr lvl="1"/>
            <a:r>
              <a:rPr lang="en-US" sz="1600" dirty="0"/>
              <a:t>Use debugger less</a:t>
            </a:r>
          </a:p>
          <a:p>
            <a:pPr lvl="1"/>
            <a:r>
              <a:rPr lang="en-US" sz="1600" dirty="0"/>
              <a:t>More modular code</a:t>
            </a:r>
          </a:p>
          <a:p>
            <a:pPr lvl="1"/>
            <a:r>
              <a:rPr lang="en-US" sz="1600" dirty="0"/>
              <a:t>Better coverage </a:t>
            </a:r>
          </a:p>
          <a:p>
            <a:pPr lvl="1"/>
            <a:r>
              <a:rPr lang="en-US" sz="1600" dirty="0"/>
              <a:t>Improve overall productivity</a:t>
            </a:r>
          </a:p>
          <a:p>
            <a:pPr marL="342900" lvl="1" indent="0">
              <a:buNone/>
            </a:pPr>
            <a:endParaRPr lang="en-US" sz="1500" dirty="0"/>
          </a:p>
          <a:p>
            <a:pPr lvl="1"/>
            <a:endParaRPr lang="en-US" dirty="0"/>
          </a:p>
        </p:txBody>
      </p:sp>
      <p:sp>
        <p:nvSpPr>
          <p:cNvPr id="4" name="Oval 3"/>
          <p:cNvSpPr/>
          <p:nvPr/>
        </p:nvSpPr>
        <p:spPr bwMode="auto">
          <a:xfrm>
            <a:off x="5261596" y="1918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66567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The basic idea is sound…</a:t>
            </a:r>
          </a:p>
          <a:p>
            <a:r>
              <a:rPr lang="en-US" dirty="0"/>
              <a:t>	</a:t>
            </a:r>
            <a:r>
              <a:rPr lang="en-US" dirty="0" smtClean="0"/>
              <a:t>… but not the replacement of specifications by test</a:t>
            </a:r>
          </a:p>
          <a:p>
            <a:endParaRPr lang="en-US" dirty="0"/>
          </a:p>
          <a:p>
            <a:r>
              <a:rPr lang="en-US" dirty="0" smtClean="0"/>
              <a:t>Major benefit: keep up-to-date collection of regression tests</a:t>
            </a:r>
          </a:p>
          <a:p>
            <a:endParaRPr lang="en-US" dirty="0"/>
          </a:p>
          <a:p>
            <a:r>
              <a:rPr lang="en-US" dirty="0" smtClean="0"/>
              <a:t>Requirement that all tests pass can be unrealistic (tests degrade, a non-passing test can be a problem with the test and not with the software)</a:t>
            </a:r>
          </a:p>
          <a:p>
            <a:endParaRPr lang="en-US" dirty="0"/>
          </a:p>
          <a:p>
            <a:r>
              <a:rPr lang="en-US" dirty="0" smtClean="0"/>
              <a:t>Basic TDD idea can be applied with specifications! See Contract-Driven Development</a:t>
            </a:r>
            <a:endParaRPr lang="en-US" dirty="0"/>
          </a:p>
        </p:txBody>
      </p:sp>
    </p:spTree>
    <p:extLst>
      <p:ext uri="{BB962C8B-B14F-4D97-AF65-F5344CB8AC3E}">
        <p14:creationId xmlns:p14="http://schemas.microsoft.com/office/powerpoint/2010/main" val="27466545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meeting</a:t>
            </a:r>
            <a:endParaRPr lang="en-US" dirty="0"/>
          </a:p>
        </p:txBody>
      </p:sp>
      <p:sp>
        <p:nvSpPr>
          <p:cNvPr id="3" name="Content Placeholder 2"/>
          <p:cNvSpPr>
            <a:spLocks noGrp="1"/>
          </p:cNvSpPr>
          <p:nvPr>
            <p:ph idx="1"/>
          </p:nvPr>
        </p:nvSpPr>
        <p:spPr>
          <a:xfrm>
            <a:off x="144087" y="758429"/>
            <a:ext cx="8844742" cy="4249640"/>
          </a:xfrm>
        </p:spPr>
        <p:txBody>
          <a:bodyPr/>
          <a:lstStyle/>
          <a:p>
            <a:r>
              <a:rPr lang="en-US" dirty="0" smtClean="0"/>
              <a:t>At beginning </a:t>
            </a:r>
            <a:r>
              <a:rPr lang="en-US" dirty="0"/>
              <a:t>of </a:t>
            </a:r>
            <a:r>
              <a:rPr lang="en-US" dirty="0" smtClean="0"/>
              <a:t>every sprint</a:t>
            </a:r>
          </a:p>
          <a:p>
            <a:endParaRPr lang="en-US" dirty="0" smtClean="0"/>
          </a:p>
          <a:p>
            <a:r>
              <a:rPr lang="en-US" dirty="0" smtClean="0"/>
              <a:t>Goal: define work for sprint</a:t>
            </a:r>
          </a:p>
          <a:p>
            <a:endParaRPr lang="en-US" dirty="0"/>
          </a:p>
          <a:p>
            <a:r>
              <a:rPr lang="en-US" dirty="0" smtClean="0"/>
              <a:t>Outcome: Sprint Backlog, with time estimate for every task</a:t>
            </a:r>
          </a:p>
          <a:p>
            <a:endParaRPr lang="en-US" dirty="0"/>
          </a:p>
          <a:p>
            <a:r>
              <a:rPr lang="en-US" dirty="0" smtClean="0"/>
              <a:t>8-hour </a:t>
            </a:r>
            <a:r>
              <a:rPr lang="en-US" dirty="0"/>
              <a:t>time limit </a:t>
            </a:r>
          </a:p>
          <a:p>
            <a:pPr lvl="1"/>
            <a:r>
              <a:rPr lang="en-US" dirty="0" smtClean="0"/>
              <a:t>1</a:t>
            </a:r>
            <a:r>
              <a:rPr lang="en-US" baseline="30000" dirty="0" smtClean="0"/>
              <a:t>st</a:t>
            </a:r>
            <a:r>
              <a:rPr lang="en-US" dirty="0" smtClean="0"/>
              <a:t> half, </a:t>
            </a:r>
            <a:r>
              <a:rPr lang="en-US" dirty="0"/>
              <a:t>p</a:t>
            </a:r>
            <a:r>
              <a:rPr lang="en-US" dirty="0" smtClean="0"/>
              <a:t>roduct </a:t>
            </a:r>
            <a:r>
              <a:rPr lang="en-US" dirty="0"/>
              <a:t>o</a:t>
            </a:r>
            <a:r>
              <a:rPr lang="en-US" dirty="0" smtClean="0"/>
              <a:t>wner </a:t>
            </a:r>
            <a:r>
              <a:rPr lang="en-US" dirty="0"/>
              <a:t>+ </a:t>
            </a:r>
            <a:r>
              <a:rPr lang="en-US" dirty="0" smtClean="0"/>
              <a:t>team</a:t>
            </a:r>
            <a:r>
              <a:rPr lang="en-US" dirty="0"/>
              <a:t>: </a:t>
            </a:r>
            <a:r>
              <a:rPr lang="en-US" dirty="0" smtClean="0"/>
              <a:t>prioritize product backlog</a:t>
            </a:r>
            <a:endParaRPr lang="en-US" dirty="0"/>
          </a:p>
          <a:p>
            <a:pPr lvl="1"/>
            <a:r>
              <a:rPr lang="en-US" dirty="0" smtClean="0"/>
              <a:t>2</a:t>
            </a:r>
            <a:r>
              <a:rPr lang="en-US" baseline="30000" dirty="0" smtClean="0"/>
              <a:t>nd</a:t>
            </a:r>
            <a:r>
              <a:rPr lang="en-US" dirty="0" smtClean="0"/>
              <a:t> half, team </a:t>
            </a:r>
            <a:r>
              <a:rPr lang="en-US" dirty="0"/>
              <a:t>only: </a:t>
            </a:r>
            <a:r>
              <a:rPr lang="en-US" dirty="0" smtClean="0"/>
              <a:t>plan </a:t>
            </a:r>
            <a:r>
              <a:rPr lang="en-US" dirty="0"/>
              <a:t>for </a:t>
            </a:r>
            <a:r>
              <a:rPr lang="en-US" dirty="0" smtClean="0"/>
              <a:t>Sprint, producing </a:t>
            </a:r>
            <a:r>
              <a:rPr lang="en-US" dirty="0"/>
              <a:t>s</a:t>
            </a:r>
            <a:r>
              <a:rPr lang="en-US" dirty="0" smtClean="0"/>
              <a:t>print </a:t>
            </a:r>
            <a:r>
              <a:rPr lang="en-US" dirty="0"/>
              <a:t>b</a:t>
            </a:r>
            <a:r>
              <a:rPr lang="en-US" dirty="0" smtClean="0"/>
              <a:t>acklog</a:t>
            </a:r>
            <a:endParaRPr lang="en-US" dirty="0"/>
          </a:p>
          <a:p>
            <a:endParaRPr lang="en-US" dirty="0"/>
          </a:p>
        </p:txBody>
      </p:sp>
      <p:sp>
        <p:nvSpPr>
          <p:cNvPr id="4" name="Rounded Rectangle 3"/>
          <p:cNvSpPr/>
          <p:nvPr/>
        </p:nvSpPr>
        <p:spPr bwMode="auto">
          <a:xfrm>
            <a:off x="7052293" y="250287"/>
            <a:ext cx="802564"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pPr algn="ctr" defTabSz="685800"/>
            <a:r>
              <a:rPr lang="en-US" sz="1800" b="1" dirty="0">
                <a:solidFill>
                  <a:schemeClr val="bg1"/>
                </a:solidFill>
                <a:latin typeface="Arial" panose="020B0604020202020204" pitchFamily="34" charset="0"/>
              </a:rPr>
              <a:t>Scrum</a:t>
            </a:r>
          </a:p>
        </p:txBody>
      </p:sp>
    </p:spTree>
    <p:extLst>
      <p:ext uri="{BB962C8B-B14F-4D97-AF65-F5344CB8AC3E}">
        <p14:creationId xmlns:p14="http://schemas.microsoft.com/office/powerpoint/2010/main" val="348209964"/>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When bug found, create test before fixing it </a:t>
            </a:r>
          </a:p>
        </p:txBody>
      </p:sp>
      <p:sp>
        <p:nvSpPr>
          <p:cNvPr id="3" name="Content Placeholder 2"/>
          <p:cNvSpPr>
            <a:spLocks noGrp="1"/>
          </p:cNvSpPr>
          <p:nvPr>
            <p:ph idx="1"/>
          </p:nvPr>
        </p:nvSpPr>
        <p:spPr/>
        <p:txBody>
          <a:bodyPr/>
          <a:lstStyle/>
          <a:p>
            <a:r>
              <a:rPr lang="en-US" dirty="0" smtClean="0">
                <a:solidFill>
                  <a:schemeClr val="bg1"/>
                </a:solidFill>
              </a:rPr>
              <a:t>.</a:t>
            </a:r>
            <a:endParaRPr lang="en-US" dirty="0">
              <a:solidFill>
                <a:schemeClr val="bg1"/>
              </a:solidFill>
            </a:endParaRPr>
          </a:p>
        </p:txBody>
      </p:sp>
      <p:sp>
        <p:nvSpPr>
          <p:cNvPr id="6" name="Oval 5"/>
          <p:cNvSpPr/>
          <p:nvPr/>
        </p:nvSpPr>
        <p:spPr bwMode="auto">
          <a:xfrm>
            <a:off x="7039877" y="116049"/>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
        <p:nvSpPr>
          <p:cNvPr id="5" name="Rectangle 4"/>
          <p:cNvSpPr/>
          <p:nvPr/>
        </p:nvSpPr>
        <p:spPr bwMode="auto">
          <a:xfrm>
            <a:off x="4099963" y="2131131"/>
            <a:ext cx="671513" cy="1769750"/>
          </a:xfrm>
          <a:prstGeom prst="rect">
            <a:avLst/>
          </a:prstGeom>
          <a:solidFill>
            <a:srgbClr val="99FF99"/>
          </a:solidFill>
          <a:ln w="12700" algn="ctr">
            <a:solidFill>
              <a:srgbClr val="990000"/>
            </a:solidFill>
            <a:miter lim="800000"/>
            <a:headEnd/>
            <a:tailEnd/>
          </a:ln>
          <a:effectLst>
            <a:outerShdw blurRad="50800" dist="50800" dir="5400000" sx="101000" sy="101000" algn="ctr" rotWithShape="0">
              <a:srgbClr val="000000">
                <a:alpha val="43137"/>
              </a:srgbClr>
            </a:outerShdw>
          </a:effectLst>
          <a:scene3d>
            <a:camera prst="orthographicFront"/>
            <a:lightRig rig="threePt" dir="t"/>
          </a:scene3d>
          <a:sp3d>
            <a:bevelT w="254000"/>
            <a:bevelB w="381000"/>
          </a:sp3d>
        </p:spPr>
        <p:txBody>
          <a:bodyPr lIns="0" rIns="0" rtlCol="0" anchor="ctr"/>
          <a:lstStyle/>
          <a:p>
            <a:pPr>
              <a:lnSpc>
                <a:spcPct val="80000"/>
              </a:lnSpc>
            </a:pPr>
            <a:endParaRPr lang="en-US" sz="1800" dirty="0">
              <a:solidFill>
                <a:srgbClr val="333399"/>
              </a:solidFill>
              <a:latin typeface="Arial" panose="020B0604020202020204" pitchFamily="34" charset="0"/>
            </a:endParaRPr>
          </a:p>
        </p:txBody>
      </p:sp>
      <p:sp>
        <p:nvSpPr>
          <p:cNvPr id="7" name="Rectangle 3"/>
          <p:cNvSpPr>
            <a:spLocks noChangeArrowheads="1"/>
          </p:cNvSpPr>
          <p:nvPr>
            <p:custDataLst>
              <p:tags r:id="rId1"/>
            </p:custDataLst>
          </p:nvPr>
        </p:nvSpPr>
        <p:spPr bwMode="auto">
          <a:xfrm>
            <a:off x="1678232" y="723549"/>
            <a:ext cx="5600700" cy="1943362"/>
          </a:xfrm>
          <a:prstGeom prst="roundRect">
            <a:avLst/>
          </a:prstGeom>
          <a:solidFill>
            <a:srgbClr val="99FF99"/>
          </a:solidFill>
          <a:ln w="9525">
            <a:solidFill>
              <a:schemeClr val="tx1"/>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prstMaterial="matte">
            <a:bevelT w="381000"/>
            <a:bevelB w="635000" h="152400"/>
          </a:sp3d>
        </p:spPr>
        <p:txBody>
          <a:bodyPr wrap="none" anchor="ctr"/>
          <a:lstStyle/>
          <a:p>
            <a:pPr algn="ctr"/>
            <a:r>
              <a:rPr lang="en-US" sz="3200" dirty="0">
                <a:solidFill>
                  <a:srgbClr val="000000"/>
                </a:solidFill>
                <a:latin typeface="Arial" panose="020B0604020202020204" pitchFamily="34" charset="0"/>
              </a:rPr>
              <a:t>“A bug is not an </a:t>
            </a:r>
            <a:r>
              <a:rPr lang="en-US" sz="3200" dirty="0" smtClean="0">
                <a:solidFill>
                  <a:srgbClr val="000000"/>
                </a:solidFill>
                <a:latin typeface="Arial" panose="020B0604020202020204" pitchFamily="34" charset="0"/>
              </a:rPr>
              <a:t>error in logic,</a:t>
            </a:r>
            <a:br>
              <a:rPr lang="en-US" sz="3200" dirty="0" smtClean="0">
                <a:solidFill>
                  <a:srgbClr val="000000"/>
                </a:solidFill>
                <a:latin typeface="Arial" panose="020B0604020202020204" pitchFamily="34" charset="0"/>
              </a:rPr>
            </a:br>
            <a:r>
              <a:rPr lang="en-US" sz="3200" dirty="0" smtClean="0">
                <a:solidFill>
                  <a:srgbClr val="000000"/>
                </a:solidFill>
                <a:latin typeface="Arial" panose="020B0604020202020204" pitchFamily="34" charset="0"/>
              </a:rPr>
              <a:t>it </a:t>
            </a:r>
            <a:r>
              <a:rPr lang="en-US" sz="3200" dirty="0">
                <a:solidFill>
                  <a:srgbClr val="000000"/>
                </a:solidFill>
                <a:latin typeface="Arial" panose="020B0604020202020204" pitchFamily="34" charset="0"/>
              </a:rPr>
              <a:t>is a test you </a:t>
            </a:r>
            <a:r>
              <a:rPr lang="en-US" sz="3200" dirty="0" smtClean="0">
                <a:solidFill>
                  <a:srgbClr val="000000"/>
                </a:solidFill>
                <a:latin typeface="Arial" panose="020B0604020202020204" pitchFamily="34" charset="0"/>
              </a:rPr>
              <a:t>forgot to </a:t>
            </a:r>
            <a:r>
              <a:rPr lang="en-US" sz="3200" dirty="0">
                <a:solidFill>
                  <a:srgbClr val="000000"/>
                </a:solidFill>
                <a:latin typeface="Arial" panose="020B0604020202020204" pitchFamily="34" charset="0"/>
              </a:rPr>
              <a:t>write”</a:t>
            </a:r>
          </a:p>
        </p:txBody>
      </p:sp>
    </p:spTree>
    <p:extLst>
      <p:ext uri="{BB962C8B-B14F-4D97-AF65-F5344CB8AC3E}">
        <p14:creationId xmlns:p14="http://schemas.microsoft.com/office/powerpoint/2010/main" val="429078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Root-cause analysis</a:t>
            </a:r>
            <a:endParaRPr lang="en-US" dirty="0"/>
          </a:p>
        </p:txBody>
      </p:sp>
      <p:sp>
        <p:nvSpPr>
          <p:cNvPr id="3" name="Content Placeholder 2"/>
          <p:cNvSpPr>
            <a:spLocks noGrp="1"/>
          </p:cNvSpPr>
          <p:nvPr>
            <p:ph idx="1"/>
          </p:nvPr>
        </p:nvSpPr>
        <p:spPr>
          <a:xfrm>
            <a:off x="313892" y="858181"/>
            <a:ext cx="8458251" cy="1830155"/>
          </a:xfrm>
        </p:spPr>
        <p:txBody>
          <a:bodyPr/>
          <a:lstStyle/>
          <a:p>
            <a:r>
              <a:rPr lang="en-US" dirty="0" smtClean="0"/>
              <a:t>When finding a defect, do not just fix it but analyze cause and make sure to correct that cause, not just the symptom</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7" name="Rounded Rectangle 6"/>
          <p:cNvSpPr/>
          <p:nvPr/>
        </p:nvSpPr>
        <p:spPr bwMode="auto">
          <a:xfrm>
            <a:off x="4838487" y="120963"/>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latin typeface="Arial" panose="020B0604020202020204" pitchFamily="34" charset="0"/>
              </a:rPr>
              <a:t>Scrum</a:t>
            </a:r>
          </a:p>
        </p:txBody>
      </p:sp>
    </p:spTree>
    <p:extLst>
      <p:ext uri="{BB962C8B-B14F-4D97-AF65-F5344CB8AC3E}">
        <p14:creationId xmlns:p14="http://schemas.microsoft.com/office/powerpoint/2010/main" val="1461289759"/>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Run acceptance tests often and publish results</a:t>
            </a:r>
          </a:p>
        </p:txBody>
      </p:sp>
      <p:sp>
        <p:nvSpPr>
          <p:cNvPr id="3" name="Content Placeholder 2"/>
          <p:cNvSpPr>
            <a:spLocks noGrp="1"/>
          </p:cNvSpPr>
          <p:nvPr>
            <p:ph idx="1"/>
          </p:nvPr>
        </p:nvSpPr>
        <p:spPr>
          <a:xfrm>
            <a:off x="249238" y="627438"/>
            <a:ext cx="8296245" cy="4321405"/>
          </a:xfrm>
        </p:spPr>
        <p:txBody>
          <a:bodyPr/>
          <a:lstStyle/>
          <a:p>
            <a:r>
              <a:rPr lang="en-US" dirty="0"/>
              <a:t>Acceptance tests are black box system tests. Each acceptance test represents some expected result from the </a:t>
            </a:r>
            <a:r>
              <a:rPr lang="en-US" dirty="0" smtClean="0"/>
              <a:t>system</a:t>
            </a:r>
          </a:p>
          <a:p>
            <a:endParaRPr lang="en-US" dirty="0"/>
          </a:p>
          <a:p>
            <a:r>
              <a:rPr lang="en-US" dirty="0" smtClean="0"/>
              <a:t>Automate them </a:t>
            </a:r>
            <a:r>
              <a:rPr lang="en-US" dirty="0"/>
              <a:t>so they can be run </a:t>
            </a:r>
            <a:r>
              <a:rPr lang="en-US" dirty="0" smtClean="0"/>
              <a:t>often</a:t>
            </a:r>
          </a:p>
          <a:p>
            <a:endParaRPr lang="en-US" dirty="0"/>
          </a:p>
          <a:p>
            <a:r>
              <a:rPr lang="en-US" dirty="0" smtClean="0"/>
              <a:t>Publish acceptance </a:t>
            </a:r>
            <a:r>
              <a:rPr lang="en-US" dirty="0"/>
              <a:t>test score is </a:t>
            </a:r>
            <a:r>
              <a:rPr lang="en-US" dirty="0" smtClean="0"/>
              <a:t>to </a:t>
            </a:r>
            <a:r>
              <a:rPr lang="en-US" dirty="0"/>
              <a:t>the </a:t>
            </a:r>
            <a:r>
              <a:rPr lang="en-US" dirty="0" smtClean="0"/>
              <a:t>team</a:t>
            </a:r>
          </a:p>
          <a:p>
            <a:endParaRPr lang="en-US" dirty="0"/>
          </a:p>
          <a:p>
            <a:endParaRPr lang="en-US" dirty="0"/>
          </a:p>
        </p:txBody>
      </p:sp>
      <p:sp>
        <p:nvSpPr>
          <p:cNvPr id="6" name="Oval 5"/>
          <p:cNvSpPr/>
          <p:nvPr/>
        </p:nvSpPr>
        <p:spPr bwMode="auto">
          <a:xfrm>
            <a:off x="6673377" y="47787"/>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7256502" y="313404"/>
            <a:ext cx="1455005"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Wells</a:t>
            </a:r>
          </a:p>
        </p:txBody>
      </p:sp>
    </p:spTree>
    <p:extLst>
      <p:ext uri="{BB962C8B-B14F-4D97-AF65-F5344CB8AC3E}">
        <p14:creationId xmlns:p14="http://schemas.microsoft.com/office/powerpoint/2010/main" val="1870822772"/>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D: Practices</a:t>
            </a:r>
            <a:br>
              <a:rPr lang="en-US" dirty="0" smtClean="0">
                <a:solidFill>
                  <a:srgbClr val="3333FF"/>
                </a:solidFill>
                <a:latin typeface="Arial"/>
                <a:cs typeface="Arial"/>
              </a:rPr>
            </a:br>
            <a:r>
              <a:rPr lang="en-US" dirty="0" smtClean="0">
                <a:solidFill>
                  <a:srgbClr val="3333FF"/>
                </a:solidFill>
                <a:latin typeface="Arial"/>
                <a:cs typeface="Arial"/>
              </a:rPr>
              <a:t>3: Testing and quality</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Tests drive development</a:t>
            </a:r>
            <a:br>
              <a:rPr lang="en-US" dirty="0" smtClean="0">
                <a:latin typeface="Arial"/>
                <a:cs typeface="Arial"/>
              </a:rPr>
            </a:br>
            <a:r>
              <a:rPr lang="en-US" dirty="0" smtClean="0">
                <a:latin typeface="Arial"/>
                <a:cs typeface="Arial"/>
              </a:rPr>
              <a:t>Tests should all pass</a:t>
            </a:r>
            <a:br>
              <a:rPr lang="en-US" dirty="0" smtClean="0">
                <a:latin typeface="Arial"/>
                <a:cs typeface="Arial"/>
              </a:rPr>
            </a:br>
            <a:r>
              <a:rPr lang="en-US" dirty="0" smtClean="0">
                <a:latin typeface="Arial"/>
                <a:cs typeface="Arial"/>
              </a:rPr>
              <a:t>Tests replace specifications</a:t>
            </a:r>
          </a:p>
        </p:txBody>
      </p:sp>
    </p:spTree>
    <p:extLst>
      <p:ext uri="{BB962C8B-B14F-4D97-AF65-F5344CB8AC3E}">
        <p14:creationId xmlns:p14="http://schemas.microsoft.com/office/powerpoint/2010/main" val="222096597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D: agile practices</a:t>
            </a:r>
          </a:p>
          <a:p>
            <a:pPr lvl="0" algn="l">
              <a:lnSpc>
                <a:spcPct val="110000"/>
              </a:lnSpc>
              <a:spcBef>
                <a:spcPts val="1200"/>
              </a:spcBef>
            </a:pPr>
            <a:r>
              <a:rPr lang="en-US" sz="1800" dirty="0">
                <a:solidFill>
                  <a:srgbClr val="FFFFFF">
                    <a:lumMod val="65000"/>
                  </a:srgbClr>
                </a:solidFill>
                <a:latin typeface="Verdana" pitchFamily="34" charset="0"/>
              </a:rPr>
              <a:t>1: Meetings</a:t>
            </a:r>
          </a:p>
          <a:p>
            <a:pPr lvl="0" algn="l">
              <a:lnSpc>
                <a:spcPct val="110000"/>
              </a:lnSpc>
              <a:spcBef>
                <a:spcPts val="1200"/>
              </a:spcBef>
            </a:pPr>
            <a:r>
              <a:rPr lang="en-US" sz="1800" dirty="0" smtClean="0">
                <a:solidFill>
                  <a:srgbClr val="FFFFFF">
                    <a:lumMod val="65000"/>
                  </a:srgbClr>
                </a:solidFill>
                <a:latin typeface="Verdana" pitchFamily="34" charset="0"/>
              </a:rPr>
              <a:t>2: Development</a:t>
            </a:r>
          </a:p>
          <a:p>
            <a:pPr lvl="0" algn="l">
              <a:lnSpc>
                <a:spcPct val="110000"/>
              </a:lnSpc>
              <a:spcBef>
                <a:spcPts val="1200"/>
              </a:spcBef>
            </a:pPr>
            <a:r>
              <a:rPr lang="en-US" sz="1800" dirty="0" smtClean="0">
                <a:solidFill>
                  <a:srgbClr val="FFFFFF">
                    <a:lumMod val="65000"/>
                  </a:srgbClr>
                </a:solidFill>
                <a:latin typeface="Verdana" pitchFamily="34" charset="0"/>
              </a:rPr>
              <a:t>3: Release</a:t>
            </a:r>
          </a:p>
          <a:p>
            <a:pPr lvl="0" algn="l">
              <a:lnSpc>
                <a:spcPct val="110000"/>
              </a:lnSpc>
              <a:spcBef>
                <a:spcPts val="1200"/>
              </a:spcBef>
            </a:pPr>
            <a:r>
              <a:rPr lang="en-US" sz="1800" dirty="0" smtClean="0">
                <a:solidFill>
                  <a:srgbClr val="FFFFFF">
                    <a:lumMod val="65000"/>
                  </a:srgbClr>
                </a:solidFill>
                <a:latin typeface="Verdana" pitchFamily="34" charset="0"/>
              </a:rPr>
              <a:t>4: Testing and quality</a:t>
            </a:r>
          </a:p>
          <a:p>
            <a:pPr lvl="0" algn="l">
              <a:lnSpc>
                <a:spcPct val="110000"/>
              </a:lnSpc>
              <a:spcBef>
                <a:spcPts val="1200"/>
              </a:spcBef>
            </a:pPr>
            <a:r>
              <a:rPr lang="en-US" sz="1800" dirty="0">
                <a:latin typeface="Verdana" pitchFamily="34" charset="0"/>
              </a:rPr>
              <a:t>5: Management and others</a:t>
            </a:r>
          </a:p>
        </p:txBody>
      </p:sp>
    </p:spTree>
    <p:extLst>
      <p:ext uri="{BB962C8B-B14F-4D97-AF65-F5344CB8AC3E}">
        <p14:creationId xmlns:p14="http://schemas.microsoft.com/office/powerpoint/2010/main" val="22441422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of scrums</a:t>
            </a:r>
            <a:endParaRPr lang="en-US" dirty="0"/>
          </a:p>
        </p:txBody>
      </p:sp>
      <p:sp>
        <p:nvSpPr>
          <p:cNvPr id="3" name="Content Placeholder 2"/>
          <p:cNvSpPr>
            <a:spLocks noGrp="1"/>
          </p:cNvSpPr>
          <p:nvPr>
            <p:ph idx="1"/>
          </p:nvPr>
        </p:nvSpPr>
        <p:spPr/>
        <p:txBody>
          <a:bodyPr/>
          <a:lstStyle/>
          <a:p>
            <a:pPr>
              <a:spcBef>
                <a:spcPts val="800"/>
              </a:spcBef>
            </a:pPr>
            <a:r>
              <a:rPr lang="en-US" dirty="0"/>
              <a:t>Each day </a:t>
            </a:r>
            <a:r>
              <a:rPr lang="en-US" dirty="0" smtClean="0"/>
              <a:t>after daily scrum</a:t>
            </a:r>
          </a:p>
          <a:p>
            <a:pPr>
              <a:spcBef>
                <a:spcPts val="800"/>
              </a:spcBef>
            </a:pPr>
            <a:r>
              <a:rPr lang="en-US" dirty="0" smtClean="0"/>
              <a:t>Clusters </a:t>
            </a:r>
            <a:r>
              <a:rPr lang="en-US" dirty="0"/>
              <a:t>of teams </a:t>
            </a:r>
            <a:r>
              <a:rPr lang="en-US" dirty="0" smtClean="0"/>
              <a:t>discuss areas </a:t>
            </a:r>
            <a:r>
              <a:rPr lang="en-US" dirty="0"/>
              <a:t>of overlap and </a:t>
            </a:r>
            <a:r>
              <a:rPr lang="en-US" dirty="0" smtClean="0"/>
              <a:t>integration</a:t>
            </a:r>
            <a:endParaRPr lang="en-US" dirty="0"/>
          </a:p>
          <a:p>
            <a:pPr>
              <a:spcBef>
                <a:spcPts val="800"/>
              </a:spcBef>
            </a:pPr>
            <a:r>
              <a:rPr lang="en-US" dirty="0"/>
              <a:t>A designated person from each team </a:t>
            </a:r>
            <a:r>
              <a:rPr lang="en-US" dirty="0" smtClean="0"/>
              <a:t>attends</a:t>
            </a:r>
            <a:endParaRPr lang="en-US" dirty="0"/>
          </a:p>
          <a:p>
            <a:pPr>
              <a:spcBef>
                <a:spcPts val="800"/>
              </a:spcBef>
            </a:pPr>
            <a:r>
              <a:rPr lang="en-US" dirty="0" smtClean="0"/>
              <a:t>Agenda as </a:t>
            </a:r>
            <a:r>
              <a:rPr lang="en-US" dirty="0"/>
              <a:t>Daily Scrum, plus the following four </a:t>
            </a:r>
            <a:r>
              <a:rPr lang="en-US" dirty="0" smtClean="0"/>
              <a:t>questions:</a:t>
            </a:r>
          </a:p>
          <a:p>
            <a:pPr lvl="1">
              <a:spcBef>
                <a:spcPts val="800"/>
              </a:spcBef>
            </a:pPr>
            <a:r>
              <a:rPr lang="en-US" dirty="0" smtClean="0"/>
              <a:t>What </a:t>
            </a:r>
            <a:r>
              <a:rPr lang="en-US" dirty="0"/>
              <a:t>has your team done since we last met?</a:t>
            </a:r>
          </a:p>
          <a:p>
            <a:pPr lvl="1">
              <a:spcBef>
                <a:spcPts val="800"/>
              </a:spcBef>
            </a:pPr>
            <a:r>
              <a:rPr lang="en-US" dirty="0"/>
              <a:t>What will your team do before we meet again?</a:t>
            </a:r>
          </a:p>
          <a:p>
            <a:pPr lvl="1">
              <a:spcBef>
                <a:spcPts val="800"/>
              </a:spcBef>
            </a:pPr>
            <a:r>
              <a:rPr lang="en-US" dirty="0"/>
              <a:t>Is anything slowing your team </a:t>
            </a:r>
            <a:r>
              <a:rPr lang="en-US" dirty="0" smtClean="0"/>
              <a:t>down?</a:t>
            </a:r>
            <a:endParaRPr lang="en-US" dirty="0"/>
          </a:p>
          <a:p>
            <a:pPr lvl="1">
              <a:spcBef>
                <a:spcPts val="800"/>
              </a:spcBef>
            </a:pPr>
            <a:r>
              <a:rPr lang="en-US" dirty="0"/>
              <a:t>Are you about to put something in another team’s way?</a:t>
            </a:r>
          </a:p>
          <a:p>
            <a:endParaRPr lang="en-US" dirty="0"/>
          </a:p>
        </p:txBody>
      </p:sp>
      <p:sp>
        <p:nvSpPr>
          <p:cNvPr id="4" name="Rounded Rectangle 3"/>
          <p:cNvSpPr/>
          <p:nvPr/>
        </p:nvSpPr>
        <p:spPr bwMode="auto">
          <a:xfrm>
            <a:off x="3843580" y="120963"/>
            <a:ext cx="802564"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pPr algn="ctr" defTabSz="685800"/>
            <a:r>
              <a:rPr lang="en-US" sz="1800" b="1" dirty="0">
                <a:solidFill>
                  <a:schemeClr val="bg1"/>
                </a:solidFill>
                <a:latin typeface="Arial" panose="020B0604020202020204" pitchFamily="34" charset="0"/>
              </a:rPr>
              <a:t>Scrum</a:t>
            </a:r>
          </a:p>
        </p:txBody>
      </p:sp>
    </p:spTree>
    <p:extLst>
      <p:ext uri="{BB962C8B-B14F-4D97-AF65-F5344CB8AC3E}">
        <p14:creationId xmlns:p14="http://schemas.microsoft.com/office/powerpoint/2010/main" val="35758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team</a:t>
            </a:r>
            <a:endParaRPr lang="en-US" dirty="0"/>
          </a:p>
        </p:txBody>
      </p:sp>
      <p:sp>
        <p:nvSpPr>
          <p:cNvPr id="3" name="Content Placeholder 2"/>
          <p:cNvSpPr>
            <a:spLocks noGrp="1"/>
          </p:cNvSpPr>
          <p:nvPr>
            <p:ph idx="1"/>
          </p:nvPr>
        </p:nvSpPr>
        <p:spPr/>
        <p:txBody>
          <a:bodyPr/>
          <a:lstStyle/>
          <a:p>
            <a:r>
              <a:rPr lang="en-US" sz="2000" dirty="0"/>
              <a:t>All </a:t>
            </a:r>
            <a:r>
              <a:rPr lang="en-US" sz="2000" dirty="0" smtClean="0"/>
              <a:t>contributors sit together as </a:t>
            </a:r>
            <a:r>
              <a:rPr lang="en-US" sz="2000" dirty="0"/>
              <a:t>members of one </a:t>
            </a:r>
            <a:r>
              <a:rPr lang="en-US" sz="2000" dirty="0" smtClean="0"/>
              <a:t>team:</a:t>
            </a:r>
          </a:p>
          <a:p>
            <a:pPr lvl="1"/>
            <a:r>
              <a:rPr lang="en-US" sz="2000" dirty="0" smtClean="0"/>
              <a:t>Includes </a:t>
            </a:r>
            <a:r>
              <a:rPr lang="en-US" sz="2000" dirty="0"/>
              <a:t>a business representative </a:t>
            </a:r>
            <a:r>
              <a:rPr lang="en-US" sz="2000" dirty="0" smtClean="0"/>
              <a:t>who </a:t>
            </a:r>
            <a:r>
              <a:rPr lang="en-US" sz="2000" dirty="0"/>
              <a:t>provides </a:t>
            </a:r>
            <a:r>
              <a:rPr lang="en-US" sz="2000" dirty="0" smtClean="0"/>
              <a:t>requirements</a:t>
            </a:r>
            <a:r>
              <a:rPr lang="en-US" sz="2000" dirty="0"/>
              <a:t>, sets </a:t>
            </a:r>
            <a:r>
              <a:rPr lang="en-US" sz="2000" dirty="0" smtClean="0"/>
              <a:t>priorities </a:t>
            </a:r>
            <a:r>
              <a:rPr lang="en-US" sz="2000" dirty="0"/>
              <a:t>and steers the project. </a:t>
            </a:r>
            <a:endParaRPr lang="en-US" sz="2000" dirty="0" smtClean="0"/>
          </a:p>
          <a:p>
            <a:pPr lvl="1"/>
            <a:r>
              <a:rPr lang="en-US" sz="2000" dirty="0" smtClean="0"/>
              <a:t>Includes programmers</a:t>
            </a:r>
          </a:p>
          <a:p>
            <a:pPr lvl="1"/>
            <a:r>
              <a:rPr lang="en-US" sz="2000" dirty="0" smtClean="0"/>
              <a:t>May include testers</a:t>
            </a:r>
          </a:p>
          <a:p>
            <a:pPr lvl="1"/>
            <a:r>
              <a:rPr lang="en-US" sz="2000" dirty="0" smtClean="0"/>
              <a:t>May include analysts, helping </a:t>
            </a:r>
            <a:r>
              <a:rPr lang="en-US" sz="2000" dirty="0"/>
              <a:t>to define </a:t>
            </a:r>
            <a:r>
              <a:rPr lang="en-US" sz="2000" dirty="0" smtClean="0"/>
              <a:t>requirements</a:t>
            </a:r>
          </a:p>
          <a:p>
            <a:pPr lvl="1"/>
            <a:r>
              <a:rPr lang="en-US" sz="2000" dirty="0" smtClean="0"/>
              <a:t>Often includes a coach</a:t>
            </a:r>
          </a:p>
          <a:p>
            <a:pPr lvl="1"/>
            <a:r>
              <a:rPr lang="en-US" sz="2000" dirty="0" smtClean="0"/>
              <a:t>May include a manager</a:t>
            </a:r>
          </a:p>
          <a:p>
            <a:endParaRPr lang="en-US" sz="2000" dirty="0" smtClean="0"/>
          </a:p>
          <a:p>
            <a:r>
              <a:rPr lang="en-US" sz="2000" dirty="0" smtClean="0"/>
              <a:t>None </a:t>
            </a:r>
            <a:r>
              <a:rPr lang="en-US" sz="2000" dirty="0"/>
              <a:t>of these roles is </a:t>
            </a:r>
            <a:r>
              <a:rPr lang="en-US" sz="2000" dirty="0" smtClean="0"/>
              <a:t>the </a:t>
            </a:r>
            <a:r>
              <a:rPr lang="en-US" sz="2000" dirty="0"/>
              <a:t>exclusive property of just one </a:t>
            </a:r>
            <a:r>
              <a:rPr lang="en-US" sz="2000" dirty="0" smtClean="0"/>
              <a:t>individual. </a:t>
            </a:r>
            <a:r>
              <a:rPr lang="en-US" sz="2000" dirty="0"/>
              <a:t>The best teams have no specialists, only general contributors with special </a:t>
            </a:r>
            <a:r>
              <a:rPr lang="en-US" sz="2000" dirty="0" smtClean="0"/>
              <a:t>skills</a:t>
            </a:r>
            <a:endParaRPr lang="en-US" sz="2000" dirty="0"/>
          </a:p>
        </p:txBody>
      </p:sp>
      <p:sp>
        <p:nvSpPr>
          <p:cNvPr id="4" name="Oval 3"/>
          <p:cNvSpPr/>
          <p:nvPr/>
        </p:nvSpPr>
        <p:spPr bwMode="auto">
          <a:xfrm>
            <a:off x="3091574"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Rounded Rectangle 4"/>
          <p:cNvSpPr/>
          <p:nvPr/>
        </p:nvSpPr>
        <p:spPr bwMode="auto">
          <a:xfrm>
            <a:off x="3720462" y="128539"/>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latin typeface="Arial" panose="020B0604020202020204" pitchFamily="34" charset="0"/>
              </a:rPr>
              <a:t>Scrum</a:t>
            </a:r>
          </a:p>
        </p:txBody>
      </p:sp>
      <p:sp>
        <p:nvSpPr>
          <p:cNvPr id="9" name="Text Box 4"/>
          <p:cNvSpPr txBox="1">
            <a:spLocks noChangeArrowheads="1"/>
          </p:cNvSpPr>
          <p:nvPr/>
        </p:nvSpPr>
        <p:spPr bwMode="auto">
          <a:xfrm>
            <a:off x="6506864" y="168943"/>
            <a:ext cx="1562023" cy="571106"/>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latin typeface="Arial" panose="020B0604020202020204" pitchFamily="34" charset="0"/>
              </a:rPr>
              <a:t>Source: </a:t>
            </a:r>
            <a:r>
              <a:rPr lang="en-US" sz="1500" i="1" dirty="0" smtClean="0">
                <a:latin typeface="Arial" panose="020B0604020202020204" pitchFamily="34" charset="0"/>
              </a:rPr>
              <a:t>Jeffries (abridged)</a:t>
            </a:r>
            <a:endParaRPr lang="en-US" sz="1500" i="1" dirty="0">
              <a:latin typeface="Arial" panose="020B0604020202020204" pitchFamily="34" charset="0"/>
            </a:endParaRPr>
          </a:p>
        </p:txBody>
      </p:sp>
    </p:spTree>
    <p:extLst>
      <p:ext uri="{BB962C8B-B14F-4D97-AF65-F5344CB8AC3E}">
        <p14:creationId xmlns:p14="http://schemas.microsoft.com/office/powerpoint/2010/main" val="2991245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poker</a:t>
            </a:r>
            <a:endParaRPr lang="en-US" dirty="0"/>
          </a:p>
        </p:txBody>
      </p:sp>
      <p:sp>
        <p:nvSpPr>
          <p:cNvPr id="3" name="Content Placeholder 2"/>
          <p:cNvSpPr>
            <a:spLocks noGrp="1"/>
          </p:cNvSpPr>
          <p:nvPr>
            <p:ph idx="1"/>
          </p:nvPr>
        </p:nvSpPr>
        <p:spPr/>
        <p:txBody>
          <a:bodyPr/>
          <a:lstStyle/>
          <a:p>
            <a:pPr marL="334566" lvl="1" indent="-334566"/>
            <a:r>
              <a:rPr lang="en-US" dirty="0" smtClean="0"/>
              <a:t>Present individual stories for estimation</a:t>
            </a:r>
          </a:p>
          <a:p>
            <a:pPr marL="334566" lvl="1" indent="-334566"/>
            <a:r>
              <a:rPr lang="en-US" dirty="0" smtClean="0"/>
              <a:t>Discuss</a:t>
            </a:r>
          </a:p>
          <a:p>
            <a:pPr marL="334566" lvl="1" indent="-334566"/>
            <a:r>
              <a:rPr lang="en-US" dirty="0"/>
              <a:t>Deck has successive numbers (quasi-Fibonacci</a:t>
            </a:r>
            <a:r>
              <a:rPr lang="en-US" dirty="0" smtClean="0"/>
              <a:t>)</a:t>
            </a:r>
          </a:p>
          <a:p>
            <a:pPr marL="334566" lvl="1" indent="-334566"/>
            <a:r>
              <a:rPr lang="en-US" dirty="0" smtClean="0"/>
              <a:t>Each participant chooses estimate from his deck</a:t>
            </a:r>
          </a:p>
          <a:p>
            <a:pPr marL="334566" lvl="1" indent="-334566"/>
            <a:r>
              <a:rPr lang="en-US" dirty="0" smtClean="0"/>
              <a:t>Keep estimates private </a:t>
            </a:r>
            <a:r>
              <a:rPr lang="en-US" dirty="0"/>
              <a:t>until </a:t>
            </a:r>
            <a:r>
              <a:rPr lang="en-US" dirty="0" smtClean="0"/>
              <a:t>everyone has </a:t>
            </a:r>
            <a:r>
              <a:rPr lang="en-US" dirty="0"/>
              <a:t>chosen a </a:t>
            </a:r>
            <a:r>
              <a:rPr lang="en-US" dirty="0" smtClean="0"/>
              <a:t>card</a:t>
            </a:r>
          </a:p>
          <a:p>
            <a:pPr marL="334566" lvl="1" indent="-334566"/>
            <a:r>
              <a:rPr lang="en-US" dirty="0" smtClean="0"/>
              <a:t>Reveal estimates</a:t>
            </a:r>
          </a:p>
          <a:p>
            <a:pPr marL="334566" lvl="1" indent="-334566"/>
            <a:r>
              <a:rPr lang="en-US" dirty="0" smtClean="0"/>
              <a:t>Repeat until consensus</a:t>
            </a:r>
          </a:p>
          <a:p>
            <a:endParaRPr lang="en-US" dirty="0"/>
          </a:p>
          <a:p>
            <a:r>
              <a:rPr lang="en-US" dirty="0" smtClean="0"/>
              <a:t>(Variant of Wideband Delphi technique.)</a:t>
            </a:r>
            <a:endParaRPr lang="en-US" dirty="0"/>
          </a:p>
          <a:p>
            <a:endParaRPr lang="en-US" dirty="0"/>
          </a:p>
        </p:txBody>
      </p:sp>
      <p:sp>
        <p:nvSpPr>
          <p:cNvPr id="4" name="Rounded Rectangle 3"/>
          <p:cNvSpPr/>
          <p:nvPr/>
        </p:nvSpPr>
        <p:spPr bwMode="auto">
          <a:xfrm>
            <a:off x="3708936" y="128539"/>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latin typeface="Arial" panose="020B0604020202020204" pitchFamily="34" charset="0"/>
              </a:rPr>
              <a:t>Scrum</a:t>
            </a:r>
          </a:p>
        </p:txBody>
      </p:sp>
    </p:spTree>
    <p:extLst>
      <p:ext uri="{BB962C8B-B14F-4D97-AF65-F5344CB8AC3E}">
        <p14:creationId xmlns:p14="http://schemas.microsoft.com/office/powerpoint/2010/main" val="1464074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8" y="86917"/>
            <a:ext cx="7942262" cy="326741"/>
          </a:xfrm>
        </p:spPr>
        <p:txBody>
          <a:bodyPr/>
          <a:lstStyle/>
          <a:p>
            <a:r>
              <a:rPr lang="en-US" dirty="0" smtClean="0"/>
              <a:t>Open workspace</a:t>
            </a:r>
            <a:endParaRPr lang="en-US" dirty="0"/>
          </a:p>
        </p:txBody>
      </p:sp>
      <p:sp>
        <p:nvSpPr>
          <p:cNvPr id="3" name="Content Placeholder 2"/>
          <p:cNvSpPr>
            <a:spLocks noGrp="1"/>
          </p:cNvSpPr>
          <p:nvPr>
            <p:ph idx="1"/>
          </p:nvPr>
        </p:nvSpPr>
        <p:spPr/>
        <p:txBody>
          <a:bodyPr/>
          <a:lstStyle/>
          <a:p>
            <a:r>
              <a:rPr lang="en-US" dirty="0" smtClean="0"/>
              <a:t>Workspace:</a:t>
            </a:r>
          </a:p>
          <a:p>
            <a:pPr lvl="1"/>
            <a:r>
              <a:rPr lang="en-US" dirty="0" smtClean="0"/>
              <a:t>Organized around pairing stations</a:t>
            </a:r>
          </a:p>
          <a:p>
            <a:pPr lvl="1"/>
            <a:r>
              <a:rPr lang="en-US" dirty="0" smtClean="0"/>
              <a:t>With whiteboard space</a:t>
            </a:r>
          </a:p>
          <a:p>
            <a:pPr lvl="1"/>
            <a:r>
              <a:rPr lang="en-US" dirty="0" smtClean="0"/>
              <a:t>Locating </a:t>
            </a:r>
            <a:r>
              <a:rPr lang="en-US" dirty="0"/>
              <a:t>people according to conversations they should </a:t>
            </a:r>
            <a:r>
              <a:rPr lang="en-US" dirty="0" smtClean="0"/>
              <a:t>overhear</a:t>
            </a:r>
          </a:p>
          <a:p>
            <a:pPr lvl="1"/>
            <a:r>
              <a:rPr lang="en-US" dirty="0" smtClean="0"/>
              <a:t>With room for personal effects</a:t>
            </a:r>
          </a:p>
          <a:p>
            <a:pPr lvl="1"/>
            <a:r>
              <a:rPr lang="en-US" dirty="0" smtClean="0"/>
              <a:t>With a </a:t>
            </a:r>
            <a:r>
              <a:rPr lang="en-US" dirty="0"/>
              <a:t>place for private </a:t>
            </a:r>
            <a:r>
              <a:rPr lang="en-US" dirty="0" smtClean="0"/>
              <a:t>conversations</a:t>
            </a:r>
            <a:endParaRPr lang="en-US" dirty="0"/>
          </a:p>
          <a:p>
            <a:endParaRPr lang="en-US" dirty="0" smtClean="0"/>
          </a:p>
          <a:p>
            <a:r>
              <a:rPr lang="en-US" dirty="0" smtClean="0"/>
              <a:t>Expected benefits: improve communication, resolve problems quickly with the benefits of face-to-face interaction (as opposed to e.g. email)</a:t>
            </a:r>
            <a:endParaRPr lang="en-US" dirty="0"/>
          </a:p>
        </p:txBody>
      </p:sp>
      <p:sp>
        <p:nvSpPr>
          <p:cNvPr id="6" name="Oval 5"/>
          <p:cNvSpPr/>
          <p:nvPr/>
        </p:nvSpPr>
        <p:spPr bwMode="auto">
          <a:xfrm>
            <a:off x="4153526" y="46996"/>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rapezoid 4"/>
          <p:cNvSpPr/>
          <p:nvPr/>
        </p:nvSpPr>
        <p:spPr bwMode="auto">
          <a:xfrm>
            <a:off x="4964573" y="46996"/>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latin typeface="Arial" panose="020B0604020202020204" pitchFamily="34" charset="0"/>
              </a:rPr>
              <a:t>Crystal</a:t>
            </a:r>
          </a:p>
        </p:txBody>
      </p:sp>
    </p:spTree>
    <p:extLst>
      <p:ext uri="{BB962C8B-B14F-4D97-AF65-F5344CB8AC3E}">
        <p14:creationId xmlns:p14="http://schemas.microsoft.com/office/powerpoint/2010/main" val="1315837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Osmotic communication</a:t>
            </a:r>
            <a:endParaRPr lang="en-US" dirty="0"/>
          </a:p>
        </p:txBody>
      </p:sp>
      <p:sp>
        <p:nvSpPr>
          <p:cNvPr id="3" name="Content Placeholder 2"/>
          <p:cNvSpPr>
            <a:spLocks noGrp="1"/>
          </p:cNvSpPr>
          <p:nvPr>
            <p:ph idx="1"/>
          </p:nvPr>
        </p:nvSpPr>
        <p:spPr/>
        <p:txBody>
          <a:bodyPr/>
          <a:lstStyle/>
          <a:p>
            <a:pPr>
              <a:spcBef>
                <a:spcPts val="800"/>
              </a:spcBef>
            </a:pPr>
            <a:r>
              <a:rPr lang="en-US" dirty="0" smtClean="0"/>
              <a:t>Team is </a:t>
            </a:r>
            <a:r>
              <a:rPr lang="en-US" dirty="0"/>
              <a:t>together in a </a:t>
            </a:r>
            <a:r>
              <a:rPr lang="en-US" dirty="0" smtClean="0"/>
              <a:t>room and listen to each other</a:t>
            </a:r>
          </a:p>
          <a:p>
            <a:pPr>
              <a:spcBef>
                <a:spcPts val="800"/>
              </a:spcBef>
            </a:pPr>
            <a:r>
              <a:rPr lang="en-US" dirty="0"/>
              <a:t>I</a:t>
            </a:r>
            <a:r>
              <a:rPr lang="en-US" dirty="0" smtClean="0"/>
              <a:t>nformation </a:t>
            </a:r>
            <a:r>
              <a:rPr lang="en-US" dirty="0"/>
              <a:t>to flow around </a:t>
            </a:r>
            <a:r>
              <a:rPr lang="en-US" dirty="0" smtClean="0"/>
              <a:t>it</a:t>
            </a:r>
            <a:endParaRPr lang="en-US" dirty="0"/>
          </a:p>
          <a:p>
            <a:pPr>
              <a:spcBef>
                <a:spcPts val="800"/>
              </a:spcBef>
            </a:pPr>
            <a:r>
              <a:rPr lang="en-US" dirty="0" smtClean="0"/>
              <a:t>Developer must break concentration</a:t>
            </a:r>
            <a:endParaRPr lang="en-US" dirty="0"/>
          </a:p>
          <a:p>
            <a:pPr>
              <a:spcBef>
                <a:spcPts val="800"/>
              </a:spcBef>
            </a:pPr>
            <a:r>
              <a:rPr lang="en-US" dirty="0" smtClean="0"/>
              <a:t>Information </a:t>
            </a:r>
            <a:r>
              <a:rPr lang="en-US" dirty="0"/>
              <a:t>flows quickly throughout the </a:t>
            </a:r>
            <a:r>
              <a:rPr lang="en-US" dirty="0" smtClean="0"/>
              <a:t>team</a:t>
            </a:r>
          </a:p>
          <a:p>
            <a:pPr>
              <a:spcBef>
                <a:spcPts val="800"/>
              </a:spcBef>
            </a:pPr>
            <a:r>
              <a:rPr lang="en-US" dirty="0" smtClean="0"/>
              <a:t>Questions answered rapidly</a:t>
            </a:r>
          </a:p>
          <a:p>
            <a:pPr>
              <a:spcBef>
                <a:spcPts val="800"/>
              </a:spcBef>
            </a:pPr>
            <a:r>
              <a:rPr lang="en-US" dirty="0" smtClean="0"/>
              <a:t>All team updated on what is happening</a:t>
            </a:r>
          </a:p>
          <a:p>
            <a:pPr>
              <a:spcBef>
                <a:spcPts val="800"/>
              </a:spcBef>
            </a:pPr>
            <a:r>
              <a:rPr lang="en-US" dirty="0" smtClean="0"/>
              <a:t>Reduce need for email and other non-direct communication</a:t>
            </a:r>
          </a:p>
          <a:p>
            <a:pPr>
              <a:spcBef>
                <a:spcPts val="800"/>
              </a:spcBef>
            </a:pPr>
            <a:r>
              <a:rPr lang="en-US" dirty="0" smtClean="0"/>
              <a:t>Facilitate taking over of others’ tasks</a:t>
            </a:r>
            <a:endParaRPr lang="en-US" dirty="0"/>
          </a:p>
        </p:txBody>
      </p:sp>
      <p:sp>
        <p:nvSpPr>
          <p:cNvPr id="4" name="Trapezoid 3"/>
          <p:cNvSpPr/>
          <p:nvPr/>
        </p:nvSpPr>
        <p:spPr bwMode="auto">
          <a:xfrm>
            <a:off x="4781693" y="40900"/>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latin typeface="Arial" panose="020B0604020202020204" pitchFamily="34" charset="0"/>
              </a:rPr>
              <a:t>Crystal</a:t>
            </a:r>
          </a:p>
        </p:txBody>
      </p:sp>
    </p:spTree>
    <p:extLst>
      <p:ext uri="{BB962C8B-B14F-4D97-AF65-F5344CB8AC3E}">
        <p14:creationId xmlns:p14="http://schemas.microsoft.com/office/powerpoint/2010/main" val="344710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a:t>
            </a:r>
            <a:endParaRPr lang="en-US" dirty="0"/>
          </a:p>
        </p:txBody>
      </p:sp>
      <p:sp>
        <p:nvSpPr>
          <p:cNvPr id="3" name="Content Placeholder 2"/>
          <p:cNvSpPr>
            <a:spLocks noGrp="1"/>
          </p:cNvSpPr>
          <p:nvPr>
            <p:ph idx="1"/>
          </p:nvPr>
        </p:nvSpPr>
        <p:spPr/>
        <p:txBody>
          <a:bodyPr/>
          <a:lstStyle/>
          <a:p>
            <a:pPr>
              <a:spcBef>
                <a:spcPts val="1800"/>
              </a:spcBef>
            </a:pPr>
            <a:r>
              <a:rPr lang="en-US" dirty="0"/>
              <a:t>All team members reflect on </a:t>
            </a:r>
            <a:r>
              <a:rPr lang="en-US" dirty="0" smtClean="0"/>
              <a:t>past </a:t>
            </a:r>
            <a:r>
              <a:rPr lang="en-US" dirty="0"/>
              <a:t>sprint</a:t>
            </a:r>
          </a:p>
          <a:p>
            <a:pPr>
              <a:spcBef>
                <a:spcPts val="1800"/>
              </a:spcBef>
            </a:pPr>
            <a:r>
              <a:rPr lang="en-US" dirty="0"/>
              <a:t>Make continuous process improvements</a:t>
            </a:r>
          </a:p>
          <a:p>
            <a:pPr>
              <a:spcBef>
                <a:spcPts val="1800"/>
              </a:spcBef>
            </a:pPr>
            <a:r>
              <a:rPr lang="en-US" dirty="0"/>
              <a:t>Two main </a:t>
            </a:r>
            <a:r>
              <a:rPr lang="en-US" dirty="0" smtClean="0"/>
              <a:t>questions:</a:t>
            </a:r>
          </a:p>
          <a:p>
            <a:pPr lvl="1">
              <a:spcBef>
                <a:spcPts val="1800"/>
              </a:spcBef>
            </a:pPr>
            <a:r>
              <a:rPr lang="en-US" dirty="0" smtClean="0"/>
              <a:t>What </a:t>
            </a:r>
            <a:r>
              <a:rPr lang="en-US" dirty="0"/>
              <a:t>went </a:t>
            </a:r>
            <a:r>
              <a:rPr lang="en-US" dirty="0" smtClean="0"/>
              <a:t>well?</a:t>
            </a:r>
          </a:p>
          <a:p>
            <a:pPr lvl="1">
              <a:spcBef>
                <a:spcPts val="1800"/>
              </a:spcBef>
            </a:pPr>
            <a:r>
              <a:rPr lang="en-US" dirty="0" smtClean="0"/>
              <a:t>What </a:t>
            </a:r>
            <a:r>
              <a:rPr lang="en-US" dirty="0"/>
              <a:t>could be </a:t>
            </a:r>
            <a:r>
              <a:rPr lang="en-US" dirty="0" smtClean="0"/>
              <a:t>improved?</a:t>
            </a:r>
            <a:endParaRPr lang="en-US" dirty="0"/>
          </a:p>
          <a:p>
            <a:pPr>
              <a:spcBef>
                <a:spcPts val="1800"/>
              </a:spcBef>
            </a:pPr>
            <a:r>
              <a:rPr lang="en-US" dirty="0" smtClean="0"/>
              <a:t>3-hour </a:t>
            </a:r>
            <a:r>
              <a:rPr lang="en-US" dirty="0"/>
              <a:t>time limit</a:t>
            </a:r>
          </a:p>
          <a:p>
            <a:endParaRPr lang="en-US" dirty="0"/>
          </a:p>
        </p:txBody>
      </p:sp>
      <p:sp>
        <p:nvSpPr>
          <p:cNvPr id="4" name="Rounded Rectangle 3"/>
          <p:cNvSpPr/>
          <p:nvPr/>
        </p:nvSpPr>
        <p:spPr bwMode="auto">
          <a:xfrm>
            <a:off x="3278806" y="120963"/>
            <a:ext cx="802564"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pPr algn="ctr" defTabSz="685800"/>
            <a:r>
              <a:rPr lang="en-US" sz="1800" b="1" dirty="0">
                <a:solidFill>
                  <a:schemeClr val="bg1"/>
                </a:solidFill>
                <a:latin typeface="Arial" panose="020B0604020202020204" pitchFamily="34" charset="0"/>
              </a:rPr>
              <a:t>Scrum</a:t>
            </a:r>
          </a:p>
        </p:txBody>
      </p:sp>
    </p:spTree>
    <p:extLst>
      <p:ext uri="{BB962C8B-B14F-4D97-AF65-F5344CB8AC3E}">
        <p14:creationId xmlns:p14="http://schemas.microsoft.com/office/powerpoint/2010/main" val="3552391851"/>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workspace</a:t>
            </a:r>
            <a:endParaRPr lang="en-US" dirty="0"/>
          </a:p>
        </p:txBody>
      </p:sp>
      <p:sp>
        <p:nvSpPr>
          <p:cNvPr id="3" name="Content Placeholder 2"/>
          <p:cNvSpPr>
            <a:spLocks noGrp="1"/>
          </p:cNvSpPr>
          <p:nvPr>
            <p:ph idx="1"/>
          </p:nvPr>
        </p:nvSpPr>
        <p:spPr/>
        <p:txBody>
          <a:bodyPr/>
          <a:lstStyle/>
          <a:p>
            <a:r>
              <a:rPr lang="en-US" dirty="0" smtClean="0"/>
              <a:t>Facilitate communication through well-organized workspace:</a:t>
            </a:r>
          </a:p>
          <a:p>
            <a:endParaRPr lang="en-US" dirty="0" smtClean="0"/>
          </a:p>
          <a:p>
            <a:pPr lvl="1"/>
            <a:r>
              <a:rPr lang="en-US" dirty="0" smtClean="0"/>
              <a:t>Story </a:t>
            </a:r>
            <a:r>
              <a:rPr lang="en-US" dirty="0"/>
              <a:t>board with user story cards movable from </a:t>
            </a:r>
            <a:r>
              <a:rPr lang="en-US" i="1" dirty="0"/>
              <a:t>not started</a:t>
            </a:r>
            <a:r>
              <a:rPr lang="en-US" dirty="0"/>
              <a:t> to </a:t>
            </a:r>
            <a:r>
              <a:rPr lang="en-US" i="1" dirty="0"/>
              <a:t>in progress</a:t>
            </a:r>
            <a:r>
              <a:rPr lang="en-US" dirty="0"/>
              <a:t> to </a:t>
            </a:r>
            <a:r>
              <a:rPr lang="en-US" i="1" dirty="0"/>
              <a:t>done</a:t>
            </a:r>
            <a:r>
              <a:rPr lang="en-US" dirty="0"/>
              <a:t> </a:t>
            </a:r>
            <a:r>
              <a:rPr lang="en-US" dirty="0" smtClean="0"/>
              <a:t>column</a:t>
            </a:r>
          </a:p>
          <a:p>
            <a:pPr lvl="1"/>
            <a:r>
              <a:rPr lang="en-US" dirty="0" smtClean="0"/>
              <a:t>Release charts</a:t>
            </a:r>
          </a:p>
          <a:p>
            <a:pPr lvl="1"/>
            <a:r>
              <a:rPr lang="en-US" dirty="0" smtClean="0"/>
              <a:t>Iteration </a:t>
            </a:r>
            <a:r>
              <a:rPr lang="en-US" dirty="0"/>
              <a:t>burndown </a:t>
            </a:r>
            <a:r>
              <a:rPr lang="en-US" dirty="0" smtClean="0"/>
              <a:t>charts</a:t>
            </a:r>
          </a:p>
          <a:p>
            <a:pPr lvl="1"/>
            <a:r>
              <a:rPr lang="en-US" dirty="0" smtClean="0"/>
              <a:t>Automated </a:t>
            </a:r>
            <a:r>
              <a:rPr lang="en-US" dirty="0"/>
              <a:t>indicators showing the status of the latest unit-testing </a:t>
            </a:r>
            <a:r>
              <a:rPr lang="en-US" dirty="0" smtClean="0"/>
              <a:t>run</a:t>
            </a:r>
          </a:p>
          <a:p>
            <a:pPr lvl="1"/>
            <a:r>
              <a:rPr lang="en-US" dirty="0" smtClean="0"/>
              <a:t>Meeting room with visible </a:t>
            </a:r>
            <a:r>
              <a:rPr lang="en-US" dirty="0"/>
              <a:t>charts, whiteboards and </a:t>
            </a:r>
            <a:r>
              <a:rPr lang="en-US" dirty="0" smtClean="0"/>
              <a:t>flipcharts</a:t>
            </a:r>
            <a:endParaRPr lang="en-US" dirty="0"/>
          </a:p>
        </p:txBody>
      </p:sp>
      <p:sp>
        <p:nvSpPr>
          <p:cNvPr id="6" name="Oval 5"/>
          <p:cNvSpPr/>
          <p:nvPr/>
        </p:nvSpPr>
        <p:spPr bwMode="auto">
          <a:xfrm>
            <a:off x="4683722" y="59188"/>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Rounded Rectangle 4"/>
          <p:cNvSpPr/>
          <p:nvPr/>
        </p:nvSpPr>
        <p:spPr bwMode="auto">
          <a:xfrm>
            <a:off x="5775747" y="68297"/>
            <a:ext cx="772593"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r>
              <a:rPr lang="en-US" sz="1800" dirty="0">
                <a:solidFill>
                  <a:srgbClr val="FFFFFF"/>
                </a:solidFill>
                <a:latin typeface="Arial" panose="020B0604020202020204" pitchFamily="34" charset="0"/>
              </a:rPr>
              <a:t>Scrum</a:t>
            </a:r>
          </a:p>
        </p:txBody>
      </p:sp>
    </p:spTree>
    <p:extLst>
      <p:ext uri="{BB962C8B-B14F-4D97-AF65-F5344CB8AC3E}">
        <p14:creationId xmlns:p14="http://schemas.microsoft.com/office/powerpoint/2010/main" val="3337218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environment</a:t>
            </a:r>
            <a:endParaRPr lang="en-US" dirty="0"/>
          </a:p>
        </p:txBody>
      </p:sp>
      <p:sp>
        <p:nvSpPr>
          <p:cNvPr id="3" name="Content Placeholder 2"/>
          <p:cNvSpPr>
            <a:spLocks noGrp="1"/>
          </p:cNvSpPr>
          <p:nvPr>
            <p:ph idx="1"/>
          </p:nvPr>
        </p:nvSpPr>
        <p:spPr/>
        <p:txBody>
          <a:bodyPr/>
          <a:lstStyle/>
          <a:p>
            <a:r>
              <a:rPr lang="en-US" dirty="0" smtClean="0"/>
              <a:t>Access to automated tests, configuration management, frequent integration, code repository</a:t>
            </a:r>
            <a:endParaRPr lang="en-US" dirty="0"/>
          </a:p>
        </p:txBody>
      </p:sp>
      <p:sp>
        <p:nvSpPr>
          <p:cNvPr id="4" name="Trapezoid 3"/>
          <p:cNvSpPr/>
          <p:nvPr/>
        </p:nvSpPr>
        <p:spPr bwMode="auto">
          <a:xfrm>
            <a:off x="4781693" y="40900"/>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latin typeface="Arial" panose="020B0604020202020204" pitchFamily="34" charset="0"/>
              </a:rPr>
              <a:t>Crystal</a:t>
            </a:r>
          </a:p>
        </p:txBody>
      </p:sp>
    </p:spTree>
    <p:extLst>
      <p:ext uri="{BB962C8B-B14F-4D97-AF65-F5344CB8AC3E}">
        <p14:creationId xmlns:p14="http://schemas.microsoft.com/office/powerpoint/2010/main" val="2865143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continuity</a:t>
            </a:r>
            <a:endParaRPr lang="en-US" dirty="0"/>
          </a:p>
        </p:txBody>
      </p:sp>
      <p:sp>
        <p:nvSpPr>
          <p:cNvPr id="3" name="Content Placeholder 2"/>
          <p:cNvSpPr>
            <a:spLocks noGrp="1"/>
          </p:cNvSpPr>
          <p:nvPr>
            <p:ph idx="1"/>
          </p:nvPr>
        </p:nvSpPr>
        <p:spPr/>
        <p:txBody>
          <a:bodyPr/>
          <a:lstStyle/>
          <a:p>
            <a:r>
              <a:rPr lang="en-US" dirty="0" smtClean="0"/>
              <a:t>Keep the team together and stable</a:t>
            </a:r>
          </a:p>
          <a:p>
            <a:endParaRPr lang="en-US" dirty="0"/>
          </a:p>
          <a:p>
            <a:r>
              <a:rPr lang="en-US" dirty="0" smtClean="0"/>
              <a:t>Do not reassign people to other teams or treat them as mere resources</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2375618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Shrinking teams</a:t>
            </a:r>
            <a:endParaRPr lang="en-US" dirty="0"/>
          </a:p>
        </p:txBody>
      </p:sp>
      <p:sp>
        <p:nvSpPr>
          <p:cNvPr id="3" name="Content Placeholder 2"/>
          <p:cNvSpPr>
            <a:spLocks noGrp="1"/>
          </p:cNvSpPr>
          <p:nvPr>
            <p:ph idx="1"/>
          </p:nvPr>
        </p:nvSpPr>
        <p:spPr/>
        <p:txBody>
          <a:bodyPr/>
          <a:lstStyle/>
          <a:p>
            <a:r>
              <a:rPr lang="en-US" dirty="0"/>
              <a:t>As a team grows in capability, keep its workload constant but gradually reduce its </a:t>
            </a:r>
            <a:r>
              <a:rPr lang="en-US" dirty="0" smtClean="0"/>
              <a:t>size</a:t>
            </a:r>
          </a:p>
          <a:p>
            <a:r>
              <a:rPr lang="en-US" dirty="0" smtClean="0"/>
              <a:t>This frees people </a:t>
            </a:r>
            <a:r>
              <a:rPr lang="en-US" dirty="0"/>
              <a:t>to form more </a:t>
            </a:r>
            <a:r>
              <a:rPr lang="en-US" dirty="0" smtClean="0"/>
              <a:t>teams</a:t>
            </a:r>
          </a:p>
          <a:p>
            <a:r>
              <a:rPr lang="en-US" dirty="0" smtClean="0"/>
              <a:t>When </a:t>
            </a:r>
            <a:r>
              <a:rPr lang="en-US" dirty="0"/>
              <a:t>the team has too few members, merge it with another </a:t>
            </a:r>
            <a:r>
              <a:rPr lang="en-US" dirty="0" smtClean="0"/>
              <a:t>too-small team</a:t>
            </a:r>
            <a:endParaRPr lang="en-US" dirty="0"/>
          </a:p>
        </p:txBody>
      </p:sp>
      <p:sp>
        <p:nvSpPr>
          <p:cNvPr id="6" name="Oval 5"/>
          <p:cNvSpPr/>
          <p:nvPr/>
        </p:nvSpPr>
        <p:spPr bwMode="auto">
          <a:xfrm>
            <a:off x="4153526" y="10186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6017895" y="403713"/>
            <a:ext cx="1783080"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Beck 05</a:t>
            </a:r>
          </a:p>
        </p:txBody>
      </p:sp>
    </p:spTree>
    <p:extLst>
      <p:ext uri="{BB962C8B-B14F-4D97-AF65-F5344CB8AC3E}">
        <p14:creationId xmlns:p14="http://schemas.microsoft.com/office/powerpoint/2010/main" val="1003491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tests</a:t>
            </a:r>
            <a:endParaRPr lang="en-US" dirty="0"/>
          </a:p>
        </p:txBody>
      </p:sp>
      <p:sp>
        <p:nvSpPr>
          <p:cNvPr id="3" name="Content Placeholder 2"/>
          <p:cNvSpPr>
            <a:spLocks noGrp="1"/>
          </p:cNvSpPr>
          <p:nvPr>
            <p:ph idx="1"/>
          </p:nvPr>
        </p:nvSpPr>
        <p:spPr/>
        <p:txBody>
          <a:bodyPr/>
          <a:lstStyle/>
          <a:p>
            <a:r>
              <a:rPr lang="en-US" dirty="0" smtClean="0"/>
              <a:t>Maintain only code and tests as permanent artifacts</a:t>
            </a:r>
            <a:endParaRPr lang="en-US" dirty="0"/>
          </a:p>
        </p:txBody>
      </p:sp>
      <p:sp>
        <p:nvSpPr>
          <p:cNvPr id="6" name="Oval 5"/>
          <p:cNvSpPr/>
          <p:nvPr/>
        </p:nvSpPr>
        <p:spPr bwMode="auto">
          <a:xfrm>
            <a:off x="4153526" y="40900"/>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r>
              <a:rPr lang="en-US" sz="1800"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392083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always available</a:t>
            </a:r>
            <a:endParaRPr lang="en-US" dirty="0"/>
          </a:p>
        </p:txBody>
      </p:sp>
      <p:sp>
        <p:nvSpPr>
          <p:cNvPr id="3" name="Content Placeholder 2"/>
          <p:cNvSpPr>
            <a:spLocks noGrp="1"/>
          </p:cNvSpPr>
          <p:nvPr>
            <p:ph idx="1"/>
          </p:nvPr>
        </p:nvSpPr>
        <p:spPr>
          <a:xfrm>
            <a:off x="347472" y="645795"/>
            <a:ext cx="8558784" cy="4400550"/>
          </a:xfrm>
        </p:spPr>
        <p:txBody>
          <a:bodyPr/>
          <a:lstStyle/>
          <a:p>
            <a:r>
              <a:rPr lang="en-US" sz="2000" dirty="0" smtClean="0"/>
              <a:t>All </a:t>
            </a:r>
            <a:r>
              <a:rPr lang="en-US" sz="2000" dirty="0"/>
              <a:t>project phases require communication with customer, preferably face to face. </a:t>
            </a:r>
            <a:r>
              <a:rPr lang="en-US" sz="2000" dirty="0" smtClean="0"/>
              <a:t>Assign </a:t>
            </a:r>
            <a:r>
              <a:rPr lang="en-US" sz="2000" dirty="0"/>
              <a:t>one or more customers to the development </a:t>
            </a:r>
            <a:r>
              <a:rPr lang="en-US" sz="2000" dirty="0" smtClean="0"/>
              <a:t>team </a:t>
            </a:r>
            <a:r>
              <a:rPr lang="en-US" sz="2000" dirty="0"/>
              <a:t>who:</a:t>
            </a:r>
          </a:p>
          <a:p>
            <a:pPr marL="269081" lvl="1" indent="-269081"/>
            <a:r>
              <a:rPr lang="en-US" sz="2000" dirty="0" smtClean="0"/>
              <a:t>Help write user stories to </a:t>
            </a:r>
            <a:r>
              <a:rPr lang="en-US" sz="2000" dirty="0"/>
              <a:t>allow time estimates &amp; assign priority</a:t>
            </a:r>
          </a:p>
          <a:p>
            <a:pPr marL="269081" lvl="1" indent="-269081"/>
            <a:r>
              <a:rPr lang="en-US" sz="2000" dirty="0"/>
              <a:t>Help make sure most of the desired functionality is covered by stories</a:t>
            </a:r>
          </a:p>
          <a:p>
            <a:pPr marL="269081" lvl="1" indent="-269081"/>
            <a:r>
              <a:rPr lang="en-US" sz="2000" dirty="0" smtClean="0"/>
              <a:t>During </a:t>
            </a:r>
            <a:r>
              <a:rPr lang="en-US" sz="2000" dirty="0"/>
              <a:t>planning meeting, negotiate selection of user stories for </a:t>
            </a:r>
            <a:r>
              <a:rPr lang="en-US" sz="2000" dirty="0" smtClean="0"/>
              <a:t> release</a:t>
            </a:r>
            <a:endParaRPr lang="en-US" sz="2000" dirty="0"/>
          </a:p>
          <a:p>
            <a:pPr marL="269081" lvl="1" indent="-269081"/>
            <a:r>
              <a:rPr lang="en-US" sz="2000" dirty="0" smtClean="0"/>
              <a:t>Negotiate </a:t>
            </a:r>
            <a:r>
              <a:rPr lang="en-US" sz="2000" dirty="0"/>
              <a:t>release </a:t>
            </a:r>
            <a:r>
              <a:rPr lang="en-US" sz="2000" dirty="0" smtClean="0"/>
              <a:t>timing</a:t>
            </a:r>
            <a:endParaRPr lang="en-US" sz="2000" dirty="0"/>
          </a:p>
          <a:p>
            <a:pPr marL="269081" lvl="1" indent="-269081"/>
            <a:r>
              <a:rPr lang="en-US" sz="2000" dirty="0"/>
              <a:t>Make </a:t>
            </a:r>
            <a:r>
              <a:rPr lang="en-US" sz="2000" dirty="0" smtClean="0"/>
              <a:t>decisions </a:t>
            </a:r>
            <a:r>
              <a:rPr lang="en-US" sz="2000" dirty="0"/>
              <a:t>that affect their business goals</a:t>
            </a:r>
          </a:p>
          <a:p>
            <a:pPr marL="269081" lvl="1" indent="-269081"/>
            <a:r>
              <a:rPr lang="en-US" sz="2000" dirty="0"/>
              <a:t>Try system early to provide feedback</a:t>
            </a:r>
          </a:p>
          <a:p>
            <a:pPr marL="269081" lvl="1" indent="-269081"/>
            <a:r>
              <a:rPr lang="en-US" sz="2000" dirty="0" smtClean="0"/>
              <a:t>(etc.)</a:t>
            </a:r>
            <a:endParaRPr lang="en-US" sz="2000" dirty="0"/>
          </a:p>
          <a:p>
            <a:endParaRPr lang="en-US" sz="2000" i="1" dirty="0" smtClean="0"/>
          </a:p>
          <a:p>
            <a:r>
              <a:rPr lang="en-US" sz="2000" i="1" dirty="0" smtClean="0"/>
              <a:t>“</a:t>
            </a:r>
            <a:r>
              <a:rPr lang="en-US" sz="2000" i="1" dirty="0"/>
              <a:t>This may seem like a lot of the customer's time but the customer's time is saved initially by not requiring a detailed requirements specification and later by not delivering an uncooperative system</a:t>
            </a:r>
            <a:r>
              <a:rPr lang="en-US" sz="2000" i="1" dirty="0" smtClean="0"/>
              <a:t>”</a:t>
            </a:r>
            <a:endParaRPr lang="en-US" sz="2000" i="1" dirty="0"/>
          </a:p>
        </p:txBody>
      </p:sp>
      <p:sp>
        <p:nvSpPr>
          <p:cNvPr id="6" name="Oval 5"/>
          <p:cNvSpPr/>
          <p:nvPr/>
        </p:nvSpPr>
        <p:spPr bwMode="auto">
          <a:xfrm>
            <a:off x="5185108" y="34804"/>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6395085" y="380853"/>
            <a:ext cx="1455005"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Wells</a:t>
            </a:r>
          </a:p>
        </p:txBody>
      </p:sp>
    </p:spTree>
    <p:extLst>
      <p:ext uri="{BB962C8B-B14F-4D97-AF65-F5344CB8AC3E}">
        <p14:creationId xmlns:p14="http://schemas.microsoft.com/office/powerpoint/2010/main" val="3777466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tests</a:t>
            </a:r>
            <a:endParaRPr lang="en-US" dirty="0"/>
          </a:p>
        </p:txBody>
      </p:sp>
      <p:sp>
        <p:nvSpPr>
          <p:cNvPr id="3" name="Content Placeholder 2"/>
          <p:cNvSpPr>
            <a:spLocks noGrp="1"/>
          </p:cNvSpPr>
          <p:nvPr>
            <p:ph idx="1"/>
          </p:nvPr>
        </p:nvSpPr>
        <p:spPr/>
        <p:txBody>
          <a:bodyPr/>
          <a:lstStyle/>
          <a:p>
            <a:r>
              <a:rPr lang="en-US" dirty="0" smtClean="0"/>
              <a:t>Maintain only code and tests as permanent artifacts</a:t>
            </a:r>
            <a:endParaRPr lang="en-US" dirty="0"/>
          </a:p>
        </p:txBody>
      </p:sp>
      <p:sp>
        <p:nvSpPr>
          <p:cNvPr id="6" name="Oval 5"/>
          <p:cNvSpPr/>
          <p:nvPr/>
        </p:nvSpPr>
        <p:spPr bwMode="auto">
          <a:xfrm>
            <a:off x="4153526" y="34804"/>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Tree>
    <p:extLst>
      <p:ext uri="{BB962C8B-B14F-4D97-AF65-F5344CB8AC3E}">
        <p14:creationId xmlns:p14="http://schemas.microsoft.com/office/powerpoint/2010/main" val="198568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Slack</a:t>
            </a:r>
            <a:endParaRPr lang="en-US" dirty="0"/>
          </a:p>
        </p:txBody>
      </p:sp>
      <p:sp>
        <p:nvSpPr>
          <p:cNvPr id="3" name="Content Placeholder 2"/>
          <p:cNvSpPr>
            <a:spLocks noGrp="1"/>
          </p:cNvSpPr>
          <p:nvPr>
            <p:ph idx="1"/>
          </p:nvPr>
        </p:nvSpPr>
        <p:spPr/>
        <p:txBody>
          <a:bodyPr/>
          <a:lstStyle/>
          <a:p>
            <a:endParaRPr lang="en-US" dirty="0" smtClean="0"/>
          </a:p>
          <a:p>
            <a:r>
              <a:rPr lang="en-US" dirty="0" smtClean="0"/>
              <a:t>“In </a:t>
            </a:r>
            <a:r>
              <a:rPr lang="en-US" dirty="0"/>
              <a:t>any plan, include some minor tasks that can be dropped if you get behind</a:t>
            </a:r>
            <a:r>
              <a:rPr lang="en-US" dirty="0" smtClean="0"/>
              <a:t>.” </a:t>
            </a:r>
          </a:p>
          <a:p>
            <a:endParaRPr lang="en-US" dirty="0" smtClean="0"/>
          </a:p>
          <a:p>
            <a:r>
              <a:rPr lang="en-US" dirty="0" smtClean="0"/>
              <a:t>Goals:</a:t>
            </a:r>
          </a:p>
          <a:p>
            <a:endParaRPr lang="en-US" dirty="0" smtClean="0"/>
          </a:p>
          <a:p>
            <a:pPr lvl="1"/>
            <a:r>
              <a:rPr lang="en-US" dirty="0" smtClean="0"/>
              <a:t>Establish </a:t>
            </a:r>
            <a:r>
              <a:rPr lang="en-US" dirty="0"/>
              <a:t>trust in the team's ability to </a:t>
            </a:r>
            <a:r>
              <a:rPr lang="en-US" dirty="0" smtClean="0"/>
              <a:t>deliver</a:t>
            </a:r>
          </a:p>
          <a:p>
            <a:pPr lvl="1"/>
            <a:r>
              <a:rPr lang="en-US" dirty="0" smtClean="0"/>
              <a:t>Reduce waste</a:t>
            </a:r>
            <a:endParaRPr lang="en-US" dirty="0"/>
          </a:p>
        </p:txBody>
      </p:sp>
      <p:sp>
        <p:nvSpPr>
          <p:cNvPr id="6" name="Oval 5"/>
          <p:cNvSpPr/>
          <p:nvPr/>
        </p:nvSpPr>
        <p:spPr bwMode="auto">
          <a:xfrm>
            <a:off x="4153526" y="46996"/>
            <a:ext cx="478109" cy="405000"/>
          </a:xfrm>
          <a:prstGeom prst="ellipse">
            <a:avLst/>
          </a:prstGeom>
          <a:solidFill>
            <a:srgbClr val="99FF99"/>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rgbClr val="0000FF"/>
                </a:solidFill>
                <a:latin typeface="Arial" panose="020B0604020202020204" pitchFamily="34" charset="0"/>
              </a:rPr>
              <a:t>XP</a:t>
            </a:r>
          </a:p>
        </p:txBody>
      </p:sp>
      <p:sp>
        <p:nvSpPr>
          <p:cNvPr id="5" name="Text Box 4"/>
          <p:cNvSpPr txBox="1">
            <a:spLocks noChangeArrowheads="1"/>
          </p:cNvSpPr>
          <p:nvPr/>
        </p:nvSpPr>
        <p:spPr bwMode="auto">
          <a:xfrm>
            <a:off x="5520690" y="403713"/>
            <a:ext cx="2280285" cy="315717"/>
          </a:xfrm>
          <a:prstGeom prst="roundRect">
            <a:avLst/>
          </a:prstGeom>
          <a:solidFill>
            <a:srgbClr val="FFFF00"/>
          </a:solidFill>
          <a:ln w="19050" algn="ctr">
            <a:solidFill>
              <a:srgbClr val="C00000"/>
            </a:solidFill>
            <a:miter lim="800000"/>
            <a:headEnd type="none" w="lg" len="lg"/>
            <a:tailEnd type="none"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wrap="square" lIns="27000" tIns="27000" rIns="27000" bIns="27000">
            <a:spAutoFit/>
          </a:bodyPr>
          <a:lstStyle/>
          <a:p>
            <a:r>
              <a:rPr lang="en-US" sz="1500" i="1" dirty="0">
                <a:solidFill>
                  <a:srgbClr val="000000"/>
                </a:solidFill>
                <a:latin typeface="Arial" panose="020B0604020202020204" pitchFamily="34" charset="0"/>
              </a:rPr>
              <a:t>Source: Beck, </a:t>
            </a:r>
            <a:r>
              <a:rPr lang="en-US" sz="1500" i="1" dirty="0" err="1">
                <a:solidFill>
                  <a:srgbClr val="000000"/>
                </a:solidFill>
                <a:latin typeface="Arial" panose="020B0604020202020204" pitchFamily="34" charset="0"/>
              </a:rPr>
              <a:t>deMarco</a:t>
            </a:r>
            <a:endParaRPr lang="en-US" sz="1500"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223939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D: Practices</a:t>
            </a:r>
            <a:br>
              <a:rPr lang="en-US" dirty="0" smtClean="0">
                <a:solidFill>
                  <a:srgbClr val="3333FF"/>
                </a:solidFill>
                <a:latin typeface="Arial"/>
                <a:cs typeface="Arial"/>
              </a:rPr>
            </a:br>
            <a:r>
              <a:rPr lang="en-US" dirty="0" smtClean="0">
                <a:solidFill>
                  <a:srgbClr val="3333FF"/>
                </a:solidFill>
                <a:latin typeface="Arial"/>
                <a:cs typeface="Arial"/>
              </a:rPr>
              <a:t>5: Management and others</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A number of management practices supporting the agile principles,</a:t>
            </a:r>
            <a:br>
              <a:rPr lang="en-US" dirty="0" smtClean="0">
                <a:latin typeface="Arial"/>
                <a:cs typeface="Arial"/>
              </a:rPr>
            </a:br>
            <a:r>
              <a:rPr lang="en-US" dirty="0" smtClean="0">
                <a:latin typeface="Arial"/>
                <a:cs typeface="Arial"/>
              </a:rPr>
              <a:t>in particular by ensuring that management gives developers</a:t>
            </a:r>
            <a:br>
              <a:rPr lang="en-US" dirty="0" smtClean="0">
                <a:latin typeface="Arial"/>
                <a:cs typeface="Arial"/>
              </a:rPr>
            </a:br>
            <a:r>
              <a:rPr lang="en-US" dirty="0" smtClean="0">
                <a:latin typeface="Arial"/>
                <a:cs typeface="Arial"/>
              </a:rPr>
              <a:t>the support and comfort they need</a:t>
            </a:r>
          </a:p>
        </p:txBody>
      </p:sp>
    </p:spTree>
    <p:extLst>
      <p:ext uri="{BB962C8B-B14F-4D97-AF65-F5344CB8AC3E}">
        <p14:creationId xmlns:p14="http://schemas.microsoft.com/office/powerpoint/2010/main" val="1370183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meeting</a:t>
            </a:r>
            <a:endParaRPr lang="en-US" dirty="0"/>
          </a:p>
        </p:txBody>
      </p:sp>
      <p:sp>
        <p:nvSpPr>
          <p:cNvPr id="3" name="Content Placeholder 2"/>
          <p:cNvSpPr>
            <a:spLocks noGrp="1"/>
          </p:cNvSpPr>
          <p:nvPr>
            <p:ph idx="1"/>
          </p:nvPr>
        </p:nvSpPr>
        <p:spPr/>
        <p:txBody>
          <a:bodyPr/>
          <a:lstStyle/>
          <a:p>
            <a:pPr>
              <a:spcBef>
                <a:spcPts val="1800"/>
              </a:spcBef>
            </a:pPr>
            <a:r>
              <a:rPr lang="en-US" dirty="0"/>
              <a:t>Review </a:t>
            </a:r>
            <a:r>
              <a:rPr lang="en-US" dirty="0" smtClean="0"/>
              <a:t>work:</a:t>
            </a:r>
          </a:p>
          <a:p>
            <a:pPr lvl="1">
              <a:spcBef>
                <a:spcPts val="1800"/>
              </a:spcBef>
            </a:pPr>
            <a:r>
              <a:rPr lang="en-US" dirty="0" smtClean="0"/>
              <a:t>Completed</a:t>
            </a:r>
          </a:p>
          <a:p>
            <a:pPr lvl="1">
              <a:spcBef>
                <a:spcPts val="1800"/>
              </a:spcBef>
            </a:pPr>
            <a:r>
              <a:rPr lang="en-US" dirty="0"/>
              <a:t>N</a:t>
            </a:r>
            <a:r>
              <a:rPr lang="en-US" dirty="0" smtClean="0"/>
              <a:t>ot </a:t>
            </a:r>
            <a:r>
              <a:rPr lang="en-US" dirty="0"/>
              <a:t>completed</a:t>
            </a:r>
          </a:p>
          <a:p>
            <a:pPr>
              <a:spcBef>
                <a:spcPts val="1800"/>
              </a:spcBef>
            </a:pPr>
            <a:r>
              <a:rPr lang="en-US" dirty="0" smtClean="0"/>
              <a:t>Present and demo completed </a:t>
            </a:r>
            <a:r>
              <a:rPr lang="en-US" dirty="0"/>
              <a:t>work to </a:t>
            </a:r>
            <a:r>
              <a:rPr lang="en-US" dirty="0" smtClean="0"/>
              <a:t>stakeholders</a:t>
            </a:r>
            <a:endParaRPr lang="en-US" dirty="0"/>
          </a:p>
          <a:p>
            <a:pPr>
              <a:spcBef>
                <a:spcPts val="1800"/>
              </a:spcBef>
            </a:pPr>
            <a:r>
              <a:rPr lang="en-US" dirty="0"/>
              <a:t>Incomplete work cannot be demonstrated</a:t>
            </a:r>
          </a:p>
          <a:p>
            <a:pPr>
              <a:spcBef>
                <a:spcPts val="1800"/>
              </a:spcBef>
            </a:pPr>
            <a:r>
              <a:rPr lang="en-US" dirty="0"/>
              <a:t>4</a:t>
            </a:r>
            <a:r>
              <a:rPr lang="en-US" dirty="0" smtClean="0"/>
              <a:t>-hour </a:t>
            </a:r>
            <a:r>
              <a:rPr lang="en-US" dirty="0"/>
              <a:t>time limit</a:t>
            </a:r>
          </a:p>
          <a:p>
            <a:endParaRPr lang="en-US" dirty="0"/>
          </a:p>
        </p:txBody>
      </p:sp>
      <p:sp>
        <p:nvSpPr>
          <p:cNvPr id="4" name="Rounded Rectangle 3"/>
          <p:cNvSpPr/>
          <p:nvPr/>
        </p:nvSpPr>
        <p:spPr bwMode="auto">
          <a:xfrm>
            <a:off x="3948875" y="86917"/>
            <a:ext cx="802564" cy="366795"/>
          </a:xfrm>
          <a:prstGeom prst="roundRect">
            <a:avLst/>
          </a:prstGeom>
          <a:solidFill>
            <a:srgbClr val="8B0000"/>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27000" tIns="27000" rIns="27000" bIns="27000" numCol="1" rtlCol="0" anchor="ctr" anchorCtr="0" compatLnSpc="1">
            <a:prstTxWarp prst="textNoShape">
              <a:avLst/>
            </a:prstTxWarp>
            <a:spAutoFit/>
          </a:bodyPr>
          <a:lstStyle/>
          <a:p>
            <a:pPr algn="ctr" defTabSz="685800"/>
            <a:r>
              <a:rPr lang="en-US" sz="1800" b="1" dirty="0">
                <a:solidFill>
                  <a:schemeClr val="bg1"/>
                </a:solidFill>
                <a:latin typeface="Arial" panose="020B0604020202020204" pitchFamily="34" charset="0"/>
              </a:rPr>
              <a:t>Scrum</a:t>
            </a:r>
          </a:p>
        </p:txBody>
      </p:sp>
    </p:spTree>
    <p:extLst>
      <p:ext uri="{BB962C8B-B14F-4D97-AF65-F5344CB8AC3E}">
        <p14:creationId xmlns:p14="http://schemas.microsoft.com/office/powerpoint/2010/main" val="1788545039"/>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Reflective improvement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Developers must take breaks </a:t>
            </a:r>
            <a:r>
              <a:rPr lang="en-US" dirty="0"/>
              <a:t>from regular development </a:t>
            </a:r>
            <a:r>
              <a:rPr lang="en-US" dirty="0" smtClean="0"/>
              <a:t>to look for ways to improve the process</a:t>
            </a:r>
          </a:p>
          <a:p>
            <a:endParaRPr lang="en-US" dirty="0" smtClean="0"/>
          </a:p>
          <a:p>
            <a:r>
              <a:rPr lang="en-US" dirty="0" smtClean="0"/>
              <a:t>Iterations </a:t>
            </a:r>
            <a:r>
              <a:rPr lang="en-US" dirty="0"/>
              <a:t>help with this by providing feedback on whether or not the current process is </a:t>
            </a:r>
            <a:r>
              <a:rPr lang="en-US" dirty="0" smtClean="0"/>
              <a:t>working</a:t>
            </a:r>
            <a:endParaRPr lang="en-US" dirty="0"/>
          </a:p>
        </p:txBody>
      </p:sp>
      <p:sp>
        <p:nvSpPr>
          <p:cNvPr id="4" name="Trapezoid 3"/>
          <p:cNvSpPr/>
          <p:nvPr/>
        </p:nvSpPr>
        <p:spPr bwMode="auto">
          <a:xfrm>
            <a:off x="4781693" y="101860"/>
            <a:ext cx="1040884" cy="405000"/>
          </a:xfrm>
          <a:prstGeom prst="trapezoid">
            <a:avLst/>
          </a:prstGeom>
          <a:solidFill>
            <a:schemeClr val="accent6">
              <a:lumMod val="40000"/>
              <a:lumOff val="60000"/>
            </a:schemeClr>
          </a:solidFill>
          <a:ln w="9525" cap="flat" cmpd="sng" algn="ctr">
            <a:solidFill>
              <a:srgbClr val="8B0000"/>
            </a:solidFill>
            <a:prstDash val="solid"/>
            <a:round/>
            <a:headEnd type="stealth" w="lg" len="lg"/>
            <a:tailEnd type="stealth" w="lg" len="lg"/>
          </a:ln>
          <a:effectLst>
            <a:outerShdw blurRad="50800" dist="50800" dir="5400000" sx="101000" sy="101000" algn="ctr" rotWithShape="0">
              <a:srgbClr val="000000">
                <a:alpha val="43137"/>
              </a:srgbClr>
            </a:outerShdw>
          </a:effectLst>
          <a:scene3d>
            <a:camera prst="orthographicFront"/>
            <a:lightRig rig="threePt" dir="t"/>
          </a:scene3d>
          <a:sp3d>
            <a:bevelT w="127000"/>
          </a:sp3d>
        </p:spPr>
        <p:txBody>
          <a:bodyPr vert="horz" wrap="none" lIns="0" tIns="0" rIns="0" bIns="0" numCol="1" rtlCol="0" anchor="ctr" anchorCtr="0" compatLnSpc="1">
            <a:prstTxWarp prst="textNoShape">
              <a:avLst/>
            </a:prstTxWarp>
            <a:noAutofit/>
          </a:bodyPr>
          <a:lstStyle/>
          <a:p>
            <a:pPr algn="ctr" defTabSz="685800"/>
            <a:r>
              <a:rPr lang="en-US" sz="1800" b="1" dirty="0">
                <a:solidFill>
                  <a:schemeClr val="bg1"/>
                </a:solidFill>
                <a:latin typeface="Arial" panose="020B0604020202020204" pitchFamily="34" charset="0"/>
              </a:rPr>
              <a:t>Crystal</a:t>
            </a:r>
          </a:p>
        </p:txBody>
      </p:sp>
    </p:spTree>
    <p:extLst>
      <p:ext uri="{BB962C8B-B14F-4D97-AF65-F5344CB8AC3E}">
        <p14:creationId xmlns:p14="http://schemas.microsoft.com/office/powerpoint/2010/main" val="3519200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2803" y="1750353"/>
            <a:ext cx="8594725" cy="2934050"/>
          </a:xfrm>
        </p:spPr>
        <p:txBody>
          <a:bodyPr>
            <a:normAutofit/>
          </a:bodyPr>
          <a:lstStyle/>
          <a:p>
            <a:pPr algn="ctr">
              <a:spcBef>
                <a:spcPct val="50000"/>
              </a:spcBef>
            </a:pPr>
            <a:r>
              <a:rPr lang="en-US" dirty="0" smtClean="0">
                <a:solidFill>
                  <a:srgbClr val="3333FF"/>
                </a:solidFill>
                <a:latin typeface="Arial"/>
                <a:cs typeface="Arial"/>
              </a:rPr>
              <a:t>Part D: Practices</a:t>
            </a:r>
            <a:br>
              <a:rPr lang="en-US" dirty="0" smtClean="0">
                <a:solidFill>
                  <a:srgbClr val="3333FF"/>
                </a:solidFill>
                <a:latin typeface="Arial"/>
                <a:cs typeface="Arial"/>
              </a:rPr>
            </a:br>
            <a:r>
              <a:rPr lang="en-US" dirty="0" smtClean="0">
                <a:solidFill>
                  <a:srgbClr val="3333FF"/>
                </a:solidFill>
                <a:latin typeface="Arial"/>
                <a:cs typeface="Arial"/>
              </a:rPr>
              <a:t>1: Meetings</a:t>
            </a:r>
            <a:endParaRPr lang="en-US" dirty="0">
              <a:solidFill>
                <a:srgbClr val="3333FF"/>
              </a:solidFill>
              <a:latin typeface="Arial"/>
              <a:cs typeface="Arial"/>
            </a:endParaRPr>
          </a:p>
          <a:p>
            <a:pPr algn="ctr">
              <a:spcBef>
                <a:spcPct val="50000"/>
              </a:spcBef>
            </a:pPr>
            <a:r>
              <a:rPr lang="en-US" b="1" dirty="0" smtClean="0">
                <a:solidFill>
                  <a:srgbClr val="C00000"/>
                </a:solidFill>
                <a:latin typeface="Arial"/>
                <a:cs typeface="Arial"/>
              </a:rPr>
              <a:t>What we have seen:</a:t>
            </a:r>
            <a:r>
              <a:rPr lang="en-US" dirty="0" smtClean="0">
                <a:latin typeface="Arial"/>
                <a:cs typeface="Arial"/>
              </a:rPr>
              <a:t/>
            </a:r>
            <a:br>
              <a:rPr lang="en-US" dirty="0" smtClean="0">
                <a:latin typeface="Arial"/>
                <a:cs typeface="Arial"/>
              </a:rPr>
            </a:br>
            <a:r>
              <a:rPr lang="en-US" dirty="0" smtClean="0">
                <a:latin typeface="Arial"/>
                <a:cs typeface="Arial"/>
              </a:rPr>
              <a:t>Agile development is characterized by a set of well-defined meetings</a:t>
            </a:r>
            <a:r>
              <a:rPr lang="en-US" dirty="0">
                <a:latin typeface="Arial"/>
                <a:cs typeface="Arial"/>
              </a:rPr>
              <a:t/>
            </a:r>
            <a:br>
              <a:rPr lang="en-US" dirty="0">
                <a:latin typeface="Arial"/>
                <a:cs typeface="Arial"/>
              </a:rPr>
            </a:br>
            <a:r>
              <a:rPr lang="en-US" dirty="0" smtClean="0">
                <a:latin typeface="Arial"/>
                <a:cs typeface="Arial"/>
              </a:rPr>
              <a:t>Most important is the Daily Meeting</a:t>
            </a:r>
            <a:br>
              <a:rPr lang="en-US" dirty="0" smtClean="0">
                <a:latin typeface="Arial"/>
                <a:cs typeface="Arial"/>
              </a:rPr>
            </a:br>
            <a:r>
              <a:rPr lang="en-US" dirty="0" smtClean="0">
                <a:latin typeface="Arial"/>
                <a:cs typeface="Arial"/>
              </a:rPr>
              <a:t>In Scrum: planning and review meetings</a:t>
            </a:r>
            <a:br>
              <a:rPr lang="en-US" dirty="0" smtClean="0">
                <a:latin typeface="Arial"/>
                <a:cs typeface="Arial"/>
              </a:rPr>
            </a:br>
            <a:r>
              <a:rPr lang="en-US" dirty="0" smtClean="0">
                <a:latin typeface="Arial"/>
                <a:cs typeface="Arial"/>
              </a:rPr>
              <a:t>Require adaptations for distributed teams</a:t>
            </a:r>
          </a:p>
        </p:txBody>
      </p:sp>
    </p:spTree>
    <p:extLst>
      <p:ext uri="{BB962C8B-B14F-4D97-AF65-F5344CB8AC3E}">
        <p14:creationId xmlns:p14="http://schemas.microsoft.com/office/powerpoint/2010/main" val="19925488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22" y="1702276"/>
            <a:ext cx="8643885" cy="3015552"/>
          </a:xfrm>
        </p:spPr>
        <p:txBody>
          <a:bodyPr>
            <a:noAutofit/>
          </a:bodyPr>
          <a:lstStyle/>
          <a:p>
            <a:pPr>
              <a:spcBef>
                <a:spcPct val="50000"/>
              </a:spcBef>
            </a:pPr>
            <a:r>
              <a:rPr lang="en-US" sz="2900" b="1" dirty="0" smtClean="0">
                <a:latin typeface="Verdana" pitchFamily="34" charset="0"/>
              </a:rPr>
              <a:t>Part D: agile practices</a:t>
            </a:r>
          </a:p>
          <a:p>
            <a:pPr lvl="0" algn="l">
              <a:lnSpc>
                <a:spcPct val="110000"/>
              </a:lnSpc>
              <a:spcBef>
                <a:spcPts val="1200"/>
              </a:spcBef>
            </a:pPr>
            <a:r>
              <a:rPr lang="en-US" sz="1800" dirty="0">
                <a:solidFill>
                  <a:srgbClr val="FFFFFF">
                    <a:lumMod val="65000"/>
                  </a:srgbClr>
                </a:solidFill>
                <a:latin typeface="Verdana" pitchFamily="34" charset="0"/>
              </a:rPr>
              <a:t>1: Meetings</a:t>
            </a:r>
          </a:p>
          <a:p>
            <a:pPr lvl="0" algn="l">
              <a:lnSpc>
                <a:spcPct val="110000"/>
              </a:lnSpc>
              <a:spcBef>
                <a:spcPts val="1200"/>
              </a:spcBef>
            </a:pPr>
            <a:r>
              <a:rPr lang="en-US" sz="1800" dirty="0">
                <a:latin typeface="Verdana" pitchFamily="34" charset="0"/>
              </a:rPr>
              <a:t>2: Development</a:t>
            </a:r>
          </a:p>
          <a:p>
            <a:pPr lvl="0" algn="l">
              <a:lnSpc>
                <a:spcPct val="110000"/>
              </a:lnSpc>
              <a:spcBef>
                <a:spcPts val="1200"/>
              </a:spcBef>
            </a:pPr>
            <a:r>
              <a:rPr lang="en-US" sz="1800" dirty="0" smtClean="0">
                <a:solidFill>
                  <a:srgbClr val="FFFFFF">
                    <a:lumMod val="65000"/>
                  </a:srgbClr>
                </a:solidFill>
                <a:latin typeface="Verdana" pitchFamily="34" charset="0"/>
              </a:rPr>
              <a:t>3: Release</a:t>
            </a:r>
          </a:p>
          <a:p>
            <a:pPr lvl="0" algn="l">
              <a:lnSpc>
                <a:spcPct val="110000"/>
              </a:lnSpc>
              <a:spcBef>
                <a:spcPts val="1200"/>
              </a:spcBef>
            </a:pPr>
            <a:r>
              <a:rPr lang="en-US" sz="1800" dirty="0" smtClean="0">
                <a:solidFill>
                  <a:srgbClr val="FFFFFF">
                    <a:lumMod val="65000"/>
                  </a:srgbClr>
                </a:solidFill>
                <a:latin typeface="Verdana" pitchFamily="34" charset="0"/>
              </a:rPr>
              <a:t>4: Testing and quality</a:t>
            </a:r>
          </a:p>
          <a:p>
            <a:pPr lvl="0" algn="l">
              <a:lnSpc>
                <a:spcPct val="110000"/>
              </a:lnSpc>
              <a:spcBef>
                <a:spcPts val="1200"/>
              </a:spcBef>
            </a:pPr>
            <a:r>
              <a:rPr lang="en-US" sz="1800" dirty="0" smtClean="0">
                <a:solidFill>
                  <a:srgbClr val="FFFFFF">
                    <a:lumMod val="65000"/>
                  </a:srgbClr>
                </a:solidFill>
                <a:latin typeface="Verdana" pitchFamily="34" charset="0"/>
              </a:rPr>
              <a:t>5: Management and others</a:t>
            </a:r>
            <a:endParaRPr lang="en-US" sz="1800" dirty="0">
              <a:solidFill>
                <a:srgbClr val="FFFFFF">
                  <a:lumMod val="65000"/>
                </a:srgbClr>
              </a:solidFill>
              <a:latin typeface="Verdana" pitchFamily="34" charset="0"/>
            </a:endParaRPr>
          </a:p>
        </p:txBody>
      </p:sp>
    </p:spTree>
    <p:extLst>
      <p:ext uri="{BB962C8B-B14F-4D97-AF65-F5344CB8AC3E}">
        <p14:creationId xmlns:p14="http://schemas.microsoft.com/office/powerpoint/2010/main" val="86459396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NORMAL">
  <a:themeElements>
    <a:clrScheme name="MEYER">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96600"/>
      </a:hlink>
      <a:folHlink>
        <a:srgbClr val="CC9900"/>
      </a:folHlink>
    </a:clrScheme>
    <a:fontScheme name="BASIC_EIFFEL">
      <a:majorFont>
        <a:latin typeface="Arial Black"/>
        <a:ea typeface=""/>
        <a:cs typeface="Arial"/>
      </a:majorFont>
      <a:minorFont>
        <a:latin typeface="Comic Sans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FF99"/>
        </a:solidFill>
        <a:ln w="12700" algn="ctr">
          <a:solidFill>
            <a:srgbClr val="990000"/>
          </a:solidFill>
          <a:miter lim="800000"/>
          <a:headEnd/>
          <a:tailEnd/>
        </a:ln>
        <a:effectLst>
          <a:outerShdw blurRad="50800" dist="50800" dir="5400000" sx="101000" sy="101000" algn="ctr" rotWithShape="0">
            <a:srgbClr val="000000">
              <a:alpha val="43137"/>
            </a:srgbClr>
          </a:outerShdw>
        </a:effectLst>
        <a:scene3d>
          <a:camera prst="orthographicFront"/>
          <a:lightRig rig="threePt" dir="t"/>
        </a:scene3d>
        <a:sp3d>
          <a:bevelT w="254000"/>
          <a:bevelB w="381000"/>
        </a:sp3d>
      </a:spPr>
      <a:bodyPr lIns="0" rIns="0"/>
      <a:lstStyle>
        <a:defPPr algn="ctr" rtl="0" fontAlgn="base">
          <a:lnSpc>
            <a:spcPct val="80000"/>
          </a:lnSpc>
          <a:spcBef>
            <a:spcPct val="50000"/>
          </a:spcBef>
          <a:spcAft>
            <a:spcPct val="0"/>
          </a:spcAft>
          <a:defRPr sz="2400" kern="1200">
            <a:solidFill>
              <a:srgbClr val="333399"/>
            </a:solidFill>
            <a:latin typeface="Comic Sans MS" pitchFamily="66" charset="0"/>
            <a:ea typeface="+mn-ea"/>
            <a:cs typeface="+mn-cs"/>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txDef>
      <a:spPr>
        <a:noFill/>
      </a:spPr>
      <a:bodyPr wrap="square" lIns="0" tIns="0" rIns="0" bIns="0" rtlCol="0">
        <a:noAutofit/>
      </a:bodyPr>
      <a:lstStyle>
        <a:defPPr>
          <a:defRPr sz="2800" dirty="0">
            <a:latin typeface="Arial" panose="020B0604020202020204" pitchFamily="34" charset="0"/>
            <a:cs typeface="Arial" panose="020B0604020202020204" pitchFamily="34" charset="0"/>
          </a:defRPr>
        </a:defPPr>
      </a:lstStyle>
    </a:txDef>
  </a:objectDefaults>
  <a:extraClrSchemeLst>
    <a:extraClrScheme>
      <a:clrScheme name="BASIC_EIFF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SIC_EIFF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SIC_EIFF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SIC_EIFF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SIC_EIFF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SIC_EIFF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SIC_EIFF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SIC_EIFF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SIC_EIFF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SIC_EIFF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SIC_EIFF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SIC_EIFF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ASIC_EIFFEL 13">
        <a:dk1>
          <a:srgbClr val="000000"/>
        </a:dk1>
        <a:lt1>
          <a:srgbClr val="FFFFFF"/>
        </a:lt1>
        <a:dk2>
          <a:srgbClr val="3E609E"/>
        </a:dk2>
        <a:lt2>
          <a:srgbClr val="FF0000"/>
        </a:lt2>
        <a:accent1>
          <a:srgbClr val="FFFF99"/>
        </a:accent1>
        <a:accent2>
          <a:srgbClr val="CC0000"/>
        </a:accent2>
        <a:accent3>
          <a:srgbClr val="FFFFFF"/>
        </a:accent3>
        <a:accent4>
          <a:srgbClr val="000000"/>
        </a:accent4>
        <a:accent5>
          <a:srgbClr val="FFFFCA"/>
        </a:accent5>
        <a:accent6>
          <a:srgbClr val="B90000"/>
        </a:accent6>
        <a:hlink>
          <a:srgbClr val="3333FF"/>
        </a:hlink>
        <a:folHlink>
          <a:srgbClr val="00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6008</TotalTime>
  <Words>2514</Words>
  <Application>Microsoft Macintosh PowerPoint</Application>
  <PresentationFormat>On-screen Show (16:9)</PresentationFormat>
  <Paragraphs>474</Paragraphs>
  <Slides>58</Slides>
  <Notes>46</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NORMAL</vt:lpstr>
      <vt:lpstr>PowerPoint Presentation</vt:lpstr>
      <vt:lpstr>Daily meeting</vt:lpstr>
      <vt:lpstr>Daily meeting: the three questions</vt:lpstr>
      <vt:lpstr>Planning meeting</vt:lpstr>
      <vt:lpstr>Retrospective</vt:lpstr>
      <vt:lpstr>Review meeting</vt:lpstr>
      <vt:lpstr>Reflective improvement</vt:lpstr>
      <vt:lpstr>PowerPoint Presentation</vt:lpstr>
      <vt:lpstr>PowerPoint Presentation</vt:lpstr>
      <vt:lpstr>Pair programming</vt:lpstr>
      <vt:lpstr>Single code base</vt:lpstr>
      <vt:lpstr>Shared code</vt:lpstr>
      <vt:lpstr>Leave optimization till last</vt:lpstr>
      <vt:lpstr>Simple design</vt:lpstr>
      <vt:lpstr>Incremental design</vt:lpstr>
      <vt:lpstr>System metaphor</vt:lpstr>
      <vt:lpstr>Example metaphors</vt:lpstr>
      <vt:lpstr>Refactoring</vt:lpstr>
      <vt:lpstr>PowerPoint Presentation</vt:lpstr>
      <vt:lpstr>PowerPoint Presentation</vt:lpstr>
      <vt:lpstr>Only one pair integrates code at a time</vt:lpstr>
      <vt:lpstr>Continuous integration</vt:lpstr>
      <vt:lpstr>Continuous integration</vt:lpstr>
      <vt:lpstr>Release early and often</vt:lpstr>
      <vt:lpstr>Small releases</vt:lpstr>
      <vt:lpstr>Incremental deployment</vt:lpstr>
      <vt:lpstr>Daily deployment</vt:lpstr>
      <vt:lpstr>Ten-minute build</vt:lpstr>
      <vt:lpstr>Weekly cycle</vt:lpstr>
      <vt:lpstr>Quarterly cycle</vt:lpstr>
      <vt:lpstr>PowerPoint Presentation</vt:lpstr>
      <vt:lpstr>PowerPoint Presentation</vt:lpstr>
      <vt:lpstr>Coding standards</vt:lpstr>
      <vt:lpstr>All code must have unit tests</vt:lpstr>
      <vt:lpstr>All code must pass unit tests before moving on</vt:lpstr>
      <vt:lpstr>Test-First Development</vt:lpstr>
      <vt:lpstr>Code the unit test first</vt:lpstr>
      <vt:lpstr>Test-Driven Development</vt:lpstr>
      <vt:lpstr>Test-Driven Development</vt:lpstr>
      <vt:lpstr>When bug found, create test before fixing it </vt:lpstr>
      <vt:lpstr>Root-cause analysis</vt:lpstr>
      <vt:lpstr>Run acceptance tests often and publish results</vt:lpstr>
      <vt:lpstr>PowerPoint Presentation</vt:lpstr>
      <vt:lpstr>PowerPoint Presentation</vt:lpstr>
      <vt:lpstr>Scrum of scrums</vt:lpstr>
      <vt:lpstr>Whole team</vt:lpstr>
      <vt:lpstr>Planning poker</vt:lpstr>
      <vt:lpstr>Open workspace</vt:lpstr>
      <vt:lpstr>Osmotic communication</vt:lpstr>
      <vt:lpstr>Informative workspace</vt:lpstr>
      <vt:lpstr>Technical environment</vt:lpstr>
      <vt:lpstr>Team continuity</vt:lpstr>
      <vt:lpstr>Shrinking teams</vt:lpstr>
      <vt:lpstr>Code and tests</vt:lpstr>
      <vt:lpstr>Customer always available</vt:lpstr>
      <vt:lpstr>Code and tests</vt:lpstr>
      <vt:lpstr>Slack</vt:lpstr>
      <vt:lpstr>PowerPoint Presentation</vt:lpstr>
    </vt:vector>
  </TitlesOfParts>
  <Company>ETH Zürich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Covariance</dc:title>
  <dc:creator>Prof. Dr. Bertrand Meyer</dc:creator>
  <cp:lastModifiedBy>Marco Piccioni</cp:lastModifiedBy>
  <cp:revision>2526</cp:revision>
  <dcterms:created xsi:type="dcterms:W3CDTF">2008-09-15T09:44:04Z</dcterms:created>
  <dcterms:modified xsi:type="dcterms:W3CDTF">2016-10-05T16:25:41Z</dcterms:modified>
</cp:coreProperties>
</file>