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16"/>
  </p:notesMasterIdLst>
  <p:handoutMasterIdLst>
    <p:handoutMasterId r:id="rId17"/>
  </p:handoutMasterIdLst>
  <p:sldIdLst>
    <p:sldId id="600" r:id="rId2"/>
    <p:sldId id="755" r:id="rId3"/>
    <p:sldId id="758" r:id="rId4"/>
    <p:sldId id="759" r:id="rId5"/>
    <p:sldId id="768" r:id="rId6"/>
    <p:sldId id="769" r:id="rId7"/>
    <p:sldId id="761" r:id="rId8"/>
    <p:sldId id="763" r:id="rId9"/>
    <p:sldId id="764" r:id="rId10"/>
    <p:sldId id="765" r:id="rId11"/>
    <p:sldId id="770" r:id="rId12"/>
    <p:sldId id="766" r:id="rId13"/>
    <p:sldId id="767" r:id="rId14"/>
    <p:sldId id="679" r:id="rId15"/>
  </p:sldIdLst>
  <p:sldSz cx="9144000" cy="5143500" type="screen16x9"/>
  <p:notesSz cx="7315200" cy="9601200"/>
  <p:custDataLst>
    <p:tags r:id="rId19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a Pedroni" initials="M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336600">
        <a:alpha val="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CC00"/>
    <a:srgbClr val="3333FF"/>
    <a:srgbClr val="000099"/>
    <a:srgbClr val="CCCC00"/>
    <a:srgbClr val="CC9900"/>
    <a:srgbClr val="FFCCCC"/>
    <a:srgbClr val="BBE0E3"/>
    <a:srgbClr val="99FF99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8" autoAdjust="0"/>
    <p:restoredTop sz="96305" autoAdjust="0"/>
  </p:normalViewPr>
  <p:slideViewPr>
    <p:cSldViewPr snapToGrid="0">
      <p:cViewPr varScale="1">
        <p:scale>
          <a:sx n="136" d="100"/>
          <a:sy n="136" d="100"/>
        </p:scale>
        <p:origin x="-15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88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691" y="86"/>
      </p:cViewPr>
      <p:guideLst/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59C9646B-9960-47D7-8365-D3911185A8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58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fld id="{3830A38A-F710-44C0-B69C-5380D4459B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25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76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94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14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40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49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DBCA00-67B6-462B-BA01-D6E4BE799EAD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01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25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BF251-2095-47DB-89F8-E56781C58017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01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76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8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15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86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2AB9C-207F-48ED-8B84-310E7BC0336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8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12718"/>
            <a:ext cx="6400800" cy="742964"/>
          </a:xfrm>
        </p:spPr>
        <p:txBody>
          <a:bodyPr wrap="none"/>
          <a:lstStyle>
            <a:lvl1pPr marL="0" indent="0" algn="ctr">
              <a:lnSpc>
                <a:spcPct val="150000"/>
              </a:lnSpc>
              <a:buNone/>
              <a:defRPr sz="280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085" name="Picture 1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358" y="3540954"/>
            <a:ext cx="3318641" cy="160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1117518" y="572372"/>
            <a:ext cx="6120345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Agile software development</a:t>
            </a:r>
          </a:p>
          <a:p>
            <a:pPr algn="ctr">
              <a:lnSpc>
                <a:spcPct val="150000"/>
              </a:lnSpc>
            </a:pPr>
            <a:r>
              <a: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Bertrand Meyer</a:t>
            </a:r>
            <a:endParaRPr kumimoji="0" lang="en-US" sz="3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flipH="1">
            <a:off x="8223139" y="23908"/>
            <a:ext cx="891365" cy="33239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 flipH="1">
            <a:off x="2158240" y="239857"/>
            <a:ext cx="5387034" cy="33239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0" name="Picture 1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153" y="4831953"/>
            <a:ext cx="210353" cy="225357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  <a:effectLst/>
        </p:spPr>
      </p:pic>
      <p:sp>
        <p:nvSpPr>
          <p:cNvPr id="51" name="Text Box 15"/>
          <p:cNvSpPr txBox="1">
            <a:spLocks noChangeArrowheads="1"/>
          </p:cNvSpPr>
          <p:nvPr userDrawn="1"/>
        </p:nvSpPr>
        <p:spPr bwMode="auto">
          <a:xfrm>
            <a:off x="368506" y="4831953"/>
            <a:ext cx="211944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b="1" i="1" dirty="0">
                <a:solidFill>
                  <a:srgbClr val="990000"/>
                </a:solidFill>
                <a:latin typeface="Verdana" pitchFamily="34" charset="0"/>
              </a:rPr>
              <a:t>Chair of Software Engineering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87641" y="93567"/>
            <a:ext cx="8846822" cy="612775"/>
            <a:chOff x="187641" y="93567"/>
            <a:chExt cx="8846822" cy="612775"/>
          </a:xfrm>
        </p:grpSpPr>
        <p:grpSp>
          <p:nvGrpSpPr>
            <p:cNvPr id="25" name="Group 24"/>
            <p:cNvGrpSpPr/>
            <p:nvPr userDrawn="1"/>
          </p:nvGrpSpPr>
          <p:grpSpPr>
            <a:xfrm>
              <a:off x="187641" y="93567"/>
              <a:ext cx="8846822" cy="612775"/>
              <a:chOff x="187641" y="93567"/>
              <a:chExt cx="8846822" cy="612775"/>
            </a:xfrm>
          </p:grpSpPr>
          <p:grpSp>
            <p:nvGrpSpPr>
              <p:cNvPr id="27" name="Gruppieren 10"/>
              <p:cNvGrpSpPr/>
              <p:nvPr userDrawn="1"/>
            </p:nvGrpSpPr>
            <p:grpSpPr>
              <a:xfrm>
                <a:off x="187641" y="93567"/>
                <a:ext cx="8846822" cy="612775"/>
                <a:chOff x="142874" y="152400"/>
                <a:chExt cx="8859601" cy="612775"/>
              </a:xfrm>
              <a:solidFill>
                <a:srgbClr val="002060"/>
              </a:solidFill>
            </p:grpSpPr>
            <p:sp>
              <p:nvSpPr>
                <p:cNvPr id="29" name="Rechteck 23"/>
                <p:cNvSpPr/>
                <p:nvPr userDrawn="1"/>
              </p:nvSpPr>
              <p:spPr>
                <a:xfrm>
                  <a:off x="142875" y="152400"/>
                  <a:ext cx="8859600" cy="471600"/>
                </a:xfrm>
                <a:prstGeom prst="rect">
                  <a:avLst/>
                </a:prstGeom>
                <a:grpFill/>
                <a:ln w="2540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CH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0" name="Rechteck 24"/>
                <p:cNvSpPr/>
                <p:nvPr userDrawn="1"/>
              </p:nvSpPr>
              <p:spPr>
                <a:xfrm>
                  <a:off x="142874" y="597694"/>
                  <a:ext cx="187200" cy="167481"/>
                </a:xfrm>
                <a:prstGeom prst="rect">
                  <a:avLst/>
                </a:prstGeom>
                <a:grpFill/>
                <a:ln w="2540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CH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1" name="Rechteck 25"/>
                <p:cNvSpPr/>
                <p:nvPr userDrawn="1"/>
              </p:nvSpPr>
              <p:spPr>
                <a:xfrm>
                  <a:off x="8814997" y="597693"/>
                  <a:ext cx="187200" cy="167481"/>
                </a:xfrm>
                <a:prstGeom prst="rect">
                  <a:avLst/>
                </a:prstGeom>
                <a:grpFill/>
                <a:ln w="2540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CH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pic>
              <p:nvPicPr>
                <p:cNvPr id="32" name="Bild 18" descr="g_eth_logo_kurz_neg_Schutzraum.eps"/>
                <p:cNvPicPr>
                  <a:picLocks noChangeAspect="1"/>
                </p:cNvPicPr>
                <p:nvPr userDrawn="1"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4000" y="306000"/>
                  <a:ext cx="781900" cy="170143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sp>
            <p:nvSpPr>
              <p:cNvPr id="28" name="Rectangle 27"/>
              <p:cNvSpPr/>
              <p:nvPr userDrawn="1"/>
            </p:nvSpPr>
            <p:spPr bwMode="auto">
              <a:xfrm>
                <a:off x="368506" y="109331"/>
                <a:ext cx="1036848" cy="344648"/>
              </a:xfrm>
              <a:prstGeom prst="rect">
                <a:avLst/>
              </a:prstGeom>
              <a:solidFill>
                <a:srgbClr val="002060"/>
              </a:solidFill>
              <a:ln w="12700" algn="ctr">
                <a:noFill/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B w="381000"/>
              </a:sp3d>
            </p:spPr>
            <p:txBody>
              <a:bodyPr lIns="0" rIns="0" rtlCol="0" anchor="ctr"/>
              <a:lstStyle/>
              <a:p>
                <a:pPr algn="ctr" rtl="0" fontAlgn="base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lang="en-US" sz="2400" kern="1200" dirty="0">
                  <a:solidFill>
                    <a:srgbClr val="333399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6" name="Bild 18" descr="g_eth_logo_kurz_neg_Schutzraum.eps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1" y="226297"/>
              <a:ext cx="1042262" cy="170143"/>
            </a:xfrm>
            <a:prstGeom prst="rect">
              <a:avLst/>
            </a:prstGeom>
            <a:solidFill>
              <a:srgbClr val="273C79"/>
            </a:solidFill>
            <a:ln>
              <a:noFill/>
            </a:ln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38" y="86917"/>
            <a:ext cx="7942262" cy="32674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 baseline="0">
                <a:solidFill>
                  <a:srgbClr val="000099"/>
                </a:solidFill>
                <a:latin typeface="Cambria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5475" indent="-2682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2050" indent="-2682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5588" indent="-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73263" indent="-2682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2099247" y="572372"/>
            <a:ext cx="5234150" cy="10395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  <a:cs typeface="Arial" panose="020B0604020202020204" pitchFamily="34" charset="0"/>
              </a:rPr>
              <a:t>Agile Software Development</a:t>
            </a:r>
            <a:b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  <a:cs typeface="Arial" panose="020B0604020202020204" pitchFamily="34" charset="0"/>
              </a:rPr>
            </a:b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  <a:cs typeface="Arial" panose="020B0604020202020204" pitchFamily="34" charset="0"/>
              </a:rPr>
              <a:t>Bertrand Meyer</a:t>
            </a:r>
            <a:endParaRPr kumimoji="0" lang="en-US" sz="3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flipH="1">
            <a:off x="8223139" y="23908"/>
            <a:ext cx="891365" cy="33239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 flipH="1">
            <a:off x="2158240" y="239857"/>
            <a:ext cx="5387034" cy="33239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0" name="Picture 1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153" y="4883323"/>
            <a:ext cx="210353" cy="225357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  <a:effectLst/>
        </p:spPr>
      </p:pic>
      <p:sp>
        <p:nvSpPr>
          <p:cNvPr id="51" name="Text Box 15"/>
          <p:cNvSpPr txBox="1">
            <a:spLocks noChangeArrowheads="1"/>
          </p:cNvSpPr>
          <p:nvPr userDrawn="1"/>
        </p:nvSpPr>
        <p:spPr bwMode="auto">
          <a:xfrm>
            <a:off x="368506" y="4883323"/>
            <a:ext cx="211944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b="1" i="1" dirty="0">
                <a:solidFill>
                  <a:srgbClr val="990000"/>
                </a:solidFill>
                <a:latin typeface="Verdana" pitchFamily="34" charset="0"/>
              </a:rPr>
              <a:t>Chair of Software Engineering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49239" y="1750353"/>
            <a:ext cx="8594725" cy="2934050"/>
          </a:xfrm>
        </p:spPr>
        <p:txBody>
          <a:bodyPr/>
          <a:lstStyle>
            <a:lvl1pPr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5475" indent="-268288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SzPct val="80000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2050" indent="-268288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Font typeface="Arial" pitchFamily="34" charset="0"/>
              <a:buChar char="•"/>
              <a:defRPr sz="2400">
                <a:latin typeface="Cambria" panose="02040503050406030204" pitchFamily="18" charset="0"/>
                <a:cs typeface="Arial" panose="020B0604020202020204" pitchFamily="34" charset="0"/>
              </a:defRPr>
            </a:lvl3pPr>
            <a:lvl4pPr marL="1525588" indent="-266700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defRPr sz="2400">
                <a:latin typeface="Cambria" panose="02040503050406030204" pitchFamily="18" charset="0"/>
                <a:cs typeface="Arial" panose="020B0604020202020204" pitchFamily="34" charset="0"/>
              </a:defRPr>
            </a:lvl4pPr>
            <a:lvl5pPr marL="1973263" indent="-268288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defRPr sz="2400">
                <a:latin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87641" y="83628"/>
            <a:ext cx="8846822" cy="612775"/>
            <a:chOff x="187641" y="93567"/>
            <a:chExt cx="8846822" cy="612775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187641" y="93567"/>
              <a:ext cx="8846822" cy="612775"/>
              <a:chOff x="187641" y="93567"/>
              <a:chExt cx="8846822" cy="612775"/>
            </a:xfrm>
          </p:grpSpPr>
          <p:grpSp>
            <p:nvGrpSpPr>
              <p:cNvPr id="45" name="Gruppieren 10"/>
              <p:cNvGrpSpPr/>
              <p:nvPr userDrawn="1"/>
            </p:nvGrpSpPr>
            <p:grpSpPr>
              <a:xfrm>
                <a:off x="187641" y="93567"/>
                <a:ext cx="8846822" cy="612775"/>
                <a:chOff x="142874" y="152400"/>
                <a:chExt cx="8859601" cy="612775"/>
              </a:xfrm>
              <a:solidFill>
                <a:srgbClr val="002060"/>
              </a:solidFill>
            </p:grpSpPr>
            <p:sp>
              <p:nvSpPr>
                <p:cNvPr id="46" name="Rechteck 23"/>
                <p:cNvSpPr/>
                <p:nvPr userDrawn="1"/>
              </p:nvSpPr>
              <p:spPr>
                <a:xfrm>
                  <a:off x="142875" y="152400"/>
                  <a:ext cx="8859600" cy="471600"/>
                </a:xfrm>
                <a:prstGeom prst="rect">
                  <a:avLst/>
                </a:prstGeom>
                <a:grpFill/>
                <a:ln w="2540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CH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7" name="Rechteck 24"/>
                <p:cNvSpPr/>
                <p:nvPr userDrawn="1"/>
              </p:nvSpPr>
              <p:spPr>
                <a:xfrm>
                  <a:off x="142874" y="597694"/>
                  <a:ext cx="187200" cy="167481"/>
                </a:xfrm>
                <a:prstGeom prst="rect">
                  <a:avLst/>
                </a:prstGeom>
                <a:grpFill/>
                <a:ln w="2540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CH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8" name="Rechteck 25"/>
                <p:cNvSpPr/>
                <p:nvPr userDrawn="1"/>
              </p:nvSpPr>
              <p:spPr>
                <a:xfrm>
                  <a:off x="8814997" y="597693"/>
                  <a:ext cx="187200" cy="167481"/>
                </a:xfrm>
                <a:prstGeom prst="rect">
                  <a:avLst/>
                </a:prstGeom>
                <a:grpFill/>
                <a:ln w="2540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CH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pic>
              <p:nvPicPr>
                <p:cNvPr id="49" name="Bild 18" descr="g_eth_logo_kurz_neg_Schutzraum.eps"/>
                <p:cNvPicPr>
                  <a:picLocks noChangeAspect="1"/>
                </p:cNvPicPr>
                <p:nvPr userDrawn="1"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4000" y="306000"/>
                  <a:ext cx="781900" cy="170143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sp>
            <p:nvSpPr>
              <p:cNvPr id="3" name="Rectangle 2"/>
              <p:cNvSpPr/>
              <p:nvPr userDrawn="1"/>
            </p:nvSpPr>
            <p:spPr bwMode="auto">
              <a:xfrm>
                <a:off x="368506" y="109331"/>
                <a:ext cx="1036848" cy="344648"/>
              </a:xfrm>
              <a:prstGeom prst="rect">
                <a:avLst/>
              </a:prstGeom>
              <a:solidFill>
                <a:srgbClr val="002060"/>
              </a:solidFill>
              <a:ln w="12700" algn="ctr">
                <a:noFill/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B w="381000"/>
              </a:sp3d>
            </p:spPr>
            <p:txBody>
              <a:bodyPr lIns="0" rIns="0" rtlCol="0" anchor="ctr"/>
              <a:lstStyle/>
              <a:p>
                <a:pPr algn="ctr" rtl="0" fontAlgn="base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lang="en-US" sz="2400" kern="1200" dirty="0">
                  <a:solidFill>
                    <a:srgbClr val="333399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5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1" y="226297"/>
              <a:ext cx="1042262" cy="170143"/>
            </a:xfrm>
            <a:prstGeom prst="rect">
              <a:avLst/>
            </a:prstGeom>
            <a:solidFill>
              <a:srgbClr val="273C79"/>
            </a:solidFill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57260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9238" y="86916"/>
            <a:ext cx="8117522" cy="33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5800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9239" y="658586"/>
            <a:ext cx="8594725" cy="4233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80039" name="Rectangle 7"/>
          <p:cNvSpPr>
            <a:spLocks noChangeArrowheads="1"/>
          </p:cNvSpPr>
          <p:nvPr/>
        </p:nvSpPr>
        <p:spPr bwMode="auto">
          <a:xfrm>
            <a:off x="4643438" y="3543300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en-US" sz="1400">
              <a:latin typeface="Arial" charset="0"/>
            </a:endParaRPr>
          </a:p>
        </p:txBody>
      </p:sp>
      <p:sp>
        <p:nvSpPr>
          <p:cNvPr id="1580045" name="Line 13"/>
          <p:cNvSpPr>
            <a:spLocks noChangeShapeType="1"/>
          </p:cNvSpPr>
          <p:nvPr userDrawn="1"/>
        </p:nvSpPr>
        <p:spPr bwMode="auto">
          <a:xfrm flipV="1">
            <a:off x="249238" y="492595"/>
            <a:ext cx="7200000" cy="344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642575" y="4863619"/>
            <a:ext cx="5048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</a:pPr>
            <a:fld id="{CF1FDE98-111E-4F33-B410-FEF89BF09012}" type="slidenum">
              <a:rPr lang="en-US" sz="1400">
                <a:latin typeface="Arial" pitchFamily="34" charset="0"/>
                <a:cs typeface="Arial" pitchFamily="34" charset="0"/>
              </a:rPr>
              <a:pPr algn="r">
                <a:spcBef>
                  <a:spcPct val="0"/>
                </a:spcBef>
              </a:pPr>
              <a:t>‹#›</a:t>
            </a:fld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13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43962" y="91680"/>
            <a:ext cx="210353" cy="225357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i="0" baseline="0">
          <a:solidFill>
            <a:srgbClr val="006699"/>
          </a:solidFill>
          <a:latin typeface="Arial Rounded MT Bold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9pPr>
    </p:titleStyle>
    <p:bodyStyle>
      <a:lvl1pPr algn="l" rtl="0" fontAlgn="base">
        <a:spcBef>
          <a:spcPts val="600"/>
        </a:spcBef>
        <a:spcAft>
          <a:spcPct val="0"/>
        </a:spcAft>
        <a:buClr>
          <a:srgbClr val="8B0000"/>
        </a:buClr>
        <a:buFont typeface="Wingdings" pitchFamily="2" charset="2"/>
        <a:defRPr sz="2400">
          <a:solidFill>
            <a:srgbClr val="3333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96938" indent="-360363" algn="l" rtl="0" fontAlgn="base">
        <a:spcBef>
          <a:spcPts val="600"/>
        </a:spcBef>
        <a:spcAft>
          <a:spcPct val="0"/>
        </a:spcAft>
        <a:buClr>
          <a:srgbClr val="8B0000"/>
        </a:buClr>
        <a:buFont typeface="Wingdings" pitchFamily="2" charset="2"/>
        <a:buChar char="Ø"/>
        <a:defRPr sz="2400">
          <a:solidFill>
            <a:srgbClr val="3333FF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304925" indent="-228600" algn="l" rtl="0" fontAlgn="base">
        <a:spcBef>
          <a:spcPts val="6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712913" indent="-228600" algn="l" rtl="0" fontAlgn="base">
        <a:spcBef>
          <a:spcPts val="6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120900" indent="-228600" algn="l" rtl="0" fontAlgn="base">
        <a:spcBef>
          <a:spcPts val="6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781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6pPr>
      <a:lvl7pPr marL="30353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7pPr>
      <a:lvl8pPr marL="34925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8pPr>
      <a:lvl9pPr marL="39497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522" y="1702276"/>
            <a:ext cx="8643885" cy="3015552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900" b="1" dirty="0" smtClean="0">
                <a:latin typeface="Verdana" pitchFamily="34" charset="0"/>
              </a:rPr>
              <a:t>Part E: agile artifacts</a:t>
            </a:r>
          </a:p>
          <a:p>
            <a:pPr lvl="0" algn="l">
              <a:lnSpc>
                <a:spcPct val="110000"/>
              </a:lnSpc>
              <a:spcBef>
                <a:spcPts val="1200"/>
              </a:spcBef>
            </a:pPr>
            <a:r>
              <a:rPr lang="en-US" sz="2000" dirty="0" smtClean="0">
                <a:latin typeface="Verdana" pitchFamily="34" charset="0"/>
              </a:rPr>
              <a:t>From user stories to </a:t>
            </a:r>
            <a:r>
              <a:rPr lang="en-US" sz="2000" dirty="0" err="1" smtClean="0">
                <a:latin typeface="Verdana" pitchFamily="34" charset="0"/>
              </a:rPr>
              <a:t>burndown</a:t>
            </a:r>
            <a:r>
              <a:rPr lang="en-US" sz="2000" dirty="0" smtClean="0">
                <a:latin typeface="Verdana" pitchFamily="34" charset="0"/>
              </a:rPr>
              <a:t> charts</a:t>
            </a:r>
            <a:endParaRPr lang="en-US" dirty="0">
              <a:solidFill>
                <a:srgbClr val="FFFFFF">
                  <a:lumMod val="65000"/>
                </a:srgbClr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380925" y="299373"/>
            <a:ext cx="1780276" cy="315717"/>
          </a:xfrm>
          <a:prstGeom prst="roundRect">
            <a:avLst/>
          </a:prstGeom>
          <a:solidFill>
            <a:srgbClr val="FFFF00"/>
          </a:solidFill>
          <a:ln w="19050" algn="ctr">
            <a:solidFill>
              <a:srgbClr val="C00000"/>
            </a:solidFill>
            <a:miter lim="800000"/>
            <a:headEnd type="none" w="lg" len="lg"/>
            <a:tailEnd type="none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wrap="square" lIns="27000" tIns="27000" rIns="27000" bIns="27000">
            <a:spAutoFit/>
          </a:bodyPr>
          <a:lstStyle/>
          <a:p>
            <a:r>
              <a:rPr lang="en-US" sz="1500" i="1" dirty="0">
                <a:latin typeface="Arial" panose="020B0604020202020204" pitchFamily="34" charset="0"/>
              </a:rPr>
              <a:t>Source: </a:t>
            </a:r>
            <a:r>
              <a:rPr lang="en-US" sz="1500" i="1" dirty="0" smtClean="0">
                <a:latin typeface="Arial" panose="020B0604020202020204" pitchFamily="34" charset="0"/>
              </a:rPr>
              <a:t>Saunders</a:t>
            </a:r>
            <a:endParaRPr lang="en-US" sz="1500" i="1" dirty="0">
              <a:latin typeface="Arial" panose="020B0604020202020204" pitchFamily="34" charset="0"/>
            </a:endParaRPr>
          </a:p>
        </p:txBody>
      </p:sp>
      <p:pic>
        <p:nvPicPr>
          <p:cNvPr id="4" name="Picture 3" descr="taskboard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96" y="784482"/>
            <a:ext cx="6858000" cy="387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of progress in a project:</a:t>
            </a:r>
          </a:p>
          <a:p>
            <a:endParaRPr lang="en-US" dirty="0" smtClean="0"/>
          </a:p>
          <a:p>
            <a:r>
              <a:rPr lang="en-US" dirty="0" smtClean="0"/>
              <a:t>	Number of items delivered</a:t>
            </a:r>
          </a:p>
          <a:p>
            <a:endParaRPr lang="en-US" dirty="0" smtClean="0"/>
          </a:p>
          <a:p>
            <a:pPr marL="1795463" lvl="1" indent="-360363"/>
            <a:r>
              <a:rPr lang="en-US" dirty="0" smtClean="0"/>
              <a:t>Measured in tasks, user stories, backlog items…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4744592" y="74771"/>
            <a:ext cx="772593" cy="366795"/>
          </a:xfrm>
          <a:prstGeom prst="roundRect">
            <a:avLst/>
          </a:prstGeom>
          <a:solidFill>
            <a:srgbClr val="8B0000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27000" tIns="27000" rIns="27000" bIns="27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291382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Burndown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38" y="581091"/>
            <a:ext cx="8390457" cy="1685513"/>
          </a:xfrm>
        </p:spPr>
        <p:txBody>
          <a:bodyPr/>
          <a:lstStyle/>
          <a:p>
            <a:r>
              <a:rPr lang="en-US" dirty="0" smtClean="0"/>
              <a:t>Publicly </a:t>
            </a:r>
            <a:r>
              <a:rPr lang="en-US" dirty="0"/>
              <a:t>displayed </a:t>
            </a:r>
            <a:r>
              <a:rPr lang="en-US" dirty="0" smtClean="0"/>
              <a:t>chart, updated every day, showing, for the sprint backlog:</a:t>
            </a:r>
          </a:p>
          <a:p>
            <a:pPr lvl="1"/>
            <a:r>
              <a:rPr lang="en-US" dirty="0" smtClean="0"/>
              <a:t>Remaining work</a:t>
            </a:r>
          </a:p>
          <a:p>
            <a:pPr lvl="1"/>
            <a:r>
              <a:rPr lang="en-US" dirty="0" smtClean="0"/>
              <a:t>Progress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691646" y="120963"/>
            <a:ext cx="772593" cy="366795"/>
          </a:xfrm>
          <a:prstGeom prst="roundRect">
            <a:avLst/>
          </a:prstGeom>
          <a:solidFill>
            <a:srgbClr val="8B0000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27000" tIns="27000" rIns="27000" bIns="27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Scrum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344" y="1685053"/>
            <a:ext cx="5749402" cy="2969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6212377" y="2121678"/>
            <a:ext cx="2360815" cy="305638"/>
          </a:xfrm>
          <a:prstGeom prst="wedgeRoundRectCallout">
            <a:avLst>
              <a:gd name="adj1" fmla="val -85166"/>
              <a:gd name="adj2" fmla="val 192588"/>
              <a:gd name="adj3" fmla="val 16667"/>
            </a:avLst>
          </a:prstGeom>
          <a:solidFill>
            <a:srgbClr val="99FF99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sz="1350" b="1" dirty="0">
                <a:solidFill>
                  <a:srgbClr val="0000FF"/>
                </a:solidFill>
                <a:latin typeface="Arial" panose="020B0604020202020204" pitchFamily="34" charset="0"/>
              </a:rPr>
              <a:t>(Normally </a:t>
            </a:r>
            <a:r>
              <a:rPr lang="en-US" sz="135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non-increasing</a:t>
            </a:r>
            <a:r>
              <a:rPr lang="en-US" sz="1350" b="1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671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Bullpen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Single, open room</a:t>
            </a:r>
          </a:p>
          <a:p>
            <a:r>
              <a:rPr lang="en-US" dirty="0" smtClean="0"/>
              <a:t>(See “ Informative workspace” principle)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4153526" y="101860"/>
            <a:ext cx="478109" cy="405000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sz="1800" b="1" dirty="0">
                <a:solidFill>
                  <a:srgbClr val="0000FF"/>
                </a:solidFill>
                <a:latin typeface="Arial" panose="020B0604020202020204" pitchFamily="34" charset="0"/>
              </a:rPr>
              <a:t>XP</a:t>
            </a:r>
          </a:p>
        </p:txBody>
      </p:sp>
    </p:spTree>
    <p:extLst>
      <p:ext uri="{BB962C8B-B14F-4D97-AF65-F5344CB8AC3E}">
        <p14:creationId xmlns:p14="http://schemas.microsoft.com/office/powerpoint/2010/main" val="6680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82803" y="1750353"/>
            <a:ext cx="8594725" cy="2934050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3333FF"/>
                </a:solidFill>
                <a:latin typeface="Arial"/>
                <a:cs typeface="Arial"/>
              </a:rPr>
              <a:t>Part E: Artifacts</a:t>
            </a:r>
            <a:br>
              <a:rPr lang="en-US" dirty="0" smtClean="0">
                <a:solidFill>
                  <a:srgbClr val="3333FF"/>
                </a:solidFill>
                <a:latin typeface="Arial"/>
                <a:cs typeface="Arial"/>
              </a:rPr>
            </a:br>
            <a:endParaRPr lang="en-US" dirty="0">
              <a:solidFill>
                <a:srgbClr val="3333FF"/>
              </a:solidFill>
              <a:latin typeface="Arial"/>
              <a:cs typeface="Arial"/>
            </a:endParaRPr>
          </a:p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C00000"/>
                </a:solidFill>
                <a:latin typeface="Arial"/>
                <a:cs typeface="Arial"/>
              </a:rPr>
              <a:t>What we have seen:</a:t>
            </a:r>
            <a:r>
              <a:rPr lang="en-US" dirty="0" smtClean="0">
                <a:latin typeface="Arial"/>
                <a:cs typeface="Arial"/>
              </a:rPr>
              <a:t/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Virtual and material tools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that directly support agile concepts</a:t>
            </a:r>
          </a:p>
        </p:txBody>
      </p:sp>
    </p:spTree>
    <p:extLst>
      <p:ext uri="{BB962C8B-B14F-4D97-AF65-F5344CB8AC3E}">
        <p14:creationId xmlns:p14="http://schemas.microsoft.com/office/powerpoint/2010/main" val="384463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Defines an atom of functionality</a:t>
            </a:r>
          </a:p>
          <a:p>
            <a:endParaRPr lang="en-US" dirty="0"/>
          </a:p>
          <a:p>
            <a:r>
              <a:rPr lang="en-US" dirty="0" smtClean="0"/>
              <a:t>See lecture on practices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153526" y="101860"/>
            <a:ext cx="478109" cy="405000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sz="1800" b="1" dirty="0">
                <a:solidFill>
                  <a:srgbClr val="0000FF"/>
                </a:solidFill>
                <a:latin typeface="Arial" panose="020B0604020202020204" pitchFamily="34" charset="0"/>
              </a:rPr>
              <a:t>XP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821194" y="120963"/>
            <a:ext cx="772593" cy="366795"/>
          </a:xfrm>
          <a:prstGeom prst="roundRect">
            <a:avLst/>
          </a:prstGeom>
          <a:solidFill>
            <a:srgbClr val="8B0000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27000" tIns="27000" rIns="27000" bIns="27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Scrum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473799" y="408900"/>
            <a:ext cx="1479161" cy="315717"/>
          </a:xfrm>
          <a:prstGeom prst="roundRect">
            <a:avLst/>
          </a:prstGeom>
          <a:solidFill>
            <a:srgbClr val="FFFF00"/>
          </a:solidFill>
          <a:ln w="19050" algn="ctr">
            <a:solidFill>
              <a:srgbClr val="C00000"/>
            </a:solidFill>
            <a:miter lim="800000"/>
            <a:headEnd type="none" w="lg" len="lg"/>
            <a:tailEnd type="none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wrap="square" lIns="27000" tIns="27000" rIns="27000" bIns="27000">
            <a:spAutoFit/>
          </a:bodyPr>
          <a:lstStyle/>
          <a:p>
            <a:r>
              <a:rPr lang="en-US" sz="1500" i="1" dirty="0">
                <a:latin typeface="Arial" panose="020B0604020202020204" pitchFamily="34" charset="0"/>
              </a:rPr>
              <a:t>Source: Cohn</a:t>
            </a:r>
          </a:p>
        </p:txBody>
      </p:sp>
    </p:spTree>
    <p:extLst>
      <p:ext uri="{BB962C8B-B14F-4D97-AF65-F5344CB8AC3E}">
        <p14:creationId xmlns:p14="http://schemas.microsoft.com/office/powerpoint/2010/main" val="17615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original C3 project: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4153526" y="101860"/>
            <a:ext cx="478109" cy="405000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sz="1800" b="1" dirty="0">
                <a:solidFill>
                  <a:srgbClr val="0000FF"/>
                </a:solidFill>
                <a:latin typeface="Arial" panose="020B0604020202020204" pitchFamily="34" charset="0"/>
              </a:rPr>
              <a:t>XP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906" y="1217295"/>
            <a:ext cx="6072188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846445" y="420151"/>
            <a:ext cx="1779959" cy="315717"/>
          </a:xfrm>
          <a:prstGeom prst="roundRect">
            <a:avLst/>
          </a:prstGeom>
          <a:solidFill>
            <a:srgbClr val="FFFF00"/>
          </a:solidFill>
          <a:ln w="19050" algn="ctr">
            <a:solidFill>
              <a:srgbClr val="C00000"/>
            </a:solidFill>
            <a:miter lim="800000"/>
            <a:headEnd type="none" w="lg" len="lg"/>
            <a:tailEnd type="none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wrap="square" lIns="27000" tIns="27000" rIns="27000" bIns="27000">
            <a:spAutoFit/>
          </a:bodyPr>
          <a:lstStyle/>
          <a:p>
            <a:r>
              <a:rPr lang="en-US" sz="1500" i="1" dirty="0">
                <a:latin typeface="Arial" panose="020B0604020202020204" pitchFamily="34" charset="0"/>
              </a:rPr>
              <a:t>Source: Jeffries</a:t>
            </a:r>
          </a:p>
        </p:txBody>
      </p:sp>
    </p:spTree>
    <p:extLst>
      <p:ext uri="{BB962C8B-B14F-4D97-AF65-F5344CB8AC3E}">
        <p14:creationId xmlns:p14="http://schemas.microsoft.com/office/powerpoint/2010/main" val="11812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original C3 project: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153526" y="101860"/>
            <a:ext cx="478109" cy="405000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sz="1800" b="1" dirty="0">
                <a:solidFill>
                  <a:srgbClr val="0000FF"/>
                </a:solidFill>
                <a:latin typeface="Arial" panose="020B0604020202020204" pitchFamily="34" charset="0"/>
              </a:rPr>
              <a:t>XP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846445" y="420151"/>
            <a:ext cx="1779959" cy="315717"/>
          </a:xfrm>
          <a:prstGeom prst="roundRect">
            <a:avLst/>
          </a:prstGeom>
          <a:solidFill>
            <a:srgbClr val="FFFF00"/>
          </a:solidFill>
          <a:ln w="19050" algn="ctr">
            <a:solidFill>
              <a:srgbClr val="C00000"/>
            </a:solidFill>
            <a:miter lim="800000"/>
            <a:headEnd type="none" w="lg" len="lg"/>
            <a:tailEnd type="none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wrap="square" lIns="27000" tIns="27000" rIns="27000" bIns="27000">
            <a:spAutoFit/>
          </a:bodyPr>
          <a:lstStyle/>
          <a:p>
            <a:r>
              <a:rPr lang="en-US" sz="1500" i="1" dirty="0">
                <a:latin typeface="Arial" panose="020B0604020202020204" pitchFamily="34" charset="0"/>
              </a:rPr>
              <a:t>Source: Jeffries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322815"/>
            <a:ext cx="5631760" cy="367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83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177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</a:t>
            </a:r>
            <a:r>
              <a:rPr lang="en-US" dirty="0"/>
              <a:t>how to </a:t>
            </a:r>
            <a:r>
              <a:rPr lang="en-US" dirty="0" smtClean="0"/>
              <a:t>achieve </a:t>
            </a:r>
            <a:r>
              <a:rPr lang="en-US" dirty="0"/>
              <a:t>single business goal or task </a:t>
            </a:r>
            <a:r>
              <a:rPr lang="en-US" dirty="0" smtClean="0"/>
              <a:t>through </a:t>
            </a:r>
            <a:r>
              <a:rPr lang="en-US" dirty="0"/>
              <a:t>the interactions between external actors and </a:t>
            </a:r>
            <a:r>
              <a:rPr lang="en-US" dirty="0" smtClean="0"/>
              <a:t>system</a:t>
            </a:r>
          </a:p>
          <a:p>
            <a:endParaRPr lang="en-US" dirty="0"/>
          </a:p>
          <a:p>
            <a:r>
              <a:rPr lang="en-US" dirty="0"/>
              <a:t>One of the UML diagram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1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example</a:t>
            </a:r>
          </a:p>
        </p:txBody>
      </p:sp>
      <p:pic>
        <p:nvPicPr>
          <p:cNvPr id="1026" name="Picture 2" descr="Online Shopping System Use Case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166" y="802458"/>
            <a:ext cx="4897583" cy="396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22225" y="4383578"/>
            <a:ext cx="2121739" cy="508701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22474" y="4383579"/>
            <a:ext cx="2083722" cy="4655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Diagram source: T. 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Lockman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(Wikimedia Commons)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25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vs user stories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9238" y="597626"/>
            <a:ext cx="8594725" cy="4356759"/>
          </a:xfrm>
        </p:spPr>
        <p:txBody>
          <a:bodyPr/>
          <a:lstStyle/>
          <a:p>
            <a:pPr indent="-493315"/>
            <a:r>
              <a:rPr lang="en-US" sz="2000" dirty="0" smtClean="0"/>
              <a:t>User story:</a:t>
            </a:r>
          </a:p>
          <a:p>
            <a:pPr lvl="1" indent="-265113"/>
            <a:r>
              <a:rPr lang="en-US" sz="2000" dirty="0"/>
              <a:t>Very simple</a:t>
            </a:r>
          </a:p>
          <a:p>
            <a:pPr lvl="1" indent="-265113"/>
            <a:r>
              <a:rPr lang="en-US" sz="2000" dirty="0"/>
              <a:t>Written by </a:t>
            </a:r>
            <a:r>
              <a:rPr lang="en-US" sz="2000" dirty="0" smtClean="0"/>
              <a:t>customer</a:t>
            </a:r>
            <a:endParaRPr lang="en-US" sz="2000" dirty="0"/>
          </a:p>
          <a:p>
            <a:pPr lvl="1" indent="-265113"/>
            <a:r>
              <a:rPr lang="en-US" sz="2000" dirty="0"/>
              <a:t>Incomplete, possibly inaccurate</a:t>
            </a:r>
          </a:p>
          <a:p>
            <a:pPr lvl="1" indent="-265113"/>
            <a:r>
              <a:rPr lang="en-US" sz="2000" dirty="0"/>
              <a:t>Does not handle exceptional </a:t>
            </a:r>
            <a:r>
              <a:rPr lang="en-US" sz="2000" dirty="0" smtClean="0"/>
              <a:t>cases</a:t>
            </a:r>
            <a:endParaRPr lang="en-US" sz="2000" dirty="0"/>
          </a:p>
          <a:p>
            <a:pPr lvl="1" indent="-265113"/>
            <a:r>
              <a:rPr lang="en-US" sz="2000" dirty="0"/>
              <a:t>Starting point for additional discussions with </a:t>
            </a:r>
            <a:r>
              <a:rPr lang="en-US" sz="2000" dirty="0" smtClean="0"/>
              <a:t>customer</a:t>
            </a:r>
            <a:endParaRPr lang="en-US" sz="2000" dirty="0"/>
          </a:p>
          <a:p>
            <a:pPr indent="-493315"/>
            <a:r>
              <a:rPr lang="en-US" sz="2000" dirty="0" smtClean="0"/>
              <a:t>Use case:</a:t>
            </a:r>
          </a:p>
          <a:p>
            <a:pPr lvl="1" indent="-265113"/>
            <a:r>
              <a:rPr lang="en-US" sz="2000" dirty="0" smtClean="0"/>
              <a:t>More complex</a:t>
            </a:r>
          </a:p>
          <a:p>
            <a:pPr lvl="1" indent="-265113"/>
            <a:r>
              <a:rPr lang="en-US" sz="2000" dirty="0"/>
              <a:t>W</a:t>
            </a:r>
            <a:r>
              <a:rPr lang="en-US" sz="2000" dirty="0" smtClean="0"/>
              <a:t>ritten </a:t>
            </a:r>
            <a:r>
              <a:rPr lang="en-US" sz="2000" dirty="0"/>
              <a:t>by </a:t>
            </a:r>
            <a:r>
              <a:rPr lang="en-US" sz="2000" dirty="0" smtClean="0"/>
              <a:t>developer </a:t>
            </a:r>
            <a:r>
              <a:rPr lang="en-US" sz="2000" dirty="0"/>
              <a:t>in cooperation with </a:t>
            </a:r>
            <a:r>
              <a:rPr lang="en-US" sz="2000" dirty="0" smtClean="0"/>
              <a:t>customer</a:t>
            </a:r>
          </a:p>
          <a:p>
            <a:pPr lvl="1" indent="-265113"/>
            <a:r>
              <a:rPr lang="en-US" sz="2000" dirty="0"/>
              <a:t>A</a:t>
            </a:r>
            <a:r>
              <a:rPr lang="en-US" sz="2000" dirty="0" smtClean="0"/>
              <a:t>ttempts </a:t>
            </a:r>
            <a:r>
              <a:rPr lang="en-US" sz="2000" dirty="0"/>
              <a:t>to be complete, </a:t>
            </a:r>
            <a:r>
              <a:rPr lang="en-US" sz="2000" dirty="0" smtClean="0"/>
              <a:t>accurate</a:t>
            </a:r>
          </a:p>
          <a:p>
            <a:pPr lvl="1" indent="-265113"/>
            <a:r>
              <a:rPr lang="en-US" sz="2000" dirty="0" smtClean="0"/>
              <a:t>Should handle </a:t>
            </a:r>
            <a:r>
              <a:rPr lang="en-US" sz="2000" dirty="0"/>
              <a:t>all possible </a:t>
            </a:r>
            <a:r>
              <a:rPr lang="en-US" sz="2000" dirty="0" smtClean="0"/>
              <a:t>cases</a:t>
            </a:r>
          </a:p>
          <a:p>
            <a:pPr lvl="1" indent="-265113"/>
            <a:r>
              <a:rPr lang="en-US" sz="2000" dirty="0" smtClean="0"/>
              <a:t>Intended </a:t>
            </a:r>
            <a:r>
              <a:rPr lang="en-US" sz="2000" dirty="0"/>
              <a:t>to answer any developer questions about customer </a:t>
            </a:r>
            <a:r>
              <a:rPr lang="en-US" sz="2000" dirty="0" smtClean="0"/>
              <a:t>requirements without further interaction with customer </a:t>
            </a:r>
            <a:endParaRPr lang="en-US" sz="2000" dirty="0"/>
          </a:p>
          <a:p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78799" y="189925"/>
            <a:ext cx="1463121" cy="315717"/>
          </a:xfrm>
          <a:prstGeom prst="roundRect">
            <a:avLst/>
          </a:prstGeom>
          <a:solidFill>
            <a:srgbClr val="FFFF00"/>
          </a:solidFill>
          <a:ln w="19050" algn="ctr">
            <a:solidFill>
              <a:srgbClr val="C00000"/>
            </a:solidFill>
            <a:miter lim="800000"/>
            <a:headEnd type="none" w="lg" len="lg"/>
            <a:tailEnd type="none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wrap="square" lIns="27000" tIns="27000" rIns="27000" bIns="27000">
            <a:spAutoFit/>
          </a:bodyPr>
          <a:lstStyle/>
          <a:p>
            <a:r>
              <a:rPr lang="en-US" sz="1500" i="1" dirty="0" smtClean="0">
                <a:latin typeface="Arial" panose="020B0604020202020204" pitchFamily="34" charset="0"/>
              </a:rPr>
              <a:t>After Cockburn</a:t>
            </a:r>
            <a:endParaRPr lang="en-US" sz="1500" i="1" dirty="0">
              <a:latin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4621876" y="597626"/>
            <a:ext cx="4332923" cy="954083"/>
          </a:xfrm>
          <a:prstGeom prst="roundRect">
            <a:avLst/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marL="42863" lv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</a:pPr>
            <a:r>
              <a:rPr lang="en-US" kern="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i="1" kern="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 of a user story as a </a:t>
            </a:r>
            <a:r>
              <a:rPr lang="en-US" i="1" kern="0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</a:t>
            </a:r>
            <a:r>
              <a:rPr lang="en-US" i="1" kern="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2 bits of precision</a:t>
            </a:r>
            <a:r>
              <a:rPr lang="en-US" kern="0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2000" kern="0" dirty="0">
              <a:solidFill>
                <a:srgbClr val="99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64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1200"/>
              </a:spcBef>
            </a:pPr>
            <a:r>
              <a:rPr lang="en-US" dirty="0" smtClean="0"/>
              <a:t>Maintained throughout project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Property </a:t>
            </a:r>
            <a:r>
              <a:rPr lang="en-US" dirty="0"/>
              <a:t>of product </a:t>
            </a:r>
            <a:r>
              <a:rPr lang="en-US" dirty="0" smtClean="0"/>
              <a:t>owner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Open and editable by anyone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Contains backlog </a:t>
            </a:r>
            <a:r>
              <a:rPr lang="en-US" dirty="0"/>
              <a:t>items: broad descriptions of all potential features, prioritized </a:t>
            </a:r>
            <a:r>
              <a:rPr lang="en-US" dirty="0" smtClean="0"/>
              <a:t>by </a:t>
            </a:r>
            <a:r>
              <a:rPr lang="en-US" dirty="0"/>
              <a:t>business </a:t>
            </a:r>
            <a:r>
              <a:rPr lang="en-US" dirty="0" smtClean="0"/>
              <a:t>value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Includes estimates </a:t>
            </a:r>
            <a:r>
              <a:rPr lang="en-US" dirty="0"/>
              <a:t>of </a:t>
            </a:r>
            <a:r>
              <a:rPr lang="en-US" dirty="0" smtClean="0"/>
              <a:t>business value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Includes estimates of development effort, set by team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Visualized in “task board” (see next)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691646" y="120963"/>
            <a:ext cx="772593" cy="366795"/>
          </a:xfrm>
          <a:prstGeom prst="roundRect">
            <a:avLst/>
          </a:prstGeom>
          <a:solidFill>
            <a:srgbClr val="8B0000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27000" tIns="27000" rIns="27000" bIns="27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128203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board, story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to see and change the state of the tasks of the current </a:t>
            </a:r>
            <a:r>
              <a:rPr lang="en-US" dirty="0" smtClean="0"/>
              <a:t>sprint: “</a:t>
            </a:r>
            <a:r>
              <a:rPr lang="en-US" dirty="0"/>
              <a:t>to do”, “in progress</a:t>
            </a:r>
            <a:r>
              <a:rPr lang="en-US" dirty="0" smtClean="0"/>
              <a:t>”, </a:t>
            </a:r>
            <a:r>
              <a:rPr lang="en-US" dirty="0"/>
              <a:t>“done”.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4744592" y="85855"/>
            <a:ext cx="772593" cy="366795"/>
          </a:xfrm>
          <a:prstGeom prst="roundRect">
            <a:avLst/>
          </a:prstGeom>
          <a:solidFill>
            <a:srgbClr val="8B0000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27000" tIns="27000" rIns="27000" bIns="27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Scrum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21425" y="1637881"/>
            <a:ext cx="3308466" cy="309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8B0000"/>
              </a:buClr>
              <a:buSzPct val="80000"/>
              <a:buFont typeface="Wingdings" pitchFamily="2" charset="2"/>
              <a:buChar char="Ø"/>
              <a:defRPr sz="2400">
                <a:solidFill>
                  <a:srgbClr val="3333FF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rgbClr val="336600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rgbClr val="3333FF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rgbClr val="3333FF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3333FF"/>
                </a:solidFill>
                <a:latin typeface="+mn-lt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</a:rPr>
              <a:t>Benefits:</a:t>
            </a:r>
          </a:p>
          <a:p>
            <a:pPr marL="270272" lvl="1" indent="-270272"/>
            <a:r>
              <a:rPr lang="en-US" sz="1800" dirty="0">
                <a:latin typeface="Arial" panose="020B0604020202020204" pitchFamily="34" charset="0"/>
              </a:rPr>
              <a:t>Transparency</a:t>
            </a:r>
          </a:p>
          <a:p>
            <a:pPr marL="270272" lvl="1" indent="-270272"/>
            <a:r>
              <a:rPr lang="en-US" sz="1800" dirty="0">
                <a:latin typeface="Arial" panose="020B0604020202020204" pitchFamily="34" charset="0"/>
              </a:rPr>
              <a:t>Collaboration</a:t>
            </a:r>
          </a:p>
          <a:p>
            <a:pPr marL="270272" lvl="1" indent="-270272"/>
            <a:r>
              <a:rPr lang="en-US" sz="1800" dirty="0">
                <a:latin typeface="Arial" panose="020B0604020202020204" pitchFamily="34" charset="0"/>
              </a:rPr>
              <a:t>Prioritization</a:t>
            </a:r>
          </a:p>
          <a:p>
            <a:pPr marL="270272" lvl="1" indent="-270272"/>
            <a:r>
              <a:rPr lang="en-US" sz="1800" dirty="0">
                <a:latin typeface="Arial" panose="020B0604020202020204" pitchFamily="34" charset="0"/>
              </a:rPr>
              <a:t>Focus</a:t>
            </a:r>
          </a:p>
          <a:p>
            <a:pPr marL="270272" lvl="1" indent="-270272"/>
            <a:r>
              <a:rPr lang="en-US" sz="1800" dirty="0" smtClean="0">
                <a:latin typeface="Arial" panose="020B0604020202020204" pitchFamily="34" charset="0"/>
              </a:rPr>
              <a:t>Self-organization</a:t>
            </a:r>
            <a:endParaRPr lang="en-US" sz="1800" dirty="0">
              <a:latin typeface="Arial" panose="020B0604020202020204" pitchFamily="34" charset="0"/>
            </a:endParaRPr>
          </a:p>
          <a:p>
            <a:pPr marL="270272" lvl="1" indent="-270272"/>
            <a:r>
              <a:rPr lang="en-US" sz="1800" dirty="0" smtClean="0">
                <a:latin typeface="Arial" panose="020B0604020202020204" pitchFamily="34" charset="0"/>
              </a:rPr>
              <a:t>Empiricism</a:t>
            </a:r>
            <a:endParaRPr lang="en-US" sz="1800" dirty="0">
              <a:latin typeface="Arial" panose="020B0604020202020204" pitchFamily="34" charset="0"/>
            </a:endParaRPr>
          </a:p>
          <a:p>
            <a:pPr marL="270272" lvl="1" indent="-270272"/>
            <a:r>
              <a:rPr lang="en-US" sz="1800" dirty="0" smtClean="0">
                <a:latin typeface="Arial" panose="020B0604020202020204" pitchFamily="34" charset="0"/>
              </a:rPr>
              <a:t>“Humility”</a:t>
            </a:r>
          </a:p>
          <a:p>
            <a:pPr marL="270272" lvl="1" indent="-270272"/>
            <a:r>
              <a:rPr lang="en-US" sz="1800" dirty="0" smtClean="0">
                <a:latin typeface="Arial" panose="020B0604020202020204" pitchFamily="34" charset="0"/>
              </a:rPr>
              <a:t>Morale</a:t>
            </a:r>
            <a:endParaRPr lang="en-US" sz="1800" dirty="0">
              <a:latin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924331" y="297791"/>
            <a:ext cx="2115029" cy="315717"/>
          </a:xfrm>
          <a:prstGeom prst="roundRect">
            <a:avLst/>
          </a:prstGeom>
          <a:solidFill>
            <a:srgbClr val="FFFF00"/>
          </a:solidFill>
          <a:ln w="19050" algn="ctr">
            <a:solidFill>
              <a:srgbClr val="C00000"/>
            </a:solidFill>
            <a:miter lim="800000"/>
            <a:headEnd type="none" w="lg" len="lg"/>
            <a:tailEnd type="none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wrap="square" lIns="27000" tIns="27000" rIns="27000" bIns="27000">
            <a:spAutoFit/>
          </a:bodyPr>
          <a:lstStyle/>
          <a:p>
            <a:r>
              <a:rPr lang="en-US" sz="1500" i="1" dirty="0">
                <a:latin typeface="Arial" panose="020B0604020202020204" pitchFamily="34" charset="0"/>
              </a:rPr>
              <a:t>Source: Cohn, </a:t>
            </a:r>
            <a:r>
              <a:rPr lang="en-US" sz="1500" i="1" dirty="0" err="1">
                <a:latin typeface="Arial" panose="020B0604020202020204" pitchFamily="34" charset="0"/>
              </a:rPr>
              <a:t>Anand</a:t>
            </a:r>
            <a:endParaRPr lang="en-US" sz="1500" i="1" dirty="0">
              <a:latin typeface="Arial" panose="020B0604020202020204" pitchFamily="34" charset="0"/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370" y="1532965"/>
            <a:ext cx="4795919" cy="274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34509" y="4406427"/>
            <a:ext cx="2909455" cy="2327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 source: Mountain Goat Software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0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NORMAL">
  <a:themeElements>
    <a:clrScheme name="MEY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6600"/>
      </a:hlink>
      <a:folHlink>
        <a:srgbClr val="CC9900"/>
      </a:folHlink>
    </a:clrScheme>
    <a:fontScheme name="BASIC_EIFFEL">
      <a:majorFont>
        <a:latin typeface="Arial Black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99"/>
        </a:solidFill>
        <a:ln w="12700" algn="ctr">
          <a:solidFill>
            <a:srgbClr val="990000"/>
          </a:solidFill>
          <a:miter lim="800000"/>
          <a:headEnd/>
          <a:tailEnd/>
        </a:ln>
        <a:effectLst>
          <a:outerShdw blurRad="50800" dist="50800" dir="5400000" sx="101000" sy="101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254000"/>
          <a:bevelB w="381000"/>
        </a:sp3d>
      </a:spPr>
      <a:bodyPr lIns="0" rIns="0"/>
      <a:lstStyle>
        <a:defPPr algn="ctr" rtl="0" fontAlgn="base">
          <a:lnSpc>
            <a:spcPct val="80000"/>
          </a:lnSpc>
          <a:spcBef>
            <a:spcPct val="50000"/>
          </a:spcBef>
          <a:spcAft>
            <a:spcPct val="0"/>
          </a:spcAft>
          <a:defRPr sz="2400" kern="1200">
            <a:solidFill>
              <a:srgbClr val="333399"/>
            </a:solidFill>
            <a:latin typeface="Comic Sans MS" pitchFamily="66" charset="0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defRPr sz="28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BASIC_EIFF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3">
        <a:dk1>
          <a:srgbClr val="000000"/>
        </a:dk1>
        <a:lt1>
          <a:srgbClr val="FFFFFF"/>
        </a:lt1>
        <a:dk2>
          <a:srgbClr val="3E609E"/>
        </a:dk2>
        <a:lt2>
          <a:srgbClr val="FF000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0000"/>
        </a:accent6>
        <a:hlink>
          <a:srgbClr val="3333FF"/>
        </a:hlink>
        <a:folHlink>
          <a:srgbClr val="00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6111</TotalTime>
  <Words>359</Words>
  <Application>Microsoft Macintosh PowerPoint</Application>
  <PresentationFormat>On-screen Show (16:9)</PresentationFormat>
  <Paragraphs>98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NORMAL</vt:lpstr>
      <vt:lpstr>PowerPoint Presentation</vt:lpstr>
      <vt:lpstr>User story</vt:lpstr>
      <vt:lpstr>Story card</vt:lpstr>
      <vt:lpstr>Task card</vt:lpstr>
      <vt:lpstr>Use case</vt:lpstr>
      <vt:lpstr>Use case example</vt:lpstr>
      <vt:lpstr>Use cases vs user stories</vt:lpstr>
      <vt:lpstr>Product backlog</vt:lpstr>
      <vt:lpstr>Task board, story board</vt:lpstr>
      <vt:lpstr>Story board</vt:lpstr>
      <vt:lpstr>Velocity</vt:lpstr>
      <vt:lpstr>Burndown chart</vt:lpstr>
      <vt:lpstr>Bullpen</vt:lpstr>
      <vt:lpstr>PowerPoint Presentation</vt:lpstr>
    </vt:vector>
  </TitlesOfParts>
  <Company>ETH Zürich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Covariance</dc:title>
  <dc:creator>Prof. Dr. Bertrand Meyer</dc:creator>
  <cp:lastModifiedBy>Marco Piccioni</cp:lastModifiedBy>
  <cp:revision>2509</cp:revision>
  <dcterms:created xsi:type="dcterms:W3CDTF">2008-09-15T09:44:04Z</dcterms:created>
  <dcterms:modified xsi:type="dcterms:W3CDTF">2016-08-10T07:37:51Z</dcterms:modified>
</cp:coreProperties>
</file>