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10"/>
  </p:notesMasterIdLst>
  <p:handoutMasterIdLst>
    <p:handoutMasterId r:id="rId11"/>
  </p:handoutMasterIdLst>
  <p:sldIdLst>
    <p:sldId id="600" r:id="rId2"/>
    <p:sldId id="758" r:id="rId3"/>
    <p:sldId id="751" r:id="rId4"/>
    <p:sldId id="752" r:id="rId5"/>
    <p:sldId id="754" r:id="rId6"/>
    <p:sldId id="755" r:id="rId7"/>
    <p:sldId id="757" r:id="rId8"/>
    <p:sldId id="679" r:id="rId9"/>
  </p:sldIdLst>
  <p:sldSz cx="9144000" cy="5143500" type="screen16x9"/>
  <p:notesSz cx="7315200" cy="9601200"/>
  <p:custDataLst>
    <p:tags r:id="rId12"/>
  </p:custDataLst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a Pedroni" initials="M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336600">
        <a:alpha val="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3333FF"/>
    <a:srgbClr val="000099"/>
    <a:srgbClr val="990000"/>
    <a:srgbClr val="CCCC00"/>
    <a:srgbClr val="CC9900"/>
    <a:srgbClr val="FFCCCC"/>
    <a:srgbClr val="BBE0E3"/>
    <a:srgbClr val="99FF99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8" autoAdjust="0"/>
    <p:restoredTop sz="96305" autoAdjust="0"/>
  </p:normalViewPr>
  <p:slideViewPr>
    <p:cSldViewPr snapToGrid="0">
      <p:cViewPr varScale="1">
        <p:scale>
          <a:sx n="138" d="100"/>
          <a:sy n="138" d="100"/>
        </p:scale>
        <p:origin x="950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88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691" y="86"/>
      </p:cViewPr>
      <p:guideLst/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59C9646B-9960-47D7-8365-D3911185A8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58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fld id="{3830A38A-F710-44C0-B69C-5380D4459B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25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F47559-80B0-423D-82E9-F38F58EDD82B}" type="slidenum">
              <a:rPr lang="en-US"/>
              <a:pPr/>
              <a:t>2</a:t>
            </a:fld>
            <a:endParaRPr lang="en-US"/>
          </a:p>
        </p:txBody>
      </p:sp>
      <p:sp>
        <p:nvSpPr>
          <p:cNvPr id="248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2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AB9C-207F-48ED-8B84-310E7BC0336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6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AB9C-207F-48ED-8B84-310E7BC0336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83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AB9C-207F-48ED-8B84-310E7BC0336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55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AB9C-207F-48ED-8B84-310E7BC0336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3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12718"/>
            <a:ext cx="6400800" cy="742964"/>
          </a:xfrm>
        </p:spPr>
        <p:txBody>
          <a:bodyPr wrap="none"/>
          <a:lstStyle>
            <a:lvl1pPr marL="0" indent="0" algn="ctr">
              <a:lnSpc>
                <a:spcPct val="150000"/>
              </a:lnSpc>
              <a:buNone/>
              <a:defRPr sz="280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085" name="Picture 1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358" y="3540954"/>
            <a:ext cx="3318641" cy="160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1117518" y="572372"/>
            <a:ext cx="6120345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Agile software development</a:t>
            </a:r>
          </a:p>
          <a:p>
            <a:pPr algn="ctr">
              <a:lnSpc>
                <a:spcPct val="150000"/>
              </a:lnSpc>
            </a:pPr>
            <a:r>
              <a: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Bertrand Meyer</a:t>
            </a:r>
            <a:endParaRPr kumimoji="0" lang="en-US" sz="3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 flipH="1">
            <a:off x="8223139" y="23908"/>
            <a:ext cx="891365" cy="33239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 bwMode="auto">
          <a:xfrm flipH="1">
            <a:off x="2158240" y="239857"/>
            <a:ext cx="5387034" cy="33239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0" name="Picture 1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153" y="4831953"/>
            <a:ext cx="210353" cy="225357"/>
          </a:xfrm>
          <a:prstGeom prst="rect">
            <a:avLst/>
          </a:prstGeom>
          <a:noFill/>
          <a:ln w="19050" algn="ctr">
            <a:noFill/>
            <a:miter lim="800000"/>
            <a:headEnd type="none" w="lg" len="lg"/>
            <a:tailEnd type="none" w="lg" len="lg"/>
          </a:ln>
          <a:effectLst/>
        </p:spPr>
      </p:pic>
      <p:sp>
        <p:nvSpPr>
          <p:cNvPr id="51" name="Text Box 15"/>
          <p:cNvSpPr txBox="1">
            <a:spLocks noChangeArrowheads="1"/>
          </p:cNvSpPr>
          <p:nvPr userDrawn="1"/>
        </p:nvSpPr>
        <p:spPr bwMode="auto">
          <a:xfrm>
            <a:off x="368506" y="4831953"/>
            <a:ext cx="211944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b="1" i="1" dirty="0">
                <a:solidFill>
                  <a:srgbClr val="990000"/>
                </a:solidFill>
                <a:latin typeface="Verdana" pitchFamily="34" charset="0"/>
              </a:rPr>
              <a:t>Chair of Software Engineering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87641" y="93567"/>
            <a:ext cx="8846822" cy="612775"/>
            <a:chOff x="187641" y="93567"/>
            <a:chExt cx="8846822" cy="612775"/>
          </a:xfrm>
        </p:grpSpPr>
        <p:grpSp>
          <p:nvGrpSpPr>
            <p:cNvPr id="25" name="Group 24"/>
            <p:cNvGrpSpPr/>
            <p:nvPr userDrawn="1"/>
          </p:nvGrpSpPr>
          <p:grpSpPr>
            <a:xfrm>
              <a:off x="187641" y="93567"/>
              <a:ext cx="8846822" cy="612775"/>
              <a:chOff x="187641" y="93567"/>
              <a:chExt cx="8846822" cy="612775"/>
            </a:xfrm>
          </p:grpSpPr>
          <p:grpSp>
            <p:nvGrpSpPr>
              <p:cNvPr id="27" name="Gruppieren 10"/>
              <p:cNvGrpSpPr/>
              <p:nvPr userDrawn="1"/>
            </p:nvGrpSpPr>
            <p:grpSpPr>
              <a:xfrm>
                <a:off x="187641" y="93567"/>
                <a:ext cx="8846822" cy="612775"/>
                <a:chOff x="142874" y="152400"/>
                <a:chExt cx="8859601" cy="612775"/>
              </a:xfrm>
              <a:solidFill>
                <a:srgbClr val="002060"/>
              </a:solidFill>
            </p:grpSpPr>
            <p:sp>
              <p:nvSpPr>
                <p:cNvPr id="29" name="Rechteck 23"/>
                <p:cNvSpPr/>
                <p:nvPr userDrawn="1"/>
              </p:nvSpPr>
              <p:spPr>
                <a:xfrm>
                  <a:off x="142875" y="152400"/>
                  <a:ext cx="8859600" cy="471600"/>
                </a:xfrm>
                <a:prstGeom prst="rect">
                  <a:avLst/>
                </a:prstGeom>
                <a:grpFill/>
                <a:ln w="2540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CH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0" name="Rechteck 24"/>
                <p:cNvSpPr/>
                <p:nvPr userDrawn="1"/>
              </p:nvSpPr>
              <p:spPr>
                <a:xfrm>
                  <a:off x="142874" y="597694"/>
                  <a:ext cx="187200" cy="167481"/>
                </a:xfrm>
                <a:prstGeom prst="rect">
                  <a:avLst/>
                </a:prstGeom>
                <a:grpFill/>
                <a:ln w="2540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CH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1" name="Rechteck 25"/>
                <p:cNvSpPr/>
                <p:nvPr userDrawn="1"/>
              </p:nvSpPr>
              <p:spPr>
                <a:xfrm>
                  <a:off x="8814997" y="597693"/>
                  <a:ext cx="187200" cy="167481"/>
                </a:xfrm>
                <a:prstGeom prst="rect">
                  <a:avLst/>
                </a:prstGeom>
                <a:grpFill/>
                <a:ln w="2540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CH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pic>
              <p:nvPicPr>
                <p:cNvPr id="32" name="Bild 18" descr="g_eth_logo_kurz_neg_Schutzraum.eps"/>
                <p:cNvPicPr>
                  <a:picLocks noChangeAspect="1"/>
                </p:cNvPicPr>
                <p:nvPr userDrawn="1"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4000" y="306000"/>
                  <a:ext cx="781900" cy="170143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  <p:sp>
            <p:nvSpPr>
              <p:cNvPr id="28" name="Rectangle 27"/>
              <p:cNvSpPr/>
              <p:nvPr userDrawn="1"/>
            </p:nvSpPr>
            <p:spPr bwMode="auto">
              <a:xfrm>
                <a:off x="368506" y="109331"/>
                <a:ext cx="1036848" cy="344648"/>
              </a:xfrm>
              <a:prstGeom prst="rect">
                <a:avLst/>
              </a:prstGeom>
              <a:solidFill>
                <a:srgbClr val="002060"/>
              </a:solidFill>
              <a:ln w="12700" algn="ctr">
                <a:noFill/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B w="381000"/>
              </a:sp3d>
            </p:spPr>
            <p:txBody>
              <a:bodyPr lIns="0" rIns="0" rtlCol="0" anchor="ctr"/>
              <a:lstStyle/>
              <a:p>
                <a:pPr algn="ctr" rtl="0" fontAlgn="base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lang="en-US" sz="2400" kern="1200" dirty="0">
                  <a:solidFill>
                    <a:srgbClr val="333399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6" name="Bild 18" descr="g_eth_logo_kurz_neg_Schutzraum.eps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1" y="226297"/>
              <a:ext cx="1042262" cy="170143"/>
            </a:xfrm>
            <a:prstGeom prst="rect">
              <a:avLst/>
            </a:prstGeom>
            <a:solidFill>
              <a:srgbClr val="273C79"/>
            </a:solidFill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38" y="86917"/>
            <a:ext cx="7942262" cy="32674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 baseline="0">
                <a:solidFill>
                  <a:srgbClr val="000099"/>
                </a:solidFill>
                <a:latin typeface="Cambria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5475" indent="-2682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2050" indent="-2682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5588" indent="-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73263" indent="-2682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2099247" y="572372"/>
            <a:ext cx="5234150" cy="10395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  <a:cs typeface="Arial" panose="020B0604020202020204" pitchFamily="34" charset="0"/>
              </a:rPr>
              <a:t>Agile Software Development</a:t>
            </a:r>
            <a:b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  <a:cs typeface="Arial" panose="020B0604020202020204" pitchFamily="34" charset="0"/>
              </a:rPr>
            </a:b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  <a:cs typeface="Arial" panose="020B0604020202020204" pitchFamily="34" charset="0"/>
              </a:rPr>
              <a:t>Bertrand Meyer</a:t>
            </a:r>
            <a:endParaRPr kumimoji="0" lang="en-US" sz="3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 flipH="1">
            <a:off x="8223139" y="23908"/>
            <a:ext cx="891365" cy="33239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 bwMode="auto">
          <a:xfrm flipH="1">
            <a:off x="2158240" y="239857"/>
            <a:ext cx="5387034" cy="33239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0" name="Picture 1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153" y="4883323"/>
            <a:ext cx="210353" cy="225357"/>
          </a:xfrm>
          <a:prstGeom prst="rect">
            <a:avLst/>
          </a:prstGeom>
          <a:noFill/>
          <a:ln w="19050" algn="ctr">
            <a:noFill/>
            <a:miter lim="800000"/>
            <a:headEnd type="none" w="lg" len="lg"/>
            <a:tailEnd type="none" w="lg" len="lg"/>
          </a:ln>
          <a:effectLst/>
        </p:spPr>
      </p:pic>
      <p:sp>
        <p:nvSpPr>
          <p:cNvPr id="51" name="Text Box 15"/>
          <p:cNvSpPr txBox="1">
            <a:spLocks noChangeArrowheads="1"/>
          </p:cNvSpPr>
          <p:nvPr userDrawn="1"/>
        </p:nvSpPr>
        <p:spPr bwMode="auto">
          <a:xfrm>
            <a:off x="368506" y="4883323"/>
            <a:ext cx="211944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b="1" i="1" dirty="0">
                <a:solidFill>
                  <a:srgbClr val="990000"/>
                </a:solidFill>
                <a:latin typeface="Verdana" pitchFamily="34" charset="0"/>
              </a:rPr>
              <a:t>Chair of Software Engineering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49239" y="1750353"/>
            <a:ext cx="8594725" cy="2934050"/>
          </a:xfrm>
        </p:spPr>
        <p:txBody>
          <a:bodyPr/>
          <a:lstStyle>
            <a:lvl1pPr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5475" indent="-268288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SzPct val="80000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2050" indent="-268288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Font typeface="Arial" pitchFamily="34" charset="0"/>
              <a:buChar char="•"/>
              <a:defRPr sz="2400">
                <a:latin typeface="Cambria" panose="02040503050406030204" pitchFamily="18" charset="0"/>
                <a:cs typeface="Arial" panose="020B0604020202020204" pitchFamily="34" charset="0"/>
              </a:defRPr>
            </a:lvl3pPr>
            <a:lvl4pPr marL="1525588" indent="-266700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defRPr sz="2400">
                <a:latin typeface="Cambria" panose="02040503050406030204" pitchFamily="18" charset="0"/>
                <a:cs typeface="Arial" panose="020B0604020202020204" pitchFamily="34" charset="0"/>
              </a:defRPr>
            </a:lvl4pPr>
            <a:lvl5pPr marL="1973263" indent="-268288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defRPr sz="2400">
                <a:latin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87641" y="83628"/>
            <a:ext cx="8846822" cy="612775"/>
            <a:chOff x="187641" y="93567"/>
            <a:chExt cx="8846822" cy="612775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187641" y="93567"/>
              <a:ext cx="8846822" cy="612775"/>
              <a:chOff x="187641" y="93567"/>
              <a:chExt cx="8846822" cy="612775"/>
            </a:xfrm>
          </p:grpSpPr>
          <p:grpSp>
            <p:nvGrpSpPr>
              <p:cNvPr id="45" name="Gruppieren 10"/>
              <p:cNvGrpSpPr/>
              <p:nvPr userDrawn="1"/>
            </p:nvGrpSpPr>
            <p:grpSpPr>
              <a:xfrm>
                <a:off x="187641" y="93567"/>
                <a:ext cx="8846822" cy="612775"/>
                <a:chOff x="142874" y="152400"/>
                <a:chExt cx="8859601" cy="612775"/>
              </a:xfrm>
              <a:solidFill>
                <a:srgbClr val="002060"/>
              </a:solidFill>
            </p:grpSpPr>
            <p:sp>
              <p:nvSpPr>
                <p:cNvPr id="46" name="Rechteck 23"/>
                <p:cNvSpPr/>
                <p:nvPr userDrawn="1"/>
              </p:nvSpPr>
              <p:spPr>
                <a:xfrm>
                  <a:off x="142875" y="152400"/>
                  <a:ext cx="8859600" cy="471600"/>
                </a:xfrm>
                <a:prstGeom prst="rect">
                  <a:avLst/>
                </a:prstGeom>
                <a:grpFill/>
                <a:ln w="2540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CH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7" name="Rechteck 24"/>
                <p:cNvSpPr/>
                <p:nvPr userDrawn="1"/>
              </p:nvSpPr>
              <p:spPr>
                <a:xfrm>
                  <a:off x="142874" y="597694"/>
                  <a:ext cx="187200" cy="167481"/>
                </a:xfrm>
                <a:prstGeom prst="rect">
                  <a:avLst/>
                </a:prstGeom>
                <a:grpFill/>
                <a:ln w="2540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CH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8" name="Rechteck 25"/>
                <p:cNvSpPr/>
                <p:nvPr userDrawn="1"/>
              </p:nvSpPr>
              <p:spPr>
                <a:xfrm>
                  <a:off x="8814997" y="597693"/>
                  <a:ext cx="187200" cy="167481"/>
                </a:xfrm>
                <a:prstGeom prst="rect">
                  <a:avLst/>
                </a:prstGeom>
                <a:grpFill/>
                <a:ln w="2540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CH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pic>
              <p:nvPicPr>
                <p:cNvPr id="49" name="Bild 18" descr="g_eth_logo_kurz_neg_Schutzraum.eps"/>
                <p:cNvPicPr>
                  <a:picLocks noChangeAspect="1"/>
                </p:cNvPicPr>
                <p:nvPr userDrawn="1"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4000" y="306000"/>
                  <a:ext cx="781900" cy="170143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  <p:sp>
            <p:nvSpPr>
              <p:cNvPr id="3" name="Rectangle 2"/>
              <p:cNvSpPr/>
              <p:nvPr userDrawn="1"/>
            </p:nvSpPr>
            <p:spPr bwMode="auto">
              <a:xfrm>
                <a:off x="368506" y="109331"/>
                <a:ext cx="1036848" cy="344648"/>
              </a:xfrm>
              <a:prstGeom prst="rect">
                <a:avLst/>
              </a:prstGeom>
              <a:solidFill>
                <a:srgbClr val="002060"/>
              </a:solidFill>
              <a:ln w="12700" algn="ctr">
                <a:noFill/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B w="381000"/>
              </a:sp3d>
            </p:spPr>
            <p:txBody>
              <a:bodyPr lIns="0" rIns="0" rtlCol="0" anchor="ctr"/>
              <a:lstStyle/>
              <a:p>
                <a:pPr algn="ctr" rtl="0" fontAlgn="base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lang="en-US" sz="2400" kern="1200" dirty="0">
                  <a:solidFill>
                    <a:srgbClr val="333399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5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1" y="226297"/>
              <a:ext cx="1042262" cy="170143"/>
            </a:xfrm>
            <a:prstGeom prst="rect">
              <a:avLst/>
            </a:prstGeom>
            <a:solidFill>
              <a:srgbClr val="273C79"/>
            </a:solidFill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57260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0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9238" y="86916"/>
            <a:ext cx="8117522" cy="33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5800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9239" y="658586"/>
            <a:ext cx="8594725" cy="4233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80039" name="Rectangle 7"/>
          <p:cNvSpPr>
            <a:spLocks noChangeArrowheads="1"/>
          </p:cNvSpPr>
          <p:nvPr/>
        </p:nvSpPr>
        <p:spPr bwMode="auto">
          <a:xfrm>
            <a:off x="4643438" y="3543300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en-US" sz="1400">
              <a:latin typeface="Arial" charset="0"/>
            </a:endParaRPr>
          </a:p>
        </p:txBody>
      </p:sp>
      <p:sp>
        <p:nvSpPr>
          <p:cNvPr id="1580045" name="Line 13"/>
          <p:cNvSpPr>
            <a:spLocks noChangeShapeType="1"/>
          </p:cNvSpPr>
          <p:nvPr userDrawn="1"/>
        </p:nvSpPr>
        <p:spPr bwMode="auto">
          <a:xfrm flipV="1">
            <a:off x="249238" y="492595"/>
            <a:ext cx="7200000" cy="344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8642575" y="4863619"/>
            <a:ext cx="5048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</a:pPr>
            <a:fld id="{CF1FDE98-111E-4F33-B410-FEF89BF09012}" type="slidenum">
              <a:rPr lang="en-US" sz="1400">
                <a:latin typeface="Arial" pitchFamily="34" charset="0"/>
                <a:cs typeface="Arial" pitchFamily="34" charset="0"/>
              </a:rPr>
              <a:pPr algn="r">
                <a:spcBef>
                  <a:spcPct val="0"/>
                </a:spcBef>
              </a:pPr>
              <a:t>‹#›</a:t>
            </a:fld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13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43962" y="91680"/>
            <a:ext cx="210353" cy="225357"/>
          </a:xfrm>
          <a:prstGeom prst="rect">
            <a:avLst/>
          </a:prstGeom>
          <a:noFill/>
          <a:ln w="19050" algn="ctr">
            <a:noFill/>
            <a:miter lim="800000"/>
            <a:headEnd type="none" w="lg" len="lg"/>
            <a:tailEnd type="none" w="lg" len="lg"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i="0" baseline="0">
          <a:solidFill>
            <a:srgbClr val="006699"/>
          </a:solidFill>
          <a:latin typeface="Arial Rounded MT Bold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9pPr>
    </p:titleStyle>
    <p:bodyStyle>
      <a:lvl1pPr algn="l" rtl="0" fontAlgn="base">
        <a:spcBef>
          <a:spcPts val="600"/>
        </a:spcBef>
        <a:spcAft>
          <a:spcPct val="0"/>
        </a:spcAft>
        <a:buClr>
          <a:srgbClr val="8B0000"/>
        </a:buClr>
        <a:buFont typeface="Wingdings" pitchFamily="2" charset="2"/>
        <a:defRPr sz="2400">
          <a:solidFill>
            <a:srgbClr val="3333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96938" indent="-360363" algn="l" rtl="0" fontAlgn="base">
        <a:spcBef>
          <a:spcPts val="600"/>
        </a:spcBef>
        <a:spcAft>
          <a:spcPct val="0"/>
        </a:spcAft>
        <a:buClr>
          <a:srgbClr val="8B0000"/>
        </a:buClr>
        <a:buFont typeface="Wingdings" pitchFamily="2" charset="2"/>
        <a:buChar char="Ø"/>
        <a:defRPr sz="2400">
          <a:solidFill>
            <a:srgbClr val="3333FF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304925" indent="-228600" algn="l" rtl="0" fontAlgn="base">
        <a:spcBef>
          <a:spcPts val="6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712913" indent="-228600" algn="l" rtl="0" fontAlgn="base">
        <a:spcBef>
          <a:spcPts val="6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120900" indent="-228600" algn="l" rtl="0" fontAlgn="base">
        <a:spcBef>
          <a:spcPts val="6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781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6pPr>
      <a:lvl7pPr marL="30353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7pPr>
      <a:lvl8pPr marL="34925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8pPr>
      <a:lvl9pPr marL="39497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522" y="1702276"/>
            <a:ext cx="8643885" cy="3015552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900" b="1" dirty="0" smtClean="0">
                <a:latin typeface="Verdana" pitchFamily="34" charset="0"/>
              </a:rPr>
              <a:t>Part </a:t>
            </a:r>
            <a:r>
              <a:rPr lang="en-US" sz="2900" b="1" dirty="0" smtClean="0">
                <a:latin typeface="Verdana" pitchFamily="34" charset="0"/>
              </a:rPr>
              <a:t>F: assessment</a:t>
            </a:r>
            <a:endParaRPr lang="en-US" sz="2900" b="1" dirty="0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907306" y="86917"/>
            <a:ext cx="379319" cy="41813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83203" name="Rectangle 3"/>
          <p:cNvSpPr>
            <a:spLocks noGrp="1" noChangeArrowheads="1"/>
          </p:cNvSpPr>
          <p:nvPr>
            <p:ph idx="1"/>
          </p:nvPr>
        </p:nvSpPr>
        <p:spPr>
          <a:xfrm>
            <a:off x="7180729" y="4504765"/>
            <a:ext cx="328781" cy="281921"/>
          </a:xfrm>
        </p:spPr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>
              <a:solidFill>
                <a:srgbClr val="993300"/>
              </a:solidFill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7351295" y="4440436"/>
            <a:ext cx="215128" cy="12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8B0000"/>
              </a:buClr>
              <a:buSzPct val="80000"/>
              <a:buFont typeface="Wingdings" pitchFamily="2" charset="2"/>
              <a:buNone/>
              <a:defRPr sz="2400">
                <a:solidFill>
                  <a:srgbClr val="3333FF"/>
                </a:solidFill>
                <a:latin typeface="+mn-lt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400">
                <a:solidFill>
                  <a:srgbClr val="336600"/>
                </a:solidFill>
                <a:latin typeface="+mn-lt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400">
                <a:solidFill>
                  <a:srgbClr val="3333FF"/>
                </a:solidFill>
                <a:latin typeface="+mn-lt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400">
                <a:solidFill>
                  <a:srgbClr val="3333FF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>
                <a:solidFill>
                  <a:srgbClr val="3333FF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>
                <a:solidFill>
                  <a:srgbClr val="3333FF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>
                <a:solidFill>
                  <a:srgbClr val="3333FF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>
                <a:solidFill>
                  <a:srgbClr val="3333FF"/>
                </a:solidFill>
                <a:latin typeface="+mn-lt"/>
                <a:cs typeface="+mn-cs"/>
              </a:defRPr>
            </a:lvl9pPr>
          </a:lstStyle>
          <a:p>
            <a:pPr defTabSz="685800">
              <a:defRPr/>
            </a:pPr>
            <a:endParaRPr lang="en-US" sz="1500" b="1" kern="0">
              <a:solidFill>
                <a:srgbClr val="000000"/>
              </a:solidFill>
              <a:latin typeface="Constantia" panose="02030602050306030303" pitchFamily="18" charset="0"/>
              <a:cs typeface="Arial"/>
            </a:endParaRPr>
          </a:p>
          <a:p>
            <a:pPr defTabSz="685800">
              <a:defRPr/>
            </a:pPr>
            <a:endParaRPr lang="en-US" sz="1200" b="1" kern="0">
              <a:solidFill>
                <a:srgbClr val="000000"/>
              </a:solidFill>
              <a:latin typeface="Constantia" panose="02030602050306030303" pitchFamily="18" charset="0"/>
              <a:cs typeface="Arial"/>
            </a:endParaRPr>
          </a:p>
          <a:p>
            <a:pPr defTabSz="685800">
              <a:defRPr/>
            </a:pPr>
            <a:endParaRPr lang="en-US" sz="1200" b="1" kern="0">
              <a:solidFill>
                <a:srgbClr val="000000"/>
              </a:solidFill>
              <a:latin typeface="Constantia" panose="02030602050306030303" pitchFamily="18" charset="0"/>
              <a:cs typeface="Arial"/>
            </a:endParaRPr>
          </a:p>
          <a:p>
            <a:pPr defTabSz="685800">
              <a:defRPr/>
            </a:pPr>
            <a:endParaRPr lang="en-US" sz="2100" b="1" kern="0" dirty="0">
              <a:solidFill>
                <a:srgbClr val="A50021"/>
              </a:solidFill>
              <a:latin typeface="Constantia" panose="02030602050306030303" pitchFamily="18" charset="0"/>
              <a:cs typeface="Arial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16131" y="295982"/>
            <a:ext cx="7647709" cy="41891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kern="1200">
              <a:solidFill>
                <a:srgbClr val="333399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546" y="177339"/>
            <a:ext cx="3298891" cy="486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46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ugly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716" y="641895"/>
            <a:ext cx="8490066" cy="4340199"/>
          </a:xfrm>
        </p:spPr>
        <p:txBody>
          <a:bodyPr/>
          <a:lstStyle/>
          <a:p>
            <a:pPr marL="271463" lvl="1" indent="-271463">
              <a:spcBef>
                <a:spcPts val="600"/>
              </a:spcBef>
              <a:tabLst>
                <a:tab pos="335756" algn="l"/>
              </a:tabLst>
            </a:pPr>
            <a:r>
              <a:rPr lang="en-US" sz="1800" dirty="0">
                <a:solidFill>
                  <a:srgbClr val="8B0000"/>
                </a:solidFill>
              </a:rPr>
              <a:t>Rejection of upfront tasks</a:t>
            </a:r>
          </a:p>
          <a:p>
            <a:pPr marL="808038" lvl="2" indent="-271463">
              <a:spcBef>
                <a:spcPts val="600"/>
              </a:spcBef>
              <a:tabLst>
                <a:tab pos="335756" algn="l"/>
              </a:tabLst>
            </a:pPr>
            <a:r>
              <a:rPr lang="en-US" sz="1800" dirty="0">
                <a:solidFill>
                  <a:srgbClr val="8B0000"/>
                </a:solidFill>
              </a:rPr>
              <a:t>Particularly: no upfront </a:t>
            </a:r>
            <a:r>
              <a:rPr lang="en-US" sz="1800" dirty="0" smtClean="0">
                <a:solidFill>
                  <a:srgbClr val="8B0000"/>
                </a:solidFill>
              </a:rPr>
              <a:t>requirements</a:t>
            </a:r>
          </a:p>
          <a:p>
            <a:pPr marL="808038" lvl="2" indent="-271463">
              <a:spcBef>
                <a:spcPts val="600"/>
              </a:spcBef>
              <a:tabLst>
                <a:tab pos="335756" algn="l"/>
              </a:tabLst>
            </a:pPr>
            <a:r>
              <a:rPr lang="en-US" sz="1800" dirty="0">
                <a:solidFill>
                  <a:srgbClr val="8B0000"/>
                </a:solidFill>
              </a:rPr>
              <a:t>Dismissal of a priori architecture </a:t>
            </a:r>
            <a:r>
              <a:rPr lang="en-US" sz="1800" dirty="0" smtClean="0">
                <a:solidFill>
                  <a:srgbClr val="8B0000"/>
                </a:solidFill>
              </a:rPr>
              <a:t>work</a:t>
            </a:r>
            <a:endParaRPr lang="en-US" sz="1800" dirty="0">
              <a:solidFill>
                <a:srgbClr val="8B0000"/>
              </a:solidFill>
            </a:endParaRPr>
          </a:p>
          <a:p>
            <a:pPr marL="271463" lvl="1" indent="-271463">
              <a:spcBef>
                <a:spcPts val="600"/>
              </a:spcBef>
              <a:tabLst>
                <a:tab pos="335756" algn="l"/>
              </a:tabLst>
            </a:pPr>
            <a:r>
              <a:rPr lang="en-US" sz="1800" dirty="0">
                <a:solidFill>
                  <a:srgbClr val="8B0000"/>
                </a:solidFill>
              </a:rPr>
              <a:t>User stories as a replacement for abstract requirements</a:t>
            </a:r>
          </a:p>
          <a:p>
            <a:pPr marL="271463" lvl="1" indent="-271463">
              <a:spcBef>
                <a:spcPts val="600"/>
              </a:spcBef>
              <a:tabLst>
                <a:tab pos="335756" algn="l"/>
              </a:tabLst>
            </a:pPr>
            <a:r>
              <a:rPr lang="en-US" sz="1800" dirty="0">
                <a:solidFill>
                  <a:srgbClr val="8B0000"/>
                </a:solidFill>
              </a:rPr>
              <a:t>Tests as a replacement for specifications</a:t>
            </a:r>
          </a:p>
          <a:p>
            <a:pPr marL="271463" lvl="1" indent="-271463">
              <a:spcBef>
                <a:spcPts val="600"/>
              </a:spcBef>
              <a:tabLst>
                <a:tab pos="335756" algn="l"/>
              </a:tabLst>
            </a:pPr>
            <a:r>
              <a:rPr lang="en-US" sz="1800" dirty="0">
                <a:solidFill>
                  <a:srgbClr val="8B0000"/>
                </a:solidFill>
              </a:rPr>
              <a:t>Feature-based development &amp; ignorance of dependencies</a:t>
            </a:r>
          </a:p>
          <a:p>
            <a:pPr marL="271463" lvl="1" indent="-271463">
              <a:spcBef>
                <a:spcPts val="600"/>
              </a:spcBef>
              <a:tabLst>
                <a:tab pos="335756" algn="l"/>
              </a:tabLst>
            </a:pPr>
            <a:r>
              <a:rPr lang="en-US" sz="1800" dirty="0" smtClean="0">
                <a:solidFill>
                  <a:srgbClr val="8B0000"/>
                </a:solidFill>
              </a:rPr>
              <a:t>Method </a:t>
            </a:r>
            <a:r>
              <a:rPr lang="en-US" sz="1800" dirty="0">
                <a:solidFill>
                  <a:srgbClr val="8B0000"/>
                </a:solidFill>
              </a:rPr>
              <a:t>keeper (e.g. </a:t>
            </a:r>
            <a:r>
              <a:rPr lang="en-US" sz="1800" dirty="0">
                <a:solidFill>
                  <a:srgbClr val="8B0000"/>
                </a:solidFill>
              </a:rPr>
              <a:t>Scrum Master) as a separate role</a:t>
            </a:r>
          </a:p>
          <a:p>
            <a:pPr marL="271463" lvl="1" indent="-271463">
              <a:spcBef>
                <a:spcPts val="600"/>
              </a:spcBef>
              <a:tabLst>
                <a:tab pos="335756" algn="l"/>
              </a:tabLst>
            </a:pPr>
            <a:r>
              <a:rPr lang="en-US" sz="1800" dirty="0">
                <a:solidFill>
                  <a:srgbClr val="8B0000"/>
                </a:solidFill>
              </a:rPr>
              <a:t>Test-driven </a:t>
            </a:r>
            <a:r>
              <a:rPr lang="en-US" sz="1800" dirty="0" smtClean="0">
                <a:solidFill>
                  <a:srgbClr val="8B0000"/>
                </a:solidFill>
              </a:rPr>
              <a:t>development (but not the rest of </a:t>
            </a:r>
            <a:r>
              <a:rPr lang="en-US" sz="1800" dirty="0" err="1" smtClean="0">
                <a:solidFill>
                  <a:srgbClr val="8B0000"/>
                </a:solidFill>
              </a:rPr>
              <a:t>agile’s</a:t>
            </a:r>
            <a:r>
              <a:rPr lang="en-US" sz="1800" dirty="0" smtClean="0">
                <a:solidFill>
                  <a:srgbClr val="8B0000"/>
                </a:solidFill>
              </a:rPr>
              <a:t> emphasis on tests)</a:t>
            </a:r>
            <a:endParaRPr lang="en-US" sz="1800" dirty="0">
              <a:solidFill>
                <a:srgbClr val="8B0000"/>
              </a:solidFill>
            </a:endParaRPr>
          </a:p>
          <a:p>
            <a:pPr marL="271463" lvl="1" indent="-271463">
              <a:spcBef>
                <a:spcPts val="600"/>
              </a:spcBef>
              <a:tabLst>
                <a:tab pos="335756" algn="l"/>
              </a:tabLst>
            </a:pPr>
            <a:r>
              <a:rPr lang="en-US" sz="1800" dirty="0">
                <a:solidFill>
                  <a:srgbClr val="8B0000"/>
                </a:solidFill>
              </a:rPr>
              <a:t>Dismissal of traditional manager tasks</a:t>
            </a:r>
          </a:p>
          <a:p>
            <a:pPr marL="271463" lvl="1" indent="-271463">
              <a:spcBef>
                <a:spcPts val="600"/>
              </a:spcBef>
              <a:tabLst>
                <a:tab pos="335756" algn="l"/>
              </a:tabLst>
            </a:pPr>
            <a:r>
              <a:rPr lang="en-US" sz="1800" dirty="0">
                <a:solidFill>
                  <a:srgbClr val="8B0000"/>
                </a:solidFill>
              </a:rPr>
              <a:t>Dismissal </a:t>
            </a:r>
            <a:r>
              <a:rPr lang="en-US" sz="1800" dirty="0">
                <a:solidFill>
                  <a:srgbClr val="8B0000"/>
                </a:solidFill>
              </a:rPr>
              <a:t>of </a:t>
            </a:r>
            <a:r>
              <a:rPr lang="en-US" sz="1800" dirty="0">
                <a:solidFill>
                  <a:srgbClr val="8B0000"/>
                </a:solidFill>
              </a:rPr>
              <a:t>auxiliary products and non-shippable artifacts</a:t>
            </a:r>
          </a:p>
          <a:p>
            <a:pPr marL="271463" lvl="1" indent="-271463">
              <a:spcBef>
                <a:spcPts val="600"/>
              </a:spcBef>
              <a:tabLst>
                <a:tab pos="335756" algn="l"/>
              </a:tabLst>
            </a:pPr>
            <a:r>
              <a:rPr lang="en-US" sz="1800" dirty="0">
                <a:solidFill>
                  <a:srgbClr val="8B0000"/>
                </a:solidFill>
              </a:rPr>
              <a:t>Dismissal of </a:t>
            </a:r>
            <a:r>
              <a:rPr lang="en-US" sz="1800" dirty="0">
                <a:solidFill>
                  <a:srgbClr val="8B0000"/>
                </a:solidFill>
              </a:rPr>
              <a:t>a priori concern for extendibility</a:t>
            </a:r>
          </a:p>
          <a:p>
            <a:pPr marL="271463" lvl="1" indent="-271463">
              <a:spcBef>
                <a:spcPts val="600"/>
              </a:spcBef>
              <a:tabLst>
                <a:tab pos="335756" algn="l"/>
              </a:tabLst>
            </a:pPr>
            <a:r>
              <a:rPr lang="en-US" sz="1800" dirty="0">
                <a:solidFill>
                  <a:srgbClr val="8B0000"/>
                </a:solidFill>
              </a:rPr>
              <a:t>Dismissal of a priori concern for </a:t>
            </a:r>
            <a:r>
              <a:rPr lang="en-US" sz="1800" dirty="0">
                <a:solidFill>
                  <a:srgbClr val="8B0000"/>
                </a:solidFill>
              </a:rPr>
              <a:t>reusability</a:t>
            </a:r>
          </a:p>
          <a:p>
            <a:pPr>
              <a:spcBef>
                <a:spcPts val="600"/>
              </a:spcBef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05254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0025" lvl="1" indent="-200025">
              <a:spcBef>
                <a:spcPts val="1200"/>
              </a:spcBef>
              <a:tabLst>
                <a:tab pos="200025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Pair programming</a:t>
            </a:r>
            <a:endParaRPr lang="en-US" dirty="0">
              <a:solidFill>
                <a:schemeClr val="tx1"/>
              </a:solidFill>
            </a:endParaRPr>
          </a:p>
          <a:p>
            <a:pPr marL="200025" lvl="1" indent="-200025">
              <a:spcBef>
                <a:spcPts val="1200"/>
              </a:spcBef>
              <a:tabLst>
                <a:tab pos="200025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Open-space working arrangements</a:t>
            </a:r>
          </a:p>
          <a:p>
            <a:pPr marL="200025" lvl="1" indent="-200025">
              <a:spcBef>
                <a:spcPts val="1200"/>
              </a:spcBef>
              <a:tabLst>
                <a:tab pos="200025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Self-organizing teams</a:t>
            </a:r>
          </a:p>
          <a:p>
            <a:pPr marL="200025" lvl="1" indent="-200025">
              <a:spcBef>
                <a:spcPts val="1200"/>
              </a:spcBef>
              <a:tabLst>
                <a:tab pos="200025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Maintaining a sustainable pace</a:t>
            </a:r>
          </a:p>
          <a:p>
            <a:pPr marL="200025" lvl="1" indent="-200025">
              <a:spcBef>
                <a:spcPts val="1200"/>
              </a:spcBef>
              <a:tabLst>
                <a:tab pos="200025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Producing minimal functionality</a:t>
            </a:r>
          </a:p>
          <a:p>
            <a:pPr marL="200025" lvl="1" indent="-200025">
              <a:spcBef>
                <a:spcPts val="1200"/>
              </a:spcBef>
              <a:tabLst>
                <a:tab pos="200025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Planning </a:t>
            </a:r>
            <a:r>
              <a:rPr lang="en-US" dirty="0" smtClean="0">
                <a:solidFill>
                  <a:schemeClr val="tx1"/>
                </a:solidFill>
              </a:rPr>
              <a:t>poker</a:t>
            </a:r>
            <a:endParaRPr lang="en-US" dirty="0" smtClean="0">
              <a:solidFill>
                <a:schemeClr val="tx1"/>
              </a:solidFill>
            </a:endParaRPr>
          </a:p>
          <a:p>
            <a:pPr marL="200025" lvl="1" indent="-200025">
              <a:spcBef>
                <a:spcPts val="1200"/>
              </a:spcBef>
              <a:tabLst>
                <a:tab pos="200025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Cross-functional </a:t>
            </a:r>
            <a:r>
              <a:rPr lang="en-US" dirty="0" smtClean="0">
                <a:solidFill>
                  <a:schemeClr val="tx1"/>
                </a:solidFill>
              </a:rPr>
              <a:t>teams</a:t>
            </a:r>
          </a:p>
          <a:p>
            <a:pPr marL="200025" lvl="1" indent="-200025">
              <a:spcBef>
                <a:spcPts val="1200"/>
              </a:spcBef>
              <a:tabLst>
                <a:tab pos="200025" algn="l"/>
              </a:tabLst>
            </a:pPr>
            <a:r>
              <a:rPr lang="en-US" dirty="0">
                <a:solidFill>
                  <a:schemeClr val="tx1"/>
                </a:solidFill>
              </a:rPr>
              <a:t>Embedded </a:t>
            </a:r>
            <a:r>
              <a:rPr lang="en-US" dirty="0" smtClean="0">
                <a:solidFill>
                  <a:schemeClr val="tx1"/>
                </a:solidFill>
              </a:rPr>
              <a:t>customer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175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lvl="1" indent="-271463">
              <a:spcBef>
                <a:spcPts val="900"/>
              </a:spcBef>
            </a:pPr>
            <a:r>
              <a:rPr lang="en-US" dirty="0"/>
              <a:t>Acceptance of </a:t>
            </a:r>
            <a:r>
              <a:rPr lang="en-US" dirty="0" smtClean="0"/>
              <a:t>change</a:t>
            </a:r>
          </a:p>
          <a:p>
            <a:pPr marL="271463" lvl="1" indent="-271463">
              <a:spcBef>
                <a:spcPts val="900"/>
              </a:spcBef>
            </a:pPr>
            <a:r>
              <a:rPr lang="en-US" dirty="0" smtClean="0"/>
              <a:t>I</a:t>
            </a:r>
            <a:r>
              <a:rPr lang="en-US" dirty="0" smtClean="0"/>
              <a:t>terative development</a:t>
            </a:r>
            <a:endParaRPr lang="en-US" dirty="0" smtClean="0"/>
          </a:p>
          <a:p>
            <a:pPr marL="271463" lvl="1" indent="-271463">
              <a:spcBef>
                <a:spcPts val="900"/>
              </a:spcBef>
            </a:pPr>
            <a:r>
              <a:rPr lang="en-US" dirty="0" smtClean="0"/>
              <a:t>Emphasis on working code</a:t>
            </a:r>
          </a:p>
          <a:p>
            <a:pPr marL="271463" lvl="1" indent="-271463">
              <a:spcBef>
                <a:spcPts val="900"/>
              </a:spcBef>
            </a:pPr>
            <a:r>
              <a:rPr lang="en-US" dirty="0" smtClean="0"/>
              <a:t>Tests as one of the key resources of the project</a:t>
            </a:r>
          </a:p>
          <a:p>
            <a:pPr marL="271463" lvl="1" indent="-271463">
              <a:spcBef>
                <a:spcPts val="900"/>
              </a:spcBef>
            </a:pPr>
            <a:r>
              <a:rPr lang="en-US" dirty="0" smtClean="0"/>
              <a:t>Constant test regression analysis</a:t>
            </a:r>
          </a:p>
          <a:p>
            <a:pPr marL="271463" lvl="1" indent="-271463">
              <a:spcBef>
                <a:spcPts val="900"/>
              </a:spcBef>
            </a:pPr>
            <a:r>
              <a:rPr lang="en-US" dirty="0" smtClean="0"/>
              <a:t>Notion of velocity</a:t>
            </a:r>
            <a:endParaRPr lang="en-US" dirty="0"/>
          </a:p>
          <a:p>
            <a:pPr marL="271463" lvl="1" indent="-271463">
              <a:spcBef>
                <a:spcPts val="900"/>
              </a:spcBef>
            </a:pPr>
            <a:r>
              <a:rPr lang="en-US" dirty="0" smtClean="0"/>
              <a:t>No branching</a:t>
            </a:r>
            <a:endParaRPr lang="en-US" dirty="0"/>
          </a:p>
          <a:p>
            <a:pPr marL="271463" lvl="1" indent="-271463">
              <a:spcBef>
                <a:spcPts val="900"/>
              </a:spcBef>
            </a:pPr>
            <a:r>
              <a:rPr lang="en-US" dirty="0" smtClean="0"/>
              <a:t>Product (but not user stories!) burndown chart</a:t>
            </a:r>
          </a:p>
          <a:p>
            <a:pPr marL="271463" lvl="1" indent="-271463">
              <a:spcBef>
                <a:spcPts val="900"/>
              </a:spcBef>
            </a:pPr>
            <a:r>
              <a:rPr lang="en-US" dirty="0" smtClean="0"/>
              <a:t>Daily meeting</a:t>
            </a:r>
          </a:p>
          <a:p>
            <a:pPr marL="271463" lvl="1" indent="-27146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386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brilliant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lvl="1" indent="-271463">
              <a:spcBef>
                <a:spcPts val="900"/>
              </a:spcBef>
            </a:pPr>
            <a:r>
              <a:rPr lang="en-US" dirty="0" smtClean="0"/>
              <a:t>Short iterations</a:t>
            </a:r>
          </a:p>
          <a:p>
            <a:pPr marL="271463" lvl="1" indent="-271463">
              <a:spcBef>
                <a:spcPts val="900"/>
              </a:spcBef>
            </a:pPr>
            <a:r>
              <a:rPr lang="en-US" dirty="0" smtClean="0"/>
              <a:t>Closed-window rule</a:t>
            </a:r>
          </a:p>
          <a:p>
            <a:pPr marL="271463" lvl="1" indent="-271463">
              <a:spcBef>
                <a:spcPts val="900"/>
              </a:spcBef>
            </a:pPr>
            <a:r>
              <a:rPr lang="en-US" dirty="0" smtClean="0"/>
              <a:t>Refactoring (but not as a substitute for design)</a:t>
            </a:r>
          </a:p>
          <a:p>
            <a:pPr marL="271463" lvl="1" indent="-271463">
              <a:spcBef>
                <a:spcPts val="900"/>
              </a:spcBef>
            </a:pPr>
            <a:r>
              <a:rPr lang="en-US" dirty="0" smtClean="0"/>
              <a:t>Associating a test with every piece of functionality</a:t>
            </a:r>
          </a:p>
          <a:p>
            <a:pPr marL="271463" lvl="1" indent="-271463">
              <a:spcBef>
                <a:spcPts val="900"/>
              </a:spcBef>
            </a:pPr>
            <a:r>
              <a:rPr lang="en-US" dirty="0" smtClean="0"/>
              <a:t>Continuous integration</a:t>
            </a:r>
          </a:p>
          <a:p>
            <a:pPr marL="271463" lvl="1" indent="-27146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8627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development is </a:t>
            </a:r>
            <a:r>
              <a:rPr lang="en-US" dirty="0" smtClean="0"/>
              <a:t>hard; quality is key</a:t>
            </a:r>
          </a:p>
          <a:p>
            <a:endParaRPr lang="en-US" dirty="0" smtClean="0"/>
          </a:p>
          <a:p>
            <a:r>
              <a:rPr lang="en-US" dirty="0" smtClean="0"/>
              <a:t>Lots </a:t>
            </a:r>
            <a:r>
              <a:rPr lang="en-US" dirty="0"/>
              <a:t>of good ideas can help; there is no reason to reject those from any particular style of software </a:t>
            </a:r>
            <a:r>
              <a:rPr lang="en-US" dirty="0" smtClean="0"/>
              <a:t>engineering</a:t>
            </a:r>
          </a:p>
          <a:p>
            <a:pPr lvl="1"/>
            <a:r>
              <a:rPr lang="en-US" dirty="0" smtClean="0"/>
              <a:t>Particularly in the absence of credible empirical 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Agile will find its place in the history of productive software engineering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2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82803" y="1750353"/>
            <a:ext cx="8594725" cy="2934050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3333FF"/>
                </a:solidFill>
                <a:latin typeface="Arial"/>
                <a:cs typeface="Arial"/>
              </a:rPr>
              <a:t>Part </a:t>
            </a:r>
            <a:r>
              <a:rPr lang="en-US" dirty="0" smtClean="0">
                <a:solidFill>
                  <a:srgbClr val="3333FF"/>
                </a:solidFill>
                <a:latin typeface="Arial"/>
                <a:cs typeface="Arial"/>
              </a:rPr>
              <a:t>F: Assessment</a:t>
            </a:r>
            <a:r>
              <a:rPr lang="en-US" dirty="0" smtClean="0">
                <a:solidFill>
                  <a:srgbClr val="3333FF"/>
                </a:solidFill>
                <a:latin typeface="Arial"/>
                <a:cs typeface="Arial"/>
              </a:rPr>
              <a:t/>
            </a:r>
            <a:br>
              <a:rPr lang="en-US" dirty="0" smtClean="0">
                <a:solidFill>
                  <a:srgbClr val="3333FF"/>
                </a:solidFill>
                <a:latin typeface="Arial"/>
                <a:cs typeface="Arial"/>
              </a:rPr>
            </a:br>
            <a:endParaRPr lang="en-US" dirty="0">
              <a:solidFill>
                <a:srgbClr val="3333FF"/>
              </a:solidFill>
              <a:latin typeface="Arial"/>
              <a:cs typeface="Arial"/>
            </a:endParaRPr>
          </a:p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C00000"/>
                </a:solidFill>
                <a:latin typeface="Arial"/>
                <a:cs typeface="Arial"/>
              </a:rPr>
              <a:t>What we have seen:</a:t>
            </a:r>
            <a:r>
              <a:rPr lang="en-US" dirty="0" smtClean="0">
                <a:latin typeface="Arial"/>
                <a:cs typeface="Arial"/>
              </a:rPr>
              <a:t/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Agile is a mix of good and bad ideas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(some very bad, and some very good)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and others not particularly important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It is a major step in the evolution of software engineering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46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NORMAL">
  <a:themeElements>
    <a:clrScheme name="MEY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6600"/>
      </a:hlink>
      <a:folHlink>
        <a:srgbClr val="CC9900"/>
      </a:folHlink>
    </a:clrScheme>
    <a:fontScheme name="BASIC_EIFFEL">
      <a:majorFont>
        <a:latin typeface="Arial Black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FF99"/>
        </a:solidFill>
        <a:ln w="12700" algn="ctr">
          <a:solidFill>
            <a:srgbClr val="990000"/>
          </a:solidFill>
          <a:miter lim="800000"/>
          <a:headEnd/>
          <a:tailEnd/>
        </a:ln>
        <a:effectLst>
          <a:outerShdw blurRad="50800" dist="50800" dir="5400000" sx="101000" sy="101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254000"/>
          <a:bevelB w="381000"/>
        </a:sp3d>
      </a:spPr>
      <a:bodyPr lIns="0" rIns="0"/>
      <a:lstStyle>
        <a:defPPr algn="ctr" rtl="0" fontAlgn="base">
          <a:lnSpc>
            <a:spcPct val="80000"/>
          </a:lnSpc>
          <a:spcBef>
            <a:spcPct val="50000"/>
          </a:spcBef>
          <a:spcAft>
            <a:spcPct val="0"/>
          </a:spcAft>
          <a:defRPr sz="2400" kern="1200">
            <a:solidFill>
              <a:srgbClr val="333399"/>
            </a:solidFill>
            <a:latin typeface="Comic Sans MS" pitchFamily="66" charset="0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defRPr sz="28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BASIC_EIFF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3">
        <a:dk1>
          <a:srgbClr val="000000"/>
        </a:dk1>
        <a:lt1>
          <a:srgbClr val="FFFFFF"/>
        </a:lt1>
        <a:dk2>
          <a:srgbClr val="3E609E"/>
        </a:dk2>
        <a:lt2>
          <a:srgbClr val="FF0000"/>
        </a:lt2>
        <a:accent1>
          <a:srgbClr val="FFFF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B90000"/>
        </a:accent6>
        <a:hlink>
          <a:srgbClr val="3333FF"/>
        </a:hlink>
        <a:folHlink>
          <a:srgbClr val="00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6067</TotalTime>
  <Words>244</Words>
  <Application>Microsoft Office PowerPoint</Application>
  <PresentationFormat>On-screen Show (16:9)</PresentationFormat>
  <Paragraphs>57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 Black</vt:lpstr>
      <vt:lpstr>Arial Rounded MT Bold</vt:lpstr>
      <vt:lpstr>Cambria</vt:lpstr>
      <vt:lpstr>Cambria Math</vt:lpstr>
      <vt:lpstr>Comic Sans MS</vt:lpstr>
      <vt:lpstr>Constantia</vt:lpstr>
      <vt:lpstr>Verdana</vt:lpstr>
      <vt:lpstr>Wingdings</vt:lpstr>
      <vt:lpstr>NORMAL</vt:lpstr>
      <vt:lpstr>PowerPoint Presentation</vt:lpstr>
      <vt:lpstr> </vt:lpstr>
      <vt:lpstr>The ugly</vt:lpstr>
      <vt:lpstr>The indifferent</vt:lpstr>
      <vt:lpstr>The good</vt:lpstr>
      <vt:lpstr>The brilliant</vt:lpstr>
      <vt:lpstr>Final observations</vt:lpstr>
      <vt:lpstr>PowerPoint Presentation</vt:lpstr>
    </vt:vector>
  </TitlesOfParts>
  <Company>ETH Zürich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Covariance</dc:title>
  <dc:creator>Prof. Dr. Bertrand Meyer</dc:creator>
  <cp:lastModifiedBy>meyer</cp:lastModifiedBy>
  <cp:revision>2497</cp:revision>
  <dcterms:created xsi:type="dcterms:W3CDTF">2008-09-15T09:44:04Z</dcterms:created>
  <dcterms:modified xsi:type="dcterms:W3CDTF">2015-07-24T14:12:17Z</dcterms:modified>
</cp:coreProperties>
</file>