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7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3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0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6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1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76E0527-17A4-06B8-0D55-9D25D7980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Proiect</a:t>
            </a:r>
            <a:r>
              <a:rPr lang="en-US" dirty="0"/>
              <a:t> – </a:t>
            </a:r>
            <a:r>
              <a:rPr lang="en-US" dirty="0" err="1"/>
              <a:t>inteligenta</a:t>
            </a:r>
            <a:r>
              <a:rPr lang="en-US" dirty="0"/>
              <a:t> </a:t>
            </a:r>
            <a:r>
              <a:rPr lang="en-US" dirty="0" err="1"/>
              <a:t>artificiala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6DDE0DF-3592-86A1-6119-4293595EB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Constantinescu </a:t>
            </a:r>
            <a:r>
              <a:rPr lang="en-US" dirty="0" err="1"/>
              <a:t>gabriela</a:t>
            </a:r>
            <a:r>
              <a:rPr lang="en-US" dirty="0"/>
              <a:t>, </a:t>
            </a:r>
            <a:r>
              <a:rPr lang="en-US" dirty="0" err="1"/>
              <a:t>grupa</a:t>
            </a:r>
            <a:r>
              <a:rPr lang="en-US" dirty="0"/>
              <a:t> 331</a:t>
            </a:r>
            <a:endParaRPr lang="ro-RO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BEB0A90-39BE-017A-6009-14D41B191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2" r="36216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0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7F70F8F-71E8-8507-BC69-35233DBA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2-SWAP vs 2-opt</a:t>
            </a:r>
            <a:endParaRPr lang="ro-RO" dirty="0"/>
          </a:p>
        </p:txBody>
      </p:sp>
      <p:graphicFrame>
        <p:nvGraphicFramePr>
          <p:cNvPr id="6" name="Tabel 4">
            <a:extLst>
              <a:ext uri="{FF2B5EF4-FFF2-40B4-BE49-F238E27FC236}">
                <a16:creationId xmlns:a16="http://schemas.microsoft.com/office/drawing/2014/main" id="{05D59D1E-69B6-BE02-1AC8-1A747B3D1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066399"/>
              </p:ext>
            </p:extLst>
          </p:nvPr>
        </p:nvGraphicFramePr>
        <p:xfrm>
          <a:off x="731675" y="1915556"/>
          <a:ext cx="11043559" cy="2608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968">
                  <a:extLst>
                    <a:ext uri="{9D8B030D-6E8A-4147-A177-3AD203B41FA5}">
                      <a16:colId xmlns:a16="http://schemas.microsoft.com/office/drawing/2014/main" val="3260573453"/>
                    </a:ext>
                  </a:extLst>
                </a:gridCol>
                <a:gridCol w="1375675">
                  <a:extLst>
                    <a:ext uri="{9D8B030D-6E8A-4147-A177-3AD203B41FA5}">
                      <a16:colId xmlns:a16="http://schemas.microsoft.com/office/drawing/2014/main" val="1407913812"/>
                    </a:ext>
                  </a:extLst>
                </a:gridCol>
                <a:gridCol w="1672699">
                  <a:extLst>
                    <a:ext uri="{9D8B030D-6E8A-4147-A177-3AD203B41FA5}">
                      <a16:colId xmlns:a16="http://schemas.microsoft.com/office/drawing/2014/main" val="4142206298"/>
                    </a:ext>
                  </a:extLst>
                </a:gridCol>
                <a:gridCol w="1827319">
                  <a:extLst>
                    <a:ext uri="{9D8B030D-6E8A-4147-A177-3AD203B41FA5}">
                      <a16:colId xmlns:a16="http://schemas.microsoft.com/office/drawing/2014/main" val="533921101"/>
                    </a:ext>
                  </a:extLst>
                </a:gridCol>
                <a:gridCol w="843376">
                  <a:extLst>
                    <a:ext uri="{9D8B030D-6E8A-4147-A177-3AD203B41FA5}">
                      <a16:colId xmlns:a16="http://schemas.microsoft.com/office/drawing/2014/main" val="3373829246"/>
                    </a:ext>
                  </a:extLst>
                </a:gridCol>
                <a:gridCol w="1742980">
                  <a:extLst>
                    <a:ext uri="{9D8B030D-6E8A-4147-A177-3AD203B41FA5}">
                      <a16:colId xmlns:a16="http://schemas.microsoft.com/office/drawing/2014/main" val="3039973735"/>
                    </a:ext>
                  </a:extLst>
                </a:gridCol>
                <a:gridCol w="1814432">
                  <a:extLst>
                    <a:ext uri="{9D8B030D-6E8A-4147-A177-3AD203B41FA5}">
                      <a16:colId xmlns:a16="http://schemas.microsoft.com/office/drawing/2014/main" val="2447419767"/>
                    </a:ext>
                  </a:extLst>
                </a:gridCol>
                <a:gridCol w="1026110">
                  <a:extLst>
                    <a:ext uri="{9D8B030D-6E8A-4147-A177-3AD203B41FA5}">
                      <a16:colId xmlns:a16="http://schemas.microsoft.com/office/drawing/2014/main" val="1696084930"/>
                    </a:ext>
                  </a:extLst>
                </a:gridCol>
              </a:tblGrid>
              <a:tr h="54458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2-SWAP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2-OPT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584395"/>
                  </a:ext>
                </a:extLst>
              </a:tr>
              <a:tr h="43053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Opt_val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(e)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(e)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(e)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2735"/>
                  </a:ext>
                </a:extLst>
              </a:tr>
              <a:tr h="544587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1286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1460(13.53)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1568.3(21.95)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2.11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1502(16.8)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1573.4(22.35)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611642"/>
                  </a:ext>
                </a:extLst>
              </a:tr>
              <a:tr h="544587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38673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42341(9.48)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44511.7(15.1)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5.45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43499(12.48)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45284.4(17.1)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315285"/>
                  </a:ext>
                </a:extLst>
              </a:tr>
              <a:tr h="544587"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2755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4575(66.06)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5418(96.66)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50.37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5394(95.79)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6068.8(120.28)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47.61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504623"/>
                  </a:ext>
                </a:extLst>
              </a:tr>
            </a:tbl>
          </a:graphicData>
        </a:graphic>
      </p:graphicFrame>
      <p:sp>
        <p:nvSpPr>
          <p:cNvPr id="9" name="CasetăText 8">
            <a:extLst>
              <a:ext uri="{FF2B5EF4-FFF2-40B4-BE49-F238E27FC236}">
                <a16:creationId xmlns:a16="http://schemas.microsoft.com/office/drawing/2014/main" id="{27109EF7-8D0A-C9C9-9215-F61DD08B0173}"/>
              </a:ext>
            </a:extLst>
          </p:cNvPr>
          <p:cNvSpPr txBox="1"/>
          <p:nvPr/>
        </p:nvSpPr>
        <p:spPr>
          <a:xfrm>
            <a:off x="731675" y="4907901"/>
            <a:ext cx="875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Comparatia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realizata</a:t>
            </a:r>
            <a:r>
              <a:rPr lang="en-US" sz="2400" dirty="0"/>
              <a:t> </a:t>
            </a:r>
            <a:r>
              <a:rPr lang="en-US" sz="2400" dirty="0" err="1"/>
              <a:t>intre</a:t>
            </a:r>
            <a:r>
              <a:rPr lang="en-US" sz="2400" dirty="0"/>
              <a:t> </a:t>
            </a:r>
            <a:r>
              <a:rPr lang="en-US" sz="2400" dirty="0" err="1"/>
              <a:t>rezultatele</a:t>
            </a:r>
            <a:r>
              <a:rPr lang="en-US" sz="2400" dirty="0"/>
              <a:t> </a:t>
            </a:r>
            <a:r>
              <a:rPr lang="en-US" sz="2400" dirty="0" err="1"/>
              <a:t>obtinute</a:t>
            </a:r>
            <a:r>
              <a:rPr lang="en-US" sz="2400" dirty="0"/>
              <a:t> de mine</a:t>
            </a:r>
          </a:p>
        </p:txBody>
      </p:sp>
    </p:spTree>
    <p:extLst>
      <p:ext uri="{BB962C8B-B14F-4D97-AF65-F5344CB8AC3E}">
        <p14:creationId xmlns:p14="http://schemas.microsoft.com/office/powerpoint/2010/main" val="134722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E890730-EBCF-2E1D-C39E-FB209312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Interpretare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– tsp </a:t>
            </a:r>
            <a:r>
              <a:rPr lang="en-US" dirty="0" err="1"/>
              <a:t>asimetric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02D53DE-FE77-75E5-294A-9564B14F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Urmand</a:t>
            </a:r>
            <a:r>
              <a:rPr lang="en-US" dirty="0"/>
              <a:t> exact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ca in </a:t>
            </a:r>
            <a:r>
              <a:rPr lang="en-US" dirty="0" err="1"/>
              <a:t>lucrare</a:t>
            </a:r>
            <a:r>
              <a:rPr lang="en-US" dirty="0"/>
              <a:t>, in general, NCX nu a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 de </a:t>
            </a:r>
            <a:r>
              <a:rPr lang="en-US" dirty="0" err="1"/>
              <a:t>bune</a:t>
            </a:r>
            <a:r>
              <a:rPr lang="en-US" dirty="0"/>
              <a:t> in </a:t>
            </a:r>
            <a:r>
              <a:rPr lang="en-US" dirty="0" err="1"/>
              <a:t>rularile</a:t>
            </a:r>
            <a:r>
              <a:rPr lang="en-US" dirty="0"/>
              <a:t> mele. SPX </a:t>
            </a:r>
            <a:r>
              <a:rPr lang="en-US" dirty="0" err="1"/>
              <a:t>si</a:t>
            </a:r>
            <a:r>
              <a:rPr lang="en-US" dirty="0"/>
              <a:t> SPCX au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.</a:t>
            </a:r>
          </a:p>
          <a:p>
            <a:r>
              <a:rPr lang="en-US" dirty="0" err="1"/>
              <a:t>Schimband</a:t>
            </a:r>
            <a:r>
              <a:rPr lang="en-US" dirty="0"/>
              <a:t> </a:t>
            </a:r>
            <a:r>
              <a:rPr lang="en-US" dirty="0" err="1"/>
              <a:t>mutatia</a:t>
            </a:r>
            <a:r>
              <a:rPr lang="en-US" dirty="0"/>
              <a:t> din 2-swap in 2-opt, am </a:t>
            </a:r>
            <a:r>
              <a:rPr lang="en-US" dirty="0" err="1"/>
              <a:t>obtinut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proaste</a:t>
            </a:r>
            <a:r>
              <a:rPr lang="en-US" dirty="0"/>
              <a:t>.</a:t>
            </a:r>
          </a:p>
          <a:p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din </a:t>
            </a:r>
            <a:r>
              <a:rPr lang="en-US" dirty="0" err="1"/>
              <a:t>lucrare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739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B2172A-7796-7925-656A-D5C21A90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aleasa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519C272-139C-9273-8AE9-3F660C6D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Lucrare</a:t>
            </a:r>
            <a:r>
              <a:rPr lang="en-US" dirty="0"/>
              <a:t>: Genetic Algorithm for Solving the Traveling Salesman Problem Using Neighbor-based Constructive Crossover Operator – </a:t>
            </a:r>
            <a:r>
              <a:rPr lang="en-US" dirty="0" err="1"/>
              <a:t>Akshay</a:t>
            </a:r>
            <a:r>
              <a:rPr lang="en-US" dirty="0"/>
              <a:t> Vyas, </a:t>
            </a:r>
            <a:r>
              <a:rPr lang="en-US" dirty="0" err="1"/>
              <a:t>Dashmeet</a:t>
            </a:r>
            <a:r>
              <a:rPr lang="en-US" dirty="0"/>
              <a:t> Kaur Chawla</a:t>
            </a:r>
          </a:p>
          <a:p>
            <a:endParaRPr lang="en-US" dirty="0"/>
          </a:p>
          <a:p>
            <a:r>
              <a:rPr lang="en-US" dirty="0"/>
              <a:t>Cum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operator?</a:t>
            </a:r>
          </a:p>
          <a:p>
            <a:r>
              <a:rPr lang="en-US" dirty="0"/>
              <a:t>Cum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? </a:t>
            </a:r>
          </a:p>
          <a:p>
            <a:r>
              <a:rPr lang="en-US" dirty="0"/>
              <a:t>Ce </a:t>
            </a:r>
            <a:r>
              <a:rPr lang="en-US" dirty="0" err="1"/>
              <a:t>parametrii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?</a:t>
            </a:r>
          </a:p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concluzii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846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E681D1-30AB-5888-5681-A7D44E59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noul</a:t>
            </a:r>
            <a:r>
              <a:rPr lang="en-US" dirty="0"/>
              <a:t> operator de </a:t>
            </a:r>
            <a:r>
              <a:rPr lang="en-US" dirty="0" err="1"/>
              <a:t>incrucisare</a:t>
            </a:r>
            <a:r>
              <a:rPr lang="en-US" dirty="0"/>
              <a:t>?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336D025-D0A8-7A6F-78A2-FB6A72EE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err="1">
                <a:solidFill>
                  <a:srgbClr val="00B050"/>
                </a:solidFill>
              </a:rPr>
              <a:t>Neigbor</a:t>
            </a:r>
            <a:r>
              <a:rPr lang="en-US" sz="4000" dirty="0">
                <a:solidFill>
                  <a:srgbClr val="00B050"/>
                </a:solidFill>
              </a:rPr>
              <a:t>-based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3"/>
                </a:solidFill>
              </a:rPr>
              <a:t>Constructive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2"/>
                </a:solidFill>
              </a:rPr>
              <a:t>Crossover Operator</a:t>
            </a:r>
          </a:p>
          <a:p>
            <a:r>
              <a:rPr lang="en-US" dirty="0"/>
              <a:t>Operator de </a:t>
            </a:r>
            <a:r>
              <a:rPr lang="en-US" dirty="0" err="1"/>
              <a:t>incrucisare</a:t>
            </a:r>
            <a:endParaRPr lang="en-US" dirty="0"/>
          </a:p>
          <a:p>
            <a:r>
              <a:rPr lang="en-US" dirty="0"/>
              <a:t>Constructive – </a:t>
            </a:r>
            <a:r>
              <a:rPr lang="en-US" dirty="0" err="1"/>
              <a:t>cromozomul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din </a:t>
            </a:r>
            <a:r>
              <a:rPr lang="en-US" dirty="0" err="1"/>
              <a:t>incrucisarea</a:t>
            </a:r>
            <a:r>
              <a:rPr lang="en-US" dirty="0"/>
              <a:t> </a:t>
            </a:r>
            <a:r>
              <a:rPr lang="en-US" dirty="0" err="1"/>
              <a:t>parintilor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construit</a:t>
            </a:r>
            <a:r>
              <a:rPr lang="en-US" dirty="0"/>
              <a:t> nod cu nod</a:t>
            </a:r>
          </a:p>
          <a:p>
            <a:r>
              <a:rPr lang="en-US" dirty="0"/>
              <a:t>Neighbor-based –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, se </a:t>
            </a:r>
            <a:r>
              <a:rPr lang="en-US" dirty="0" err="1"/>
              <a:t>iau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vecinii</a:t>
            </a:r>
            <a:r>
              <a:rPr lang="en-US" dirty="0"/>
              <a:t> (</a:t>
            </a:r>
            <a:r>
              <a:rPr lang="en-US" dirty="0" err="1"/>
              <a:t>atat</a:t>
            </a:r>
            <a:r>
              <a:rPr lang="en-US" dirty="0"/>
              <a:t> din </a:t>
            </a:r>
            <a:r>
              <a:rPr lang="en-US" dirty="0" err="1"/>
              <a:t>stanga</a:t>
            </a:r>
            <a:r>
              <a:rPr lang="en-US" dirty="0"/>
              <a:t>, cat </a:t>
            </a:r>
            <a:r>
              <a:rPr lang="en-US" dirty="0" err="1"/>
              <a:t>si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) </a:t>
            </a:r>
            <a:r>
              <a:rPr lang="en-US" dirty="0" err="1"/>
              <a:t>nodurilor</a:t>
            </a:r>
            <a:r>
              <a:rPr lang="en-US" dirty="0"/>
              <a:t> </a:t>
            </a:r>
            <a:r>
              <a:rPr lang="en-US" dirty="0" err="1"/>
              <a:t>parintilor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788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31E7EAF-E52A-C235-FCD3-7B2362EF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in rest?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94E8831-8C69-5B37-62CF-956EC62A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stabili</a:t>
            </a:r>
            <a:r>
              <a:rPr lang="en-US" dirty="0"/>
              <a:t> </a:t>
            </a:r>
            <a:r>
              <a:rPr lang="en-US" dirty="0" err="1"/>
              <a:t>performanta</a:t>
            </a:r>
            <a:r>
              <a:rPr lang="en-US" dirty="0"/>
              <a:t> </a:t>
            </a:r>
            <a:r>
              <a:rPr lang="en-US" dirty="0" err="1"/>
              <a:t>incrucisarii</a:t>
            </a:r>
            <a:r>
              <a:rPr lang="en-US" dirty="0"/>
              <a:t> </a:t>
            </a:r>
            <a:r>
              <a:rPr lang="en-US" dirty="0" err="1"/>
              <a:t>propuse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comparata</a:t>
            </a:r>
            <a:r>
              <a:rPr lang="en-US" dirty="0"/>
              <a:t> cu </a:t>
            </a:r>
            <a:r>
              <a:rPr lang="en-US" dirty="0" err="1"/>
              <a:t>alte</a:t>
            </a:r>
            <a:r>
              <a:rPr lang="en-US" dirty="0"/>
              <a:t> 2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incrucisare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SPCX – Single Point Crossover – </a:t>
            </a:r>
            <a:r>
              <a:rPr lang="en-US" dirty="0" err="1"/>
              <a:t>incrucisare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taietura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SCX – Sequential Constructive Crossover – </a:t>
            </a:r>
            <a:r>
              <a:rPr lang="en-US" dirty="0" err="1"/>
              <a:t>seamana</a:t>
            </a:r>
            <a:r>
              <a:rPr lang="en-US" dirty="0"/>
              <a:t> cu NCX, </a:t>
            </a:r>
            <a:r>
              <a:rPr lang="en-US" dirty="0" err="1"/>
              <a:t>dar</a:t>
            </a:r>
            <a:r>
              <a:rPr lang="en-US" dirty="0"/>
              <a:t> nu se </a:t>
            </a:r>
            <a:r>
              <a:rPr lang="en-US" dirty="0" err="1"/>
              <a:t>iau</a:t>
            </a:r>
            <a:r>
              <a:rPr lang="en-US" dirty="0"/>
              <a:t> </a:t>
            </a:r>
            <a:r>
              <a:rPr lang="en-US" dirty="0" err="1"/>
              <a:t>vecinii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, ci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nod legitim </a:t>
            </a:r>
            <a:r>
              <a:rPr lang="en-US" dirty="0" err="1"/>
              <a:t>gasit</a:t>
            </a:r>
            <a:r>
              <a:rPr lang="en-US" dirty="0"/>
              <a:t> (se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in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)</a:t>
            </a:r>
          </a:p>
          <a:p>
            <a:r>
              <a:rPr lang="en-US" dirty="0" err="1"/>
              <a:t>Selectia</a:t>
            </a:r>
            <a:r>
              <a:rPr lang="en-US" dirty="0"/>
              <a:t> </a:t>
            </a:r>
            <a:r>
              <a:rPr lang="en-US" dirty="0" err="1"/>
              <a:t>parintilor</a:t>
            </a:r>
            <a:r>
              <a:rPr lang="en-US" dirty="0"/>
              <a:t> se face in mod elitist, </a:t>
            </a:r>
            <a:r>
              <a:rPr lang="en-US" dirty="0" err="1"/>
              <a:t>tinand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de o </a:t>
            </a:r>
            <a:r>
              <a:rPr lang="en-US" dirty="0" err="1"/>
              <a:t>probabilitate</a:t>
            </a:r>
            <a:r>
              <a:rPr lang="en-US" dirty="0"/>
              <a:t> de </a:t>
            </a:r>
            <a:r>
              <a:rPr lang="en-US" dirty="0" err="1"/>
              <a:t>reproducere</a:t>
            </a:r>
            <a:endParaRPr lang="en-US" dirty="0"/>
          </a:p>
          <a:p>
            <a:r>
              <a:rPr lang="en-US" dirty="0" err="1"/>
              <a:t>Incrucisarea</a:t>
            </a:r>
            <a:r>
              <a:rPr lang="en-US" dirty="0"/>
              <a:t> </a:t>
            </a:r>
            <a:r>
              <a:rPr lang="en-US" dirty="0" err="1"/>
              <a:t>parintilor</a:t>
            </a:r>
            <a:r>
              <a:rPr lang="en-US" dirty="0"/>
              <a:t> se face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tinand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de </a:t>
            </a:r>
            <a:r>
              <a:rPr lang="en-US" dirty="0" err="1"/>
              <a:t>probabilitatea</a:t>
            </a:r>
            <a:r>
              <a:rPr lang="en-US" dirty="0"/>
              <a:t> de </a:t>
            </a:r>
            <a:r>
              <a:rPr lang="en-US" dirty="0" err="1"/>
              <a:t>incrucisare</a:t>
            </a:r>
            <a:endParaRPr lang="en-US" dirty="0"/>
          </a:p>
          <a:p>
            <a:r>
              <a:rPr lang="en-US" dirty="0" err="1"/>
              <a:t>Mutatia</a:t>
            </a:r>
            <a:r>
              <a:rPr lang="en-US" dirty="0"/>
              <a:t> </a:t>
            </a:r>
            <a:r>
              <a:rPr lang="en-US" dirty="0" err="1"/>
              <a:t>parintilor</a:t>
            </a:r>
            <a:r>
              <a:rPr lang="en-US" dirty="0"/>
              <a:t> se face </a:t>
            </a:r>
            <a:r>
              <a:rPr lang="en-US" dirty="0" err="1"/>
              <a:t>folosing</a:t>
            </a:r>
            <a:r>
              <a:rPr lang="en-US" dirty="0"/>
              <a:t> 2-swap, </a:t>
            </a:r>
            <a:r>
              <a:rPr lang="en-US" dirty="0" err="1"/>
              <a:t>tinand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de </a:t>
            </a:r>
            <a:r>
              <a:rPr lang="en-US" dirty="0" err="1"/>
              <a:t>probabilitatea</a:t>
            </a:r>
            <a:r>
              <a:rPr lang="en-US" dirty="0"/>
              <a:t> de </a:t>
            </a:r>
            <a:r>
              <a:rPr lang="en-US" dirty="0" err="1"/>
              <a:t>mutatie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selectia</a:t>
            </a:r>
            <a:r>
              <a:rPr lang="en-US" dirty="0"/>
              <a:t> </a:t>
            </a:r>
            <a:r>
              <a:rPr lang="en-US" dirty="0" err="1"/>
              <a:t>parintilor</a:t>
            </a:r>
            <a:r>
              <a:rPr lang="en-US" dirty="0"/>
              <a:t>, am </a:t>
            </a:r>
            <a:r>
              <a:rPr lang="en-US" dirty="0" err="1"/>
              <a:t>optat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(</a:t>
            </a:r>
            <a:r>
              <a:rPr lang="en-US" dirty="0" err="1"/>
              <a:t>miu+lambda</a:t>
            </a:r>
            <a:r>
              <a:rPr lang="en-US" dirty="0"/>
              <a:t>), desi nu era </a:t>
            </a:r>
            <a:r>
              <a:rPr lang="en-US" dirty="0" err="1"/>
              <a:t>clar</a:t>
            </a:r>
            <a:r>
              <a:rPr lang="en-US" dirty="0"/>
              <a:t> </a:t>
            </a:r>
            <a:r>
              <a:rPr lang="en-US" dirty="0" err="1"/>
              <a:t>specificat</a:t>
            </a:r>
            <a:r>
              <a:rPr lang="en-US" dirty="0"/>
              <a:t> in </a:t>
            </a:r>
            <a:r>
              <a:rPr lang="en-US" dirty="0" err="1"/>
              <a:t>lucrare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5444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A97966-589F-7E6A-050A-1AB9A476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Parametrii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D5BE8F1-6283-2B0D-1FE4-A86AD6C5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Populatie</a:t>
            </a:r>
            <a:r>
              <a:rPr lang="en-US" dirty="0"/>
              <a:t> – 50 de </a:t>
            </a:r>
            <a:r>
              <a:rPr lang="en-US" dirty="0" err="1"/>
              <a:t>indivizi</a:t>
            </a:r>
            <a:endParaRPr lang="en-US" dirty="0"/>
          </a:p>
          <a:p>
            <a:r>
              <a:rPr lang="en-US" dirty="0" err="1"/>
              <a:t>Probabilitate</a:t>
            </a:r>
            <a:r>
              <a:rPr lang="en-US" dirty="0"/>
              <a:t> de </a:t>
            </a:r>
            <a:r>
              <a:rPr lang="en-US" dirty="0" err="1"/>
              <a:t>reproducere</a:t>
            </a:r>
            <a:r>
              <a:rPr lang="en-US" dirty="0"/>
              <a:t> – 10%</a:t>
            </a:r>
          </a:p>
          <a:p>
            <a:r>
              <a:rPr lang="en-US" dirty="0" err="1"/>
              <a:t>Probabilitate</a:t>
            </a:r>
            <a:r>
              <a:rPr lang="en-US" dirty="0"/>
              <a:t> de </a:t>
            </a:r>
            <a:r>
              <a:rPr lang="en-US" dirty="0" err="1"/>
              <a:t>incrucisare</a:t>
            </a:r>
            <a:r>
              <a:rPr lang="en-US" dirty="0"/>
              <a:t> – 80%</a:t>
            </a:r>
          </a:p>
          <a:p>
            <a:r>
              <a:rPr lang="en-US" dirty="0" err="1"/>
              <a:t>Probabilitate</a:t>
            </a:r>
            <a:r>
              <a:rPr lang="en-US" dirty="0"/>
              <a:t> de </a:t>
            </a:r>
            <a:r>
              <a:rPr lang="en-US" dirty="0" err="1"/>
              <a:t>mutatie</a:t>
            </a:r>
            <a:r>
              <a:rPr lang="en-US" dirty="0"/>
              <a:t> – 10%</a:t>
            </a:r>
          </a:p>
          <a:p>
            <a:r>
              <a:rPr lang="en-US" dirty="0" err="1"/>
              <a:t>Numar</a:t>
            </a:r>
            <a:r>
              <a:rPr lang="en-US" dirty="0"/>
              <a:t> maxim de </a:t>
            </a:r>
            <a:r>
              <a:rPr lang="en-US" dirty="0" err="1"/>
              <a:t>generatii</a:t>
            </a:r>
            <a:r>
              <a:rPr lang="en-US" dirty="0"/>
              <a:t>: 1000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0352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5E9C2F3-20B2-6F15-09B3-9D2E054B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 TSP </a:t>
            </a:r>
            <a:r>
              <a:rPr lang="en-US" dirty="0" err="1"/>
              <a:t>Simetric</a:t>
            </a:r>
            <a:r>
              <a:rPr lang="en-US" dirty="0"/>
              <a:t> </a:t>
            </a:r>
            <a:endParaRPr lang="ro-RO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7422A74-CF58-7E01-89D0-28596A3F4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000778"/>
              </p:ext>
            </p:extLst>
          </p:nvPr>
        </p:nvGraphicFramePr>
        <p:xfrm>
          <a:off x="731675" y="1915557"/>
          <a:ext cx="10728649" cy="423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57">
                  <a:extLst>
                    <a:ext uri="{9D8B030D-6E8A-4147-A177-3AD203B41FA5}">
                      <a16:colId xmlns:a16="http://schemas.microsoft.com/office/drawing/2014/main" val="3260573453"/>
                    </a:ext>
                  </a:extLst>
                </a:gridCol>
                <a:gridCol w="913178">
                  <a:extLst>
                    <a:ext uri="{9D8B030D-6E8A-4147-A177-3AD203B41FA5}">
                      <a16:colId xmlns:a16="http://schemas.microsoft.com/office/drawing/2014/main" val="140791381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142206298"/>
                    </a:ext>
                  </a:extLst>
                </a:gridCol>
                <a:gridCol w="1212980">
                  <a:extLst>
                    <a:ext uri="{9D8B030D-6E8A-4147-A177-3AD203B41FA5}">
                      <a16:colId xmlns:a16="http://schemas.microsoft.com/office/drawing/2014/main" val="533921101"/>
                    </a:ext>
                  </a:extLst>
                </a:gridCol>
                <a:gridCol w="615820">
                  <a:extLst>
                    <a:ext uri="{9D8B030D-6E8A-4147-A177-3AD203B41FA5}">
                      <a16:colId xmlns:a16="http://schemas.microsoft.com/office/drawing/2014/main" val="3373829246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3039973735"/>
                    </a:ext>
                  </a:extLst>
                </a:gridCol>
                <a:gridCol w="1204426">
                  <a:extLst>
                    <a:ext uri="{9D8B030D-6E8A-4147-A177-3AD203B41FA5}">
                      <a16:colId xmlns:a16="http://schemas.microsoft.com/office/drawing/2014/main" val="2447419767"/>
                    </a:ext>
                  </a:extLst>
                </a:gridCol>
                <a:gridCol w="681135">
                  <a:extLst>
                    <a:ext uri="{9D8B030D-6E8A-4147-A177-3AD203B41FA5}">
                      <a16:colId xmlns:a16="http://schemas.microsoft.com/office/drawing/2014/main" val="1696084930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530453913"/>
                    </a:ext>
                  </a:extLst>
                </a:gridCol>
                <a:gridCol w="1408923">
                  <a:extLst>
                    <a:ext uri="{9D8B030D-6E8A-4147-A177-3AD203B41FA5}">
                      <a16:colId xmlns:a16="http://schemas.microsoft.com/office/drawing/2014/main" val="4215754838"/>
                    </a:ext>
                  </a:extLst>
                </a:gridCol>
                <a:gridCol w="645367">
                  <a:extLst>
                    <a:ext uri="{9D8B030D-6E8A-4147-A177-3AD203B41FA5}">
                      <a16:colId xmlns:a16="http://schemas.microsoft.com/office/drawing/2014/main" val="3614204193"/>
                    </a:ext>
                  </a:extLst>
                </a:gridCol>
              </a:tblGrid>
              <a:tr h="46265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NCX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SCX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SPCX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584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(e)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(e)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(e)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Best (e)</a:t>
                      </a:r>
                      <a:endParaRPr lang="ro-RO" dirty="0"/>
                    </a:p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Avg(e)</a:t>
                      </a:r>
                    </a:p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2735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426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460(7.98)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473(11.03)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476(11.73)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501.9(17.81)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1.28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797(87.08)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932.5(118.89)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115450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426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465(9.15)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495.3(16.28)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3.25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465(9.15)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493.9(15.93)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518(21.59)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566.9(33.08)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11642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108159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123390 (14.08)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130222.9 (20.39)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137127 (26.78)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144131.8 (33.25)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262244 (142.46)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339919.9 (214.27)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912279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108159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116168 (7.4)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133699.8 (23.61)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124487 (15.09)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136099.3 (25.83)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4.82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149227 (37.97)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174284.9 (61.14)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15285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705(12.08)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735.2(16.88)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837(33.07)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852.8(35.58)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1860(195.7)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2101.6(234.11)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465974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722(14.79)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784.3(24.69)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9.56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769(22.26)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812.4(29.16)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7.86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901(43.24)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1001.7(59.25)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4.63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50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82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7F70F8F-71E8-8507-BC69-35233DBA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2-SWAP vs 2-opt</a:t>
            </a:r>
            <a:endParaRPr lang="ro-RO" dirty="0"/>
          </a:p>
        </p:txBody>
      </p:sp>
      <p:graphicFrame>
        <p:nvGraphicFramePr>
          <p:cNvPr id="6" name="Tabel 4">
            <a:extLst>
              <a:ext uri="{FF2B5EF4-FFF2-40B4-BE49-F238E27FC236}">
                <a16:creationId xmlns:a16="http://schemas.microsoft.com/office/drawing/2014/main" id="{05D59D1E-69B6-BE02-1AC8-1A747B3D1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271218"/>
              </p:ext>
            </p:extLst>
          </p:nvPr>
        </p:nvGraphicFramePr>
        <p:xfrm>
          <a:off x="731675" y="1915556"/>
          <a:ext cx="11043559" cy="2608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968">
                  <a:extLst>
                    <a:ext uri="{9D8B030D-6E8A-4147-A177-3AD203B41FA5}">
                      <a16:colId xmlns:a16="http://schemas.microsoft.com/office/drawing/2014/main" val="3260573453"/>
                    </a:ext>
                  </a:extLst>
                </a:gridCol>
                <a:gridCol w="1375675">
                  <a:extLst>
                    <a:ext uri="{9D8B030D-6E8A-4147-A177-3AD203B41FA5}">
                      <a16:colId xmlns:a16="http://schemas.microsoft.com/office/drawing/2014/main" val="1407913812"/>
                    </a:ext>
                  </a:extLst>
                </a:gridCol>
                <a:gridCol w="1672699">
                  <a:extLst>
                    <a:ext uri="{9D8B030D-6E8A-4147-A177-3AD203B41FA5}">
                      <a16:colId xmlns:a16="http://schemas.microsoft.com/office/drawing/2014/main" val="4142206298"/>
                    </a:ext>
                  </a:extLst>
                </a:gridCol>
                <a:gridCol w="1827319">
                  <a:extLst>
                    <a:ext uri="{9D8B030D-6E8A-4147-A177-3AD203B41FA5}">
                      <a16:colId xmlns:a16="http://schemas.microsoft.com/office/drawing/2014/main" val="533921101"/>
                    </a:ext>
                  </a:extLst>
                </a:gridCol>
                <a:gridCol w="843376">
                  <a:extLst>
                    <a:ext uri="{9D8B030D-6E8A-4147-A177-3AD203B41FA5}">
                      <a16:colId xmlns:a16="http://schemas.microsoft.com/office/drawing/2014/main" val="3373829246"/>
                    </a:ext>
                  </a:extLst>
                </a:gridCol>
                <a:gridCol w="1742980">
                  <a:extLst>
                    <a:ext uri="{9D8B030D-6E8A-4147-A177-3AD203B41FA5}">
                      <a16:colId xmlns:a16="http://schemas.microsoft.com/office/drawing/2014/main" val="3039973735"/>
                    </a:ext>
                  </a:extLst>
                </a:gridCol>
                <a:gridCol w="1814432">
                  <a:extLst>
                    <a:ext uri="{9D8B030D-6E8A-4147-A177-3AD203B41FA5}">
                      <a16:colId xmlns:a16="http://schemas.microsoft.com/office/drawing/2014/main" val="2447419767"/>
                    </a:ext>
                  </a:extLst>
                </a:gridCol>
                <a:gridCol w="1026110">
                  <a:extLst>
                    <a:ext uri="{9D8B030D-6E8A-4147-A177-3AD203B41FA5}">
                      <a16:colId xmlns:a16="http://schemas.microsoft.com/office/drawing/2014/main" val="1696084930"/>
                    </a:ext>
                  </a:extLst>
                </a:gridCol>
              </a:tblGrid>
              <a:tr h="54458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2-SWAP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2-OPT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584395"/>
                  </a:ext>
                </a:extLst>
              </a:tr>
              <a:tr h="43053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Opt_val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(e)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(e)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(e)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2735"/>
                  </a:ext>
                </a:extLst>
              </a:tr>
              <a:tr h="544587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426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465(9.15)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495.3(16.28)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3.25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440(3.28)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453(6.36)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611642"/>
                  </a:ext>
                </a:extLst>
              </a:tr>
              <a:tr h="544587"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108159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116168 (7.4)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133699.8 (23.61)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109477(1.22)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115358(6.66)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6.23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315285"/>
                  </a:ext>
                </a:extLst>
              </a:tr>
              <a:tr h="54458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722(14.79)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784.3(24.69)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9.56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656(4.29)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686.2(9.09)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9.34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504623"/>
                  </a:ext>
                </a:extLst>
              </a:tr>
            </a:tbl>
          </a:graphicData>
        </a:graphic>
      </p:graphicFrame>
      <p:sp>
        <p:nvSpPr>
          <p:cNvPr id="9" name="CasetăText 8">
            <a:extLst>
              <a:ext uri="{FF2B5EF4-FFF2-40B4-BE49-F238E27FC236}">
                <a16:creationId xmlns:a16="http://schemas.microsoft.com/office/drawing/2014/main" id="{27109EF7-8D0A-C9C9-9215-F61DD08B0173}"/>
              </a:ext>
            </a:extLst>
          </p:cNvPr>
          <p:cNvSpPr txBox="1"/>
          <p:nvPr/>
        </p:nvSpPr>
        <p:spPr>
          <a:xfrm>
            <a:off x="731675" y="4907901"/>
            <a:ext cx="875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Comparatia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realizata</a:t>
            </a:r>
            <a:r>
              <a:rPr lang="en-US" sz="2400" dirty="0"/>
              <a:t> </a:t>
            </a:r>
            <a:r>
              <a:rPr lang="en-US" sz="2400" dirty="0" err="1"/>
              <a:t>intre</a:t>
            </a:r>
            <a:r>
              <a:rPr lang="en-US" sz="2400" dirty="0"/>
              <a:t> </a:t>
            </a:r>
            <a:r>
              <a:rPr lang="en-US" sz="2400" dirty="0" err="1"/>
              <a:t>rezultatele</a:t>
            </a:r>
            <a:r>
              <a:rPr lang="en-US" sz="2400" dirty="0"/>
              <a:t> </a:t>
            </a:r>
            <a:r>
              <a:rPr lang="en-US" sz="2400" dirty="0" err="1"/>
              <a:t>obtinute</a:t>
            </a:r>
            <a:r>
              <a:rPr lang="en-US" sz="2400" dirty="0"/>
              <a:t> de mine</a:t>
            </a:r>
          </a:p>
        </p:txBody>
      </p:sp>
    </p:spTree>
    <p:extLst>
      <p:ext uri="{BB962C8B-B14F-4D97-AF65-F5344CB8AC3E}">
        <p14:creationId xmlns:p14="http://schemas.microsoft.com/office/powerpoint/2010/main" val="297668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E890730-EBCF-2E1D-C39E-FB209312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Interpretare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– tsp </a:t>
            </a:r>
            <a:r>
              <a:rPr lang="en-US" dirty="0" err="1"/>
              <a:t>simetric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02D53DE-FE77-75E5-294A-9564B14F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Urmand</a:t>
            </a:r>
            <a:r>
              <a:rPr lang="en-US" dirty="0"/>
              <a:t> exact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ca in </a:t>
            </a:r>
            <a:r>
              <a:rPr lang="en-US" dirty="0" err="1"/>
              <a:t>lucrare</a:t>
            </a:r>
            <a:r>
              <a:rPr lang="en-US" dirty="0"/>
              <a:t>, in general, NCX nu a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 de </a:t>
            </a:r>
            <a:r>
              <a:rPr lang="en-US" dirty="0" err="1"/>
              <a:t>bune</a:t>
            </a:r>
            <a:r>
              <a:rPr lang="en-US" dirty="0"/>
              <a:t> in </a:t>
            </a:r>
            <a:r>
              <a:rPr lang="en-US" dirty="0" err="1"/>
              <a:t>rularile</a:t>
            </a:r>
            <a:r>
              <a:rPr lang="en-US" dirty="0"/>
              <a:t> mele. SPX </a:t>
            </a:r>
            <a:r>
              <a:rPr lang="en-US" dirty="0" err="1"/>
              <a:t>si</a:t>
            </a:r>
            <a:r>
              <a:rPr lang="en-US" dirty="0"/>
              <a:t> SPCX au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.</a:t>
            </a:r>
          </a:p>
          <a:p>
            <a:r>
              <a:rPr lang="en-US" dirty="0" err="1"/>
              <a:t>Schimband</a:t>
            </a:r>
            <a:r>
              <a:rPr lang="en-US" dirty="0"/>
              <a:t> </a:t>
            </a:r>
            <a:r>
              <a:rPr lang="en-US" dirty="0" err="1"/>
              <a:t>mutatia</a:t>
            </a:r>
            <a:r>
              <a:rPr lang="en-US" dirty="0"/>
              <a:t> din 2-swap in 2-opt, am </a:t>
            </a:r>
            <a:r>
              <a:rPr lang="en-US" dirty="0" err="1"/>
              <a:t>obtinut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, </a:t>
            </a:r>
            <a:r>
              <a:rPr lang="en-US" dirty="0" err="1"/>
              <a:t>comparate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din </a:t>
            </a:r>
            <a:r>
              <a:rPr lang="en-US" dirty="0" err="1"/>
              <a:t>lucrare</a:t>
            </a:r>
            <a:r>
              <a:rPr lang="en-US" dirty="0"/>
              <a:t>.</a:t>
            </a:r>
          </a:p>
          <a:p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din </a:t>
            </a:r>
            <a:r>
              <a:rPr lang="en-US" dirty="0" err="1"/>
              <a:t>lucrare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1381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5E9C2F3-20B2-6F15-09B3-9D2E054B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 TSP </a:t>
            </a:r>
            <a:r>
              <a:rPr lang="en-US" dirty="0" err="1"/>
              <a:t>aSimetric</a:t>
            </a:r>
            <a:r>
              <a:rPr lang="en-US" dirty="0"/>
              <a:t> </a:t>
            </a:r>
            <a:endParaRPr lang="ro-RO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7422A74-CF58-7E01-89D0-28596A3F4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24103"/>
              </p:ext>
            </p:extLst>
          </p:nvPr>
        </p:nvGraphicFramePr>
        <p:xfrm>
          <a:off x="417095" y="1915557"/>
          <a:ext cx="11390897" cy="423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931">
                  <a:extLst>
                    <a:ext uri="{9D8B030D-6E8A-4147-A177-3AD203B41FA5}">
                      <a16:colId xmlns:a16="http://schemas.microsoft.com/office/drawing/2014/main" val="3260573453"/>
                    </a:ext>
                  </a:extLst>
                </a:gridCol>
                <a:gridCol w="724619">
                  <a:extLst>
                    <a:ext uri="{9D8B030D-6E8A-4147-A177-3AD203B41FA5}">
                      <a16:colId xmlns:a16="http://schemas.microsoft.com/office/drawing/2014/main" val="1407913812"/>
                    </a:ext>
                  </a:extLst>
                </a:gridCol>
                <a:gridCol w="1250830">
                  <a:extLst>
                    <a:ext uri="{9D8B030D-6E8A-4147-A177-3AD203B41FA5}">
                      <a16:colId xmlns:a16="http://schemas.microsoft.com/office/drawing/2014/main" val="4142206298"/>
                    </a:ext>
                  </a:extLst>
                </a:gridCol>
                <a:gridCol w="1354348">
                  <a:extLst>
                    <a:ext uri="{9D8B030D-6E8A-4147-A177-3AD203B41FA5}">
                      <a16:colId xmlns:a16="http://schemas.microsoft.com/office/drawing/2014/main" val="533921101"/>
                    </a:ext>
                  </a:extLst>
                </a:gridCol>
                <a:gridCol w="672860">
                  <a:extLst>
                    <a:ext uri="{9D8B030D-6E8A-4147-A177-3AD203B41FA5}">
                      <a16:colId xmlns:a16="http://schemas.microsoft.com/office/drawing/2014/main" val="3373829246"/>
                    </a:ext>
                  </a:extLst>
                </a:gridCol>
                <a:gridCol w="1281111">
                  <a:extLst>
                    <a:ext uri="{9D8B030D-6E8A-4147-A177-3AD203B41FA5}">
                      <a16:colId xmlns:a16="http://schemas.microsoft.com/office/drawing/2014/main" val="3039973735"/>
                    </a:ext>
                  </a:extLst>
                </a:gridCol>
                <a:gridCol w="1375825">
                  <a:extLst>
                    <a:ext uri="{9D8B030D-6E8A-4147-A177-3AD203B41FA5}">
                      <a16:colId xmlns:a16="http://schemas.microsoft.com/office/drawing/2014/main" val="2447419767"/>
                    </a:ext>
                  </a:extLst>
                </a:gridCol>
                <a:gridCol w="733245">
                  <a:extLst>
                    <a:ext uri="{9D8B030D-6E8A-4147-A177-3AD203B41FA5}">
                      <a16:colId xmlns:a16="http://schemas.microsoft.com/office/drawing/2014/main" val="1696084930"/>
                    </a:ext>
                  </a:extLst>
                </a:gridCol>
                <a:gridCol w="1293962">
                  <a:extLst>
                    <a:ext uri="{9D8B030D-6E8A-4147-A177-3AD203B41FA5}">
                      <a16:colId xmlns:a16="http://schemas.microsoft.com/office/drawing/2014/main" val="530453913"/>
                    </a:ext>
                  </a:extLst>
                </a:gridCol>
                <a:gridCol w="1545268">
                  <a:extLst>
                    <a:ext uri="{9D8B030D-6E8A-4147-A177-3AD203B41FA5}">
                      <a16:colId xmlns:a16="http://schemas.microsoft.com/office/drawing/2014/main" val="4215754838"/>
                    </a:ext>
                  </a:extLst>
                </a:gridCol>
                <a:gridCol w="652898">
                  <a:extLst>
                    <a:ext uri="{9D8B030D-6E8A-4147-A177-3AD203B41FA5}">
                      <a16:colId xmlns:a16="http://schemas.microsoft.com/office/drawing/2014/main" val="3614204193"/>
                    </a:ext>
                  </a:extLst>
                </a:gridCol>
              </a:tblGrid>
              <a:tr h="46265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NCX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SCX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SPCX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584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(e)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(e)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(e)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Best (e)</a:t>
                      </a:r>
                      <a:endParaRPr lang="ro-RO" dirty="0"/>
                    </a:p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Avg(e)</a:t>
                      </a:r>
                    </a:p>
                    <a:p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2735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1286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1350(4.97)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1487.1(15.63)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1726(17.17)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1765.2(19.83)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2233(73.63)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2561(99.14)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115450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1286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1460(13.53)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1568.3(21.95)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2.11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1418(10.26)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1538.3(19.61)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1620(25.97)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1790.7(39.25)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11642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38673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41342(6.9)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42078.8(8.8)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42243(9.23)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43521.9 (12.53)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53980(39.58)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56904(47.14)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912279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38673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42341(9.48)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44511.7(15.1)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5.45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42262(9.28)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43154.8 (11.59)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44299(14.55)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45805.3(18.44)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15285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2755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3530(28.13)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3884.1(40.98)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8.34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4581(66.27)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4811(74.64)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6.88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16530(500)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17372.1(530.56)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465974"/>
                  </a:ext>
                </a:extLst>
              </a:tr>
              <a:tr h="462652"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2755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4575(66.06)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5418(96.66)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50.37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4500(63.34)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4994.5(81.29)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32.52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6786(146.31)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7579.6(175.12)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10.26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50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96018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843</Words>
  <Application>Microsoft Office PowerPoint</Application>
  <PresentationFormat>Ecran lat</PresentationFormat>
  <Paragraphs>270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Univers Condensed Light</vt:lpstr>
      <vt:lpstr>Walbaum Display Light</vt:lpstr>
      <vt:lpstr>AngleLinesVTI</vt:lpstr>
      <vt:lpstr>Proiect – inteligenta artificiala</vt:lpstr>
      <vt:lpstr>Tema aleasa</vt:lpstr>
      <vt:lpstr>Cum functioneaza noul operator de incrucisare?</vt:lpstr>
      <vt:lpstr>Cum arata algoritmul in rest?</vt:lpstr>
      <vt:lpstr>Parametrii</vt:lpstr>
      <vt:lpstr>Rezultate TSP Simetric </vt:lpstr>
      <vt:lpstr>2-SWAP vs 2-opt</vt:lpstr>
      <vt:lpstr>Interpretare rezultate – tsp simetric</vt:lpstr>
      <vt:lpstr>Rezultate TSP aSimetric </vt:lpstr>
      <vt:lpstr>2-SWAP vs 2-opt</vt:lpstr>
      <vt:lpstr>Interpretare rezultate – tsp asimetric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– inteligenta artificiala</dc:title>
  <dc:creator>Gabriela Constantinescu</dc:creator>
  <cp:lastModifiedBy>Gabriela Constantinescu</cp:lastModifiedBy>
  <cp:revision>6</cp:revision>
  <cp:lastPrinted>2022-05-10T11:32:42Z</cp:lastPrinted>
  <dcterms:created xsi:type="dcterms:W3CDTF">2022-05-10T00:32:54Z</dcterms:created>
  <dcterms:modified xsi:type="dcterms:W3CDTF">2022-05-15T19:58:21Z</dcterms:modified>
</cp:coreProperties>
</file>