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5F5A2-84C2-471B-819C-BCDE48B8C822}" type="datetimeFigureOut">
              <a:rPr lang="pt-BR" smtClean="0"/>
              <a:t>01/04/2022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35B80-36CB-4E59-B0CB-DB8135444FF1}" type="slidenum">
              <a:rPr lang="pt-BR" smtClean="0"/>
              <a:t>‹nº›</a:t>
            </a:fld>
            <a:endParaRPr lang="pt-BR"/>
          </a:p>
        </p:txBody>
      </p:sp>
    </p:spTree>
    <p:extLst>
      <p:ext uri="{BB962C8B-B14F-4D97-AF65-F5344CB8AC3E}">
        <p14:creationId xmlns:p14="http://schemas.microsoft.com/office/powerpoint/2010/main" val="85781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covid é um vírus que causa doenças no sistema respiratório. A primeira infecção de covid 19 em humanos foi em 2019</a:t>
            </a:r>
          </a:p>
        </p:txBody>
      </p:sp>
      <p:sp>
        <p:nvSpPr>
          <p:cNvPr id="4" name="Espaço Reservado para Número de Slide 3"/>
          <p:cNvSpPr>
            <a:spLocks noGrp="1"/>
          </p:cNvSpPr>
          <p:nvPr>
            <p:ph type="sldNum" sz="quarter" idx="5"/>
          </p:nvPr>
        </p:nvSpPr>
        <p:spPr/>
        <p:txBody>
          <a:bodyPr/>
          <a:lstStyle/>
          <a:p>
            <a:fld id="{84A35B80-36CB-4E59-B0CB-DB8135444FF1}" type="slidenum">
              <a:rPr lang="pt-BR" smtClean="0"/>
              <a:t>4</a:t>
            </a:fld>
            <a:endParaRPr lang="pt-BR"/>
          </a:p>
        </p:txBody>
      </p:sp>
    </p:spTree>
    <p:extLst>
      <p:ext uri="{BB962C8B-B14F-4D97-AF65-F5344CB8AC3E}">
        <p14:creationId xmlns:p14="http://schemas.microsoft.com/office/powerpoint/2010/main" val="239328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a doença é recente, não há muitos estudos sobre ela. Por isso, o objetivo desse trabalho é encontrar relações significativas nas variáveis fornecidas pelo governo de minas.</a:t>
            </a:r>
            <a:br>
              <a:rPr lang="pt-BR" dirty="0"/>
            </a:br>
            <a:r>
              <a:rPr lang="pt-BR" dirty="0"/>
              <a:t>Usando testes de hipóteses como </a:t>
            </a:r>
            <a:r>
              <a:rPr lang="pt-BR" dirty="0" err="1"/>
              <a:t>qui</a:t>
            </a:r>
            <a:r>
              <a:rPr lang="pt-BR" dirty="0"/>
              <a:t>-quadrado, exato de </a:t>
            </a:r>
            <a:r>
              <a:rPr lang="pt-BR" dirty="0" err="1"/>
              <a:t>fisher</a:t>
            </a:r>
            <a:r>
              <a:rPr lang="pt-BR" dirty="0"/>
              <a:t>, comparação de proporções e </a:t>
            </a:r>
            <a:r>
              <a:rPr lang="pt-BR" dirty="0" err="1"/>
              <a:t>machinle</a:t>
            </a:r>
            <a:r>
              <a:rPr lang="pt-BR" dirty="0"/>
              <a:t> </a:t>
            </a:r>
            <a:r>
              <a:rPr lang="pt-BR" dirty="0" err="1"/>
              <a:t>learnig</a:t>
            </a:r>
            <a:endParaRPr lang="pt-BR" dirty="0"/>
          </a:p>
        </p:txBody>
      </p:sp>
      <p:sp>
        <p:nvSpPr>
          <p:cNvPr id="4" name="Espaço Reservado para Número de Slide 3"/>
          <p:cNvSpPr>
            <a:spLocks noGrp="1"/>
          </p:cNvSpPr>
          <p:nvPr>
            <p:ph type="sldNum" sz="quarter" idx="5"/>
          </p:nvPr>
        </p:nvSpPr>
        <p:spPr/>
        <p:txBody>
          <a:bodyPr/>
          <a:lstStyle/>
          <a:p>
            <a:fld id="{84A35B80-36CB-4E59-B0CB-DB8135444FF1}" type="slidenum">
              <a:rPr lang="pt-BR" smtClean="0"/>
              <a:t>5</a:t>
            </a:fld>
            <a:endParaRPr lang="pt-BR"/>
          </a:p>
        </p:txBody>
      </p:sp>
    </p:spTree>
    <p:extLst>
      <p:ext uri="{BB962C8B-B14F-4D97-AF65-F5344CB8AC3E}">
        <p14:creationId xmlns:p14="http://schemas.microsoft.com/office/powerpoint/2010/main" val="339441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06C22-A143-4524-B747-5FE2E41CFB2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137405D-C259-4CEC-B48D-64E201D64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6FF5F64-8672-4322-8D52-AB1F49007369}"/>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B47F61C5-F60D-4AE4-B317-1C0CF1A00C1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86CF37-B17F-4EB8-B4DD-488EC59C1E02}"/>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420777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6A07F-EE3B-4AA8-9495-79788169644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B7710EE-E736-47CA-8F30-0D241D22D89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CA9100B-D40B-45AE-8824-DAE44677D4B6}"/>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FB43F649-21AA-4236-B0EA-068EE7B037A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850F715-7852-43CC-B2D0-85324BF0ED55}"/>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275909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F83CEC5-7E29-4190-A442-657FA4AEDE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8FBBCEC-F0ED-40E0-93E8-DE6D5E11926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61D669-AFEE-4A92-8990-B8A8B2DD41FB}"/>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C50DB13A-6D55-4D41-9E3B-3C1BAA7829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0A43209-A24F-4943-A4CA-09450D5150E1}"/>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138914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B9C0C-E144-48C3-9460-07ED3F09982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06F21AD-2C95-46AC-910C-6E5729B1F77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A47397-EF3F-4D1C-B79C-8BDCC34937C6}"/>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3749C47A-AE27-4A69-A9B1-2DBF854EDBC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7A47B3-26AD-44FF-916D-565163B53BB8}"/>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419558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B18ED-BBFC-447A-BB57-9D626F80F0A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62D6BBC-BDF5-4217-B7FB-7D1496A43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87F3A0C-91C0-4441-BC3B-9348DE1155B4}"/>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2C68E5CE-B2C2-4B9C-B6F6-14CF1204F36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B12934-AE09-4D11-B1E1-4FF85B47D499}"/>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331247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847D6-9D48-48CA-95A1-230072C81FB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2AF3F83-B81D-4099-B753-89560A8EB6F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4287918-71CD-4570-AF83-6DCEBD56FC5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8C6568A-BFFD-471D-9CED-0AC2E920AF6B}"/>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6" name="Espaço Reservado para Rodapé 5">
            <a:extLst>
              <a:ext uri="{FF2B5EF4-FFF2-40B4-BE49-F238E27FC236}">
                <a16:creationId xmlns:a16="http://schemas.microsoft.com/office/drawing/2014/main" id="{6CCBF116-53AC-42DE-9F48-FAFD76E9472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74B2D5-EAFA-4FDC-B32A-EE71859D44A8}"/>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166635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87B4D-E16B-4A9D-B689-C6A044A40BF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5692E60-8E09-4BE4-8E83-5E054E4F6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8320A18-CE81-4C6B-AB79-DB2600CCAF1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AE43896-FE18-45BD-8699-8D2659E4B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F4E6493-8DF2-439B-A7B3-577B4DE4D56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82E791-C573-434F-AF08-CF11094B3CC0}"/>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8" name="Espaço Reservado para Rodapé 7">
            <a:extLst>
              <a:ext uri="{FF2B5EF4-FFF2-40B4-BE49-F238E27FC236}">
                <a16:creationId xmlns:a16="http://schemas.microsoft.com/office/drawing/2014/main" id="{F7856552-2419-43D9-A319-7E935664A22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A4C5A6A-A0BE-4B10-9FE9-991CAA70B0A5}"/>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168381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67C67-79F8-4D27-A0E7-277E83FB41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D022C53-3A07-401A-BBC9-69090B007626}"/>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4" name="Espaço Reservado para Rodapé 3">
            <a:extLst>
              <a:ext uri="{FF2B5EF4-FFF2-40B4-BE49-F238E27FC236}">
                <a16:creationId xmlns:a16="http://schemas.microsoft.com/office/drawing/2014/main" id="{E1DE38B2-4440-4B2F-8F34-BBCD1AE6CF6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1EF4D01-7782-4D17-B5A1-69D39CD13AAC}"/>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99215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E21EBA8-5FB3-4F6B-BEF9-711E8D74C354}"/>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3" name="Espaço Reservado para Rodapé 2">
            <a:extLst>
              <a:ext uri="{FF2B5EF4-FFF2-40B4-BE49-F238E27FC236}">
                <a16:creationId xmlns:a16="http://schemas.microsoft.com/office/drawing/2014/main" id="{180FFAA1-95C3-49C5-8AB3-2B1A0450817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B74B4CA-CC2E-4449-94DF-EF5E9630890C}"/>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38060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B81B5-332C-409F-A5C9-B83D5ADB15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CF679C0-145F-45F6-8896-72935A2FA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B6FF4A4-9A07-42B3-9CD6-A1C7D39B2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E516AA4-1D0D-47FB-BAD3-D88FB184865A}"/>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6" name="Espaço Reservado para Rodapé 5">
            <a:extLst>
              <a:ext uri="{FF2B5EF4-FFF2-40B4-BE49-F238E27FC236}">
                <a16:creationId xmlns:a16="http://schemas.microsoft.com/office/drawing/2014/main" id="{0FF48C00-F8E7-4B69-8E5D-E1983D5DF8D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C6C60C-088A-402C-9C32-847BEE4813C8}"/>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191887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98D3F-787F-4623-9B3B-66C9FD104EA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BC3BA26-6928-46A4-94F4-995EC4B32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E173859-F88C-421F-B115-8521D577E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5D3BAF8-A5C2-47C2-9A43-0062DED4DE76}"/>
              </a:ext>
            </a:extLst>
          </p:cNvPr>
          <p:cNvSpPr>
            <a:spLocks noGrp="1"/>
          </p:cNvSpPr>
          <p:nvPr>
            <p:ph type="dt" sz="half" idx="10"/>
          </p:nvPr>
        </p:nvSpPr>
        <p:spPr/>
        <p:txBody>
          <a:bodyPr/>
          <a:lstStyle/>
          <a:p>
            <a:fld id="{B9B2E474-769A-47D7-A765-CE81215531CE}" type="datetimeFigureOut">
              <a:rPr lang="pt-BR" smtClean="0"/>
              <a:t>01/04/2022</a:t>
            </a:fld>
            <a:endParaRPr lang="pt-BR"/>
          </a:p>
        </p:txBody>
      </p:sp>
      <p:sp>
        <p:nvSpPr>
          <p:cNvPr id="6" name="Espaço Reservado para Rodapé 5">
            <a:extLst>
              <a:ext uri="{FF2B5EF4-FFF2-40B4-BE49-F238E27FC236}">
                <a16:creationId xmlns:a16="http://schemas.microsoft.com/office/drawing/2014/main" id="{C788E037-C9CF-4771-B0A9-5C263C6DC0F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2204BF5-B055-47F2-97AE-F116A39D001C}"/>
              </a:ext>
            </a:extLst>
          </p:cNvPr>
          <p:cNvSpPr>
            <a:spLocks noGrp="1"/>
          </p:cNvSpPr>
          <p:nvPr>
            <p:ph type="sldNum" sz="quarter" idx="12"/>
          </p:nvPr>
        </p:nvSpPr>
        <p:spPr/>
        <p:txBody>
          <a:bodyPr/>
          <a:lstStyle/>
          <a:p>
            <a:fld id="{6134FB1B-34EB-49F7-8AD6-A1739198860D}" type="slidenum">
              <a:rPr lang="pt-BR" smtClean="0"/>
              <a:t>‹nº›</a:t>
            </a:fld>
            <a:endParaRPr lang="pt-BR"/>
          </a:p>
        </p:txBody>
      </p:sp>
    </p:spTree>
    <p:extLst>
      <p:ext uri="{BB962C8B-B14F-4D97-AF65-F5344CB8AC3E}">
        <p14:creationId xmlns:p14="http://schemas.microsoft.com/office/powerpoint/2010/main" val="54233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65F4D89-35D7-4C71-A761-D5B0263CF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6C31C60-7099-4A41-968E-1D9315309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01636F-C48F-4428-A965-3A3644EBC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2E474-769A-47D7-A765-CE81215531CE}" type="datetimeFigureOut">
              <a:rPr lang="pt-BR" smtClean="0"/>
              <a:t>01/04/2022</a:t>
            </a:fld>
            <a:endParaRPr lang="pt-BR"/>
          </a:p>
        </p:txBody>
      </p:sp>
      <p:sp>
        <p:nvSpPr>
          <p:cNvPr id="5" name="Espaço Reservado para Rodapé 4">
            <a:extLst>
              <a:ext uri="{FF2B5EF4-FFF2-40B4-BE49-F238E27FC236}">
                <a16:creationId xmlns:a16="http://schemas.microsoft.com/office/drawing/2014/main" id="{4DCD70D2-B82F-443C-8750-A1B9F8399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82BADA8-CB04-4394-8147-1D425CAD1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4FB1B-34EB-49F7-8AD6-A1739198860D}" type="slidenum">
              <a:rPr lang="pt-BR" smtClean="0"/>
              <a:t>‹nº›</a:t>
            </a:fld>
            <a:endParaRPr lang="pt-BR"/>
          </a:p>
        </p:txBody>
      </p:sp>
    </p:spTree>
    <p:extLst>
      <p:ext uri="{BB962C8B-B14F-4D97-AF65-F5344CB8AC3E}">
        <p14:creationId xmlns:p14="http://schemas.microsoft.com/office/powerpoint/2010/main" val="176089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6B110-A10D-4064-8385-15A51A6DC011}"/>
              </a:ext>
            </a:extLst>
          </p:cNvPr>
          <p:cNvSpPr>
            <a:spLocks noGrp="1"/>
          </p:cNvSpPr>
          <p:nvPr>
            <p:ph type="ctrTitle"/>
          </p:nvPr>
        </p:nvSpPr>
        <p:spPr>
          <a:xfrm>
            <a:off x="1408590" y="350591"/>
            <a:ext cx="9144000" cy="1503610"/>
          </a:xfrm>
        </p:spPr>
        <p:txBody>
          <a:bodyPr>
            <a:normAutofit/>
          </a:bodyPr>
          <a:lstStyle/>
          <a:p>
            <a:r>
              <a:rPr lang="pt-BR" sz="2800" dirty="0">
                <a:latin typeface="+mn-lt"/>
              </a:rPr>
              <a:t>PONTIFÍCIA UNIVERSIDADE CATÓLICA DE MINAS GERAIS NÚCLEO DE EDUCAÇÃO A DISTÂNCIA Pós-graduação Lato Sensu em Ciência de Dados e Big Data</a:t>
            </a:r>
          </a:p>
        </p:txBody>
      </p:sp>
      <p:sp>
        <p:nvSpPr>
          <p:cNvPr id="3" name="Subtítulo 2">
            <a:extLst>
              <a:ext uri="{FF2B5EF4-FFF2-40B4-BE49-F238E27FC236}">
                <a16:creationId xmlns:a16="http://schemas.microsoft.com/office/drawing/2014/main" id="{AACE9F31-381D-4216-9712-05C1852E8386}"/>
              </a:ext>
            </a:extLst>
          </p:cNvPr>
          <p:cNvSpPr>
            <a:spLocks noGrp="1"/>
          </p:cNvSpPr>
          <p:nvPr>
            <p:ph type="subTitle" idx="1"/>
          </p:nvPr>
        </p:nvSpPr>
        <p:spPr>
          <a:xfrm>
            <a:off x="1408590" y="3124939"/>
            <a:ext cx="9144000" cy="774577"/>
          </a:xfrm>
        </p:spPr>
        <p:txBody>
          <a:bodyPr/>
          <a:lstStyle/>
          <a:p>
            <a:r>
              <a:rPr lang="pt-BR" dirty="0"/>
              <a:t>ESTUDO SOBRE O COVID 19 NO ESTADO DE MINAS GERAIS</a:t>
            </a:r>
          </a:p>
        </p:txBody>
      </p:sp>
      <p:sp>
        <p:nvSpPr>
          <p:cNvPr id="4" name="Subtítulo 2">
            <a:extLst>
              <a:ext uri="{FF2B5EF4-FFF2-40B4-BE49-F238E27FC236}">
                <a16:creationId xmlns:a16="http://schemas.microsoft.com/office/drawing/2014/main" id="{0E997FD5-421D-48C0-BF32-243204075605}"/>
              </a:ext>
            </a:extLst>
          </p:cNvPr>
          <p:cNvSpPr txBox="1">
            <a:spLocks/>
          </p:cNvSpPr>
          <p:nvPr/>
        </p:nvSpPr>
        <p:spPr>
          <a:xfrm>
            <a:off x="1524000" y="5283692"/>
            <a:ext cx="9144000" cy="7745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t>Gabriela Maria Rocha Bolaina </a:t>
            </a:r>
          </a:p>
        </p:txBody>
      </p:sp>
      <p:pic>
        <p:nvPicPr>
          <p:cNvPr id="6" name="Imagem 5">
            <a:extLst>
              <a:ext uri="{FF2B5EF4-FFF2-40B4-BE49-F238E27FC236}">
                <a16:creationId xmlns:a16="http://schemas.microsoft.com/office/drawing/2014/main" id="{61022556-A3FD-4C09-A2F4-E698A1333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401" y="4759626"/>
            <a:ext cx="1584963" cy="1822708"/>
          </a:xfrm>
          <a:prstGeom prst="rect">
            <a:avLst/>
          </a:prstGeom>
        </p:spPr>
      </p:pic>
    </p:spTree>
    <p:extLst>
      <p:ext uri="{BB962C8B-B14F-4D97-AF65-F5344CB8AC3E}">
        <p14:creationId xmlns:p14="http://schemas.microsoft.com/office/powerpoint/2010/main" val="127865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2317072"/>
            <a:ext cx="12192000" cy="2308324"/>
          </a:xfrm>
          <a:prstGeom prst="rect">
            <a:avLst/>
          </a:prstGeom>
          <a:noFill/>
        </p:spPr>
        <p:txBody>
          <a:bodyPr wrap="square" rtlCol="0">
            <a:spAutoFit/>
          </a:bodyPr>
          <a:lstStyle/>
          <a:p>
            <a:pPr algn="ctr"/>
            <a:r>
              <a:rPr lang="pt-BR" sz="7200" dirty="0"/>
              <a:t>Processamento/Tratamento de Dados</a:t>
            </a:r>
          </a:p>
        </p:txBody>
      </p:sp>
    </p:spTree>
    <p:extLst>
      <p:ext uri="{BB962C8B-B14F-4D97-AF65-F5344CB8AC3E}">
        <p14:creationId xmlns:p14="http://schemas.microsoft.com/office/powerpoint/2010/main" val="156612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254334"/>
            <a:ext cx="12192000" cy="2554545"/>
          </a:xfrm>
          <a:prstGeom prst="rect">
            <a:avLst/>
          </a:prstGeom>
          <a:noFill/>
        </p:spPr>
        <p:txBody>
          <a:bodyPr wrap="square" rtlCol="0">
            <a:spAutoFit/>
          </a:bodyPr>
          <a:lstStyle/>
          <a:p>
            <a:pPr algn="just"/>
            <a:r>
              <a:rPr lang="pt-BR" sz="2000" dirty="0"/>
              <a:t>	Os dados utilizados neste trabalho foram obtidos no Portal de Dados Abertos - Governo de Minas Gerais (https://dados.mg.gov.br/) e da Rede SUAS (http://blog.mds.gov.br/</a:t>
            </a:r>
            <a:r>
              <a:rPr lang="pt-BR" sz="2000" dirty="0" err="1"/>
              <a:t>redesuas</a:t>
            </a:r>
            <a:r>
              <a:rPr lang="pt-BR" sz="2000" dirty="0"/>
              <a:t>/) (fonte: IBGE). </a:t>
            </a:r>
          </a:p>
          <a:p>
            <a:pPr algn="just"/>
            <a:r>
              <a:rPr lang="pt-BR" sz="2000" dirty="0"/>
              <a:t>	Sendo as fontes:</a:t>
            </a:r>
          </a:p>
          <a:p>
            <a:pPr algn="just"/>
            <a:r>
              <a:rPr lang="pt-BR" sz="2000" dirty="0"/>
              <a:t>	Óbitos por COVID-19. </a:t>
            </a:r>
          </a:p>
          <a:p>
            <a:pPr algn="just"/>
            <a:r>
              <a:rPr lang="pt-BR" sz="2000" dirty="0"/>
              <a:t>	Casos confirmados por COVID-19. </a:t>
            </a:r>
          </a:p>
          <a:p>
            <a:pPr algn="just"/>
            <a:r>
              <a:rPr lang="pt-BR" sz="2000" dirty="0"/>
              <a:t>	Dados demográficos dos municípios. </a:t>
            </a:r>
          </a:p>
          <a:p>
            <a:pPr algn="just"/>
            <a:r>
              <a:rPr lang="pt-BR" sz="2000" dirty="0"/>
              <a:t>	Idade e faixa etária correspondente.</a:t>
            </a:r>
          </a:p>
          <a:p>
            <a:pPr algn="just"/>
            <a:r>
              <a:rPr lang="pt-BR" sz="2000" dirty="0"/>
              <a:t>	Tabela de datas</a:t>
            </a:r>
          </a:p>
        </p:txBody>
      </p:sp>
      <p:pic>
        <p:nvPicPr>
          <p:cNvPr id="6" name="Imagem 5">
            <a:extLst>
              <a:ext uri="{FF2B5EF4-FFF2-40B4-BE49-F238E27FC236}">
                <a16:creationId xmlns:a16="http://schemas.microsoft.com/office/drawing/2014/main" id="{D1964008-9626-4483-B3A2-D32D61289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4038600"/>
            <a:ext cx="2857500" cy="2819400"/>
          </a:xfrm>
          <a:prstGeom prst="rect">
            <a:avLst/>
          </a:prstGeom>
        </p:spPr>
      </p:pic>
    </p:spTree>
    <p:extLst>
      <p:ext uri="{BB962C8B-B14F-4D97-AF65-F5344CB8AC3E}">
        <p14:creationId xmlns:p14="http://schemas.microsoft.com/office/powerpoint/2010/main" val="73470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1589103" y="1274854"/>
            <a:ext cx="8540319" cy="400110"/>
          </a:xfrm>
          <a:prstGeom prst="rect">
            <a:avLst/>
          </a:prstGeom>
          <a:noFill/>
        </p:spPr>
        <p:txBody>
          <a:bodyPr wrap="square" rtlCol="0">
            <a:spAutoFit/>
          </a:bodyPr>
          <a:lstStyle/>
          <a:p>
            <a:pPr algn="just"/>
            <a:r>
              <a:rPr lang="pt-BR" sz="2000" dirty="0"/>
              <a:t>Tabela 1: Dicionário de dados óbitos por COVID-19.</a:t>
            </a:r>
          </a:p>
        </p:txBody>
      </p:sp>
      <p:graphicFrame>
        <p:nvGraphicFramePr>
          <p:cNvPr id="4" name="Tabela 3">
            <a:extLst>
              <a:ext uri="{FF2B5EF4-FFF2-40B4-BE49-F238E27FC236}">
                <a16:creationId xmlns:a16="http://schemas.microsoft.com/office/drawing/2014/main" id="{BB482D7D-6B14-4081-BBB4-239657924745}"/>
              </a:ext>
            </a:extLst>
          </p:cNvPr>
          <p:cNvGraphicFramePr>
            <a:graphicFrameLocks noGrp="1"/>
          </p:cNvGraphicFramePr>
          <p:nvPr>
            <p:extLst>
              <p:ext uri="{D42A27DB-BD31-4B8C-83A1-F6EECF244321}">
                <p14:modId xmlns:p14="http://schemas.microsoft.com/office/powerpoint/2010/main" val="1212600333"/>
              </p:ext>
            </p:extLst>
          </p:nvPr>
        </p:nvGraphicFramePr>
        <p:xfrm>
          <a:off x="1589103" y="1674964"/>
          <a:ext cx="8620218" cy="4625264"/>
        </p:xfrm>
        <a:graphic>
          <a:graphicData uri="http://schemas.openxmlformats.org/drawingml/2006/table">
            <a:tbl>
              <a:tblPr firstRow="1" firstCol="1" bandRow="1">
                <a:tableStyleId>{9D7B26C5-4107-4FEC-AEDC-1716B250A1EF}</a:tableStyleId>
              </a:tblPr>
              <a:tblGrid>
                <a:gridCol w="2151779">
                  <a:extLst>
                    <a:ext uri="{9D8B030D-6E8A-4147-A177-3AD203B41FA5}">
                      <a16:colId xmlns:a16="http://schemas.microsoft.com/office/drawing/2014/main" val="2974014214"/>
                    </a:ext>
                  </a:extLst>
                </a:gridCol>
                <a:gridCol w="3683287">
                  <a:extLst>
                    <a:ext uri="{9D8B030D-6E8A-4147-A177-3AD203B41FA5}">
                      <a16:colId xmlns:a16="http://schemas.microsoft.com/office/drawing/2014/main" val="3304545115"/>
                    </a:ext>
                  </a:extLst>
                </a:gridCol>
                <a:gridCol w="2785152">
                  <a:extLst>
                    <a:ext uri="{9D8B030D-6E8A-4147-A177-3AD203B41FA5}">
                      <a16:colId xmlns:a16="http://schemas.microsoft.com/office/drawing/2014/main" val="3889444682"/>
                    </a:ext>
                  </a:extLst>
                </a:gridCol>
              </a:tblGrid>
              <a:tr h="458951">
                <a:tc>
                  <a:txBody>
                    <a:bodyPr/>
                    <a:lstStyle/>
                    <a:p>
                      <a:pPr algn="ctr">
                        <a:lnSpc>
                          <a:spcPct val="115000"/>
                        </a:lnSpc>
                        <a:spcAft>
                          <a:spcPts val="1000"/>
                        </a:spcAft>
                      </a:pPr>
                      <a:r>
                        <a:rPr lang="pt-BR" sz="1200">
                          <a:effectLst/>
                        </a:rPr>
                        <a:t>Nome da coluna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ctr">
                        <a:lnSpc>
                          <a:spcPct val="115000"/>
                        </a:lnSpc>
                        <a:spcAft>
                          <a:spcPts val="1000"/>
                        </a:spcAft>
                      </a:pPr>
                      <a:r>
                        <a:rPr lang="pt-BR" sz="1200">
                          <a:effectLst/>
                        </a:rPr>
                        <a:t>Descrição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ctr">
                        <a:lnSpc>
                          <a:spcPct val="115000"/>
                        </a:lnSpc>
                        <a:spcAft>
                          <a:spcPts val="1000"/>
                        </a:spcAft>
                      </a:pPr>
                      <a:r>
                        <a:rPr lang="pt-BR" sz="12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02718282"/>
                  </a:ext>
                </a:extLst>
              </a:tr>
              <a:tr h="931478">
                <a:tc>
                  <a:txBody>
                    <a:bodyPr/>
                    <a:lstStyle/>
                    <a:p>
                      <a:pPr algn="l">
                        <a:lnSpc>
                          <a:spcPct val="115000"/>
                        </a:lnSpc>
                        <a:spcAft>
                          <a:spcPts val="1000"/>
                        </a:spcAft>
                      </a:pPr>
                      <a:r>
                        <a:rPr lang="pt-BR" sz="1200" dirty="0">
                          <a:effectLst/>
                        </a:rPr>
                        <a:t>Paciente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Cada paciente é identificado com um único número para preservação de sua identidade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Numérico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256321983"/>
                  </a:ext>
                </a:extLst>
              </a:tr>
              <a:tr h="931478">
                <a:tc>
                  <a:txBody>
                    <a:bodyPr/>
                    <a:lstStyle/>
                    <a:p>
                      <a:pPr algn="l">
                        <a:lnSpc>
                          <a:spcPct val="115000"/>
                        </a:lnSpc>
                        <a:spcAft>
                          <a:spcPts val="1000"/>
                        </a:spcAft>
                      </a:pPr>
                      <a:r>
                        <a:rPr lang="pt-BR" sz="1200" dirty="0">
                          <a:effectLst/>
                        </a:rPr>
                        <a:t>Sexo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Sexo do paciente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Binário: M ou F (Respectivamente Masculino ou Feminino).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519519068"/>
                  </a:ext>
                </a:extLst>
              </a:tr>
              <a:tr h="458951">
                <a:tc>
                  <a:txBody>
                    <a:bodyPr/>
                    <a:lstStyle/>
                    <a:p>
                      <a:pPr algn="l">
                        <a:lnSpc>
                          <a:spcPct val="115000"/>
                        </a:lnSpc>
                        <a:spcAft>
                          <a:spcPts val="1000"/>
                        </a:spcAft>
                      </a:pPr>
                      <a:r>
                        <a:rPr lang="pt-BR" sz="12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Idade do paciente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Numérico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967919016"/>
                  </a:ext>
                </a:extLst>
              </a:tr>
              <a:tr h="614802">
                <a:tc>
                  <a:txBody>
                    <a:bodyPr/>
                    <a:lstStyle/>
                    <a:p>
                      <a:pPr algn="l">
                        <a:lnSpc>
                          <a:spcPct val="115000"/>
                        </a:lnSpc>
                        <a:spcAft>
                          <a:spcPts val="1000"/>
                        </a:spcAft>
                      </a:pPr>
                      <a:r>
                        <a:rPr lang="pt-BR" sz="1200" dirty="0" err="1">
                          <a:effectLst/>
                        </a:rPr>
                        <a:t>Municipio_Residencia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Município em que o paciente reside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Texto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560457065"/>
                  </a:ext>
                </a:extLst>
              </a:tr>
              <a:tr h="614802">
                <a:tc>
                  <a:txBody>
                    <a:bodyPr/>
                    <a:lstStyle/>
                    <a:p>
                      <a:pPr algn="l">
                        <a:lnSpc>
                          <a:spcPct val="115000"/>
                        </a:lnSpc>
                        <a:spcAft>
                          <a:spcPts val="1000"/>
                        </a:spcAft>
                      </a:pPr>
                      <a:r>
                        <a:rPr lang="pt-BR" sz="1200" dirty="0" err="1">
                          <a:effectLst/>
                        </a:rPr>
                        <a:t>Data_Obito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Data do óbito do paciente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Data no formato YYYY-MM-DD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643841059"/>
                  </a:ext>
                </a:extLst>
              </a:tr>
              <a:tr h="614802">
                <a:tc>
                  <a:txBody>
                    <a:bodyPr/>
                    <a:lstStyle/>
                    <a:p>
                      <a:pPr algn="l">
                        <a:lnSpc>
                          <a:spcPct val="115000"/>
                        </a:lnSpc>
                        <a:spcAft>
                          <a:spcPts val="1000"/>
                        </a:spcAft>
                      </a:pPr>
                      <a:r>
                        <a:rPr lang="pt-BR" sz="1200" dirty="0">
                          <a:effectLst/>
                        </a:rPr>
                        <a:t>Comorbidade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Informa se o paciente possui ou não comorbidade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l">
                        <a:lnSpc>
                          <a:spcPct val="115000"/>
                        </a:lnSpc>
                        <a:spcAft>
                          <a:spcPts val="1000"/>
                        </a:spcAft>
                      </a:pPr>
                      <a:r>
                        <a:rPr lang="pt-BR" sz="1200" dirty="0">
                          <a:effectLst/>
                        </a:rPr>
                        <a:t>Binário: Sim ou Não.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426675517"/>
                  </a:ext>
                </a:extLst>
              </a:tr>
            </a:tbl>
          </a:graphicData>
        </a:graphic>
      </p:graphicFrame>
    </p:spTree>
    <p:extLst>
      <p:ext uri="{BB962C8B-B14F-4D97-AF65-F5344CB8AC3E}">
        <p14:creationId xmlns:p14="http://schemas.microsoft.com/office/powerpoint/2010/main" val="408838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827829"/>
            <a:ext cx="6755907" cy="392159"/>
          </a:xfrm>
          <a:prstGeom prst="rect">
            <a:avLst/>
          </a:prstGeom>
          <a:noFill/>
        </p:spPr>
        <p:txBody>
          <a:bodyPr wrap="square" rtlCol="0">
            <a:spAutoFit/>
          </a:bodyPr>
          <a:lstStyle/>
          <a:p>
            <a:pPr>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Tabela 2: Dicionário de dados casos confirmados por COVID-19.</a:t>
            </a:r>
            <a:endParaRPr lang="pt-BR" sz="2000" dirty="0"/>
          </a:p>
        </p:txBody>
      </p:sp>
      <p:graphicFrame>
        <p:nvGraphicFramePr>
          <p:cNvPr id="5" name="Tabela 4">
            <a:extLst>
              <a:ext uri="{FF2B5EF4-FFF2-40B4-BE49-F238E27FC236}">
                <a16:creationId xmlns:a16="http://schemas.microsoft.com/office/drawing/2014/main" id="{08E83A8C-9CDB-473C-96A3-1243F31CB2F5}"/>
              </a:ext>
            </a:extLst>
          </p:cNvPr>
          <p:cNvGraphicFramePr>
            <a:graphicFrameLocks noGrp="1"/>
          </p:cNvGraphicFramePr>
          <p:nvPr>
            <p:extLst>
              <p:ext uri="{D42A27DB-BD31-4B8C-83A1-F6EECF244321}">
                <p14:modId xmlns:p14="http://schemas.microsoft.com/office/powerpoint/2010/main" val="731794310"/>
              </p:ext>
            </p:extLst>
          </p:nvPr>
        </p:nvGraphicFramePr>
        <p:xfrm>
          <a:off x="0" y="1251278"/>
          <a:ext cx="5557421" cy="5125596"/>
        </p:xfrm>
        <a:graphic>
          <a:graphicData uri="http://schemas.openxmlformats.org/drawingml/2006/table">
            <a:tbl>
              <a:tblPr firstRow="1" firstCol="1" bandRow="1">
                <a:tableStyleId>{9D7B26C5-4107-4FEC-AEDC-1716B250A1EF}</a:tableStyleId>
              </a:tblPr>
              <a:tblGrid>
                <a:gridCol w="1438183">
                  <a:extLst>
                    <a:ext uri="{9D8B030D-6E8A-4147-A177-3AD203B41FA5}">
                      <a16:colId xmlns:a16="http://schemas.microsoft.com/office/drawing/2014/main" val="2109174"/>
                    </a:ext>
                  </a:extLst>
                </a:gridCol>
                <a:gridCol w="1730357">
                  <a:extLst>
                    <a:ext uri="{9D8B030D-6E8A-4147-A177-3AD203B41FA5}">
                      <a16:colId xmlns:a16="http://schemas.microsoft.com/office/drawing/2014/main" val="1364269920"/>
                    </a:ext>
                  </a:extLst>
                </a:gridCol>
                <a:gridCol w="2388881">
                  <a:extLst>
                    <a:ext uri="{9D8B030D-6E8A-4147-A177-3AD203B41FA5}">
                      <a16:colId xmlns:a16="http://schemas.microsoft.com/office/drawing/2014/main" val="4120015580"/>
                    </a:ext>
                  </a:extLst>
                </a:gridCol>
              </a:tblGrid>
              <a:tr h="198654">
                <a:tc>
                  <a:txBody>
                    <a:bodyPr/>
                    <a:lstStyle/>
                    <a:p>
                      <a:pPr algn="ctr">
                        <a:lnSpc>
                          <a:spcPct val="115000"/>
                        </a:lnSpc>
                        <a:spcAft>
                          <a:spcPts val="1000"/>
                        </a:spcAft>
                      </a:pPr>
                      <a:r>
                        <a:rPr lang="pt-BR" sz="1200" dirty="0">
                          <a:effectLst/>
                        </a:rPr>
                        <a:t>Nome da coluna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ctr">
                        <a:lnSpc>
                          <a:spcPct val="115000"/>
                        </a:lnSpc>
                        <a:spcAft>
                          <a:spcPts val="1000"/>
                        </a:spcAft>
                      </a:pPr>
                      <a:r>
                        <a:rPr lang="pt-BR" sz="1200">
                          <a:effectLst/>
                        </a:rPr>
                        <a:t>Descrição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ctr">
                        <a:lnSpc>
                          <a:spcPct val="115000"/>
                        </a:lnSpc>
                        <a:spcAft>
                          <a:spcPts val="1000"/>
                        </a:spcAft>
                      </a:pPr>
                      <a:r>
                        <a:rPr lang="pt-BR" sz="1200" dirty="0">
                          <a:effectLst/>
                        </a:rPr>
                        <a:t>Tipo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694285646"/>
                  </a:ext>
                </a:extLst>
              </a:tr>
              <a:tr h="409706">
                <a:tc>
                  <a:txBody>
                    <a:bodyPr/>
                    <a:lstStyle/>
                    <a:p>
                      <a:pPr algn="l">
                        <a:lnSpc>
                          <a:spcPct val="115000"/>
                        </a:lnSpc>
                        <a:spcAft>
                          <a:spcPts val="1000"/>
                        </a:spcAft>
                      </a:pPr>
                      <a:r>
                        <a:rPr lang="pt-BR" sz="1200" dirty="0">
                          <a:effectLst/>
                        </a:rPr>
                        <a:t>URS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Unidade Regional de Saúde do município de residência do paciente</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Texto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4282715188"/>
                  </a:ext>
                </a:extLst>
              </a:tr>
              <a:tr h="205313">
                <a:tc>
                  <a:txBody>
                    <a:bodyPr/>
                    <a:lstStyle/>
                    <a:p>
                      <a:pPr algn="l">
                        <a:lnSpc>
                          <a:spcPct val="115000"/>
                        </a:lnSpc>
                        <a:spcAft>
                          <a:spcPts val="1000"/>
                        </a:spcAft>
                      </a:pPr>
                      <a:r>
                        <a:rPr lang="pt-BR" sz="1200" dirty="0">
                          <a:effectLst/>
                        </a:rPr>
                        <a:t>Micro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Microrregião de saúde do município de residência do paciente</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Texto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347879975"/>
                  </a:ext>
                </a:extLst>
              </a:tr>
              <a:tr h="205313">
                <a:tc>
                  <a:txBody>
                    <a:bodyPr/>
                    <a:lstStyle/>
                    <a:p>
                      <a:pPr algn="l">
                        <a:lnSpc>
                          <a:spcPct val="115000"/>
                        </a:lnSpc>
                        <a:spcAft>
                          <a:spcPts val="1000"/>
                        </a:spcAft>
                      </a:pPr>
                      <a:r>
                        <a:rPr lang="pt-BR" sz="1200">
                          <a:effectLst/>
                        </a:rPr>
                        <a:t>Macro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Macrorregião de Saúde do município de residência do paciente</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Texto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1823137795"/>
                  </a:ext>
                </a:extLst>
              </a:tr>
              <a:tr h="620759">
                <a:tc>
                  <a:txBody>
                    <a:bodyPr/>
                    <a:lstStyle/>
                    <a:p>
                      <a:pPr algn="l">
                        <a:lnSpc>
                          <a:spcPct val="115000"/>
                        </a:lnSpc>
                        <a:spcAft>
                          <a:spcPts val="1000"/>
                        </a:spcAft>
                      </a:pPr>
                      <a:r>
                        <a:rPr lang="pt-BR" sz="1200" dirty="0">
                          <a:effectLst/>
                        </a:rPr>
                        <a:t>ID</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Cada paciente é identificado com um número para preservação de sua identidade. O ID não representa contagem numérica dos casos confirmados.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Numérico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363550799"/>
                  </a:ext>
                </a:extLst>
              </a:tr>
              <a:tr h="198654">
                <a:tc>
                  <a:txBody>
                    <a:bodyPr/>
                    <a:lstStyle/>
                    <a:p>
                      <a:pPr algn="l">
                        <a:lnSpc>
                          <a:spcPct val="115000"/>
                        </a:lnSpc>
                        <a:spcAft>
                          <a:spcPts val="1000"/>
                        </a:spcAft>
                      </a:pPr>
                      <a:r>
                        <a:rPr lang="pt-BR" sz="1200">
                          <a:effectLst/>
                        </a:rPr>
                        <a:t>Data_Notificacao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Data de notificação do caso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Data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662025189"/>
                  </a:ext>
                </a:extLst>
              </a:tr>
              <a:tr h="198654">
                <a:tc>
                  <a:txBody>
                    <a:bodyPr/>
                    <a:lstStyle/>
                    <a:p>
                      <a:pPr algn="l">
                        <a:lnSpc>
                          <a:spcPct val="115000"/>
                        </a:lnSpc>
                        <a:spcAft>
                          <a:spcPts val="1000"/>
                        </a:spcAft>
                      </a:pPr>
                      <a:r>
                        <a:rPr lang="pt-BR" sz="1200">
                          <a:effectLst/>
                        </a:rPr>
                        <a:t>Classificacao_caso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Classificação do caso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Texto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313313233"/>
                  </a:ext>
                </a:extLst>
              </a:tr>
              <a:tr h="198654">
                <a:tc>
                  <a:txBody>
                    <a:bodyPr/>
                    <a:lstStyle/>
                    <a:p>
                      <a:pPr algn="l">
                        <a:lnSpc>
                          <a:spcPct val="115000"/>
                        </a:lnSpc>
                        <a:spcAft>
                          <a:spcPts val="1000"/>
                        </a:spcAft>
                      </a:pPr>
                      <a:r>
                        <a:rPr lang="pt-BR" sz="1200">
                          <a:effectLst/>
                        </a:rPr>
                        <a:t>Sexo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Sexo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Binário: Masculino ou Feminino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299536291"/>
                  </a:ext>
                </a:extLst>
              </a:tr>
              <a:tr h="198654">
                <a:tc>
                  <a:txBody>
                    <a:bodyPr/>
                    <a:lstStyle/>
                    <a:p>
                      <a:pPr algn="l">
                        <a:lnSpc>
                          <a:spcPct val="115000"/>
                        </a:lnSpc>
                        <a:spcAft>
                          <a:spcPts val="1000"/>
                        </a:spcAft>
                      </a:pPr>
                      <a:r>
                        <a:rPr lang="pt-BR" sz="1200">
                          <a:effectLst/>
                        </a:rPr>
                        <a:t>Idade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Idade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Numérico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037479581"/>
                  </a:ext>
                </a:extLst>
              </a:tr>
              <a:tr h="198654">
                <a:tc>
                  <a:txBody>
                    <a:bodyPr/>
                    <a:lstStyle/>
                    <a:p>
                      <a:pPr algn="l">
                        <a:lnSpc>
                          <a:spcPct val="115000"/>
                        </a:lnSpc>
                        <a:spcAft>
                          <a:spcPts val="1000"/>
                        </a:spcAft>
                      </a:pPr>
                      <a:r>
                        <a:rPr lang="pt-BR" sz="1200">
                          <a:effectLst/>
                        </a:rPr>
                        <a:t>Faixa_etaria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Faixa Etária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Texto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1735785568"/>
                  </a:ext>
                </a:extLst>
              </a:tr>
              <a:tr h="198654">
                <a:tc>
                  <a:txBody>
                    <a:bodyPr/>
                    <a:lstStyle/>
                    <a:p>
                      <a:pPr algn="l">
                        <a:lnSpc>
                          <a:spcPct val="115000"/>
                        </a:lnSpc>
                        <a:spcAft>
                          <a:spcPts val="1000"/>
                        </a:spcAft>
                      </a:pPr>
                      <a:r>
                        <a:rPr lang="pt-BR" sz="1200">
                          <a:effectLst/>
                        </a:rPr>
                        <a:t>Municipio_Residencia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a:effectLst/>
                        </a:rPr>
                        <a:t>Município em que o paciente reside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l">
                        <a:lnSpc>
                          <a:spcPct val="115000"/>
                        </a:lnSpc>
                        <a:spcAft>
                          <a:spcPts val="1000"/>
                        </a:spcAft>
                      </a:pPr>
                      <a:r>
                        <a:rPr lang="pt-BR" sz="1200" dirty="0">
                          <a:effectLst/>
                        </a:rPr>
                        <a:t>Texto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1126352870"/>
                  </a:ext>
                </a:extLst>
              </a:tr>
            </a:tbl>
          </a:graphicData>
        </a:graphic>
      </p:graphicFrame>
      <p:graphicFrame>
        <p:nvGraphicFramePr>
          <p:cNvPr id="6" name="Tabela 5">
            <a:extLst>
              <a:ext uri="{FF2B5EF4-FFF2-40B4-BE49-F238E27FC236}">
                <a16:creationId xmlns:a16="http://schemas.microsoft.com/office/drawing/2014/main" id="{4042206B-8E5B-4F8C-B5D0-F62E888DA389}"/>
              </a:ext>
            </a:extLst>
          </p:cNvPr>
          <p:cNvGraphicFramePr>
            <a:graphicFrameLocks noGrp="1"/>
          </p:cNvGraphicFramePr>
          <p:nvPr>
            <p:extLst>
              <p:ext uri="{D42A27DB-BD31-4B8C-83A1-F6EECF244321}">
                <p14:modId xmlns:p14="http://schemas.microsoft.com/office/powerpoint/2010/main" val="33565888"/>
              </p:ext>
            </p:extLst>
          </p:nvPr>
        </p:nvGraphicFramePr>
        <p:xfrm>
          <a:off x="5672831" y="1251278"/>
          <a:ext cx="6320902" cy="5125598"/>
        </p:xfrm>
        <a:graphic>
          <a:graphicData uri="http://schemas.openxmlformats.org/drawingml/2006/table">
            <a:tbl>
              <a:tblPr firstRow="1" firstCol="1" bandRow="1">
                <a:tableStyleId>{9D7B26C5-4107-4FEC-AEDC-1716B250A1EF}</a:tableStyleId>
              </a:tblPr>
              <a:tblGrid>
                <a:gridCol w="2266686">
                  <a:extLst>
                    <a:ext uri="{9D8B030D-6E8A-4147-A177-3AD203B41FA5}">
                      <a16:colId xmlns:a16="http://schemas.microsoft.com/office/drawing/2014/main" val="132497553"/>
                    </a:ext>
                  </a:extLst>
                </a:gridCol>
                <a:gridCol w="2266686">
                  <a:extLst>
                    <a:ext uri="{9D8B030D-6E8A-4147-A177-3AD203B41FA5}">
                      <a16:colId xmlns:a16="http://schemas.microsoft.com/office/drawing/2014/main" val="1545182098"/>
                    </a:ext>
                  </a:extLst>
                </a:gridCol>
                <a:gridCol w="1787530">
                  <a:extLst>
                    <a:ext uri="{9D8B030D-6E8A-4147-A177-3AD203B41FA5}">
                      <a16:colId xmlns:a16="http://schemas.microsoft.com/office/drawing/2014/main" val="337605948"/>
                    </a:ext>
                  </a:extLst>
                </a:gridCol>
              </a:tblGrid>
              <a:tr h="237053">
                <a:tc>
                  <a:txBody>
                    <a:bodyPr/>
                    <a:lstStyle/>
                    <a:p>
                      <a:pPr algn="just">
                        <a:lnSpc>
                          <a:spcPct val="115000"/>
                        </a:lnSpc>
                        <a:spcAft>
                          <a:spcPts val="1000"/>
                        </a:spcAft>
                      </a:pPr>
                      <a:r>
                        <a:rPr lang="pt-BR" sz="1200">
                          <a:effectLst/>
                        </a:rPr>
                        <a:t>Nome da coluna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Descrição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Tipo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1845146546"/>
                  </a:ext>
                </a:extLst>
              </a:tr>
              <a:tr h="488854">
                <a:tc>
                  <a:txBody>
                    <a:bodyPr/>
                    <a:lstStyle/>
                    <a:p>
                      <a:pPr algn="just">
                        <a:lnSpc>
                          <a:spcPct val="115000"/>
                        </a:lnSpc>
                        <a:spcAft>
                          <a:spcPts val="1000"/>
                        </a:spcAft>
                      </a:pPr>
                      <a:r>
                        <a:rPr lang="pt-BR" sz="1200">
                          <a:effectLst/>
                        </a:rPr>
                        <a:t>Codigo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Código IBGE do município de residência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dirty="0">
                          <a:effectLst/>
                        </a:rPr>
                        <a:t>Numérico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59931392"/>
                  </a:ext>
                </a:extLst>
              </a:tr>
              <a:tr h="488854">
                <a:tc>
                  <a:txBody>
                    <a:bodyPr/>
                    <a:lstStyle/>
                    <a:p>
                      <a:pPr algn="just">
                        <a:lnSpc>
                          <a:spcPct val="115000"/>
                        </a:lnSpc>
                        <a:spcAft>
                          <a:spcPts val="1000"/>
                        </a:spcAft>
                      </a:pPr>
                      <a:r>
                        <a:rPr lang="pt-BR" sz="1200">
                          <a:effectLst/>
                        </a:rPr>
                        <a:t>Comorbidade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Informa se o paciente possui ou não comorbidade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Binário: Sim ou Não.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503256821"/>
                  </a:ext>
                </a:extLst>
              </a:tr>
              <a:tr h="237053">
                <a:tc>
                  <a:txBody>
                    <a:bodyPr/>
                    <a:lstStyle/>
                    <a:p>
                      <a:pPr algn="just">
                        <a:lnSpc>
                          <a:spcPct val="115000"/>
                        </a:lnSpc>
                        <a:spcAft>
                          <a:spcPts val="1000"/>
                        </a:spcAft>
                      </a:pPr>
                      <a:r>
                        <a:rPr lang="pt-BR" sz="1200">
                          <a:effectLst/>
                        </a:rPr>
                        <a:t>Evolucao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Evolução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Texto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437190507"/>
                  </a:ext>
                </a:extLst>
              </a:tr>
              <a:tr h="740656">
                <a:tc rowSpan="3">
                  <a:txBody>
                    <a:bodyPr/>
                    <a:lstStyle/>
                    <a:p>
                      <a:pPr algn="just">
                        <a:lnSpc>
                          <a:spcPct val="115000"/>
                        </a:lnSpc>
                        <a:spcAft>
                          <a:spcPts val="1000"/>
                        </a:spcAft>
                      </a:pPr>
                      <a:r>
                        <a:rPr lang="pt-BR" sz="1200">
                          <a:effectLst/>
                        </a:rPr>
                        <a:t>Internacao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Informa se o paciente com caso confirmado de COVID 19 foi internado, com possibilidade de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rowSpan="3">
                  <a:txBody>
                    <a:bodyPr/>
                    <a:lstStyle/>
                    <a:p>
                      <a:pPr algn="just">
                        <a:lnSpc>
                          <a:spcPct val="115000"/>
                        </a:lnSpc>
                        <a:spcAft>
                          <a:spcPts val="1000"/>
                        </a:spcAft>
                      </a:pPr>
                      <a:r>
                        <a:rPr lang="pt-BR" sz="1200">
                          <a:effectLst/>
                        </a:rPr>
                        <a:t>Binário: Sim ou Não.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748323949"/>
                  </a:ext>
                </a:extLst>
              </a:tr>
              <a:tr h="237053">
                <a:tc vMerge="1">
                  <a:txBody>
                    <a:bodyPr/>
                    <a:lstStyle/>
                    <a:p>
                      <a:endParaRPr lang="pt-BR"/>
                    </a:p>
                  </a:txBody>
                  <a:tcPr/>
                </a:tc>
                <a:tc>
                  <a:txBody>
                    <a:bodyPr/>
                    <a:lstStyle/>
                    <a:p>
                      <a:pPr algn="just">
                        <a:lnSpc>
                          <a:spcPct val="115000"/>
                        </a:lnSpc>
                        <a:spcAft>
                          <a:spcPts val="1000"/>
                        </a:spcAft>
                      </a:pPr>
                      <a:r>
                        <a:rPr lang="pt-BR" sz="1200">
                          <a:effectLst/>
                        </a:rPr>
                        <a:t>preenchimento SIM ou NÃO.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vMerge="1">
                  <a:txBody>
                    <a:bodyPr/>
                    <a:lstStyle/>
                    <a:p>
                      <a:endParaRPr lang="pt-BR"/>
                    </a:p>
                  </a:txBody>
                  <a:tcPr/>
                </a:tc>
                <a:extLst>
                  <a:ext uri="{0D108BD9-81ED-4DB2-BD59-A6C34878D82A}">
                    <a16:rowId xmlns:a16="http://schemas.microsoft.com/office/drawing/2014/main" val="175177581"/>
                  </a:ext>
                </a:extLst>
              </a:tr>
              <a:tr h="237053">
                <a:tc vMerge="1">
                  <a:txBody>
                    <a:bodyPr/>
                    <a:lstStyle/>
                    <a:p>
                      <a:endParaRPr lang="pt-BR"/>
                    </a:p>
                  </a:txBody>
                  <a:tcPr/>
                </a:tc>
                <a:tc>
                  <a:txBody>
                    <a:bodyPr/>
                    <a:lstStyle/>
                    <a:p>
                      <a:pPr algn="just">
                        <a:lnSpc>
                          <a:spcPct val="115000"/>
                        </a:lnSpc>
                        <a:spcAft>
                          <a:spcPts val="100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vMerge="1">
                  <a:txBody>
                    <a:bodyPr/>
                    <a:lstStyle/>
                    <a:p>
                      <a:endParaRPr lang="pt-BR"/>
                    </a:p>
                  </a:txBody>
                  <a:tcPr/>
                </a:tc>
                <a:extLst>
                  <a:ext uri="{0D108BD9-81ED-4DB2-BD59-A6C34878D82A}">
                    <a16:rowId xmlns:a16="http://schemas.microsoft.com/office/drawing/2014/main" val="3088612275"/>
                  </a:ext>
                </a:extLst>
              </a:tr>
              <a:tr h="1496062">
                <a:tc>
                  <a:txBody>
                    <a:bodyPr/>
                    <a:lstStyle/>
                    <a:p>
                      <a:pPr algn="just">
                        <a:lnSpc>
                          <a:spcPct val="115000"/>
                        </a:lnSpc>
                        <a:spcAft>
                          <a:spcPts val="1000"/>
                        </a:spcAft>
                      </a:pPr>
                      <a:r>
                        <a:rPr lang="pt-BR" sz="1200">
                          <a:effectLst/>
                        </a:rPr>
                        <a:t>UTI</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Informa se o paciente com caso confirmado de COVID 19 internado, precisou de UTI (Unidade de Terapia Intensiva) com possibilidade de preenchimento SIM ou NÃO.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Binário: Sim ou Não.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191823223"/>
                  </a:ext>
                </a:extLst>
              </a:tr>
              <a:tr h="237053">
                <a:tc>
                  <a:txBody>
                    <a:bodyPr/>
                    <a:lstStyle/>
                    <a:p>
                      <a:pPr algn="just">
                        <a:lnSpc>
                          <a:spcPct val="115000"/>
                        </a:lnSpc>
                        <a:spcAft>
                          <a:spcPts val="1000"/>
                        </a:spcAft>
                      </a:pPr>
                      <a:r>
                        <a:rPr lang="pt-BR" sz="1200">
                          <a:effectLst/>
                        </a:rPr>
                        <a:t>Etnia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Etnia do paciente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Texto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664909552"/>
                  </a:ext>
                </a:extLst>
              </a:tr>
              <a:tr h="237053">
                <a:tc>
                  <a:txBody>
                    <a:bodyPr/>
                    <a:lstStyle/>
                    <a:p>
                      <a:pPr algn="just">
                        <a:lnSpc>
                          <a:spcPct val="115000"/>
                        </a:lnSpc>
                        <a:spcAft>
                          <a:spcPts val="1000"/>
                        </a:spcAft>
                      </a:pPr>
                      <a:r>
                        <a:rPr lang="pt-BR" sz="1200">
                          <a:effectLst/>
                        </a:rPr>
                        <a:t>Data_Atualizacao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Data de upload do arquivo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Data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222588552"/>
                  </a:ext>
                </a:extLst>
              </a:tr>
              <a:tr h="488854">
                <a:tc>
                  <a:txBody>
                    <a:bodyPr/>
                    <a:lstStyle/>
                    <a:p>
                      <a:pPr algn="just">
                        <a:lnSpc>
                          <a:spcPct val="115000"/>
                        </a:lnSpc>
                        <a:spcAft>
                          <a:spcPts val="1000"/>
                        </a:spcAft>
                      </a:pPr>
                      <a:r>
                        <a:rPr lang="pt-BR" sz="1200">
                          <a:effectLst/>
                        </a:rPr>
                        <a:t>Origem_da_Informacao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a:effectLst/>
                        </a:rPr>
                        <a:t>Fonte do dado correspondente a cada linha do arquivo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tc>
                  <a:txBody>
                    <a:bodyPr/>
                    <a:lstStyle/>
                    <a:p>
                      <a:pPr algn="just">
                        <a:lnSpc>
                          <a:spcPct val="115000"/>
                        </a:lnSpc>
                        <a:spcAft>
                          <a:spcPts val="1000"/>
                        </a:spcAft>
                      </a:pPr>
                      <a:r>
                        <a:rPr lang="pt-BR" sz="1200" dirty="0">
                          <a:effectLst/>
                        </a:rPr>
                        <a:t>Texto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557" marR="21557" marT="0" marB="0" anchor="ctr">
                    <a:noFill/>
                  </a:tcPr>
                </a:tc>
                <a:extLst>
                  <a:ext uri="{0D108BD9-81ED-4DB2-BD59-A6C34878D82A}">
                    <a16:rowId xmlns:a16="http://schemas.microsoft.com/office/drawing/2014/main" val="3304497761"/>
                  </a:ext>
                </a:extLst>
              </a:tr>
            </a:tbl>
          </a:graphicData>
        </a:graphic>
      </p:graphicFrame>
    </p:spTree>
    <p:extLst>
      <p:ext uri="{BB962C8B-B14F-4D97-AF65-F5344CB8AC3E}">
        <p14:creationId xmlns:p14="http://schemas.microsoft.com/office/powerpoint/2010/main" val="407891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399495" y="1144610"/>
            <a:ext cx="6755907" cy="392159"/>
          </a:xfrm>
          <a:prstGeom prst="rect">
            <a:avLst/>
          </a:prstGeom>
          <a:noFill/>
        </p:spPr>
        <p:txBody>
          <a:bodyPr wrap="square" rtlCol="0">
            <a:spAutoFit/>
          </a:bodyPr>
          <a:lstStyle/>
          <a:p>
            <a:pPr>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Tabela 3: Dicionário de dados demográficos dos municípios.</a:t>
            </a:r>
            <a:endParaRPr lang="pt-BR" sz="2000" dirty="0"/>
          </a:p>
        </p:txBody>
      </p:sp>
      <p:graphicFrame>
        <p:nvGraphicFramePr>
          <p:cNvPr id="4" name="Tabela 3">
            <a:extLst>
              <a:ext uri="{FF2B5EF4-FFF2-40B4-BE49-F238E27FC236}">
                <a16:creationId xmlns:a16="http://schemas.microsoft.com/office/drawing/2014/main" id="{BAF5D015-3620-410E-AFA8-8A3C9565E435}"/>
              </a:ext>
            </a:extLst>
          </p:cNvPr>
          <p:cNvGraphicFramePr>
            <a:graphicFrameLocks noGrp="1"/>
          </p:cNvGraphicFramePr>
          <p:nvPr>
            <p:extLst>
              <p:ext uri="{D42A27DB-BD31-4B8C-83A1-F6EECF244321}">
                <p14:modId xmlns:p14="http://schemas.microsoft.com/office/powerpoint/2010/main" val="627800329"/>
              </p:ext>
            </p:extLst>
          </p:nvPr>
        </p:nvGraphicFramePr>
        <p:xfrm>
          <a:off x="479395" y="1536769"/>
          <a:ext cx="10901778" cy="4493402"/>
        </p:xfrm>
        <a:graphic>
          <a:graphicData uri="http://schemas.openxmlformats.org/drawingml/2006/table">
            <a:tbl>
              <a:tblPr firstRow="1" firstCol="1" bandRow="1">
                <a:tableStyleId>{9D7B26C5-4107-4FEC-AEDC-1716B250A1EF}</a:tableStyleId>
              </a:tblPr>
              <a:tblGrid>
                <a:gridCol w="3217457">
                  <a:extLst>
                    <a:ext uri="{9D8B030D-6E8A-4147-A177-3AD203B41FA5}">
                      <a16:colId xmlns:a16="http://schemas.microsoft.com/office/drawing/2014/main" val="885853475"/>
                    </a:ext>
                  </a:extLst>
                </a:gridCol>
                <a:gridCol w="4824922">
                  <a:extLst>
                    <a:ext uri="{9D8B030D-6E8A-4147-A177-3AD203B41FA5}">
                      <a16:colId xmlns:a16="http://schemas.microsoft.com/office/drawing/2014/main" val="2204845944"/>
                    </a:ext>
                  </a:extLst>
                </a:gridCol>
                <a:gridCol w="2859399">
                  <a:extLst>
                    <a:ext uri="{9D8B030D-6E8A-4147-A177-3AD203B41FA5}">
                      <a16:colId xmlns:a16="http://schemas.microsoft.com/office/drawing/2014/main" val="446123932"/>
                    </a:ext>
                  </a:extLst>
                </a:gridCol>
              </a:tblGrid>
              <a:tr h="457233">
                <a:tc>
                  <a:txBody>
                    <a:bodyPr/>
                    <a:lstStyle/>
                    <a:p>
                      <a:pPr algn="just">
                        <a:lnSpc>
                          <a:spcPct val="115000"/>
                        </a:lnSpc>
                        <a:spcAft>
                          <a:spcPts val="1000"/>
                        </a:spcAft>
                      </a:pPr>
                      <a:r>
                        <a:rPr lang="pt-BR" sz="1200">
                          <a:effectLst/>
                        </a:rPr>
                        <a:t>Nome da coluna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Descrição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640141527"/>
                  </a:ext>
                </a:extLst>
              </a:tr>
              <a:tr h="875002">
                <a:tc>
                  <a:txBody>
                    <a:bodyPr/>
                    <a:lstStyle/>
                    <a:p>
                      <a:pPr algn="just">
                        <a:lnSpc>
                          <a:spcPct val="115000"/>
                        </a:lnSpc>
                        <a:spcAft>
                          <a:spcPts val="1000"/>
                        </a:spcAft>
                      </a:pPr>
                      <a:r>
                        <a:rPr lang="pt-BR" sz="1200">
                          <a:effectLst/>
                        </a:rPr>
                        <a:t>IBGE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Código IBGE do município de residência do paciente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Numérico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926086570"/>
                  </a:ext>
                </a:extLst>
              </a:tr>
              <a:tr h="457233">
                <a:tc>
                  <a:txBody>
                    <a:bodyPr/>
                    <a:lstStyle/>
                    <a:p>
                      <a:pPr algn="just">
                        <a:lnSpc>
                          <a:spcPct val="115000"/>
                        </a:lnSpc>
                        <a:spcAft>
                          <a:spcPts val="1000"/>
                        </a:spcAft>
                      </a:pPr>
                      <a:r>
                        <a:rPr lang="pt-BR" sz="1200">
                          <a:effectLst/>
                        </a:rPr>
                        <a:t>UF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Estado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Texto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588713259"/>
                  </a:ext>
                </a:extLst>
              </a:tr>
              <a:tr h="457233">
                <a:tc>
                  <a:txBody>
                    <a:bodyPr/>
                    <a:lstStyle/>
                    <a:p>
                      <a:pPr algn="just">
                        <a:lnSpc>
                          <a:spcPct val="115000"/>
                        </a:lnSpc>
                        <a:spcAft>
                          <a:spcPts val="1000"/>
                        </a:spcAft>
                      </a:pPr>
                      <a:r>
                        <a:rPr lang="pt-BR" sz="1200">
                          <a:effectLst/>
                        </a:rPr>
                        <a:t>Município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Município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Texto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611841934"/>
                  </a:ext>
                </a:extLst>
              </a:tr>
              <a:tr h="457233">
                <a:tc>
                  <a:txBody>
                    <a:bodyPr/>
                    <a:lstStyle/>
                    <a:p>
                      <a:pPr algn="just">
                        <a:lnSpc>
                          <a:spcPct val="115000"/>
                        </a:lnSpc>
                        <a:spcAft>
                          <a:spcPts val="1000"/>
                        </a:spcAft>
                      </a:pPr>
                      <a:r>
                        <a:rPr lang="pt-BR" sz="1200">
                          <a:effectLst/>
                        </a:rPr>
                        <a:t>Região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Região que o município se encontra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Texto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941887798"/>
                  </a:ext>
                </a:extLst>
              </a:tr>
              <a:tr h="457233">
                <a:tc>
                  <a:txBody>
                    <a:bodyPr/>
                    <a:lstStyle/>
                    <a:p>
                      <a:pPr algn="just">
                        <a:lnSpc>
                          <a:spcPct val="115000"/>
                        </a:lnSpc>
                        <a:spcAft>
                          <a:spcPts val="1000"/>
                        </a:spcAft>
                      </a:pPr>
                      <a:r>
                        <a:rPr lang="pt-BR" sz="1200">
                          <a:effectLst/>
                        </a:rPr>
                        <a:t>População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População em 2010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Numérico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441740485"/>
                  </a:ext>
                </a:extLst>
              </a:tr>
              <a:tr h="457233">
                <a:tc>
                  <a:txBody>
                    <a:bodyPr/>
                    <a:lstStyle/>
                    <a:p>
                      <a:pPr algn="just">
                        <a:lnSpc>
                          <a:spcPct val="115000"/>
                        </a:lnSpc>
                        <a:spcAft>
                          <a:spcPts val="1000"/>
                        </a:spcAft>
                      </a:pPr>
                      <a:r>
                        <a:rPr lang="pt-BR" sz="1200">
                          <a:effectLst/>
                        </a:rPr>
                        <a:t>Porte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Porte do município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Texto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454012051"/>
                  </a:ext>
                </a:extLst>
              </a:tr>
              <a:tr h="875002">
                <a:tc>
                  <a:txBody>
                    <a:bodyPr/>
                    <a:lstStyle/>
                    <a:p>
                      <a:pPr algn="just">
                        <a:lnSpc>
                          <a:spcPct val="115000"/>
                        </a:lnSpc>
                        <a:spcAft>
                          <a:spcPts val="1000"/>
                        </a:spcAft>
                      </a:pPr>
                      <a:r>
                        <a:rPr lang="pt-BR" sz="1200">
                          <a:effectLst/>
                        </a:rPr>
                        <a:t>Capital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Informa se o município é ou não a capital do estado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Texto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677387622"/>
                  </a:ext>
                </a:extLst>
              </a:tr>
            </a:tbl>
          </a:graphicData>
        </a:graphic>
      </p:graphicFrame>
    </p:spTree>
    <p:extLst>
      <p:ext uri="{BB962C8B-B14F-4D97-AF65-F5344CB8AC3E}">
        <p14:creationId xmlns:p14="http://schemas.microsoft.com/office/powerpoint/2010/main" val="98053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025161"/>
            <a:ext cx="6755907" cy="392159"/>
          </a:xfrm>
          <a:prstGeom prst="rect">
            <a:avLst/>
          </a:prstGeom>
          <a:noFill/>
        </p:spPr>
        <p:txBody>
          <a:bodyPr wrap="square" rtlCol="0">
            <a:spAutoFit/>
          </a:bodyPr>
          <a:lstStyle/>
          <a:p>
            <a:pPr>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Tabela 4: Dicionário de dados idade e faixa etária.</a:t>
            </a:r>
            <a:endParaRPr lang="pt-BR" sz="2000" dirty="0"/>
          </a:p>
        </p:txBody>
      </p:sp>
      <p:graphicFrame>
        <p:nvGraphicFramePr>
          <p:cNvPr id="5" name="Tabela 4">
            <a:extLst>
              <a:ext uri="{FF2B5EF4-FFF2-40B4-BE49-F238E27FC236}">
                <a16:creationId xmlns:a16="http://schemas.microsoft.com/office/drawing/2014/main" id="{D0539C77-868C-48E9-8666-4C65166EAAC2}"/>
              </a:ext>
            </a:extLst>
          </p:cNvPr>
          <p:cNvGraphicFramePr>
            <a:graphicFrameLocks noGrp="1"/>
          </p:cNvGraphicFramePr>
          <p:nvPr>
            <p:extLst>
              <p:ext uri="{D42A27DB-BD31-4B8C-83A1-F6EECF244321}">
                <p14:modId xmlns:p14="http://schemas.microsoft.com/office/powerpoint/2010/main" val="335261908"/>
              </p:ext>
            </p:extLst>
          </p:nvPr>
        </p:nvGraphicFramePr>
        <p:xfrm>
          <a:off x="109728" y="1417320"/>
          <a:ext cx="9299448" cy="1801368"/>
        </p:xfrm>
        <a:graphic>
          <a:graphicData uri="http://schemas.openxmlformats.org/drawingml/2006/table">
            <a:tbl>
              <a:tblPr firstRow="1" firstCol="1" bandRow="1">
                <a:tableStyleId>{9D7B26C5-4107-4FEC-AEDC-1716B250A1EF}</a:tableStyleId>
              </a:tblPr>
              <a:tblGrid>
                <a:gridCol w="2744558">
                  <a:extLst>
                    <a:ext uri="{9D8B030D-6E8A-4147-A177-3AD203B41FA5}">
                      <a16:colId xmlns:a16="http://schemas.microsoft.com/office/drawing/2014/main" val="3073340541"/>
                    </a:ext>
                  </a:extLst>
                </a:gridCol>
                <a:gridCol w="4115761">
                  <a:extLst>
                    <a:ext uri="{9D8B030D-6E8A-4147-A177-3AD203B41FA5}">
                      <a16:colId xmlns:a16="http://schemas.microsoft.com/office/drawing/2014/main" val="1181584698"/>
                    </a:ext>
                  </a:extLst>
                </a:gridCol>
                <a:gridCol w="2439129">
                  <a:extLst>
                    <a:ext uri="{9D8B030D-6E8A-4147-A177-3AD203B41FA5}">
                      <a16:colId xmlns:a16="http://schemas.microsoft.com/office/drawing/2014/main" val="3288673065"/>
                    </a:ext>
                  </a:extLst>
                </a:gridCol>
              </a:tblGrid>
              <a:tr h="600456">
                <a:tc>
                  <a:txBody>
                    <a:bodyPr/>
                    <a:lstStyle/>
                    <a:p>
                      <a:pPr algn="just">
                        <a:lnSpc>
                          <a:spcPct val="115000"/>
                        </a:lnSpc>
                        <a:spcAft>
                          <a:spcPts val="1000"/>
                        </a:spcAft>
                      </a:pPr>
                      <a:r>
                        <a:rPr lang="pt-BR" sz="1200">
                          <a:effectLst/>
                        </a:rPr>
                        <a:t>Nome da coluna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Descrição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889336782"/>
                  </a:ext>
                </a:extLst>
              </a:tr>
              <a:tr h="600456">
                <a:tc>
                  <a:txBody>
                    <a:bodyPr/>
                    <a:lstStyle/>
                    <a:p>
                      <a:pPr algn="just">
                        <a:lnSpc>
                          <a:spcPct val="115000"/>
                        </a:lnSpc>
                        <a:spcAft>
                          <a:spcPts val="1000"/>
                        </a:spcAft>
                      </a:pPr>
                      <a:r>
                        <a:rPr lang="pt-BR" sz="12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Numérico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925072935"/>
                  </a:ext>
                </a:extLst>
              </a:tr>
              <a:tr h="600456">
                <a:tc>
                  <a:txBody>
                    <a:bodyPr/>
                    <a:lstStyle/>
                    <a:p>
                      <a:pPr algn="just">
                        <a:lnSpc>
                          <a:spcPct val="115000"/>
                        </a:lnSpc>
                        <a:spcAft>
                          <a:spcPts val="1000"/>
                        </a:spcAft>
                      </a:pPr>
                      <a:r>
                        <a:rPr lang="pt-BR" sz="1200">
                          <a:effectLst/>
                        </a:rPr>
                        <a:t>Faixa_Etaria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Faixa etária correspondente a 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Texto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4006209407"/>
                  </a:ext>
                </a:extLst>
              </a:tr>
            </a:tbl>
          </a:graphicData>
        </a:graphic>
      </p:graphicFrame>
      <p:graphicFrame>
        <p:nvGraphicFramePr>
          <p:cNvPr id="6" name="Tabela 5">
            <a:extLst>
              <a:ext uri="{FF2B5EF4-FFF2-40B4-BE49-F238E27FC236}">
                <a16:creationId xmlns:a16="http://schemas.microsoft.com/office/drawing/2014/main" id="{FDCD619B-609B-4AF6-A073-B496F7C2A7CB}"/>
              </a:ext>
            </a:extLst>
          </p:cNvPr>
          <p:cNvGraphicFramePr>
            <a:graphicFrameLocks noGrp="1"/>
          </p:cNvGraphicFramePr>
          <p:nvPr>
            <p:extLst>
              <p:ext uri="{D42A27DB-BD31-4B8C-83A1-F6EECF244321}">
                <p14:modId xmlns:p14="http://schemas.microsoft.com/office/powerpoint/2010/main" val="4044075807"/>
              </p:ext>
            </p:extLst>
          </p:nvPr>
        </p:nvGraphicFramePr>
        <p:xfrm>
          <a:off x="109728" y="4359496"/>
          <a:ext cx="9299448" cy="1081184"/>
        </p:xfrm>
        <a:graphic>
          <a:graphicData uri="http://schemas.openxmlformats.org/drawingml/2006/table">
            <a:tbl>
              <a:tblPr firstRow="1" firstCol="1" bandRow="1">
                <a:tableStyleId>{9D7B26C5-4107-4FEC-AEDC-1716B250A1EF}</a:tableStyleId>
              </a:tblPr>
              <a:tblGrid>
                <a:gridCol w="2897272">
                  <a:extLst>
                    <a:ext uri="{9D8B030D-6E8A-4147-A177-3AD203B41FA5}">
                      <a16:colId xmlns:a16="http://schemas.microsoft.com/office/drawing/2014/main" val="925165991"/>
                    </a:ext>
                  </a:extLst>
                </a:gridCol>
                <a:gridCol w="3963048">
                  <a:extLst>
                    <a:ext uri="{9D8B030D-6E8A-4147-A177-3AD203B41FA5}">
                      <a16:colId xmlns:a16="http://schemas.microsoft.com/office/drawing/2014/main" val="4277983325"/>
                    </a:ext>
                  </a:extLst>
                </a:gridCol>
                <a:gridCol w="2439128">
                  <a:extLst>
                    <a:ext uri="{9D8B030D-6E8A-4147-A177-3AD203B41FA5}">
                      <a16:colId xmlns:a16="http://schemas.microsoft.com/office/drawing/2014/main" val="2156683926"/>
                    </a:ext>
                  </a:extLst>
                </a:gridCol>
              </a:tblGrid>
              <a:tr h="540592">
                <a:tc>
                  <a:txBody>
                    <a:bodyPr/>
                    <a:lstStyle/>
                    <a:p>
                      <a:pPr algn="just">
                        <a:lnSpc>
                          <a:spcPct val="115000"/>
                        </a:lnSpc>
                        <a:spcAft>
                          <a:spcPts val="1000"/>
                        </a:spcAft>
                      </a:pPr>
                      <a:r>
                        <a:rPr lang="pt-BR" sz="1200">
                          <a:effectLst/>
                        </a:rPr>
                        <a:t>Nome da coluna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Descrição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3596366586"/>
                  </a:ext>
                </a:extLst>
              </a:tr>
              <a:tr h="540592">
                <a:tc>
                  <a:txBody>
                    <a:bodyPr/>
                    <a:lstStyle/>
                    <a:p>
                      <a:pPr algn="just">
                        <a:lnSpc>
                          <a:spcPct val="115000"/>
                        </a:lnSpc>
                        <a:spcAft>
                          <a:spcPts val="1000"/>
                        </a:spcAft>
                      </a:pPr>
                      <a:r>
                        <a:rPr lang="pt-BR" sz="1200">
                          <a:effectLst/>
                        </a:rPr>
                        <a:t>Data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Data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Data no formato DD-MM-YYYY</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3955030863"/>
                  </a:ext>
                </a:extLst>
              </a:tr>
            </a:tbl>
          </a:graphicData>
        </a:graphic>
      </p:graphicFrame>
      <p:sp>
        <p:nvSpPr>
          <p:cNvPr id="8" name="CaixaDeTexto 7">
            <a:extLst>
              <a:ext uri="{FF2B5EF4-FFF2-40B4-BE49-F238E27FC236}">
                <a16:creationId xmlns:a16="http://schemas.microsoft.com/office/drawing/2014/main" id="{D66BA513-B917-47D0-9FE0-76C062B3621C}"/>
              </a:ext>
            </a:extLst>
          </p:cNvPr>
          <p:cNvSpPr txBox="1"/>
          <p:nvPr/>
        </p:nvSpPr>
        <p:spPr>
          <a:xfrm>
            <a:off x="0" y="3967337"/>
            <a:ext cx="6231636"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Tabela 5: Dicionário de dados idade e faixa etária.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579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8" name="CaixaDeTexto 7">
            <a:extLst>
              <a:ext uri="{FF2B5EF4-FFF2-40B4-BE49-F238E27FC236}">
                <a16:creationId xmlns:a16="http://schemas.microsoft.com/office/drawing/2014/main" id="{D66BA513-B917-47D0-9FE0-76C062B3621C}"/>
              </a:ext>
            </a:extLst>
          </p:cNvPr>
          <p:cNvSpPr txBox="1"/>
          <p:nvPr/>
        </p:nvSpPr>
        <p:spPr>
          <a:xfrm>
            <a:off x="557784" y="1950049"/>
            <a:ext cx="6231636"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Tabela 6: Relações nas bases de dados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F1134224-35B0-4DCD-8BFE-B2D8BA5753A8}"/>
              </a:ext>
            </a:extLst>
          </p:cNvPr>
          <p:cNvGraphicFramePr>
            <a:graphicFrameLocks noGrp="1"/>
          </p:cNvGraphicFramePr>
          <p:nvPr>
            <p:extLst>
              <p:ext uri="{D42A27DB-BD31-4B8C-83A1-F6EECF244321}">
                <p14:modId xmlns:p14="http://schemas.microsoft.com/office/powerpoint/2010/main" val="1109520604"/>
              </p:ext>
            </p:extLst>
          </p:nvPr>
        </p:nvGraphicFramePr>
        <p:xfrm>
          <a:off x="557784" y="2418844"/>
          <a:ext cx="10716769" cy="3195573"/>
        </p:xfrm>
        <a:graphic>
          <a:graphicData uri="http://schemas.openxmlformats.org/drawingml/2006/table">
            <a:tbl>
              <a:tblPr firstRow="1" firstCol="1" bandRow="1">
                <a:tableStyleId>{9D7B26C5-4107-4FEC-AEDC-1716B250A1EF}</a:tableStyleId>
              </a:tblPr>
              <a:tblGrid>
                <a:gridCol w="2593533">
                  <a:extLst>
                    <a:ext uri="{9D8B030D-6E8A-4147-A177-3AD203B41FA5}">
                      <a16:colId xmlns:a16="http://schemas.microsoft.com/office/drawing/2014/main" val="147225129"/>
                    </a:ext>
                  </a:extLst>
                </a:gridCol>
                <a:gridCol w="2419168">
                  <a:extLst>
                    <a:ext uri="{9D8B030D-6E8A-4147-A177-3AD203B41FA5}">
                      <a16:colId xmlns:a16="http://schemas.microsoft.com/office/drawing/2014/main" val="3510024209"/>
                    </a:ext>
                  </a:extLst>
                </a:gridCol>
                <a:gridCol w="2765461">
                  <a:extLst>
                    <a:ext uri="{9D8B030D-6E8A-4147-A177-3AD203B41FA5}">
                      <a16:colId xmlns:a16="http://schemas.microsoft.com/office/drawing/2014/main" val="2917976935"/>
                    </a:ext>
                  </a:extLst>
                </a:gridCol>
                <a:gridCol w="2938607">
                  <a:extLst>
                    <a:ext uri="{9D8B030D-6E8A-4147-A177-3AD203B41FA5}">
                      <a16:colId xmlns:a16="http://schemas.microsoft.com/office/drawing/2014/main" val="243562195"/>
                    </a:ext>
                  </a:extLst>
                </a:gridCol>
              </a:tblGrid>
              <a:tr h="396364">
                <a:tc>
                  <a:txBody>
                    <a:bodyPr/>
                    <a:lstStyle/>
                    <a:p>
                      <a:pPr algn="just">
                        <a:lnSpc>
                          <a:spcPct val="115000"/>
                        </a:lnSpc>
                        <a:spcAft>
                          <a:spcPts val="1000"/>
                        </a:spcAft>
                      </a:pPr>
                      <a:r>
                        <a:rPr lang="pt-BR" sz="1200">
                          <a:effectLst/>
                        </a:rPr>
                        <a:t>Tabela 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Tabela 2</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Campos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Relação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423859592"/>
                  </a:ext>
                </a:extLst>
              </a:tr>
              <a:tr h="396364">
                <a:tc>
                  <a:txBody>
                    <a:bodyPr/>
                    <a:lstStyle/>
                    <a:p>
                      <a:pPr algn="just">
                        <a:lnSpc>
                          <a:spcPct val="115000"/>
                        </a:lnSpc>
                        <a:spcAft>
                          <a:spcPts val="1000"/>
                        </a:spcAft>
                      </a:pPr>
                      <a:r>
                        <a:rPr lang="pt-BR" sz="1200">
                          <a:effectLst/>
                        </a:rPr>
                        <a:t>Municípios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Casos confirmados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IBGE e CODIGO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761894232"/>
                  </a:ext>
                </a:extLst>
              </a:tr>
              <a:tr h="396364">
                <a:tc>
                  <a:txBody>
                    <a:bodyPr/>
                    <a:lstStyle/>
                    <a:p>
                      <a:pPr algn="just">
                        <a:lnSpc>
                          <a:spcPct val="115000"/>
                        </a:lnSpc>
                        <a:spcAft>
                          <a:spcPts val="1000"/>
                        </a:spcAft>
                      </a:pPr>
                      <a:r>
                        <a:rPr lang="pt-BR" sz="1200">
                          <a:effectLst/>
                        </a:rPr>
                        <a:t>Municípios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Óbitos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IBGE e IBGE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661022398"/>
                  </a:ext>
                </a:extLst>
              </a:tr>
              <a:tr h="817389">
                <a:tc>
                  <a:txBody>
                    <a:bodyPr/>
                    <a:lstStyle/>
                    <a:p>
                      <a:pPr algn="just">
                        <a:lnSpc>
                          <a:spcPct val="115000"/>
                        </a:lnSpc>
                        <a:spcAft>
                          <a:spcPts val="1000"/>
                        </a:spcAft>
                      </a:pPr>
                      <a:r>
                        <a:rPr lang="pt-BR" sz="1200">
                          <a:effectLst/>
                        </a:rPr>
                        <a:t>Casos confirmados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Datas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Data_Notificacao e Data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4100986949"/>
                  </a:ext>
                </a:extLst>
              </a:tr>
              <a:tr h="396364">
                <a:tc>
                  <a:txBody>
                    <a:bodyPr/>
                    <a:lstStyle/>
                    <a:p>
                      <a:pPr algn="just">
                        <a:lnSpc>
                          <a:spcPct val="115000"/>
                        </a:lnSpc>
                        <a:spcAft>
                          <a:spcPts val="1000"/>
                        </a:spcAft>
                      </a:pPr>
                      <a:r>
                        <a:rPr lang="pt-BR" sz="1200">
                          <a:effectLst/>
                        </a:rPr>
                        <a:t>Casos confirmados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Faixa etária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Idade e Idade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*:1</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708291316"/>
                  </a:ext>
                </a:extLst>
              </a:tr>
              <a:tr h="396364">
                <a:tc>
                  <a:txBody>
                    <a:bodyPr/>
                    <a:lstStyle/>
                    <a:p>
                      <a:pPr algn="just">
                        <a:lnSpc>
                          <a:spcPct val="115000"/>
                        </a:lnSpc>
                        <a:spcAft>
                          <a:spcPts val="1000"/>
                        </a:spcAft>
                      </a:pPr>
                      <a:r>
                        <a:rPr lang="pt-BR" sz="1200">
                          <a:effectLst/>
                        </a:rPr>
                        <a:t>Óbitos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Faixa etária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Idade e Idade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203131789"/>
                  </a:ext>
                </a:extLst>
              </a:tr>
              <a:tr h="396364">
                <a:tc>
                  <a:txBody>
                    <a:bodyPr/>
                    <a:lstStyle/>
                    <a:p>
                      <a:pPr algn="just">
                        <a:lnSpc>
                          <a:spcPct val="115000"/>
                        </a:lnSpc>
                        <a:spcAft>
                          <a:spcPts val="1000"/>
                        </a:spcAft>
                      </a:pPr>
                      <a:r>
                        <a:rPr lang="pt-BR" sz="1200">
                          <a:effectLst/>
                        </a:rPr>
                        <a:t>Óbitos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Datas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a:effectLst/>
                        </a:rPr>
                        <a:t>Data_Obito e Data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gn="just">
                        <a:lnSpc>
                          <a:spcPct val="115000"/>
                        </a:lnSpc>
                        <a:spcAft>
                          <a:spcPts val="1000"/>
                        </a:spcAft>
                      </a:pPr>
                      <a:r>
                        <a:rPr lang="pt-BR" sz="1200" dirty="0">
                          <a:effectLst/>
                        </a:rPr>
                        <a:t>*:1</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306652739"/>
                  </a:ext>
                </a:extLst>
              </a:tr>
            </a:tbl>
          </a:graphicData>
        </a:graphic>
      </p:graphicFrame>
    </p:spTree>
    <p:extLst>
      <p:ext uri="{BB962C8B-B14F-4D97-AF65-F5344CB8AC3E}">
        <p14:creationId xmlns:p14="http://schemas.microsoft.com/office/powerpoint/2010/main" val="335078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8" name="CaixaDeTexto 7">
            <a:extLst>
              <a:ext uri="{FF2B5EF4-FFF2-40B4-BE49-F238E27FC236}">
                <a16:creationId xmlns:a16="http://schemas.microsoft.com/office/drawing/2014/main" id="{D66BA513-B917-47D0-9FE0-76C062B3621C}"/>
              </a:ext>
            </a:extLst>
          </p:cNvPr>
          <p:cNvSpPr txBox="1"/>
          <p:nvPr/>
        </p:nvSpPr>
        <p:spPr>
          <a:xfrm>
            <a:off x="1221793" y="1182767"/>
            <a:ext cx="6231636"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Times New Roman" panose="02020603050405020304" pitchFamily="18" charset="0"/>
                <a:cs typeface="Calibri" panose="020F0502020204030204" pitchFamily="34" charset="0"/>
              </a:rPr>
              <a:t>Relações nas bases de dados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EFFE590E-4818-4636-9891-80DE5E4344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1793" y="1574926"/>
            <a:ext cx="9076305" cy="5011514"/>
          </a:xfrm>
          <a:prstGeom prst="rect">
            <a:avLst/>
          </a:prstGeom>
          <a:noFill/>
          <a:ln>
            <a:noFill/>
          </a:ln>
        </p:spPr>
      </p:pic>
    </p:spTree>
    <p:extLst>
      <p:ext uri="{BB962C8B-B14F-4D97-AF65-F5344CB8AC3E}">
        <p14:creationId xmlns:p14="http://schemas.microsoft.com/office/powerpoint/2010/main" val="160791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Processamento/Tratamento de Dados</a:t>
            </a:r>
          </a:p>
        </p:txBody>
      </p:sp>
      <p:sp>
        <p:nvSpPr>
          <p:cNvPr id="8" name="CaixaDeTexto 7">
            <a:extLst>
              <a:ext uri="{FF2B5EF4-FFF2-40B4-BE49-F238E27FC236}">
                <a16:creationId xmlns:a16="http://schemas.microsoft.com/office/drawing/2014/main" id="{D66BA513-B917-47D0-9FE0-76C062B3621C}"/>
              </a:ext>
            </a:extLst>
          </p:cNvPr>
          <p:cNvSpPr txBox="1"/>
          <p:nvPr/>
        </p:nvSpPr>
        <p:spPr>
          <a:xfrm>
            <a:off x="0" y="1067358"/>
            <a:ext cx="12192000" cy="625428"/>
          </a:xfrm>
          <a:prstGeom prst="rect">
            <a:avLst/>
          </a:prstGeom>
          <a:noFill/>
        </p:spPr>
        <p:txBody>
          <a:bodyPr wrap="square">
            <a:spAutoFit/>
          </a:bodyPr>
          <a:lstStyle/>
          <a:p>
            <a:pPr algn="ctr">
              <a:lnSpc>
                <a:spcPct val="115000"/>
              </a:lnSpc>
              <a:spcAft>
                <a:spcPts val="1000"/>
              </a:spcAft>
            </a:pPr>
            <a:r>
              <a:rPr lang="pt-BR" sz="3200" b="1" dirty="0">
                <a:effectLst/>
                <a:latin typeface="Calibri" panose="020F0502020204030204" pitchFamily="34" charset="0"/>
                <a:ea typeface="Times New Roman" panose="02020603050405020304" pitchFamily="18" charset="0"/>
                <a:cs typeface="Calibri" panose="020F0502020204030204" pitchFamily="34" charset="0"/>
              </a:rPr>
              <a:t>Tratamento de dados:</a:t>
            </a:r>
          </a:p>
        </p:txBody>
      </p:sp>
      <p:sp>
        <p:nvSpPr>
          <p:cNvPr id="3" name="CaixaDeTexto 2">
            <a:extLst>
              <a:ext uri="{FF2B5EF4-FFF2-40B4-BE49-F238E27FC236}">
                <a16:creationId xmlns:a16="http://schemas.microsoft.com/office/drawing/2014/main" id="{9E1CCFC8-E0F2-4A5D-9F96-6622FD157616}"/>
              </a:ext>
            </a:extLst>
          </p:cNvPr>
          <p:cNvSpPr txBox="1"/>
          <p:nvPr/>
        </p:nvSpPr>
        <p:spPr>
          <a:xfrm>
            <a:off x="62143" y="1929147"/>
            <a:ext cx="12067713" cy="1908215"/>
          </a:xfrm>
          <a:prstGeom prst="rect">
            <a:avLst/>
          </a:prstGeom>
          <a:noFill/>
        </p:spPr>
        <p:txBody>
          <a:bodyPr wrap="square" rtlCol="0">
            <a:spAutoFit/>
          </a:bodyPr>
          <a:lstStyle/>
          <a:p>
            <a:r>
              <a:rPr lang="pt-BR" dirty="0"/>
              <a:t>As bases que necessitaram de tratamento foram a de </a:t>
            </a:r>
            <a:r>
              <a:rPr lang="pt-BR" b="1" dirty="0"/>
              <a:t>óbitos</a:t>
            </a:r>
            <a:r>
              <a:rPr lang="pt-BR" dirty="0"/>
              <a:t> e de </a:t>
            </a:r>
            <a:r>
              <a:rPr lang="pt-BR" b="1" dirty="0"/>
              <a:t>casos confirmados</a:t>
            </a:r>
            <a:r>
              <a:rPr lang="pt-BR" dirty="0"/>
              <a:t>, as demais estavam aptas para utilização.</a:t>
            </a:r>
          </a:p>
          <a:p>
            <a:endParaRPr lang="pt-BR" sz="2800" dirty="0"/>
          </a:p>
          <a:p>
            <a:pPr marL="457200" indent="-457200">
              <a:buFont typeface="Arial" panose="020B0604020202020204" pitchFamily="34" charset="0"/>
              <a:buChar char="•"/>
            </a:pPr>
            <a:r>
              <a:rPr lang="pt-BR" dirty="0"/>
              <a:t>Filtro de residentes em MG</a:t>
            </a:r>
          </a:p>
          <a:p>
            <a:pPr marL="457200" indent="-457200">
              <a:buFont typeface="Arial" panose="020B0604020202020204" pitchFamily="34" charset="0"/>
              <a:buChar char="•"/>
            </a:pPr>
            <a:r>
              <a:rPr lang="pt-BR" i="1" dirty="0"/>
              <a:t>Input</a:t>
            </a:r>
            <a:r>
              <a:rPr lang="pt-BR" dirty="0"/>
              <a:t> dos códigos do IBGE faltantes (Casos confirmados)</a:t>
            </a:r>
          </a:p>
          <a:p>
            <a:pPr marL="457200" indent="-457200">
              <a:buFont typeface="Arial" panose="020B0604020202020204" pitchFamily="34" charset="0"/>
              <a:buChar char="•"/>
            </a:pPr>
            <a:r>
              <a:rPr lang="pt-BR" dirty="0"/>
              <a:t>Criação do campo código do IBGE na base de óbitos (Dados obtidos com o auxilio da dimensão cidades)</a:t>
            </a:r>
          </a:p>
          <a:p>
            <a:pPr marL="457200" indent="-457200">
              <a:buFont typeface="Arial" panose="020B0604020202020204" pitchFamily="34" charset="0"/>
              <a:buChar char="•"/>
            </a:pPr>
            <a:r>
              <a:rPr lang="pt-BR" dirty="0"/>
              <a:t>Filtro de registos com valores ausentes</a:t>
            </a:r>
          </a:p>
        </p:txBody>
      </p:sp>
    </p:spTree>
    <p:extLst>
      <p:ext uri="{BB962C8B-B14F-4D97-AF65-F5344CB8AC3E}">
        <p14:creationId xmlns:p14="http://schemas.microsoft.com/office/powerpoint/2010/main" val="409827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57779" y="2024109"/>
            <a:ext cx="8851038" cy="2308324"/>
          </a:xfrm>
          <a:prstGeom prst="rect">
            <a:avLst/>
          </a:prstGeom>
          <a:noFill/>
        </p:spPr>
        <p:txBody>
          <a:bodyPr wrap="square" rtlCol="0">
            <a:spAutoFit/>
          </a:bodyPr>
          <a:lstStyle/>
          <a:p>
            <a:pPr algn="ctr"/>
            <a:r>
              <a:rPr lang="pt-BR" sz="7200" dirty="0"/>
              <a:t>Análise e </a:t>
            </a:r>
          </a:p>
          <a:p>
            <a:pPr algn="ctr"/>
            <a:r>
              <a:rPr lang="pt-BR" sz="7200" dirty="0"/>
              <a:t>Exploração dos Dados</a:t>
            </a:r>
          </a:p>
        </p:txBody>
      </p:sp>
    </p:spTree>
    <p:extLst>
      <p:ext uri="{BB962C8B-B14F-4D97-AF65-F5344CB8AC3E}">
        <p14:creationId xmlns:p14="http://schemas.microsoft.com/office/powerpoint/2010/main" val="324160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2459114" y="2317072"/>
            <a:ext cx="7430610" cy="1200329"/>
          </a:xfrm>
          <a:prstGeom prst="rect">
            <a:avLst/>
          </a:prstGeom>
          <a:noFill/>
        </p:spPr>
        <p:txBody>
          <a:bodyPr wrap="square" rtlCol="0">
            <a:spAutoFit/>
          </a:bodyPr>
          <a:lstStyle/>
          <a:p>
            <a:pPr algn="ctr"/>
            <a:r>
              <a:rPr lang="pt-BR" sz="7200" dirty="0"/>
              <a:t>Introdução</a:t>
            </a:r>
          </a:p>
        </p:txBody>
      </p:sp>
    </p:spTree>
    <p:extLst>
      <p:ext uri="{BB962C8B-B14F-4D97-AF65-F5344CB8AC3E}">
        <p14:creationId xmlns:p14="http://schemas.microsoft.com/office/powerpoint/2010/main" val="9477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48902" y="665826"/>
            <a:ext cx="8851038" cy="2308324"/>
          </a:xfrm>
          <a:prstGeom prst="rect">
            <a:avLst/>
          </a:prstGeom>
          <a:noFill/>
        </p:spPr>
        <p:txBody>
          <a:bodyPr wrap="square" rtlCol="0">
            <a:spAutoFit/>
          </a:bodyPr>
          <a:lstStyle/>
          <a:p>
            <a:pPr algn="ctr"/>
            <a:r>
              <a:rPr lang="pt-BR" sz="7200" dirty="0"/>
              <a:t>Análise e </a:t>
            </a:r>
          </a:p>
          <a:p>
            <a:pPr algn="ctr"/>
            <a:r>
              <a:rPr lang="pt-BR" sz="7200" dirty="0"/>
              <a:t>Exploração dos Dados</a:t>
            </a:r>
          </a:p>
        </p:txBody>
      </p:sp>
      <p:sp>
        <p:nvSpPr>
          <p:cNvPr id="3" name="CaixaDeTexto 2">
            <a:extLst>
              <a:ext uri="{FF2B5EF4-FFF2-40B4-BE49-F238E27FC236}">
                <a16:creationId xmlns:a16="http://schemas.microsoft.com/office/drawing/2014/main" id="{8DCFE784-3874-4322-A9BC-572744EDEF69}"/>
              </a:ext>
            </a:extLst>
          </p:cNvPr>
          <p:cNvSpPr txBox="1"/>
          <p:nvPr/>
        </p:nvSpPr>
        <p:spPr>
          <a:xfrm>
            <a:off x="1670481" y="3330607"/>
            <a:ext cx="8851038" cy="1200329"/>
          </a:xfrm>
          <a:prstGeom prst="rect">
            <a:avLst/>
          </a:prstGeom>
          <a:noFill/>
        </p:spPr>
        <p:txBody>
          <a:bodyPr wrap="square" rtlCol="0">
            <a:spAutoFit/>
          </a:bodyPr>
          <a:lstStyle/>
          <a:p>
            <a:pPr algn="ctr"/>
            <a:r>
              <a:rPr lang="pt-BR" sz="7200" dirty="0"/>
              <a:t>Análise descritiva</a:t>
            </a:r>
          </a:p>
        </p:txBody>
      </p:sp>
    </p:spTree>
    <p:extLst>
      <p:ext uri="{BB962C8B-B14F-4D97-AF65-F5344CB8AC3E}">
        <p14:creationId xmlns:p14="http://schemas.microsoft.com/office/powerpoint/2010/main" val="412707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1323439"/>
          </a:xfrm>
          <a:prstGeom prst="rect">
            <a:avLst/>
          </a:prstGeom>
          <a:noFill/>
        </p:spPr>
        <p:txBody>
          <a:bodyPr wrap="square" rtlCol="0">
            <a:spAutoFit/>
          </a:bodyPr>
          <a:lstStyle/>
          <a:p>
            <a:pPr algn="just"/>
            <a:r>
              <a:rPr lang="pt-BR" sz="2000" dirty="0"/>
              <a:t>	A etapa inicial de qualquer análise de dados é a análise descritiva, essa é o estudo dos dados coletados. Ela é usada para organizar, resumir e descrever as características dos conjuntos de dados. </a:t>
            </a:r>
          </a:p>
          <a:p>
            <a:pPr algn="just"/>
            <a:endParaRPr lang="pt-BR" sz="2000" dirty="0"/>
          </a:p>
          <a:p>
            <a:pPr algn="just"/>
            <a:r>
              <a:rPr lang="pt-BR" sz="2000" dirty="0"/>
              <a:t>	Inicialmente analisamos a base de dados sobre </a:t>
            </a:r>
            <a:r>
              <a:rPr lang="pt-BR" sz="2000" b="1" dirty="0"/>
              <a:t>os óbitos</a:t>
            </a:r>
            <a:r>
              <a:rPr lang="pt-BR" sz="2000" dirty="0"/>
              <a:t>.</a:t>
            </a:r>
          </a:p>
        </p:txBody>
      </p:sp>
      <p:pic>
        <p:nvPicPr>
          <p:cNvPr id="12" name="Imagem 11">
            <a:extLst>
              <a:ext uri="{FF2B5EF4-FFF2-40B4-BE49-F238E27FC236}">
                <a16:creationId xmlns:a16="http://schemas.microsoft.com/office/drawing/2014/main" id="{4253E494-6A39-431F-976A-8D3E2115D8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410" y="2375418"/>
            <a:ext cx="5242417" cy="2828753"/>
          </a:xfrm>
          <a:prstGeom prst="rect">
            <a:avLst/>
          </a:prstGeom>
          <a:noFill/>
          <a:ln>
            <a:noFill/>
          </a:ln>
        </p:spPr>
      </p:pic>
      <p:pic>
        <p:nvPicPr>
          <p:cNvPr id="13" name="Imagem 12">
            <a:extLst>
              <a:ext uri="{FF2B5EF4-FFF2-40B4-BE49-F238E27FC236}">
                <a16:creationId xmlns:a16="http://schemas.microsoft.com/office/drawing/2014/main" id="{7F8C670F-F79A-448F-8725-22F9A71CA9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0460" y="2493395"/>
            <a:ext cx="4841640" cy="2592797"/>
          </a:xfrm>
          <a:prstGeom prst="rect">
            <a:avLst/>
          </a:prstGeom>
          <a:noFill/>
          <a:ln>
            <a:noFill/>
          </a:ln>
        </p:spPr>
      </p:pic>
      <p:sp>
        <p:nvSpPr>
          <p:cNvPr id="15" name="CaixaDeTexto 14">
            <a:extLst>
              <a:ext uri="{FF2B5EF4-FFF2-40B4-BE49-F238E27FC236}">
                <a16:creationId xmlns:a16="http://schemas.microsoft.com/office/drawing/2014/main" id="{F18D93C7-DBD8-4AC1-9740-51798FFC7F64}"/>
              </a:ext>
            </a:extLst>
          </p:cNvPr>
          <p:cNvSpPr txBox="1"/>
          <p:nvPr/>
        </p:nvSpPr>
        <p:spPr>
          <a:xfrm>
            <a:off x="0" y="5040573"/>
            <a:ext cx="12091386" cy="1429622"/>
          </a:xfrm>
          <a:prstGeom prst="rect">
            <a:avLst/>
          </a:prstGeom>
          <a:noFill/>
        </p:spPr>
        <p:txBody>
          <a:bodyPr wrap="square">
            <a:spAutoFit/>
          </a:bodyPr>
          <a:lstStyle/>
          <a:p>
            <a:pPr indent="450215" algn="just">
              <a:lnSpc>
                <a:spcPct val="150000"/>
              </a:lnSpc>
              <a:spcAft>
                <a:spcPts val="1000"/>
              </a:spcAft>
            </a:pPr>
            <a:r>
              <a:rPr lang="pt-BR" sz="2000" dirty="0"/>
              <a:t>Visualmente, podemos notar que enquanto a variável Sexo apresenta estar distribuída como o esperado, o mesmo não ocorre com a variável Comorbidade, a qual parece apresentar forte relação entre óbito e presença de comorbidade.	 </a:t>
            </a:r>
          </a:p>
        </p:txBody>
      </p:sp>
    </p:spTree>
    <p:extLst>
      <p:ext uri="{BB962C8B-B14F-4D97-AF65-F5344CB8AC3E}">
        <p14:creationId xmlns:p14="http://schemas.microsoft.com/office/powerpoint/2010/main" val="2142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8" y="988004"/>
            <a:ext cx="6285390" cy="707886"/>
          </a:xfrm>
          <a:prstGeom prst="rect">
            <a:avLst/>
          </a:prstGeom>
          <a:noFill/>
        </p:spPr>
        <p:txBody>
          <a:bodyPr wrap="square" rtlCol="0">
            <a:spAutoFit/>
          </a:bodyPr>
          <a:lstStyle/>
          <a:p>
            <a:pPr algn="just"/>
            <a:r>
              <a:rPr lang="pt-BR" sz="2000" dirty="0"/>
              <a:t>Agora analisa-se a quantidade de </a:t>
            </a:r>
            <a:r>
              <a:rPr lang="pt-BR" sz="2000" b="1" dirty="0"/>
              <a:t>óbitos </a:t>
            </a:r>
            <a:r>
              <a:rPr lang="pt-BR" sz="2000" dirty="0"/>
              <a:t>frente a faixa etária</a:t>
            </a:r>
          </a:p>
        </p:txBody>
      </p:sp>
      <p:graphicFrame>
        <p:nvGraphicFramePr>
          <p:cNvPr id="4" name="Tabela 3">
            <a:extLst>
              <a:ext uri="{FF2B5EF4-FFF2-40B4-BE49-F238E27FC236}">
                <a16:creationId xmlns:a16="http://schemas.microsoft.com/office/drawing/2014/main" id="{5459394E-F104-4270-8C85-8ADB4D8A413E}"/>
              </a:ext>
            </a:extLst>
          </p:cNvPr>
          <p:cNvGraphicFramePr>
            <a:graphicFrameLocks noGrp="1"/>
          </p:cNvGraphicFramePr>
          <p:nvPr>
            <p:extLst>
              <p:ext uri="{D42A27DB-BD31-4B8C-83A1-F6EECF244321}">
                <p14:modId xmlns:p14="http://schemas.microsoft.com/office/powerpoint/2010/main" val="16518712"/>
              </p:ext>
            </p:extLst>
          </p:nvPr>
        </p:nvGraphicFramePr>
        <p:xfrm>
          <a:off x="242998" y="1695890"/>
          <a:ext cx="5119115" cy="4260516"/>
        </p:xfrm>
        <a:graphic>
          <a:graphicData uri="http://schemas.openxmlformats.org/drawingml/2006/table">
            <a:tbl>
              <a:tblPr firstRow="1" firstCol="1" bandRow="1">
                <a:tableStyleId>{9D7B26C5-4107-4FEC-AEDC-1716B250A1EF}</a:tableStyleId>
              </a:tblPr>
              <a:tblGrid>
                <a:gridCol w="1797798">
                  <a:extLst>
                    <a:ext uri="{9D8B030D-6E8A-4147-A177-3AD203B41FA5}">
                      <a16:colId xmlns:a16="http://schemas.microsoft.com/office/drawing/2014/main" val="1743183074"/>
                    </a:ext>
                  </a:extLst>
                </a:gridCol>
                <a:gridCol w="1360641">
                  <a:extLst>
                    <a:ext uri="{9D8B030D-6E8A-4147-A177-3AD203B41FA5}">
                      <a16:colId xmlns:a16="http://schemas.microsoft.com/office/drawing/2014/main" val="639956342"/>
                    </a:ext>
                  </a:extLst>
                </a:gridCol>
                <a:gridCol w="1960676">
                  <a:extLst>
                    <a:ext uri="{9D8B030D-6E8A-4147-A177-3AD203B41FA5}">
                      <a16:colId xmlns:a16="http://schemas.microsoft.com/office/drawing/2014/main" val="3885795767"/>
                    </a:ext>
                  </a:extLst>
                </a:gridCol>
              </a:tblGrid>
              <a:tr h="477558">
                <a:tc>
                  <a:txBody>
                    <a:bodyPr/>
                    <a:lstStyle/>
                    <a:p>
                      <a:pPr>
                        <a:lnSpc>
                          <a:spcPct val="115000"/>
                        </a:lnSpc>
                        <a:spcAft>
                          <a:spcPts val="1000"/>
                        </a:spcAft>
                      </a:pPr>
                      <a:r>
                        <a:rPr lang="pt-BR" sz="1600" dirty="0">
                          <a:effectLst/>
                        </a:rPr>
                        <a:t>Faixa Etária</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600">
                          <a:effectLst/>
                        </a:rPr>
                        <a:t>Qtd de óbitos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600">
                          <a:effectLst/>
                        </a:rPr>
                        <a:t>Freq. relativa de óbitos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16591839"/>
                  </a:ext>
                </a:extLst>
              </a:tr>
              <a:tr h="337030">
                <a:tc>
                  <a:txBody>
                    <a:bodyPr/>
                    <a:lstStyle/>
                    <a:p>
                      <a:pPr>
                        <a:lnSpc>
                          <a:spcPct val="115000"/>
                        </a:lnSpc>
                        <a:spcAft>
                          <a:spcPts val="1000"/>
                        </a:spcAft>
                      </a:pPr>
                      <a:r>
                        <a:rPr lang="pt-BR" sz="1600" dirty="0">
                          <a:effectLst/>
                        </a:rPr>
                        <a:t>&lt;1ANO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0,07%</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338223907"/>
                  </a:ext>
                </a:extLst>
              </a:tr>
              <a:tr h="337030">
                <a:tc>
                  <a:txBody>
                    <a:bodyPr/>
                    <a:lstStyle/>
                    <a:p>
                      <a:pPr>
                        <a:lnSpc>
                          <a:spcPct val="115000"/>
                        </a:lnSpc>
                        <a:spcAft>
                          <a:spcPts val="1000"/>
                        </a:spcAft>
                      </a:pPr>
                      <a:r>
                        <a:rPr lang="pt-BR" sz="1600">
                          <a:effectLst/>
                        </a:rPr>
                        <a:t>1 A 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3</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0,11%</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402137978"/>
                  </a:ext>
                </a:extLst>
              </a:tr>
              <a:tr h="337030">
                <a:tc>
                  <a:txBody>
                    <a:bodyPr/>
                    <a:lstStyle/>
                    <a:p>
                      <a:pPr>
                        <a:lnSpc>
                          <a:spcPct val="115000"/>
                        </a:lnSpc>
                        <a:spcAft>
                          <a:spcPts val="1000"/>
                        </a:spcAft>
                      </a:pPr>
                      <a:r>
                        <a:rPr lang="pt-BR" sz="1600">
                          <a:effectLst/>
                        </a:rPr>
                        <a:t>10 A 19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3</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0,11%</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852105549"/>
                  </a:ext>
                </a:extLst>
              </a:tr>
              <a:tr h="337030">
                <a:tc>
                  <a:txBody>
                    <a:bodyPr/>
                    <a:lstStyle/>
                    <a:p>
                      <a:pPr>
                        <a:lnSpc>
                          <a:spcPct val="115000"/>
                        </a:lnSpc>
                        <a:spcAft>
                          <a:spcPts val="1000"/>
                        </a:spcAft>
                      </a:pPr>
                      <a:r>
                        <a:rPr lang="pt-BR" sz="1600">
                          <a:effectLst/>
                        </a:rPr>
                        <a:t>20 A 29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27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0,96%</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05070368"/>
                  </a:ext>
                </a:extLst>
              </a:tr>
              <a:tr h="337030">
                <a:tc>
                  <a:txBody>
                    <a:bodyPr/>
                    <a:lstStyle/>
                    <a:p>
                      <a:pPr>
                        <a:lnSpc>
                          <a:spcPct val="115000"/>
                        </a:lnSpc>
                        <a:spcAft>
                          <a:spcPts val="1000"/>
                        </a:spcAft>
                      </a:pPr>
                      <a:r>
                        <a:rPr lang="pt-BR" sz="1600">
                          <a:effectLst/>
                        </a:rPr>
                        <a:t>30 A 39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70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2,48%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038963612"/>
                  </a:ext>
                </a:extLst>
              </a:tr>
              <a:tr h="337030">
                <a:tc>
                  <a:txBody>
                    <a:bodyPr/>
                    <a:lstStyle/>
                    <a:p>
                      <a:pPr>
                        <a:lnSpc>
                          <a:spcPct val="115000"/>
                        </a:lnSpc>
                        <a:spcAft>
                          <a:spcPts val="1000"/>
                        </a:spcAft>
                      </a:pPr>
                      <a:r>
                        <a:rPr lang="pt-BR" sz="1600">
                          <a:effectLst/>
                        </a:rPr>
                        <a:t>40 A 49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178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6,30%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82221466"/>
                  </a:ext>
                </a:extLst>
              </a:tr>
              <a:tr h="337030">
                <a:tc>
                  <a:txBody>
                    <a:bodyPr/>
                    <a:lstStyle/>
                    <a:p>
                      <a:pPr>
                        <a:lnSpc>
                          <a:spcPct val="115000"/>
                        </a:lnSpc>
                        <a:spcAft>
                          <a:spcPts val="1000"/>
                        </a:spcAft>
                      </a:pPr>
                      <a:r>
                        <a:rPr lang="pt-BR" sz="1600">
                          <a:effectLst/>
                        </a:rPr>
                        <a:t>50 A 59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355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12,57%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838137797"/>
                  </a:ext>
                </a:extLst>
              </a:tr>
              <a:tr h="337030">
                <a:tc>
                  <a:txBody>
                    <a:bodyPr/>
                    <a:lstStyle/>
                    <a:p>
                      <a:pPr>
                        <a:lnSpc>
                          <a:spcPct val="115000"/>
                        </a:lnSpc>
                        <a:spcAft>
                          <a:spcPts val="1000"/>
                        </a:spcAft>
                      </a:pPr>
                      <a:r>
                        <a:rPr lang="pt-BR" sz="1600">
                          <a:effectLst/>
                        </a:rPr>
                        <a:t>60 A 69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619</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21,91%</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13893353"/>
                  </a:ext>
                </a:extLst>
              </a:tr>
              <a:tr h="337030">
                <a:tc>
                  <a:txBody>
                    <a:bodyPr/>
                    <a:lstStyle/>
                    <a:p>
                      <a:pPr>
                        <a:lnSpc>
                          <a:spcPct val="115000"/>
                        </a:lnSpc>
                        <a:spcAft>
                          <a:spcPts val="1000"/>
                        </a:spcAft>
                      </a:pPr>
                      <a:r>
                        <a:rPr lang="pt-BR" sz="1600">
                          <a:effectLst/>
                        </a:rPr>
                        <a:t>70 A 79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728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25,77%</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2128707"/>
                  </a:ext>
                </a:extLst>
              </a:tr>
              <a:tr h="337030">
                <a:tc>
                  <a:txBody>
                    <a:bodyPr/>
                    <a:lstStyle/>
                    <a:p>
                      <a:pPr>
                        <a:lnSpc>
                          <a:spcPct val="115000"/>
                        </a:lnSpc>
                        <a:spcAft>
                          <a:spcPts val="1000"/>
                        </a:spcAft>
                      </a:pPr>
                      <a:r>
                        <a:rPr lang="pt-BR" sz="1600">
                          <a:effectLst/>
                        </a:rPr>
                        <a:t>80 A 89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657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23,26%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748756060"/>
                  </a:ext>
                </a:extLst>
              </a:tr>
              <a:tr h="345894">
                <a:tc>
                  <a:txBody>
                    <a:bodyPr/>
                    <a:lstStyle/>
                    <a:p>
                      <a:pPr>
                        <a:lnSpc>
                          <a:spcPct val="115000"/>
                        </a:lnSpc>
                        <a:spcAft>
                          <a:spcPts val="1000"/>
                        </a:spcAft>
                      </a:pPr>
                      <a:r>
                        <a:rPr lang="pt-BR" sz="1600">
                          <a:effectLst/>
                        </a:rPr>
                        <a:t>90 OU MAIS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183</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6,48%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548991656"/>
                  </a:ext>
                </a:extLst>
              </a:tr>
            </a:tbl>
          </a:graphicData>
        </a:graphic>
      </p:graphicFrame>
      <p:sp>
        <p:nvSpPr>
          <p:cNvPr id="9" name="CaixaDeTexto 8">
            <a:extLst>
              <a:ext uri="{FF2B5EF4-FFF2-40B4-BE49-F238E27FC236}">
                <a16:creationId xmlns:a16="http://schemas.microsoft.com/office/drawing/2014/main" id="{365F51BC-5765-47D0-8929-6317A481DDC6}"/>
              </a:ext>
            </a:extLst>
          </p:cNvPr>
          <p:cNvSpPr txBox="1"/>
          <p:nvPr/>
        </p:nvSpPr>
        <p:spPr>
          <a:xfrm>
            <a:off x="6507332" y="1388114"/>
            <a:ext cx="5595891" cy="1891287"/>
          </a:xfrm>
          <a:prstGeom prst="rect">
            <a:avLst/>
          </a:prstGeom>
          <a:noFill/>
        </p:spPr>
        <p:txBody>
          <a:bodyPr wrap="square">
            <a:spAutoFit/>
          </a:bodyPr>
          <a:lstStyle/>
          <a:p>
            <a:pPr indent="450215" algn="just">
              <a:lnSpc>
                <a:spcPct val="150000"/>
              </a:lnSpc>
              <a:spcAft>
                <a:spcPts val="1000"/>
              </a:spcAft>
            </a:pPr>
            <a:r>
              <a:rPr lang="pt-BR" sz="2000" dirty="0"/>
              <a:t>Visualmente, o aumento da idade pode estar relacionado com a quantidade de óbitos, sendo os pacientes de 60 a 89 anos os mais suscetíveis a doença. 	</a:t>
            </a:r>
          </a:p>
        </p:txBody>
      </p:sp>
    </p:spTree>
    <p:extLst>
      <p:ext uri="{BB962C8B-B14F-4D97-AF65-F5344CB8AC3E}">
        <p14:creationId xmlns:p14="http://schemas.microsoft.com/office/powerpoint/2010/main" val="272724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9" name="CaixaDeTexto 8">
            <a:extLst>
              <a:ext uri="{FF2B5EF4-FFF2-40B4-BE49-F238E27FC236}">
                <a16:creationId xmlns:a16="http://schemas.microsoft.com/office/drawing/2014/main" id="{365F51BC-5765-47D0-8929-6317A481DDC6}"/>
              </a:ext>
            </a:extLst>
          </p:cNvPr>
          <p:cNvSpPr txBox="1"/>
          <p:nvPr/>
        </p:nvSpPr>
        <p:spPr>
          <a:xfrm>
            <a:off x="0" y="1299338"/>
            <a:ext cx="11700768" cy="967957"/>
          </a:xfrm>
          <a:prstGeom prst="rect">
            <a:avLst/>
          </a:prstGeom>
          <a:noFill/>
        </p:spPr>
        <p:txBody>
          <a:bodyPr wrap="square">
            <a:spAutoFit/>
          </a:bodyPr>
          <a:lstStyle/>
          <a:p>
            <a:pPr indent="450215" algn="just">
              <a:lnSpc>
                <a:spcPct val="150000"/>
              </a:lnSpc>
              <a:spcAft>
                <a:spcPts val="1000"/>
              </a:spcAft>
            </a:pPr>
            <a:r>
              <a:rPr lang="pt-BR" sz="2000" dirty="0"/>
              <a:t>Visualmente, para o óbito o grupo de risco aparenta ser: pessoas com comorbidades e com idades entre 60 e 89 anos, o sexo parece não interferir no curso da doença. </a:t>
            </a:r>
          </a:p>
        </p:txBody>
      </p:sp>
      <p:pic>
        <p:nvPicPr>
          <p:cNvPr id="6" name="Imagem 5">
            <a:extLst>
              <a:ext uri="{FF2B5EF4-FFF2-40B4-BE49-F238E27FC236}">
                <a16:creationId xmlns:a16="http://schemas.microsoft.com/office/drawing/2014/main" id="{77B8D99B-6577-49AB-8CDE-BCA61767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781" y="3543300"/>
            <a:ext cx="4572000" cy="3314700"/>
          </a:xfrm>
          <a:prstGeom prst="rect">
            <a:avLst/>
          </a:prstGeom>
        </p:spPr>
      </p:pic>
    </p:spTree>
    <p:extLst>
      <p:ext uri="{BB962C8B-B14F-4D97-AF65-F5344CB8AC3E}">
        <p14:creationId xmlns:p14="http://schemas.microsoft.com/office/powerpoint/2010/main" val="745736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15" name="CaixaDeTexto 14">
            <a:extLst>
              <a:ext uri="{FF2B5EF4-FFF2-40B4-BE49-F238E27FC236}">
                <a16:creationId xmlns:a16="http://schemas.microsoft.com/office/drawing/2014/main" id="{F18D93C7-DBD8-4AC1-9740-51798FFC7F64}"/>
              </a:ext>
            </a:extLst>
          </p:cNvPr>
          <p:cNvSpPr txBox="1"/>
          <p:nvPr/>
        </p:nvSpPr>
        <p:spPr>
          <a:xfrm>
            <a:off x="0" y="5040573"/>
            <a:ext cx="12091386" cy="1096198"/>
          </a:xfrm>
          <a:prstGeom prst="rect">
            <a:avLst/>
          </a:prstGeom>
          <a:noFill/>
        </p:spPr>
        <p:txBody>
          <a:bodyPr wrap="square">
            <a:spAutoFit/>
          </a:bodyPr>
          <a:lstStyle/>
          <a:p>
            <a:pPr indent="450215" algn="just">
              <a:lnSpc>
                <a:spcPct val="150000"/>
              </a:lnSpc>
              <a:spcAft>
                <a:spcPts val="1000"/>
              </a:spcAft>
            </a:pPr>
            <a:r>
              <a:rPr lang="pt-BR" sz="2000" dirty="0"/>
              <a:t>Vê-se também que a minoria dos infectados precisa de UTI ou internação.  </a:t>
            </a:r>
          </a:p>
          <a:p>
            <a:pPr indent="450215" algn="just">
              <a:lnSpc>
                <a:spcPct val="150000"/>
              </a:lnSpc>
              <a:spcAft>
                <a:spcPts val="1000"/>
              </a:spcAft>
            </a:pPr>
            <a:r>
              <a:rPr lang="pt-BR" sz="2000" dirty="0"/>
              <a:t>	 </a:t>
            </a:r>
          </a:p>
        </p:txBody>
      </p:sp>
      <p:pic>
        <p:nvPicPr>
          <p:cNvPr id="7" name="Imagem 6">
            <a:extLst>
              <a:ext uri="{FF2B5EF4-FFF2-40B4-BE49-F238E27FC236}">
                <a16:creationId xmlns:a16="http://schemas.microsoft.com/office/drawing/2014/main" id="{4A77DA90-97A9-4BC7-8A95-9D1C504EFE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2924" y="1597347"/>
            <a:ext cx="4618676" cy="3207003"/>
          </a:xfrm>
          <a:prstGeom prst="rect">
            <a:avLst/>
          </a:prstGeom>
          <a:noFill/>
          <a:ln>
            <a:noFill/>
          </a:ln>
        </p:spPr>
      </p:pic>
      <p:pic>
        <p:nvPicPr>
          <p:cNvPr id="9" name="Imagem 8">
            <a:extLst>
              <a:ext uri="{FF2B5EF4-FFF2-40B4-BE49-F238E27FC236}">
                <a16:creationId xmlns:a16="http://schemas.microsoft.com/office/drawing/2014/main" id="{EC5B4076-A08F-4437-944E-95837A5A60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0402" y="1722268"/>
            <a:ext cx="4816319" cy="2885243"/>
          </a:xfrm>
          <a:prstGeom prst="rect">
            <a:avLst/>
          </a:prstGeom>
          <a:noFill/>
          <a:ln>
            <a:noFill/>
          </a:ln>
        </p:spPr>
      </p:pic>
    </p:spTree>
    <p:extLst>
      <p:ext uri="{BB962C8B-B14F-4D97-AF65-F5344CB8AC3E}">
        <p14:creationId xmlns:p14="http://schemas.microsoft.com/office/powerpoint/2010/main" val="1621688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15" name="CaixaDeTexto 14">
            <a:extLst>
              <a:ext uri="{FF2B5EF4-FFF2-40B4-BE49-F238E27FC236}">
                <a16:creationId xmlns:a16="http://schemas.microsoft.com/office/drawing/2014/main" id="{F18D93C7-DBD8-4AC1-9740-51798FFC7F64}"/>
              </a:ext>
            </a:extLst>
          </p:cNvPr>
          <p:cNvSpPr txBox="1"/>
          <p:nvPr/>
        </p:nvSpPr>
        <p:spPr>
          <a:xfrm>
            <a:off x="0" y="5040573"/>
            <a:ext cx="12091386" cy="2019527"/>
          </a:xfrm>
          <a:prstGeom prst="rect">
            <a:avLst/>
          </a:prstGeom>
          <a:noFill/>
        </p:spPr>
        <p:txBody>
          <a:bodyPr wrap="square">
            <a:spAutoFit/>
          </a:bodyPr>
          <a:lstStyle/>
          <a:p>
            <a:pPr indent="450215" algn="just">
              <a:lnSpc>
                <a:spcPct val="150000"/>
              </a:lnSpc>
              <a:spcAft>
                <a:spcPts val="1000"/>
              </a:spcAft>
            </a:pPr>
            <a:r>
              <a:rPr lang="pt-BR" sz="2000" dirty="0"/>
              <a:t>Visualmente, assim como nos óbitos, a variável sexo parece não ter influência sobre o paciente ser infectado pelo vírus, mas ao contrario do que ocorreu em óbitos, comorbidade também parece não ter influência sobre o contágio.   </a:t>
            </a:r>
          </a:p>
          <a:p>
            <a:pPr indent="450215" algn="just">
              <a:lnSpc>
                <a:spcPct val="150000"/>
              </a:lnSpc>
              <a:spcAft>
                <a:spcPts val="1000"/>
              </a:spcAft>
            </a:pPr>
            <a:r>
              <a:rPr lang="pt-BR" sz="2000" dirty="0"/>
              <a:t>	 </a:t>
            </a:r>
          </a:p>
        </p:txBody>
      </p:sp>
      <p:pic>
        <p:nvPicPr>
          <p:cNvPr id="8" name="Imagem 7">
            <a:extLst>
              <a:ext uri="{FF2B5EF4-FFF2-40B4-BE49-F238E27FC236}">
                <a16:creationId xmlns:a16="http://schemas.microsoft.com/office/drawing/2014/main" id="{48261A4D-9E84-45FA-BA1F-4BB3D28E7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448" y="1606676"/>
            <a:ext cx="4967038" cy="3307183"/>
          </a:xfrm>
          <a:prstGeom prst="rect">
            <a:avLst/>
          </a:prstGeom>
          <a:noFill/>
          <a:ln>
            <a:noFill/>
          </a:ln>
        </p:spPr>
      </p:pic>
      <p:pic>
        <p:nvPicPr>
          <p:cNvPr id="10" name="Imagem 9">
            <a:extLst>
              <a:ext uri="{FF2B5EF4-FFF2-40B4-BE49-F238E27FC236}">
                <a16:creationId xmlns:a16="http://schemas.microsoft.com/office/drawing/2014/main" id="{C3C92102-1839-42E6-B7D7-CEE06F6281F3}"/>
              </a:ext>
            </a:extLst>
          </p:cNvPr>
          <p:cNvPicPr>
            <a:picLocks noChangeAspect="1"/>
          </p:cNvPicPr>
          <p:nvPr/>
        </p:nvPicPr>
        <p:blipFill rotWithShape="1">
          <a:blip r:embed="rId3">
            <a:extLst>
              <a:ext uri="{28A0092B-C50C-407E-A947-70E740481C1C}">
                <a14:useLocalDpi xmlns:a14="http://schemas.microsoft.com/office/drawing/2010/main" val="0"/>
              </a:ext>
            </a:extLst>
          </a:blip>
          <a:srcRect b="20708"/>
          <a:stretch/>
        </p:blipFill>
        <p:spPr bwMode="auto">
          <a:xfrm>
            <a:off x="6140389" y="1606676"/>
            <a:ext cx="4557204" cy="28740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0807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15" name="CaixaDeTexto 14">
            <a:extLst>
              <a:ext uri="{FF2B5EF4-FFF2-40B4-BE49-F238E27FC236}">
                <a16:creationId xmlns:a16="http://schemas.microsoft.com/office/drawing/2014/main" id="{F18D93C7-DBD8-4AC1-9740-51798FFC7F64}"/>
              </a:ext>
            </a:extLst>
          </p:cNvPr>
          <p:cNvSpPr txBox="1"/>
          <p:nvPr/>
        </p:nvSpPr>
        <p:spPr>
          <a:xfrm>
            <a:off x="8074357" y="1791693"/>
            <a:ext cx="3559947" cy="2019527"/>
          </a:xfrm>
          <a:prstGeom prst="rect">
            <a:avLst/>
          </a:prstGeom>
          <a:noFill/>
        </p:spPr>
        <p:txBody>
          <a:bodyPr wrap="square">
            <a:spAutoFit/>
          </a:bodyPr>
          <a:lstStyle/>
          <a:p>
            <a:pPr indent="450215" algn="just">
              <a:lnSpc>
                <a:spcPct val="150000"/>
              </a:lnSpc>
              <a:spcAft>
                <a:spcPts val="1000"/>
              </a:spcAft>
            </a:pPr>
            <a:r>
              <a:rPr lang="pt-BR" sz="2000" dirty="0"/>
              <a:t>Nota-se que as etnias que apresentam maior incidência da doença é a branca e a parda.  </a:t>
            </a:r>
          </a:p>
          <a:p>
            <a:pPr indent="450215" algn="just">
              <a:lnSpc>
                <a:spcPct val="150000"/>
              </a:lnSpc>
              <a:spcAft>
                <a:spcPts val="1000"/>
              </a:spcAft>
            </a:pPr>
            <a:r>
              <a:rPr lang="pt-BR" sz="2000" dirty="0"/>
              <a:t>	 </a:t>
            </a:r>
          </a:p>
        </p:txBody>
      </p:sp>
      <p:pic>
        <p:nvPicPr>
          <p:cNvPr id="7" name="Imagem 6">
            <a:extLst>
              <a:ext uri="{FF2B5EF4-FFF2-40B4-BE49-F238E27FC236}">
                <a16:creationId xmlns:a16="http://schemas.microsoft.com/office/drawing/2014/main" id="{B855CCF8-D800-4CE5-BEBA-BEB63367E7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866" y="1278149"/>
            <a:ext cx="7763403" cy="5489646"/>
          </a:xfrm>
          <a:prstGeom prst="rect">
            <a:avLst/>
          </a:prstGeom>
          <a:noFill/>
          <a:ln>
            <a:noFill/>
          </a:ln>
        </p:spPr>
      </p:pic>
    </p:spTree>
    <p:extLst>
      <p:ext uri="{BB962C8B-B14F-4D97-AF65-F5344CB8AC3E}">
        <p14:creationId xmlns:p14="http://schemas.microsoft.com/office/powerpoint/2010/main" val="646755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8" name="CaixaDeTexto 7">
            <a:extLst>
              <a:ext uri="{FF2B5EF4-FFF2-40B4-BE49-F238E27FC236}">
                <a16:creationId xmlns:a16="http://schemas.microsoft.com/office/drawing/2014/main" id="{0625EC53-FB45-4B81-A9ED-CFCFEC7798AB}"/>
              </a:ext>
            </a:extLst>
          </p:cNvPr>
          <p:cNvSpPr txBox="1"/>
          <p:nvPr/>
        </p:nvSpPr>
        <p:spPr>
          <a:xfrm>
            <a:off x="0" y="1606677"/>
            <a:ext cx="6218808" cy="425501"/>
          </a:xfrm>
          <a:prstGeom prst="rect">
            <a:avLst/>
          </a:prstGeom>
          <a:noFill/>
        </p:spPr>
        <p:txBody>
          <a:bodyPr wrap="square">
            <a:spAutoFit/>
          </a:bodyPr>
          <a:lstStyle/>
          <a:p>
            <a:pPr algn="just">
              <a:lnSpc>
                <a:spcPct val="115000"/>
              </a:lnSpc>
              <a:spcAft>
                <a:spcPts val="1000"/>
              </a:spcAft>
            </a:pPr>
            <a:r>
              <a:rPr lang="pt-BR" sz="2000" dirty="0">
                <a:effectLst/>
                <a:latin typeface="Calibri" panose="020F0502020204030204" pitchFamily="34" charset="0"/>
                <a:ea typeface="Calibri" panose="020F0502020204030204" pitchFamily="34" charset="0"/>
                <a:cs typeface="Calibri" panose="020F0502020204030204" pitchFamily="34" charset="0"/>
              </a:rPr>
              <a:t>Casos confirmados por faixa etária </a:t>
            </a:r>
            <a:endParaRPr lang="pt-BR"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ela 4">
            <a:extLst>
              <a:ext uri="{FF2B5EF4-FFF2-40B4-BE49-F238E27FC236}">
                <a16:creationId xmlns:a16="http://schemas.microsoft.com/office/drawing/2014/main" id="{A781BC49-2132-47B4-902B-E0E5090045E4}"/>
              </a:ext>
            </a:extLst>
          </p:cNvPr>
          <p:cNvGraphicFramePr>
            <a:graphicFrameLocks noGrp="1"/>
          </p:cNvGraphicFramePr>
          <p:nvPr>
            <p:extLst>
              <p:ext uri="{D42A27DB-BD31-4B8C-83A1-F6EECF244321}">
                <p14:modId xmlns:p14="http://schemas.microsoft.com/office/powerpoint/2010/main" val="3933454994"/>
              </p:ext>
            </p:extLst>
          </p:nvPr>
        </p:nvGraphicFramePr>
        <p:xfrm>
          <a:off x="88777" y="2032177"/>
          <a:ext cx="6711518" cy="3347688"/>
        </p:xfrm>
        <a:graphic>
          <a:graphicData uri="http://schemas.openxmlformats.org/drawingml/2006/table">
            <a:tbl>
              <a:tblPr firstRow="1" firstCol="1" bandRow="1">
                <a:tableStyleId>{9D7B26C5-4107-4FEC-AEDC-1716B250A1EF}</a:tableStyleId>
              </a:tblPr>
              <a:tblGrid>
                <a:gridCol w="1798913">
                  <a:extLst>
                    <a:ext uri="{9D8B030D-6E8A-4147-A177-3AD203B41FA5}">
                      <a16:colId xmlns:a16="http://schemas.microsoft.com/office/drawing/2014/main" val="552636078"/>
                    </a:ext>
                  </a:extLst>
                </a:gridCol>
                <a:gridCol w="2006818">
                  <a:extLst>
                    <a:ext uri="{9D8B030D-6E8A-4147-A177-3AD203B41FA5}">
                      <a16:colId xmlns:a16="http://schemas.microsoft.com/office/drawing/2014/main" val="362550434"/>
                    </a:ext>
                  </a:extLst>
                </a:gridCol>
                <a:gridCol w="2905787">
                  <a:extLst>
                    <a:ext uri="{9D8B030D-6E8A-4147-A177-3AD203B41FA5}">
                      <a16:colId xmlns:a16="http://schemas.microsoft.com/office/drawing/2014/main" val="862678287"/>
                    </a:ext>
                  </a:extLst>
                </a:gridCol>
              </a:tblGrid>
              <a:tr h="278974">
                <a:tc>
                  <a:txBody>
                    <a:bodyPr/>
                    <a:lstStyle/>
                    <a:p>
                      <a:pPr>
                        <a:lnSpc>
                          <a:spcPct val="115000"/>
                        </a:lnSpc>
                        <a:spcAft>
                          <a:spcPts val="1000"/>
                        </a:spcAft>
                      </a:pPr>
                      <a:r>
                        <a:rPr lang="pt-BR" sz="1400">
                          <a:effectLst/>
                        </a:rPr>
                        <a:t>Faixa Etária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400">
                          <a:effectLst/>
                        </a:rPr>
                        <a:t>Qtd de infectados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400">
                          <a:effectLst/>
                        </a:rPr>
                        <a:t>Freq. relativa de infectados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0304311"/>
                  </a:ext>
                </a:extLst>
              </a:tr>
              <a:tr h="278974">
                <a:tc>
                  <a:txBody>
                    <a:bodyPr/>
                    <a:lstStyle/>
                    <a:p>
                      <a:pPr>
                        <a:lnSpc>
                          <a:spcPct val="115000"/>
                        </a:lnSpc>
                        <a:spcAft>
                          <a:spcPts val="1000"/>
                        </a:spcAft>
                      </a:pPr>
                      <a:r>
                        <a:rPr lang="pt-BR" sz="1400">
                          <a:effectLst/>
                        </a:rPr>
                        <a:t>&lt;1ANO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148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0,33%</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926617514"/>
                  </a:ext>
                </a:extLst>
              </a:tr>
              <a:tr h="278974">
                <a:tc>
                  <a:txBody>
                    <a:bodyPr/>
                    <a:lstStyle/>
                    <a:p>
                      <a:pPr>
                        <a:lnSpc>
                          <a:spcPct val="115000"/>
                        </a:lnSpc>
                        <a:spcAft>
                          <a:spcPts val="1000"/>
                        </a:spcAft>
                      </a:pPr>
                      <a:r>
                        <a:rPr lang="pt-BR" sz="1400">
                          <a:effectLst/>
                        </a:rPr>
                        <a:t>1 A 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978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2,18%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07243409"/>
                  </a:ext>
                </a:extLst>
              </a:tr>
              <a:tr h="278974">
                <a:tc>
                  <a:txBody>
                    <a:bodyPr/>
                    <a:lstStyle/>
                    <a:p>
                      <a:pPr>
                        <a:lnSpc>
                          <a:spcPct val="115000"/>
                        </a:lnSpc>
                        <a:spcAft>
                          <a:spcPts val="1000"/>
                        </a:spcAft>
                      </a:pPr>
                      <a:r>
                        <a:rPr lang="pt-BR" sz="1400">
                          <a:effectLst/>
                        </a:rPr>
                        <a:t>10 A 19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1688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3,76%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26028537"/>
                  </a:ext>
                </a:extLst>
              </a:tr>
              <a:tr h="278974">
                <a:tc>
                  <a:txBody>
                    <a:bodyPr/>
                    <a:lstStyle/>
                    <a:p>
                      <a:pPr>
                        <a:lnSpc>
                          <a:spcPct val="115000"/>
                        </a:lnSpc>
                        <a:spcAft>
                          <a:spcPts val="1000"/>
                        </a:spcAft>
                      </a:pPr>
                      <a:r>
                        <a:rPr lang="pt-BR" sz="1400">
                          <a:effectLst/>
                        </a:rPr>
                        <a:t>20 A 29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6845</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15,25%</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517283014"/>
                  </a:ext>
                </a:extLst>
              </a:tr>
              <a:tr h="278974">
                <a:tc>
                  <a:txBody>
                    <a:bodyPr/>
                    <a:lstStyle/>
                    <a:p>
                      <a:pPr>
                        <a:lnSpc>
                          <a:spcPct val="115000"/>
                        </a:lnSpc>
                        <a:spcAft>
                          <a:spcPts val="1000"/>
                        </a:spcAft>
                      </a:pPr>
                      <a:r>
                        <a:rPr lang="pt-BR" sz="1400">
                          <a:effectLst/>
                        </a:rPr>
                        <a:t>30 A 39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10879</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24,24%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068583978"/>
                  </a:ext>
                </a:extLst>
              </a:tr>
              <a:tr h="278974">
                <a:tc>
                  <a:txBody>
                    <a:bodyPr/>
                    <a:lstStyle/>
                    <a:p>
                      <a:pPr>
                        <a:lnSpc>
                          <a:spcPct val="115000"/>
                        </a:lnSpc>
                        <a:spcAft>
                          <a:spcPts val="1000"/>
                        </a:spcAft>
                      </a:pPr>
                      <a:r>
                        <a:rPr lang="pt-BR" sz="1400">
                          <a:effectLst/>
                        </a:rPr>
                        <a:t>40 A 49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9100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20,28%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171343093"/>
                  </a:ext>
                </a:extLst>
              </a:tr>
              <a:tr h="278974">
                <a:tc>
                  <a:txBody>
                    <a:bodyPr/>
                    <a:lstStyle/>
                    <a:p>
                      <a:pPr>
                        <a:lnSpc>
                          <a:spcPct val="115000"/>
                        </a:lnSpc>
                        <a:spcAft>
                          <a:spcPts val="1000"/>
                        </a:spcAft>
                      </a:pPr>
                      <a:r>
                        <a:rPr lang="pt-BR" sz="1400">
                          <a:effectLst/>
                        </a:rPr>
                        <a:t>50 A 59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6745</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15,03%</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322580332"/>
                  </a:ext>
                </a:extLst>
              </a:tr>
              <a:tr h="278974">
                <a:tc>
                  <a:txBody>
                    <a:bodyPr/>
                    <a:lstStyle/>
                    <a:p>
                      <a:pPr>
                        <a:lnSpc>
                          <a:spcPct val="115000"/>
                        </a:lnSpc>
                        <a:spcAft>
                          <a:spcPts val="1000"/>
                        </a:spcAft>
                      </a:pPr>
                      <a:r>
                        <a:rPr lang="pt-BR" sz="1400">
                          <a:effectLst/>
                        </a:rPr>
                        <a:t>60 A 69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4298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9,58%</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025662854"/>
                  </a:ext>
                </a:extLst>
              </a:tr>
              <a:tr h="278974">
                <a:tc>
                  <a:txBody>
                    <a:bodyPr/>
                    <a:lstStyle/>
                    <a:p>
                      <a:pPr>
                        <a:lnSpc>
                          <a:spcPct val="115000"/>
                        </a:lnSpc>
                        <a:spcAft>
                          <a:spcPts val="1000"/>
                        </a:spcAft>
                      </a:pPr>
                      <a:r>
                        <a:rPr lang="pt-BR" sz="1400">
                          <a:effectLst/>
                        </a:rPr>
                        <a:t>70 A 79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2453</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5,47%</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421701343"/>
                  </a:ext>
                </a:extLst>
              </a:tr>
              <a:tr h="278974">
                <a:tc>
                  <a:txBody>
                    <a:bodyPr/>
                    <a:lstStyle/>
                    <a:p>
                      <a:pPr>
                        <a:lnSpc>
                          <a:spcPct val="115000"/>
                        </a:lnSpc>
                        <a:spcAft>
                          <a:spcPts val="1000"/>
                        </a:spcAft>
                      </a:pPr>
                      <a:r>
                        <a:rPr lang="pt-BR" sz="1400">
                          <a:effectLst/>
                        </a:rPr>
                        <a:t>80 A 89 ANOS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1412</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dirty="0">
                          <a:effectLst/>
                        </a:rPr>
                        <a:t>3,15%</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65736079"/>
                  </a:ext>
                </a:extLst>
              </a:tr>
              <a:tr h="278974">
                <a:tc>
                  <a:txBody>
                    <a:bodyPr/>
                    <a:lstStyle/>
                    <a:p>
                      <a:pPr>
                        <a:lnSpc>
                          <a:spcPct val="115000"/>
                        </a:lnSpc>
                        <a:spcAft>
                          <a:spcPts val="1000"/>
                        </a:spcAft>
                      </a:pPr>
                      <a:r>
                        <a:rPr lang="pt-BR" sz="1400">
                          <a:effectLst/>
                        </a:rPr>
                        <a:t>90 OU MAIS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a:effectLst/>
                        </a:rPr>
                        <a:t>330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400" dirty="0">
                          <a:effectLst/>
                        </a:rPr>
                        <a:t>0,74%</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659169578"/>
                  </a:ext>
                </a:extLst>
              </a:tr>
            </a:tbl>
          </a:graphicData>
        </a:graphic>
      </p:graphicFrame>
      <p:sp>
        <p:nvSpPr>
          <p:cNvPr id="10" name="CaixaDeTexto 9">
            <a:extLst>
              <a:ext uri="{FF2B5EF4-FFF2-40B4-BE49-F238E27FC236}">
                <a16:creationId xmlns:a16="http://schemas.microsoft.com/office/drawing/2014/main" id="{637A3007-D555-4692-8408-4B6846D34BBA}"/>
              </a:ext>
            </a:extLst>
          </p:cNvPr>
          <p:cNvSpPr txBox="1"/>
          <p:nvPr/>
        </p:nvSpPr>
        <p:spPr>
          <a:xfrm>
            <a:off x="88776" y="5539949"/>
            <a:ext cx="12002609" cy="967957"/>
          </a:xfrm>
          <a:prstGeom prst="rect">
            <a:avLst/>
          </a:prstGeom>
          <a:noFill/>
        </p:spPr>
        <p:txBody>
          <a:bodyPr wrap="square">
            <a:spAutoFit/>
          </a:bodyPr>
          <a:lstStyle/>
          <a:p>
            <a:pPr indent="450215" algn="just">
              <a:lnSpc>
                <a:spcPct val="150000"/>
              </a:lnSpc>
              <a:spcAft>
                <a:spcPts val="1000"/>
              </a:spcAft>
            </a:pPr>
            <a:r>
              <a:rPr lang="pt-BR" sz="2000" dirty="0">
                <a:latin typeface="Calibri" panose="020F0502020204030204" pitchFamily="34" charset="0"/>
                <a:cs typeface="Calibri" panose="020F0502020204030204" pitchFamily="34" charset="0"/>
              </a:rPr>
              <a:t>Diferente do que ocorre com óbitos, a faixa de idades mais suscetíveis, visualmente, ao contagio da doença é entre 30 a 49 anos. </a:t>
            </a:r>
          </a:p>
        </p:txBody>
      </p:sp>
    </p:spTree>
    <p:extLst>
      <p:ext uri="{BB962C8B-B14F-4D97-AF65-F5344CB8AC3E}">
        <p14:creationId xmlns:p14="http://schemas.microsoft.com/office/powerpoint/2010/main" val="3898494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8" name="CaixaDeTexto 7">
            <a:extLst>
              <a:ext uri="{FF2B5EF4-FFF2-40B4-BE49-F238E27FC236}">
                <a16:creationId xmlns:a16="http://schemas.microsoft.com/office/drawing/2014/main" id="{0625EC53-FB45-4B81-A9ED-CFCFEC7798AB}"/>
              </a:ext>
            </a:extLst>
          </p:cNvPr>
          <p:cNvSpPr txBox="1"/>
          <p:nvPr/>
        </p:nvSpPr>
        <p:spPr>
          <a:xfrm>
            <a:off x="-1" y="1606677"/>
            <a:ext cx="11851689" cy="425501"/>
          </a:xfrm>
          <a:prstGeom prst="rect">
            <a:avLst/>
          </a:prstGeom>
          <a:noFill/>
        </p:spPr>
        <p:txBody>
          <a:bodyPr wrap="square">
            <a:spAutoFit/>
          </a:bodyPr>
          <a:lstStyle/>
          <a:p>
            <a:pPr algn="just">
              <a:lnSpc>
                <a:spcPct val="115000"/>
              </a:lnSpc>
              <a:spcAft>
                <a:spcPts val="1000"/>
              </a:spcAft>
            </a:pPr>
            <a:r>
              <a:rPr lang="pt-BR" sz="2000" dirty="0"/>
              <a:t>Levantou-se a hipótese: Há alguma relação entre as variáveis de estudo entre os infectados? </a:t>
            </a:r>
          </a:p>
        </p:txBody>
      </p:sp>
      <p:sp>
        <p:nvSpPr>
          <p:cNvPr id="10" name="CaixaDeTexto 9">
            <a:extLst>
              <a:ext uri="{FF2B5EF4-FFF2-40B4-BE49-F238E27FC236}">
                <a16:creationId xmlns:a16="http://schemas.microsoft.com/office/drawing/2014/main" id="{637A3007-D555-4692-8408-4B6846D34BBA}"/>
              </a:ext>
            </a:extLst>
          </p:cNvPr>
          <p:cNvSpPr txBox="1"/>
          <p:nvPr/>
        </p:nvSpPr>
        <p:spPr>
          <a:xfrm>
            <a:off x="-75462" y="5761802"/>
            <a:ext cx="12002609" cy="1096198"/>
          </a:xfrm>
          <a:prstGeom prst="rect">
            <a:avLst/>
          </a:prstGeom>
          <a:noFill/>
        </p:spPr>
        <p:txBody>
          <a:bodyPr wrap="square">
            <a:spAutoFit/>
          </a:bodyPr>
          <a:lstStyle/>
          <a:p>
            <a:pPr indent="450215" algn="just">
              <a:lnSpc>
                <a:spcPct val="150000"/>
              </a:lnSpc>
              <a:spcAft>
                <a:spcPts val="1000"/>
              </a:spcAft>
            </a:pPr>
            <a:r>
              <a:rPr lang="pt-BR" sz="2000" dirty="0">
                <a:latin typeface="Calibri" panose="020F0502020204030204" pitchFamily="34" charset="0"/>
                <a:cs typeface="Calibri" panose="020F0502020204030204" pitchFamily="34" charset="0"/>
              </a:rPr>
              <a:t>Aparentemente, não existe relação entre o sexo do paciente e a necessidade de internação ou UTI.</a:t>
            </a:r>
          </a:p>
          <a:p>
            <a:pPr indent="450215" algn="just">
              <a:lnSpc>
                <a:spcPct val="150000"/>
              </a:lnSpc>
              <a:spcAft>
                <a:spcPts val="1000"/>
              </a:spcAft>
            </a:pPr>
            <a:endParaRPr lang="pt-BR" sz="2000" dirty="0">
              <a:latin typeface="Calibri" panose="020F0502020204030204" pitchFamily="34" charset="0"/>
              <a:cs typeface="Calibri" panose="020F0502020204030204" pitchFamily="34" charset="0"/>
            </a:endParaRPr>
          </a:p>
        </p:txBody>
      </p:sp>
      <p:graphicFrame>
        <p:nvGraphicFramePr>
          <p:cNvPr id="4" name="Tabela 3">
            <a:extLst>
              <a:ext uri="{FF2B5EF4-FFF2-40B4-BE49-F238E27FC236}">
                <a16:creationId xmlns:a16="http://schemas.microsoft.com/office/drawing/2014/main" id="{627F4E7D-0A51-4300-9D1E-DFEF2509A34A}"/>
              </a:ext>
            </a:extLst>
          </p:cNvPr>
          <p:cNvGraphicFramePr>
            <a:graphicFrameLocks noGrp="1"/>
          </p:cNvGraphicFramePr>
          <p:nvPr>
            <p:extLst>
              <p:ext uri="{D42A27DB-BD31-4B8C-83A1-F6EECF244321}">
                <p14:modId xmlns:p14="http://schemas.microsoft.com/office/powerpoint/2010/main" val="1341794401"/>
              </p:ext>
            </p:extLst>
          </p:nvPr>
        </p:nvGraphicFramePr>
        <p:xfrm>
          <a:off x="357088" y="2470695"/>
          <a:ext cx="4596652" cy="890778"/>
        </p:xfrm>
        <a:graphic>
          <a:graphicData uri="http://schemas.openxmlformats.org/drawingml/2006/table">
            <a:tbl>
              <a:tblPr firstRow="1" firstCol="1" bandRow="1">
                <a:tableStyleId>{9D7B26C5-4107-4FEC-AEDC-1716B250A1EF}</a:tableStyleId>
              </a:tblPr>
              <a:tblGrid>
                <a:gridCol w="1208405">
                  <a:extLst>
                    <a:ext uri="{9D8B030D-6E8A-4147-A177-3AD203B41FA5}">
                      <a16:colId xmlns:a16="http://schemas.microsoft.com/office/drawing/2014/main" val="1597652964"/>
                    </a:ext>
                  </a:extLst>
                </a:gridCol>
                <a:gridCol w="1550294">
                  <a:extLst>
                    <a:ext uri="{9D8B030D-6E8A-4147-A177-3AD203B41FA5}">
                      <a16:colId xmlns:a16="http://schemas.microsoft.com/office/drawing/2014/main" val="1987781275"/>
                    </a:ext>
                  </a:extLst>
                </a:gridCol>
                <a:gridCol w="1837953">
                  <a:extLst>
                    <a:ext uri="{9D8B030D-6E8A-4147-A177-3AD203B41FA5}">
                      <a16:colId xmlns:a16="http://schemas.microsoft.com/office/drawing/2014/main" val="1543185178"/>
                    </a:ext>
                  </a:extLst>
                </a:gridCol>
              </a:tblGrid>
              <a:tr h="182880">
                <a:tc>
                  <a:txBody>
                    <a:bodyPr/>
                    <a:lstStyle/>
                    <a:p>
                      <a:pPr>
                        <a:lnSpc>
                          <a:spcPct val="115000"/>
                        </a:lnSpc>
                        <a:spcAft>
                          <a:spcPts val="1000"/>
                        </a:spcAft>
                      </a:pPr>
                      <a:r>
                        <a:rPr lang="pt-BR" sz="1800">
                          <a:effectLst/>
                        </a:rPr>
                        <a:t>UTI/Sexo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dirty="0">
                          <a:effectLst/>
                        </a:rPr>
                        <a:t>Feminino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a:effectLst/>
                        </a:rPr>
                        <a:t>Masculino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46498068"/>
                  </a:ext>
                </a:extLst>
              </a:tr>
              <a:tr h="182880">
                <a:tc>
                  <a:txBody>
                    <a:bodyPr/>
                    <a:lstStyle/>
                    <a:p>
                      <a:pPr>
                        <a:lnSpc>
                          <a:spcPct val="115000"/>
                        </a:lnSpc>
                        <a:spcAft>
                          <a:spcPts val="1000"/>
                        </a:spcAft>
                      </a:pPr>
                      <a:r>
                        <a:rPr lang="pt-BR" sz="1800">
                          <a:effectLst/>
                        </a:rPr>
                        <a:t>Não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dirty="0">
                          <a:effectLst/>
                        </a:rPr>
                        <a:t>13762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dirty="0">
                          <a:effectLst/>
                        </a:rPr>
                        <a:t>15492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57687974"/>
                  </a:ext>
                </a:extLst>
              </a:tr>
              <a:tr h="182880">
                <a:tc>
                  <a:txBody>
                    <a:bodyPr/>
                    <a:lstStyle/>
                    <a:p>
                      <a:pPr>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a:effectLst/>
                        </a:rPr>
                        <a:t>971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just">
                        <a:lnSpc>
                          <a:spcPct val="115000"/>
                        </a:lnSpc>
                        <a:spcAft>
                          <a:spcPts val="1000"/>
                        </a:spcAft>
                      </a:pPr>
                      <a:r>
                        <a:rPr lang="pt-BR" sz="1800" dirty="0">
                          <a:effectLst/>
                        </a:rPr>
                        <a:t>1298</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61159845"/>
                  </a:ext>
                </a:extLst>
              </a:tr>
            </a:tbl>
          </a:graphicData>
        </a:graphic>
      </p:graphicFrame>
      <p:graphicFrame>
        <p:nvGraphicFramePr>
          <p:cNvPr id="6" name="Tabela 5">
            <a:extLst>
              <a:ext uri="{FF2B5EF4-FFF2-40B4-BE49-F238E27FC236}">
                <a16:creationId xmlns:a16="http://schemas.microsoft.com/office/drawing/2014/main" id="{B2B69B8C-B5EB-4635-8CAE-28CFEA3A94B8}"/>
              </a:ext>
            </a:extLst>
          </p:cNvPr>
          <p:cNvGraphicFramePr>
            <a:graphicFrameLocks noGrp="1"/>
          </p:cNvGraphicFramePr>
          <p:nvPr>
            <p:extLst>
              <p:ext uri="{D42A27DB-BD31-4B8C-83A1-F6EECF244321}">
                <p14:modId xmlns:p14="http://schemas.microsoft.com/office/powerpoint/2010/main" val="652621524"/>
              </p:ext>
            </p:extLst>
          </p:nvPr>
        </p:nvGraphicFramePr>
        <p:xfrm>
          <a:off x="357089" y="4226960"/>
          <a:ext cx="4596651" cy="890778"/>
        </p:xfrm>
        <a:graphic>
          <a:graphicData uri="http://schemas.openxmlformats.org/drawingml/2006/table">
            <a:tbl>
              <a:tblPr firstRow="1" firstCol="1" bandRow="1">
                <a:tableStyleId>{9D7B26C5-4107-4FEC-AEDC-1716B250A1EF}</a:tableStyleId>
              </a:tblPr>
              <a:tblGrid>
                <a:gridCol w="2145403">
                  <a:extLst>
                    <a:ext uri="{9D8B030D-6E8A-4147-A177-3AD203B41FA5}">
                      <a16:colId xmlns:a16="http://schemas.microsoft.com/office/drawing/2014/main" val="2188194983"/>
                    </a:ext>
                  </a:extLst>
                </a:gridCol>
                <a:gridCol w="1021726">
                  <a:extLst>
                    <a:ext uri="{9D8B030D-6E8A-4147-A177-3AD203B41FA5}">
                      <a16:colId xmlns:a16="http://schemas.microsoft.com/office/drawing/2014/main" val="2364617968"/>
                    </a:ext>
                  </a:extLst>
                </a:gridCol>
                <a:gridCol w="1429522">
                  <a:extLst>
                    <a:ext uri="{9D8B030D-6E8A-4147-A177-3AD203B41FA5}">
                      <a16:colId xmlns:a16="http://schemas.microsoft.com/office/drawing/2014/main" val="951528853"/>
                    </a:ext>
                  </a:extLst>
                </a:gridCol>
              </a:tblGrid>
              <a:tr h="182880">
                <a:tc>
                  <a:txBody>
                    <a:bodyPr/>
                    <a:lstStyle/>
                    <a:p>
                      <a:pPr>
                        <a:lnSpc>
                          <a:spcPct val="115000"/>
                        </a:lnSpc>
                        <a:spcAft>
                          <a:spcPts val="1000"/>
                        </a:spcAft>
                      </a:pPr>
                      <a:r>
                        <a:rPr lang="pt-BR" sz="1800">
                          <a:effectLst/>
                        </a:rPr>
                        <a:t>Internação/Sexo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Feminino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Masculino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95241412"/>
                  </a:ext>
                </a:extLst>
              </a:tr>
              <a:tr h="182880">
                <a:tc>
                  <a:txBody>
                    <a:bodyPr/>
                    <a:lstStyle/>
                    <a:p>
                      <a:pPr>
                        <a:lnSpc>
                          <a:spcPct val="115000"/>
                        </a:lnSpc>
                        <a:spcAft>
                          <a:spcPts val="1000"/>
                        </a:spcAft>
                      </a:pPr>
                      <a:r>
                        <a:rPr lang="pt-BR" sz="1800">
                          <a:effectLst/>
                        </a:rPr>
                        <a:t>Não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10607</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11962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131589411"/>
                  </a:ext>
                </a:extLst>
              </a:tr>
              <a:tr h="182880">
                <a:tc>
                  <a:txBody>
                    <a:bodyPr/>
                    <a:lstStyle/>
                    <a:p>
                      <a:pPr>
                        <a:lnSpc>
                          <a:spcPct val="115000"/>
                        </a:lnSpc>
                        <a:spcAft>
                          <a:spcPts val="1000"/>
                        </a:spcAft>
                      </a:pPr>
                      <a:r>
                        <a:rPr lang="pt-BR" sz="1800" dirty="0">
                          <a:effectLst/>
                        </a:rPr>
                        <a:t>Sim</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4770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5519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010545219"/>
                  </a:ext>
                </a:extLst>
              </a:tr>
            </a:tbl>
          </a:graphicData>
        </a:graphic>
      </p:graphicFrame>
    </p:spTree>
    <p:extLst>
      <p:ext uri="{BB962C8B-B14F-4D97-AF65-F5344CB8AC3E}">
        <p14:creationId xmlns:p14="http://schemas.microsoft.com/office/powerpoint/2010/main" val="142615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8" name="CaixaDeTexto 7">
            <a:extLst>
              <a:ext uri="{FF2B5EF4-FFF2-40B4-BE49-F238E27FC236}">
                <a16:creationId xmlns:a16="http://schemas.microsoft.com/office/drawing/2014/main" id="{0625EC53-FB45-4B81-A9ED-CFCFEC7798AB}"/>
              </a:ext>
            </a:extLst>
          </p:cNvPr>
          <p:cNvSpPr txBox="1"/>
          <p:nvPr/>
        </p:nvSpPr>
        <p:spPr>
          <a:xfrm>
            <a:off x="-1" y="1606677"/>
            <a:ext cx="11851689" cy="425501"/>
          </a:xfrm>
          <a:prstGeom prst="rect">
            <a:avLst/>
          </a:prstGeom>
          <a:noFill/>
        </p:spPr>
        <p:txBody>
          <a:bodyPr wrap="square">
            <a:spAutoFit/>
          </a:bodyPr>
          <a:lstStyle/>
          <a:p>
            <a:pPr algn="just">
              <a:lnSpc>
                <a:spcPct val="115000"/>
              </a:lnSpc>
              <a:spcAft>
                <a:spcPts val="1000"/>
              </a:spcAft>
            </a:pPr>
            <a:r>
              <a:rPr lang="pt-BR" sz="2000" dirty="0"/>
              <a:t>Levantou-se a hipótese: Há alguma relação entre as variáveis de estudo entre os infectados? </a:t>
            </a:r>
          </a:p>
        </p:txBody>
      </p:sp>
      <p:sp>
        <p:nvSpPr>
          <p:cNvPr id="10" name="CaixaDeTexto 9">
            <a:extLst>
              <a:ext uri="{FF2B5EF4-FFF2-40B4-BE49-F238E27FC236}">
                <a16:creationId xmlns:a16="http://schemas.microsoft.com/office/drawing/2014/main" id="{637A3007-D555-4692-8408-4B6846D34BBA}"/>
              </a:ext>
            </a:extLst>
          </p:cNvPr>
          <p:cNvSpPr txBox="1"/>
          <p:nvPr/>
        </p:nvSpPr>
        <p:spPr>
          <a:xfrm>
            <a:off x="8042184" y="2250741"/>
            <a:ext cx="3921462" cy="3071097"/>
          </a:xfrm>
          <a:prstGeom prst="rect">
            <a:avLst/>
          </a:prstGeom>
          <a:noFill/>
        </p:spPr>
        <p:txBody>
          <a:bodyPr wrap="square">
            <a:spAutoFit/>
          </a:bodyPr>
          <a:lstStyle/>
          <a:p>
            <a:pPr indent="450215" algn="just">
              <a:lnSpc>
                <a:spcPct val="150000"/>
              </a:lnSpc>
              <a:spcAft>
                <a:spcPts val="1000"/>
              </a:spcAft>
            </a:pPr>
            <a:r>
              <a:rPr lang="pt-BR" sz="2000" dirty="0">
                <a:latin typeface="Calibri" panose="020F0502020204030204" pitchFamily="34" charset="0"/>
                <a:cs typeface="Calibri" panose="020F0502020204030204" pitchFamily="34" charset="0"/>
              </a:rPr>
              <a:t>As tabela parecem mostrar que existe relação entre a necessidade de internação ou UTI e a faixa etária do paciente.</a:t>
            </a:r>
          </a:p>
          <a:p>
            <a:pPr indent="450215" algn="just">
              <a:lnSpc>
                <a:spcPct val="150000"/>
              </a:lnSpc>
              <a:spcAft>
                <a:spcPts val="1000"/>
              </a:spcAft>
            </a:pPr>
            <a:endParaRPr lang="pt-BR" sz="2000" dirty="0">
              <a:latin typeface="Calibri" panose="020F0502020204030204" pitchFamily="34" charset="0"/>
              <a:cs typeface="Calibri" panose="020F0502020204030204" pitchFamily="34" charset="0"/>
            </a:endParaRPr>
          </a:p>
          <a:p>
            <a:pPr indent="450215" algn="just">
              <a:lnSpc>
                <a:spcPct val="150000"/>
              </a:lnSpc>
              <a:spcAft>
                <a:spcPts val="1000"/>
              </a:spcAft>
            </a:pPr>
            <a:endParaRPr lang="pt-BR" sz="2000" dirty="0">
              <a:latin typeface="Calibri" panose="020F0502020204030204" pitchFamily="34" charset="0"/>
              <a:cs typeface="Calibri" panose="020F0502020204030204" pitchFamily="34" charset="0"/>
            </a:endParaRPr>
          </a:p>
        </p:txBody>
      </p:sp>
      <p:graphicFrame>
        <p:nvGraphicFramePr>
          <p:cNvPr id="5" name="Tabela 4">
            <a:extLst>
              <a:ext uri="{FF2B5EF4-FFF2-40B4-BE49-F238E27FC236}">
                <a16:creationId xmlns:a16="http://schemas.microsoft.com/office/drawing/2014/main" id="{126E08A6-0E27-4F63-9A9D-634B8B99F8C5}"/>
              </a:ext>
            </a:extLst>
          </p:cNvPr>
          <p:cNvGraphicFramePr>
            <a:graphicFrameLocks noGrp="1"/>
          </p:cNvGraphicFramePr>
          <p:nvPr>
            <p:extLst>
              <p:ext uri="{D42A27DB-BD31-4B8C-83A1-F6EECF244321}">
                <p14:modId xmlns:p14="http://schemas.microsoft.com/office/powerpoint/2010/main" val="3729551896"/>
              </p:ext>
            </p:extLst>
          </p:nvPr>
        </p:nvGraphicFramePr>
        <p:xfrm>
          <a:off x="228353" y="2420149"/>
          <a:ext cx="3455879" cy="3878580"/>
        </p:xfrm>
        <a:graphic>
          <a:graphicData uri="http://schemas.openxmlformats.org/drawingml/2006/table">
            <a:tbl>
              <a:tblPr firstRow="1" firstCol="1" bandRow="1">
                <a:tableStyleId>{9D7B26C5-4107-4FEC-AEDC-1716B250A1EF}</a:tableStyleId>
              </a:tblPr>
              <a:tblGrid>
                <a:gridCol w="1848597">
                  <a:extLst>
                    <a:ext uri="{9D8B030D-6E8A-4147-A177-3AD203B41FA5}">
                      <a16:colId xmlns:a16="http://schemas.microsoft.com/office/drawing/2014/main" val="3305631809"/>
                    </a:ext>
                  </a:extLst>
                </a:gridCol>
                <a:gridCol w="564560">
                  <a:extLst>
                    <a:ext uri="{9D8B030D-6E8A-4147-A177-3AD203B41FA5}">
                      <a16:colId xmlns:a16="http://schemas.microsoft.com/office/drawing/2014/main" val="1924532912"/>
                    </a:ext>
                  </a:extLst>
                </a:gridCol>
                <a:gridCol w="1042722">
                  <a:extLst>
                    <a:ext uri="{9D8B030D-6E8A-4147-A177-3AD203B41FA5}">
                      <a16:colId xmlns:a16="http://schemas.microsoft.com/office/drawing/2014/main" val="2625407197"/>
                    </a:ext>
                  </a:extLst>
                </a:gridCol>
              </a:tblGrid>
              <a:tr h="278122">
                <a:tc>
                  <a:txBody>
                    <a:bodyPr/>
                    <a:lstStyle/>
                    <a:p>
                      <a:pPr>
                        <a:lnSpc>
                          <a:spcPct val="115000"/>
                        </a:lnSpc>
                        <a:spcAft>
                          <a:spcPts val="1000"/>
                        </a:spcAft>
                      </a:pPr>
                      <a:r>
                        <a:rPr lang="pt-BR" sz="1800" dirty="0">
                          <a:effectLst/>
                        </a:rPr>
                        <a:t>Faixa etária/ Internação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588838396"/>
                  </a:ext>
                </a:extLst>
              </a:tr>
              <a:tr h="278122">
                <a:tc>
                  <a:txBody>
                    <a:bodyPr/>
                    <a:lstStyle/>
                    <a:p>
                      <a:pPr>
                        <a:lnSpc>
                          <a:spcPct val="115000"/>
                        </a:lnSpc>
                        <a:spcAft>
                          <a:spcPts val="1000"/>
                        </a:spcAft>
                      </a:pPr>
                      <a:r>
                        <a:rPr lang="pt-BR" sz="1800">
                          <a:effectLst/>
                        </a:rPr>
                        <a:t>&lt;1ANO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80</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866422357"/>
                  </a:ext>
                </a:extLst>
              </a:tr>
              <a:tr h="278122">
                <a:tc>
                  <a:txBody>
                    <a:bodyPr/>
                    <a:lstStyle/>
                    <a:p>
                      <a:pPr>
                        <a:lnSpc>
                          <a:spcPct val="115000"/>
                        </a:lnSpc>
                        <a:spcAft>
                          <a:spcPts val="1000"/>
                        </a:spcAft>
                      </a:pPr>
                      <a:r>
                        <a:rPr lang="pt-BR" sz="1800">
                          <a:effectLst/>
                        </a:rPr>
                        <a:t>1 A 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567</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115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670935059"/>
                  </a:ext>
                </a:extLst>
              </a:tr>
              <a:tr h="278122">
                <a:tc>
                  <a:txBody>
                    <a:bodyPr/>
                    <a:lstStyle/>
                    <a:p>
                      <a:pPr>
                        <a:lnSpc>
                          <a:spcPct val="115000"/>
                        </a:lnSpc>
                        <a:spcAft>
                          <a:spcPts val="1000"/>
                        </a:spcAft>
                      </a:pPr>
                      <a:r>
                        <a:rPr lang="pt-BR" sz="1800">
                          <a:effectLst/>
                        </a:rPr>
                        <a:t>10 A 19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1242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62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01310144"/>
                  </a:ext>
                </a:extLst>
              </a:tr>
              <a:tr h="278122">
                <a:tc>
                  <a:txBody>
                    <a:bodyPr/>
                    <a:lstStyle/>
                    <a:p>
                      <a:pPr>
                        <a:lnSpc>
                          <a:spcPct val="115000"/>
                        </a:lnSpc>
                        <a:spcAft>
                          <a:spcPts val="1000"/>
                        </a:spcAft>
                      </a:pPr>
                      <a:r>
                        <a:rPr lang="pt-BR" sz="1800">
                          <a:effectLst/>
                        </a:rPr>
                        <a:t>20 A 29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4279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389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43724001"/>
                  </a:ext>
                </a:extLst>
              </a:tr>
              <a:tr h="278122">
                <a:tc>
                  <a:txBody>
                    <a:bodyPr/>
                    <a:lstStyle/>
                    <a:p>
                      <a:pPr>
                        <a:lnSpc>
                          <a:spcPct val="115000"/>
                        </a:lnSpc>
                        <a:spcAft>
                          <a:spcPts val="1000"/>
                        </a:spcAft>
                      </a:pPr>
                      <a:r>
                        <a:rPr lang="pt-BR" sz="1800">
                          <a:effectLst/>
                        </a:rPr>
                        <a:t>30 A 39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6193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1117</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289600359"/>
                  </a:ext>
                </a:extLst>
              </a:tr>
              <a:tr h="278122">
                <a:tc>
                  <a:txBody>
                    <a:bodyPr/>
                    <a:lstStyle/>
                    <a:p>
                      <a:pPr>
                        <a:lnSpc>
                          <a:spcPct val="115000"/>
                        </a:lnSpc>
                        <a:spcAft>
                          <a:spcPts val="1000"/>
                        </a:spcAft>
                      </a:pPr>
                      <a:r>
                        <a:rPr lang="pt-BR" sz="1800">
                          <a:effectLst/>
                        </a:rPr>
                        <a:t>40 A 49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4738</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1690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381884059"/>
                  </a:ext>
                </a:extLst>
              </a:tr>
              <a:tr h="278122">
                <a:tc>
                  <a:txBody>
                    <a:bodyPr/>
                    <a:lstStyle/>
                    <a:p>
                      <a:pPr>
                        <a:lnSpc>
                          <a:spcPct val="115000"/>
                        </a:lnSpc>
                        <a:spcAft>
                          <a:spcPts val="1000"/>
                        </a:spcAft>
                      </a:pPr>
                      <a:r>
                        <a:rPr lang="pt-BR" sz="1800">
                          <a:effectLst/>
                        </a:rPr>
                        <a:t>50 A 59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3025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2129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730606427"/>
                  </a:ext>
                </a:extLst>
              </a:tr>
              <a:tr h="278122">
                <a:tc>
                  <a:txBody>
                    <a:bodyPr/>
                    <a:lstStyle/>
                    <a:p>
                      <a:pPr>
                        <a:lnSpc>
                          <a:spcPct val="115000"/>
                        </a:lnSpc>
                        <a:spcAft>
                          <a:spcPts val="1000"/>
                        </a:spcAft>
                      </a:pPr>
                      <a:r>
                        <a:rPr lang="pt-BR" sz="1800">
                          <a:effectLst/>
                        </a:rPr>
                        <a:t>60 A 69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1400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2124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874063672"/>
                  </a:ext>
                </a:extLst>
              </a:tr>
              <a:tr h="278122">
                <a:tc>
                  <a:txBody>
                    <a:bodyPr/>
                    <a:lstStyle/>
                    <a:p>
                      <a:pPr>
                        <a:lnSpc>
                          <a:spcPct val="115000"/>
                        </a:lnSpc>
                        <a:spcAft>
                          <a:spcPts val="1000"/>
                        </a:spcAft>
                      </a:pPr>
                      <a:r>
                        <a:rPr lang="pt-BR" sz="1800">
                          <a:effectLst/>
                        </a:rPr>
                        <a:t>70 A 79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595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1507</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314689467"/>
                  </a:ext>
                </a:extLst>
              </a:tr>
              <a:tr h="278122">
                <a:tc>
                  <a:txBody>
                    <a:bodyPr/>
                    <a:lstStyle/>
                    <a:p>
                      <a:pPr>
                        <a:lnSpc>
                          <a:spcPct val="115000"/>
                        </a:lnSpc>
                        <a:spcAft>
                          <a:spcPts val="1000"/>
                        </a:spcAft>
                      </a:pPr>
                      <a:r>
                        <a:rPr lang="pt-BR" sz="1800">
                          <a:effectLst/>
                        </a:rPr>
                        <a:t>80 A 89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287</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935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349892380"/>
                  </a:ext>
                </a:extLst>
              </a:tr>
              <a:tr h="278122">
                <a:tc>
                  <a:txBody>
                    <a:bodyPr/>
                    <a:lstStyle/>
                    <a:p>
                      <a:pPr>
                        <a:lnSpc>
                          <a:spcPct val="115000"/>
                        </a:lnSpc>
                        <a:spcAft>
                          <a:spcPts val="1000"/>
                        </a:spcAft>
                      </a:pPr>
                      <a:r>
                        <a:rPr lang="pt-BR" sz="1800">
                          <a:effectLst/>
                        </a:rPr>
                        <a:t>90 OU MAIS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52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207</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962635719"/>
                  </a:ext>
                </a:extLst>
              </a:tr>
            </a:tbl>
          </a:graphicData>
        </a:graphic>
      </p:graphicFrame>
      <p:sp>
        <p:nvSpPr>
          <p:cNvPr id="11" name="CaixaDeTexto 10">
            <a:extLst>
              <a:ext uri="{FF2B5EF4-FFF2-40B4-BE49-F238E27FC236}">
                <a16:creationId xmlns:a16="http://schemas.microsoft.com/office/drawing/2014/main" id="{680D37DC-79E9-450A-A107-F410F9100EFD}"/>
              </a:ext>
            </a:extLst>
          </p:cNvPr>
          <p:cNvSpPr txBox="1"/>
          <p:nvPr/>
        </p:nvSpPr>
        <p:spPr>
          <a:xfrm>
            <a:off x="228354" y="2027991"/>
            <a:ext cx="3748842"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cs typeface="Calibri" panose="020F0502020204030204" pitchFamily="34" charset="0"/>
              </a:rPr>
              <a:t>Faixa etária x Internação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ela 8">
            <a:extLst>
              <a:ext uri="{FF2B5EF4-FFF2-40B4-BE49-F238E27FC236}">
                <a16:creationId xmlns:a16="http://schemas.microsoft.com/office/drawing/2014/main" id="{AA65187A-15B1-4C7A-B63A-B4EFB059BDF6}"/>
              </a:ext>
            </a:extLst>
          </p:cNvPr>
          <p:cNvGraphicFramePr>
            <a:graphicFrameLocks noGrp="1"/>
          </p:cNvGraphicFramePr>
          <p:nvPr>
            <p:extLst>
              <p:ext uri="{D42A27DB-BD31-4B8C-83A1-F6EECF244321}">
                <p14:modId xmlns:p14="http://schemas.microsoft.com/office/powerpoint/2010/main" val="3483079355"/>
              </p:ext>
            </p:extLst>
          </p:nvPr>
        </p:nvGraphicFramePr>
        <p:xfrm>
          <a:off x="3988047" y="2382625"/>
          <a:ext cx="3455878" cy="3953640"/>
        </p:xfrm>
        <a:graphic>
          <a:graphicData uri="http://schemas.openxmlformats.org/drawingml/2006/table">
            <a:tbl>
              <a:tblPr firstRow="1" firstCol="1" bandRow="1">
                <a:tableStyleId>{9D7B26C5-4107-4FEC-AEDC-1716B250A1EF}</a:tableStyleId>
              </a:tblPr>
              <a:tblGrid>
                <a:gridCol w="1713043">
                  <a:extLst>
                    <a:ext uri="{9D8B030D-6E8A-4147-A177-3AD203B41FA5}">
                      <a16:colId xmlns:a16="http://schemas.microsoft.com/office/drawing/2014/main" val="470645451"/>
                    </a:ext>
                  </a:extLst>
                </a:gridCol>
                <a:gridCol w="700113">
                  <a:extLst>
                    <a:ext uri="{9D8B030D-6E8A-4147-A177-3AD203B41FA5}">
                      <a16:colId xmlns:a16="http://schemas.microsoft.com/office/drawing/2014/main" val="2948731671"/>
                    </a:ext>
                  </a:extLst>
                </a:gridCol>
                <a:gridCol w="1042722">
                  <a:extLst>
                    <a:ext uri="{9D8B030D-6E8A-4147-A177-3AD203B41FA5}">
                      <a16:colId xmlns:a16="http://schemas.microsoft.com/office/drawing/2014/main" val="1789990950"/>
                    </a:ext>
                  </a:extLst>
                </a:gridCol>
              </a:tblGrid>
              <a:tr h="329470">
                <a:tc>
                  <a:txBody>
                    <a:bodyPr/>
                    <a:lstStyle/>
                    <a:p>
                      <a:pPr>
                        <a:lnSpc>
                          <a:spcPct val="115000"/>
                        </a:lnSpc>
                        <a:spcAft>
                          <a:spcPts val="1000"/>
                        </a:spcAft>
                      </a:pPr>
                      <a:r>
                        <a:rPr lang="pt-BR" sz="1800" dirty="0">
                          <a:effectLst/>
                        </a:rPr>
                        <a:t>Faixa etária/UTI</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775192296"/>
                  </a:ext>
                </a:extLst>
              </a:tr>
              <a:tr h="329470">
                <a:tc>
                  <a:txBody>
                    <a:bodyPr/>
                    <a:lstStyle/>
                    <a:p>
                      <a:pPr>
                        <a:lnSpc>
                          <a:spcPct val="115000"/>
                        </a:lnSpc>
                        <a:spcAft>
                          <a:spcPts val="1000"/>
                        </a:spcAft>
                      </a:pPr>
                      <a:r>
                        <a:rPr lang="pt-BR" sz="1800">
                          <a:effectLst/>
                        </a:rPr>
                        <a:t>&lt;1ANO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86</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912496147"/>
                  </a:ext>
                </a:extLst>
              </a:tr>
              <a:tr h="329470">
                <a:tc>
                  <a:txBody>
                    <a:bodyPr/>
                    <a:lstStyle/>
                    <a:p>
                      <a:pPr>
                        <a:lnSpc>
                          <a:spcPct val="115000"/>
                        </a:lnSpc>
                        <a:spcAft>
                          <a:spcPts val="1000"/>
                        </a:spcAft>
                      </a:pPr>
                      <a:r>
                        <a:rPr lang="pt-BR" sz="1800">
                          <a:effectLst/>
                        </a:rPr>
                        <a:t>1 A 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649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441118320"/>
                  </a:ext>
                </a:extLst>
              </a:tr>
              <a:tr h="329470">
                <a:tc>
                  <a:txBody>
                    <a:bodyPr/>
                    <a:lstStyle/>
                    <a:p>
                      <a:pPr>
                        <a:lnSpc>
                          <a:spcPct val="115000"/>
                        </a:lnSpc>
                        <a:spcAft>
                          <a:spcPts val="1000"/>
                        </a:spcAft>
                      </a:pPr>
                      <a:r>
                        <a:rPr lang="pt-BR" sz="1800" dirty="0">
                          <a:effectLst/>
                        </a:rPr>
                        <a:t>10 A 19 ANOS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1275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51040543"/>
                  </a:ext>
                </a:extLst>
              </a:tr>
              <a:tr h="329470">
                <a:tc>
                  <a:txBody>
                    <a:bodyPr/>
                    <a:lstStyle/>
                    <a:p>
                      <a:pPr>
                        <a:lnSpc>
                          <a:spcPct val="115000"/>
                        </a:lnSpc>
                        <a:spcAft>
                          <a:spcPts val="1000"/>
                        </a:spcAft>
                      </a:pPr>
                      <a:r>
                        <a:rPr lang="pt-BR" sz="1800">
                          <a:effectLst/>
                        </a:rPr>
                        <a:t>20 A 29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4518</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65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66832673"/>
                  </a:ext>
                </a:extLst>
              </a:tr>
              <a:tr h="329470">
                <a:tc>
                  <a:txBody>
                    <a:bodyPr/>
                    <a:lstStyle/>
                    <a:p>
                      <a:pPr>
                        <a:lnSpc>
                          <a:spcPct val="115000"/>
                        </a:lnSpc>
                        <a:spcAft>
                          <a:spcPts val="1000"/>
                        </a:spcAft>
                      </a:pPr>
                      <a:r>
                        <a:rPr lang="pt-BR" sz="1800" dirty="0">
                          <a:effectLst/>
                        </a:rPr>
                        <a:t>30 A 39 ANOS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6916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203</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362481046"/>
                  </a:ext>
                </a:extLst>
              </a:tr>
              <a:tr h="329470">
                <a:tc>
                  <a:txBody>
                    <a:bodyPr/>
                    <a:lstStyle/>
                    <a:p>
                      <a:pPr>
                        <a:lnSpc>
                          <a:spcPct val="115000"/>
                        </a:lnSpc>
                        <a:spcAft>
                          <a:spcPts val="1000"/>
                        </a:spcAft>
                      </a:pPr>
                      <a:r>
                        <a:rPr lang="pt-BR" sz="1800">
                          <a:effectLst/>
                        </a:rPr>
                        <a:t>40 A 49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5838</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370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22440947"/>
                  </a:ext>
                </a:extLst>
              </a:tr>
              <a:tr h="329470">
                <a:tc>
                  <a:txBody>
                    <a:bodyPr/>
                    <a:lstStyle/>
                    <a:p>
                      <a:pPr>
                        <a:lnSpc>
                          <a:spcPct val="115000"/>
                        </a:lnSpc>
                        <a:spcAft>
                          <a:spcPts val="1000"/>
                        </a:spcAft>
                      </a:pPr>
                      <a:r>
                        <a:rPr lang="pt-BR" sz="1800">
                          <a:effectLst/>
                        </a:rPr>
                        <a:t>50 A 59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4455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461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10348873"/>
                  </a:ext>
                </a:extLst>
              </a:tr>
              <a:tr h="329470">
                <a:tc>
                  <a:txBody>
                    <a:bodyPr/>
                    <a:lstStyle/>
                    <a:p>
                      <a:pPr>
                        <a:lnSpc>
                          <a:spcPct val="115000"/>
                        </a:lnSpc>
                        <a:spcAft>
                          <a:spcPts val="1000"/>
                        </a:spcAft>
                      </a:pPr>
                      <a:r>
                        <a:rPr lang="pt-BR" sz="1800">
                          <a:effectLst/>
                        </a:rPr>
                        <a:t>60 A 69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2790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485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169063626"/>
                  </a:ext>
                </a:extLst>
              </a:tr>
              <a:tr h="329470">
                <a:tc>
                  <a:txBody>
                    <a:bodyPr/>
                    <a:lstStyle/>
                    <a:p>
                      <a:pPr>
                        <a:lnSpc>
                          <a:spcPct val="115000"/>
                        </a:lnSpc>
                        <a:spcAft>
                          <a:spcPts val="1000"/>
                        </a:spcAft>
                      </a:pPr>
                      <a:r>
                        <a:rPr lang="pt-BR" sz="1800">
                          <a:effectLst/>
                        </a:rPr>
                        <a:t>70 A 79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1574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365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186998191"/>
                  </a:ext>
                </a:extLst>
              </a:tr>
              <a:tr h="329470">
                <a:tc>
                  <a:txBody>
                    <a:bodyPr/>
                    <a:lstStyle/>
                    <a:p>
                      <a:pPr>
                        <a:lnSpc>
                          <a:spcPct val="115000"/>
                        </a:lnSpc>
                        <a:spcAft>
                          <a:spcPts val="1000"/>
                        </a:spcAft>
                      </a:pPr>
                      <a:r>
                        <a:rPr lang="pt-BR" sz="1800">
                          <a:effectLst/>
                        </a:rPr>
                        <a:t>80 A 89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861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239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713077673"/>
                  </a:ext>
                </a:extLst>
              </a:tr>
              <a:tr h="329470">
                <a:tc>
                  <a:txBody>
                    <a:bodyPr/>
                    <a:lstStyle/>
                    <a:p>
                      <a:pPr>
                        <a:lnSpc>
                          <a:spcPct val="115000"/>
                        </a:lnSpc>
                        <a:spcAft>
                          <a:spcPts val="1000"/>
                        </a:spcAft>
                      </a:pPr>
                      <a:r>
                        <a:rPr lang="pt-BR" sz="1800" dirty="0">
                          <a:effectLst/>
                        </a:rPr>
                        <a:t>90 OU MAIS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181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50</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016781280"/>
                  </a:ext>
                </a:extLst>
              </a:tr>
            </a:tbl>
          </a:graphicData>
        </a:graphic>
      </p:graphicFrame>
      <p:sp>
        <p:nvSpPr>
          <p:cNvPr id="13" name="CaixaDeTexto 12">
            <a:extLst>
              <a:ext uri="{FF2B5EF4-FFF2-40B4-BE49-F238E27FC236}">
                <a16:creationId xmlns:a16="http://schemas.microsoft.com/office/drawing/2014/main" id="{6F403BDF-BC61-4BE9-B902-80D645CFE7FE}"/>
              </a:ext>
            </a:extLst>
          </p:cNvPr>
          <p:cNvSpPr txBox="1"/>
          <p:nvPr/>
        </p:nvSpPr>
        <p:spPr>
          <a:xfrm>
            <a:off x="3977196" y="1990466"/>
            <a:ext cx="2141984"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cs typeface="Calibri" panose="020F0502020204030204" pitchFamily="34" charset="0"/>
              </a:rPr>
              <a:t>Faixa etária x UTI</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61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2380695" y="1171853"/>
            <a:ext cx="7430610" cy="1200329"/>
          </a:xfrm>
          <a:prstGeom prst="rect">
            <a:avLst/>
          </a:prstGeom>
          <a:noFill/>
        </p:spPr>
        <p:txBody>
          <a:bodyPr wrap="square" rtlCol="0">
            <a:spAutoFit/>
          </a:bodyPr>
          <a:lstStyle/>
          <a:p>
            <a:pPr algn="ctr"/>
            <a:r>
              <a:rPr lang="pt-BR" sz="7200" dirty="0"/>
              <a:t>Introdução</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2380695" y="2828835"/>
            <a:ext cx="7430610" cy="1200329"/>
          </a:xfrm>
          <a:prstGeom prst="rect">
            <a:avLst/>
          </a:prstGeom>
          <a:noFill/>
        </p:spPr>
        <p:txBody>
          <a:bodyPr wrap="square" rtlCol="0">
            <a:spAutoFit/>
          </a:bodyPr>
          <a:lstStyle/>
          <a:p>
            <a:pPr algn="ctr"/>
            <a:r>
              <a:rPr lang="pt-BR" sz="7200" dirty="0"/>
              <a:t>Contextualização</a:t>
            </a:r>
          </a:p>
        </p:txBody>
      </p:sp>
    </p:spTree>
    <p:extLst>
      <p:ext uri="{BB962C8B-B14F-4D97-AF65-F5344CB8AC3E}">
        <p14:creationId xmlns:p14="http://schemas.microsoft.com/office/powerpoint/2010/main" val="2918478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8" name="CaixaDeTexto 7">
            <a:extLst>
              <a:ext uri="{FF2B5EF4-FFF2-40B4-BE49-F238E27FC236}">
                <a16:creationId xmlns:a16="http://schemas.microsoft.com/office/drawing/2014/main" id="{0625EC53-FB45-4B81-A9ED-CFCFEC7798AB}"/>
              </a:ext>
            </a:extLst>
          </p:cNvPr>
          <p:cNvSpPr txBox="1"/>
          <p:nvPr/>
        </p:nvSpPr>
        <p:spPr>
          <a:xfrm>
            <a:off x="-1" y="1606677"/>
            <a:ext cx="11851689" cy="425501"/>
          </a:xfrm>
          <a:prstGeom prst="rect">
            <a:avLst/>
          </a:prstGeom>
          <a:noFill/>
        </p:spPr>
        <p:txBody>
          <a:bodyPr wrap="square">
            <a:spAutoFit/>
          </a:bodyPr>
          <a:lstStyle/>
          <a:p>
            <a:pPr algn="just">
              <a:lnSpc>
                <a:spcPct val="115000"/>
              </a:lnSpc>
              <a:spcAft>
                <a:spcPts val="1000"/>
              </a:spcAft>
            </a:pPr>
            <a:r>
              <a:rPr lang="pt-BR" sz="2000" dirty="0"/>
              <a:t>Levantou-se a hipótese: Há alguma relação entre as variáveis de estudo entre os infectados? </a:t>
            </a:r>
          </a:p>
        </p:txBody>
      </p:sp>
      <p:sp>
        <p:nvSpPr>
          <p:cNvPr id="10" name="CaixaDeTexto 9">
            <a:extLst>
              <a:ext uri="{FF2B5EF4-FFF2-40B4-BE49-F238E27FC236}">
                <a16:creationId xmlns:a16="http://schemas.microsoft.com/office/drawing/2014/main" id="{637A3007-D555-4692-8408-4B6846D34BBA}"/>
              </a:ext>
            </a:extLst>
          </p:cNvPr>
          <p:cNvSpPr txBox="1"/>
          <p:nvPr/>
        </p:nvSpPr>
        <p:spPr>
          <a:xfrm>
            <a:off x="88777" y="5616850"/>
            <a:ext cx="11159228" cy="506292"/>
          </a:xfrm>
          <a:prstGeom prst="rect">
            <a:avLst/>
          </a:prstGeom>
          <a:noFill/>
        </p:spPr>
        <p:txBody>
          <a:bodyPr wrap="square">
            <a:spAutoFit/>
          </a:bodyPr>
          <a:lstStyle/>
          <a:p>
            <a:pPr indent="450215" algn="just">
              <a:lnSpc>
                <a:spcPct val="150000"/>
              </a:lnSpc>
              <a:spcAft>
                <a:spcPts val="1000"/>
              </a:spcAft>
            </a:pPr>
            <a:r>
              <a:rPr lang="pt-BR" sz="2000" dirty="0">
                <a:latin typeface="Calibri" panose="020F0502020204030204" pitchFamily="34" charset="0"/>
                <a:cs typeface="Calibri" panose="020F0502020204030204" pitchFamily="34" charset="0"/>
              </a:rPr>
              <a:t>Visualmente parece haver relação entre a necessidade de internação ou UTI e a etnia do paciente.</a:t>
            </a:r>
          </a:p>
        </p:txBody>
      </p:sp>
      <p:sp>
        <p:nvSpPr>
          <p:cNvPr id="11" name="CaixaDeTexto 10">
            <a:extLst>
              <a:ext uri="{FF2B5EF4-FFF2-40B4-BE49-F238E27FC236}">
                <a16:creationId xmlns:a16="http://schemas.microsoft.com/office/drawing/2014/main" id="{680D37DC-79E9-450A-A107-F410F9100EFD}"/>
              </a:ext>
            </a:extLst>
          </p:cNvPr>
          <p:cNvSpPr txBox="1"/>
          <p:nvPr/>
        </p:nvSpPr>
        <p:spPr>
          <a:xfrm>
            <a:off x="228353" y="2083428"/>
            <a:ext cx="3748842"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rPr>
              <a:t>Etnia x Internação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aixaDeTexto 12">
            <a:extLst>
              <a:ext uri="{FF2B5EF4-FFF2-40B4-BE49-F238E27FC236}">
                <a16:creationId xmlns:a16="http://schemas.microsoft.com/office/drawing/2014/main" id="{6F403BDF-BC61-4BE9-B902-80D645CFE7FE}"/>
              </a:ext>
            </a:extLst>
          </p:cNvPr>
          <p:cNvSpPr txBox="1"/>
          <p:nvPr/>
        </p:nvSpPr>
        <p:spPr>
          <a:xfrm>
            <a:off x="4072386" y="2081062"/>
            <a:ext cx="2141984"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rPr>
              <a:t>Etnia x UTI</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87E005F1-1639-473A-8569-7584524B9E60}"/>
              </a:ext>
            </a:extLst>
          </p:cNvPr>
          <p:cNvGraphicFramePr>
            <a:graphicFrameLocks noGrp="1"/>
          </p:cNvGraphicFramePr>
          <p:nvPr>
            <p:extLst>
              <p:ext uri="{D42A27DB-BD31-4B8C-83A1-F6EECF244321}">
                <p14:modId xmlns:p14="http://schemas.microsoft.com/office/powerpoint/2010/main" val="3556922163"/>
              </p:ext>
            </p:extLst>
          </p:nvPr>
        </p:nvGraphicFramePr>
        <p:xfrm>
          <a:off x="340557" y="2469302"/>
          <a:ext cx="3524435" cy="2028090"/>
        </p:xfrm>
        <a:graphic>
          <a:graphicData uri="http://schemas.openxmlformats.org/drawingml/2006/table">
            <a:tbl>
              <a:tblPr firstRow="1" firstCol="1" bandRow="1">
                <a:tableStyleId>{9D7B26C5-4107-4FEC-AEDC-1716B250A1EF}</a:tableStyleId>
              </a:tblPr>
              <a:tblGrid>
                <a:gridCol w="1775838">
                  <a:extLst>
                    <a:ext uri="{9D8B030D-6E8A-4147-A177-3AD203B41FA5}">
                      <a16:colId xmlns:a16="http://schemas.microsoft.com/office/drawing/2014/main" val="483536551"/>
                    </a:ext>
                  </a:extLst>
                </a:gridCol>
                <a:gridCol w="110990">
                  <a:extLst>
                    <a:ext uri="{9D8B030D-6E8A-4147-A177-3AD203B41FA5}">
                      <a16:colId xmlns:a16="http://schemas.microsoft.com/office/drawing/2014/main" val="766935113"/>
                    </a:ext>
                  </a:extLst>
                </a:gridCol>
                <a:gridCol w="668967">
                  <a:extLst>
                    <a:ext uri="{9D8B030D-6E8A-4147-A177-3AD203B41FA5}">
                      <a16:colId xmlns:a16="http://schemas.microsoft.com/office/drawing/2014/main" val="2466527453"/>
                    </a:ext>
                  </a:extLst>
                </a:gridCol>
                <a:gridCol w="968640">
                  <a:extLst>
                    <a:ext uri="{9D8B030D-6E8A-4147-A177-3AD203B41FA5}">
                      <a16:colId xmlns:a16="http://schemas.microsoft.com/office/drawing/2014/main" val="576160804"/>
                    </a:ext>
                  </a:extLst>
                </a:gridCol>
              </a:tblGrid>
              <a:tr h="338015">
                <a:tc gridSpan="2">
                  <a:txBody>
                    <a:bodyPr/>
                    <a:lstStyle/>
                    <a:p>
                      <a:pPr>
                        <a:lnSpc>
                          <a:spcPct val="115000"/>
                        </a:lnSpc>
                        <a:spcAft>
                          <a:spcPts val="1000"/>
                        </a:spcAft>
                      </a:pPr>
                      <a:r>
                        <a:rPr lang="pt-BR" sz="1800" dirty="0">
                          <a:effectLst/>
                        </a:rPr>
                        <a:t>Etnia/ Internação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Sim</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497231887"/>
                  </a:ext>
                </a:extLst>
              </a:tr>
              <a:tr h="338015">
                <a:tc>
                  <a:txBody>
                    <a:bodyPr/>
                    <a:lstStyle/>
                    <a:p>
                      <a:pPr>
                        <a:lnSpc>
                          <a:spcPct val="115000"/>
                        </a:lnSpc>
                        <a:spcAft>
                          <a:spcPts val="1000"/>
                        </a:spcAft>
                      </a:pPr>
                      <a:r>
                        <a:rPr lang="pt-BR" sz="1800">
                          <a:effectLst/>
                        </a:rPr>
                        <a:t>AMARELA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l">
                        <a:lnSpc>
                          <a:spcPct val="115000"/>
                        </a:lnSpc>
                        <a:spcAft>
                          <a:spcPts val="1000"/>
                        </a:spcAft>
                      </a:pPr>
                      <a:r>
                        <a:rPr lang="pt-BR" sz="1800" dirty="0">
                          <a:effectLst/>
                        </a:rPr>
                        <a:t>1649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dirty="0">
                          <a:effectLst/>
                        </a:rPr>
                        <a:t>211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033961745"/>
                  </a:ext>
                </a:extLst>
              </a:tr>
              <a:tr h="338015">
                <a:tc>
                  <a:txBody>
                    <a:bodyPr/>
                    <a:lstStyle/>
                    <a:p>
                      <a:pPr>
                        <a:lnSpc>
                          <a:spcPct val="115000"/>
                        </a:lnSpc>
                        <a:spcAft>
                          <a:spcPts val="1000"/>
                        </a:spcAft>
                      </a:pPr>
                      <a:r>
                        <a:rPr lang="pt-BR" sz="1800">
                          <a:effectLst/>
                        </a:rPr>
                        <a:t>BRANCA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l">
                        <a:lnSpc>
                          <a:spcPct val="115000"/>
                        </a:lnSpc>
                        <a:spcAft>
                          <a:spcPts val="1000"/>
                        </a:spcAft>
                      </a:pPr>
                      <a:r>
                        <a:rPr lang="pt-BR" sz="1800">
                          <a:effectLst/>
                        </a:rPr>
                        <a:t>5711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dirty="0">
                          <a:effectLst/>
                        </a:rPr>
                        <a:t>3081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647073243"/>
                  </a:ext>
                </a:extLst>
              </a:tr>
              <a:tr h="338015">
                <a:tc>
                  <a:txBody>
                    <a:bodyPr/>
                    <a:lstStyle/>
                    <a:p>
                      <a:pPr>
                        <a:lnSpc>
                          <a:spcPct val="115000"/>
                        </a:lnSpc>
                        <a:spcAft>
                          <a:spcPts val="1000"/>
                        </a:spcAft>
                      </a:pPr>
                      <a:r>
                        <a:rPr lang="pt-BR" sz="1800">
                          <a:effectLst/>
                        </a:rPr>
                        <a:t>INDIGENA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l">
                        <a:lnSpc>
                          <a:spcPct val="115000"/>
                        </a:lnSpc>
                        <a:spcAft>
                          <a:spcPts val="1000"/>
                        </a:spcAft>
                      </a:pPr>
                      <a:r>
                        <a:rPr lang="pt-BR" sz="1800" dirty="0">
                          <a:effectLst/>
                        </a:rPr>
                        <a:t>11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a:effectLst/>
                        </a:rPr>
                        <a:t>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30430200"/>
                  </a:ext>
                </a:extLst>
              </a:tr>
              <a:tr h="338015">
                <a:tc>
                  <a:txBody>
                    <a:bodyPr/>
                    <a:lstStyle/>
                    <a:p>
                      <a:pPr>
                        <a:lnSpc>
                          <a:spcPct val="115000"/>
                        </a:lnSpc>
                        <a:spcAft>
                          <a:spcPts val="1000"/>
                        </a:spcAft>
                      </a:pPr>
                      <a:r>
                        <a:rPr lang="pt-BR" sz="1800">
                          <a:effectLst/>
                        </a:rPr>
                        <a:t>PARDA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l">
                        <a:lnSpc>
                          <a:spcPct val="115000"/>
                        </a:lnSpc>
                        <a:spcAft>
                          <a:spcPts val="1000"/>
                        </a:spcAft>
                      </a:pPr>
                      <a:r>
                        <a:rPr lang="pt-BR" sz="1800">
                          <a:effectLst/>
                        </a:rPr>
                        <a:t>5770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dirty="0">
                          <a:effectLst/>
                        </a:rPr>
                        <a:t>4197</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076915006"/>
                  </a:ext>
                </a:extLst>
              </a:tr>
              <a:tr h="338015">
                <a:tc>
                  <a:txBody>
                    <a:bodyPr/>
                    <a:lstStyle/>
                    <a:p>
                      <a:pPr>
                        <a:lnSpc>
                          <a:spcPct val="115000"/>
                        </a:lnSpc>
                        <a:spcAft>
                          <a:spcPts val="1000"/>
                        </a:spcAft>
                      </a:pPr>
                      <a:r>
                        <a:rPr lang="pt-BR" sz="1800">
                          <a:effectLst/>
                        </a:rPr>
                        <a:t>PRETA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l">
                        <a:lnSpc>
                          <a:spcPct val="115000"/>
                        </a:lnSpc>
                        <a:spcAft>
                          <a:spcPts val="1000"/>
                        </a:spcAft>
                      </a:pPr>
                      <a:r>
                        <a:rPr lang="pt-BR" sz="1800">
                          <a:effectLst/>
                        </a:rPr>
                        <a:t>785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l">
                        <a:lnSpc>
                          <a:spcPct val="115000"/>
                        </a:lnSpc>
                        <a:spcAft>
                          <a:spcPts val="1000"/>
                        </a:spcAft>
                      </a:pPr>
                      <a:r>
                        <a:rPr lang="pt-BR" sz="1800" dirty="0">
                          <a:effectLst/>
                        </a:rPr>
                        <a:t>661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576297259"/>
                  </a:ext>
                </a:extLst>
              </a:tr>
            </a:tbl>
          </a:graphicData>
        </a:graphic>
      </p:graphicFrame>
      <p:graphicFrame>
        <p:nvGraphicFramePr>
          <p:cNvPr id="6" name="Tabela 5">
            <a:extLst>
              <a:ext uri="{FF2B5EF4-FFF2-40B4-BE49-F238E27FC236}">
                <a16:creationId xmlns:a16="http://schemas.microsoft.com/office/drawing/2014/main" id="{511605CA-5A26-42F0-B871-7367E297BE96}"/>
              </a:ext>
            </a:extLst>
          </p:cNvPr>
          <p:cNvGraphicFramePr>
            <a:graphicFrameLocks noGrp="1"/>
          </p:cNvGraphicFramePr>
          <p:nvPr>
            <p:extLst>
              <p:ext uri="{D42A27DB-BD31-4B8C-83A1-F6EECF244321}">
                <p14:modId xmlns:p14="http://schemas.microsoft.com/office/powerpoint/2010/main" val="278024888"/>
              </p:ext>
            </p:extLst>
          </p:nvPr>
        </p:nvGraphicFramePr>
        <p:xfrm>
          <a:off x="4149816" y="2469303"/>
          <a:ext cx="3405081" cy="2028090"/>
        </p:xfrm>
        <a:graphic>
          <a:graphicData uri="http://schemas.openxmlformats.org/drawingml/2006/table">
            <a:tbl>
              <a:tblPr firstRow="1" firstCol="1" bandRow="1">
                <a:tableStyleId>{9D7B26C5-4107-4FEC-AEDC-1716B250A1EF}</a:tableStyleId>
              </a:tblPr>
              <a:tblGrid>
                <a:gridCol w="1903329">
                  <a:extLst>
                    <a:ext uri="{9D8B030D-6E8A-4147-A177-3AD203B41FA5}">
                      <a16:colId xmlns:a16="http://schemas.microsoft.com/office/drawing/2014/main" val="2125236350"/>
                    </a:ext>
                  </a:extLst>
                </a:gridCol>
                <a:gridCol w="613470">
                  <a:extLst>
                    <a:ext uri="{9D8B030D-6E8A-4147-A177-3AD203B41FA5}">
                      <a16:colId xmlns:a16="http://schemas.microsoft.com/office/drawing/2014/main" val="2485621105"/>
                    </a:ext>
                  </a:extLst>
                </a:gridCol>
                <a:gridCol w="888282">
                  <a:extLst>
                    <a:ext uri="{9D8B030D-6E8A-4147-A177-3AD203B41FA5}">
                      <a16:colId xmlns:a16="http://schemas.microsoft.com/office/drawing/2014/main" val="1718196189"/>
                    </a:ext>
                  </a:extLst>
                </a:gridCol>
              </a:tblGrid>
              <a:tr h="338015">
                <a:tc>
                  <a:txBody>
                    <a:bodyPr/>
                    <a:lstStyle/>
                    <a:p>
                      <a:pPr>
                        <a:lnSpc>
                          <a:spcPct val="115000"/>
                        </a:lnSpc>
                        <a:spcAft>
                          <a:spcPts val="1000"/>
                        </a:spcAft>
                      </a:pPr>
                      <a:r>
                        <a:rPr lang="pt-BR" sz="1800" dirty="0">
                          <a:effectLst/>
                        </a:rPr>
                        <a:t>Etnia/Internação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303090104"/>
                  </a:ext>
                </a:extLst>
              </a:tr>
              <a:tr h="338015">
                <a:tc>
                  <a:txBody>
                    <a:bodyPr/>
                    <a:lstStyle/>
                    <a:p>
                      <a:pPr>
                        <a:lnSpc>
                          <a:spcPct val="115000"/>
                        </a:lnSpc>
                        <a:spcAft>
                          <a:spcPts val="1000"/>
                        </a:spcAft>
                      </a:pPr>
                      <a:r>
                        <a:rPr lang="pt-BR" sz="1800">
                          <a:effectLst/>
                        </a:rPr>
                        <a:t>AMARELA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1800</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42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174747480"/>
                  </a:ext>
                </a:extLst>
              </a:tr>
              <a:tr h="338015">
                <a:tc>
                  <a:txBody>
                    <a:bodyPr/>
                    <a:lstStyle/>
                    <a:p>
                      <a:pPr>
                        <a:lnSpc>
                          <a:spcPct val="115000"/>
                        </a:lnSpc>
                        <a:spcAft>
                          <a:spcPts val="1000"/>
                        </a:spcAft>
                      </a:pPr>
                      <a:r>
                        <a:rPr lang="pt-BR" sz="1800" dirty="0">
                          <a:effectLst/>
                        </a:rPr>
                        <a:t>BRANCA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7779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764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51099909"/>
                  </a:ext>
                </a:extLst>
              </a:tr>
              <a:tr h="338015">
                <a:tc>
                  <a:txBody>
                    <a:bodyPr/>
                    <a:lstStyle/>
                    <a:p>
                      <a:pPr>
                        <a:lnSpc>
                          <a:spcPct val="115000"/>
                        </a:lnSpc>
                        <a:spcAft>
                          <a:spcPts val="1000"/>
                        </a:spcAft>
                      </a:pPr>
                      <a:r>
                        <a:rPr lang="pt-BR" sz="1800">
                          <a:effectLst/>
                        </a:rPr>
                        <a:t>INDIGENA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09696564"/>
                  </a:ext>
                </a:extLst>
              </a:tr>
              <a:tr h="338015">
                <a:tc>
                  <a:txBody>
                    <a:bodyPr/>
                    <a:lstStyle/>
                    <a:p>
                      <a:pPr>
                        <a:lnSpc>
                          <a:spcPct val="115000"/>
                        </a:lnSpc>
                        <a:spcAft>
                          <a:spcPts val="1000"/>
                        </a:spcAft>
                      </a:pPr>
                      <a:r>
                        <a:rPr lang="pt-BR" sz="1800">
                          <a:effectLst/>
                        </a:rPr>
                        <a:t>PARDA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8695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832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372825934"/>
                  </a:ext>
                </a:extLst>
              </a:tr>
              <a:tr h="338015">
                <a:tc>
                  <a:txBody>
                    <a:bodyPr/>
                    <a:lstStyle/>
                    <a:p>
                      <a:pPr>
                        <a:lnSpc>
                          <a:spcPct val="115000"/>
                        </a:lnSpc>
                        <a:spcAft>
                          <a:spcPts val="1000"/>
                        </a:spcAft>
                      </a:pPr>
                      <a:r>
                        <a:rPr lang="pt-BR" sz="1800" dirty="0">
                          <a:effectLst/>
                        </a:rPr>
                        <a:t>PRETA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a:effectLst/>
                        </a:rPr>
                        <a:t>1229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l">
                        <a:lnSpc>
                          <a:spcPct val="115000"/>
                        </a:lnSpc>
                        <a:spcAft>
                          <a:spcPts val="1000"/>
                        </a:spcAft>
                      </a:pPr>
                      <a:r>
                        <a:rPr lang="pt-BR" sz="1800" dirty="0">
                          <a:effectLst/>
                        </a:rPr>
                        <a:t>129</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057787496"/>
                  </a:ext>
                </a:extLst>
              </a:tr>
            </a:tbl>
          </a:graphicData>
        </a:graphic>
      </p:graphicFrame>
    </p:spTree>
    <p:extLst>
      <p:ext uri="{BB962C8B-B14F-4D97-AF65-F5344CB8AC3E}">
        <p14:creationId xmlns:p14="http://schemas.microsoft.com/office/powerpoint/2010/main" val="321355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Após analisarmos os óbitos, iremos analisar os pacientes </a:t>
            </a:r>
            <a:r>
              <a:rPr lang="pt-BR" sz="2000" b="1" dirty="0"/>
              <a:t>infectados</a:t>
            </a:r>
            <a:r>
              <a:rPr lang="pt-BR" sz="2000" dirty="0"/>
              <a:t> pela COVID-19.</a:t>
            </a:r>
          </a:p>
        </p:txBody>
      </p:sp>
      <p:sp>
        <p:nvSpPr>
          <p:cNvPr id="8" name="CaixaDeTexto 7">
            <a:extLst>
              <a:ext uri="{FF2B5EF4-FFF2-40B4-BE49-F238E27FC236}">
                <a16:creationId xmlns:a16="http://schemas.microsoft.com/office/drawing/2014/main" id="{0625EC53-FB45-4B81-A9ED-CFCFEC7798AB}"/>
              </a:ext>
            </a:extLst>
          </p:cNvPr>
          <p:cNvSpPr txBox="1"/>
          <p:nvPr/>
        </p:nvSpPr>
        <p:spPr>
          <a:xfrm>
            <a:off x="-1" y="1606677"/>
            <a:ext cx="11851689" cy="425501"/>
          </a:xfrm>
          <a:prstGeom prst="rect">
            <a:avLst/>
          </a:prstGeom>
          <a:noFill/>
        </p:spPr>
        <p:txBody>
          <a:bodyPr wrap="square">
            <a:spAutoFit/>
          </a:bodyPr>
          <a:lstStyle/>
          <a:p>
            <a:pPr algn="just">
              <a:lnSpc>
                <a:spcPct val="115000"/>
              </a:lnSpc>
              <a:spcAft>
                <a:spcPts val="1000"/>
              </a:spcAft>
            </a:pPr>
            <a:r>
              <a:rPr lang="pt-BR" sz="2000" dirty="0"/>
              <a:t>Levantou-se a hipótese: Há alguma relação entre as variáveis de estudo entre os infectados? </a:t>
            </a:r>
          </a:p>
        </p:txBody>
      </p:sp>
      <p:sp>
        <p:nvSpPr>
          <p:cNvPr id="10" name="CaixaDeTexto 9">
            <a:extLst>
              <a:ext uri="{FF2B5EF4-FFF2-40B4-BE49-F238E27FC236}">
                <a16:creationId xmlns:a16="http://schemas.microsoft.com/office/drawing/2014/main" id="{637A3007-D555-4692-8408-4B6846D34BBA}"/>
              </a:ext>
            </a:extLst>
          </p:cNvPr>
          <p:cNvSpPr txBox="1"/>
          <p:nvPr/>
        </p:nvSpPr>
        <p:spPr>
          <a:xfrm>
            <a:off x="88777" y="5386017"/>
            <a:ext cx="11159228" cy="967957"/>
          </a:xfrm>
          <a:prstGeom prst="rect">
            <a:avLst/>
          </a:prstGeom>
          <a:noFill/>
        </p:spPr>
        <p:txBody>
          <a:bodyPr wrap="square">
            <a:spAutoFit/>
          </a:bodyPr>
          <a:lstStyle/>
          <a:p>
            <a:pPr indent="450215" algn="just">
              <a:lnSpc>
                <a:spcPct val="150000"/>
              </a:lnSpc>
              <a:spcAft>
                <a:spcPts val="1000"/>
              </a:spcAft>
            </a:pPr>
            <a:r>
              <a:rPr lang="pt-BR" sz="2000" dirty="0">
                <a:latin typeface="Calibri" panose="020F0502020204030204" pitchFamily="34" charset="0"/>
                <a:cs typeface="Calibri" panose="020F0502020204030204" pitchFamily="34" charset="0"/>
              </a:rPr>
              <a:t>As tabelas parecem mostrar evidencias de que há relação entre a necessidade de internação ou UTI e a presença de comorbidade no paciente.</a:t>
            </a:r>
          </a:p>
        </p:txBody>
      </p:sp>
      <p:sp>
        <p:nvSpPr>
          <p:cNvPr id="11" name="CaixaDeTexto 10">
            <a:extLst>
              <a:ext uri="{FF2B5EF4-FFF2-40B4-BE49-F238E27FC236}">
                <a16:creationId xmlns:a16="http://schemas.microsoft.com/office/drawing/2014/main" id="{680D37DC-79E9-450A-A107-F410F9100EFD}"/>
              </a:ext>
            </a:extLst>
          </p:cNvPr>
          <p:cNvSpPr txBox="1"/>
          <p:nvPr/>
        </p:nvSpPr>
        <p:spPr>
          <a:xfrm>
            <a:off x="228353" y="2083428"/>
            <a:ext cx="2336800"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rPr>
              <a:t>UTI x Comorbidade</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aixaDeTexto 12">
            <a:extLst>
              <a:ext uri="{FF2B5EF4-FFF2-40B4-BE49-F238E27FC236}">
                <a16:creationId xmlns:a16="http://schemas.microsoft.com/office/drawing/2014/main" id="{6F403BDF-BC61-4BE9-B902-80D645CFE7FE}"/>
              </a:ext>
            </a:extLst>
          </p:cNvPr>
          <p:cNvSpPr txBox="1"/>
          <p:nvPr/>
        </p:nvSpPr>
        <p:spPr>
          <a:xfrm>
            <a:off x="88777" y="3827375"/>
            <a:ext cx="3154037" cy="392159"/>
          </a:xfrm>
          <a:prstGeom prst="rect">
            <a:avLst/>
          </a:prstGeom>
          <a:noFill/>
        </p:spPr>
        <p:txBody>
          <a:bodyPr wrap="square">
            <a:spAutoFit/>
          </a:bodyPr>
          <a:lstStyle/>
          <a:p>
            <a:pPr algn="just">
              <a:lnSpc>
                <a:spcPct val="115000"/>
              </a:lnSpc>
              <a:spcAft>
                <a:spcPts val="1000"/>
              </a:spcAft>
            </a:pPr>
            <a:r>
              <a:rPr lang="pt-BR" sz="1800" dirty="0">
                <a:effectLst/>
                <a:latin typeface="Calibri" panose="020F0502020204030204" pitchFamily="34" charset="0"/>
                <a:ea typeface="Calibri" panose="020F0502020204030204" pitchFamily="34" charset="0"/>
              </a:rPr>
              <a:t>Internação x Comorbidade</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ela 4">
            <a:extLst>
              <a:ext uri="{FF2B5EF4-FFF2-40B4-BE49-F238E27FC236}">
                <a16:creationId xmlns:a16="http://schemas.microsoft.com/office/drawing/2014/main" id="{8D50F985-8295-4F16-A6CF-F9BD8DA96905}"/>
              </a:ext>
            </a:extLst>
          </p:cNvPr>
          <p:cNvGraphicFramePr>
            <a:graphicFrameLocks noGrp="1"/>
          </p:cNvGraphicFramePr>
          <p:nvPr>
            <p:extLst>
              <p:ext uri="{D42A27DB-BD31-4B8C-83A1-F6EECF244321}">
                <p14:modId xmlns:p14="http://schemas.microsoft.com/office/powerpoint/2010/main" val="2670693580"/>
              </p:ext>
            </p:extLst>
          </p:nvPr>
        </p:nvGraphicFramePr>
        <p:xfrm>
          <a:off x="228353" y="2554432"/>
          <a:ext cx="3624556" cy="890778"/>
        </p:xfrm>
        <a:graphic>
          <a:graphicData uri="http://schemas.openxmlformats.org/drawingml/2006/table">
            <a:tbl>
              <a:tblPr firstRow="1" firstCol="1" bandRow="1">
                <a:tableStyleId>{9D7B26C5-4107-4FEC-AEDC-1716B250A1EF}</a:tableStyleId>
              </a:tblPr>
              <a:tblGrid>
                <a:gridCol w="2026009">
                  <a:extLst>
                    <a:ext uri="{9D8B030D-6E8A-4147-A177-3AD203B41FA5}">
                      <a16:colId xmlns:a16="http://schemas.microsoft.com/office/drawing/2014/main" val="2505128425"/>
                    </a:ext>
                  </a:extLst>
                </a:gridCol>
                <a:gridCol w="653011">
                  <a:extLst>
                    <a:ext uri="{9D8B030D-6E8A-4147-A177-3AD203B41FA5}">
                      <a16:colId xmlns:a16="http://schemas.microsoft.com/office/drawing/2014/main" val="3456468100"/>
                    </a:ext>
                  </a:extLst>
                </a:gridCol>
                <a:gridCol w="945536">
                  <a:extLst>
                    <a:ext uri="{9D8B030D-6E8A-4147-A177-3AD203B41FA5}">
                      <a16:colId xmlns:a16="http://schemas.microsoft.com/office/drawing/2014/main" val="943461048"/>
                    </a:ext>
                  </a:extLst>
                </a:gridCol>
              </a:tblGrid>
              <a:tr h="182880">
                <a:tc>
                  <a:txBody>
                    <a:bodyPr/>
                    <a:lstStyle/>
                    <a:p>
                      <a:pPr>
                        <a:lnSpc>
                          <a:spcPct val="115000"/>
                        </a:lnSpc>
                        <a:spcAft>
                          <a:spcPts val="1000"/>
                        </a:spcAft>
                      </a:pPr>
                      <a:r>
                        <a:rPr lang="pt-BR" sz="1800">
                          <a:effectLst/>
                        </a:rPr>
                        <a:t>UTI/Comorbidade</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103233892"/>
                  </a:ext>
                </a:extLst>
              </a:tr>
              <a:tr h="182880">
                <a:tc>
                  <a:txBody>
                    <a:bodyPr/>
                    <a:lstStyle/>
                    <a:p>
                      <a:pPr>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8576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4905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264420661"/>
                  </a:ext>
                </a:extLst>
              </a:tr>
              <a:tr h="182880">
                <a:tc>
                  <a:txBody>
                    <a:bodyPr/>
                    <a:lstStyle/>
                    <a:p>
                      <a:pPr>
                        <a:lnSpc>
                          <a:spcPct val="115000"/>
                        </a:lnSpc>
                        <a:spcAft>
                          <a:spcPts val="1000"/>
                        </a:spcAft>
                      </a:pPr>
                      <a:r>
                        <a:rPr lang="pt-BR" sz="1800">
                          <a:effectLst/>
                        </a:rPr>
                        <a:t>Sim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610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1234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098781899"/>
                  </a:ext>
                </a:extLst>
              </a:tr>
            </a:tbl>
          </a:graphicData>
        </a:graphic>
      </p:graphicFrame>
      <p:graphicFrame>
        <p:nvGraphicFramePr>
          <p:cNvPr id="7" name="Tabela 6">
            <a:extLst>
              <a:ext uri="{FF2B5EF4-FFF2-40B4-BE49-F238E27FC236}">
                <a16:creationId xmlns:a16="http://schemas.microsoft.com/office/drawing/2014/main" id="{479C4032-1BDC-4D66-818C-B882F114074C}"/>
              </a:ext>
            </a:extLst>
          </p:cNvPr>
          <p:cNvGraphicFramePr>
            <a:graphicFrameLocks noGrp="1"/>
          </p:cNvGraphicFramePr>
          <p:nvPr>
            <p:extLst>
              <p:ext uri="{D42A27DB-BD31-4B8C-83A1-F6EECF244321}">
                <p14:modId xmlns:p14="http://schemas.microsoft.com/office/powerpoint/2010/main" val="3742394524"/>
              </p:ext>
            </p:extLst>
          </p:nvPr>
        </p:nvGraphicFramePr>
        <p:xfrm>
          <a:off x="228353" y="4270784"/>
          <a:ext cx="3870662" cy="890778"/>
        </p:xfrm>
        <a:graphic>
          <a:graphicData uri="http://schemas.openxmlformats.org/drawingml/2006/table">
            <a:tbl>
              <a:tblPr firstRow="1" firstCol="1" bandRow="1">
                <a:tableStyleId>{9D7B26C5-4107-4FEC-AEDC-1716B250A1EF}</a:tableStyleId>
              </a:tblPr>
              <a:tblGrid>
                <a:gridCol w="2014217">
                  <a:extLst>
                    <a:ext uri="{9D8B030D-6E8A-4147-A177-3AD203B41FA5}">
                      <a16:colId xmlns:a16="http://schemas.microsoft.com/office/drawing/2014/main" val="909257788"/>
                    </a:ext>
                  </a:extLst>
                </a:gridCol>
                <a:gridCol w="846707">
                  <a:extLst>
                    <a:ext uri="{9D8B030D-6E8A-4147-A177-3AD203B41FA5}">
                      <a16:colId xmlns:a16="http://schemas.microsoft.com/office/drawing/2014/main" val="1776121500"/>
                    </a:ext>
                  </a:extLst>
                </a:gridCol>
                <a:gridCol w="1009738">
                  <a:extLst>
                    <a:ext uri="{9D8B030D-6E8A-4147-A177-3AD203B41FA5}">
                      <a16:colId xmlns:a16="http://schemas.microsoft.com/office/drawing/2014/main" val="2713918732"/>
                    </a:ext>
                  </a:extLst>
                </a:gridCol>
              </a:tblGrid>
              <a:tr h="182880">
                <a:tc>
                  <a:txBody>
                    <a:bodyPr/>
                    <a:lstStyle/>
                    <a:p>
                      <a:pPr>
                        <a:lnSpc>
                          <a:spcPct val="115000"/>
                        </a:lnSpc>
                        <a:spcAft>
                          <a:spcPts val="1000"/>
                        </a:spcAft>
                      </a:pPr>
                      <a:r>
                        <a:rPr lang="pt-BR" sz="1800" dirty="0">
                          <a:effectLst/>
                        </a:rPr>
                        <a:t>UTI/Comorbidade</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Sim</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516368657"/>
                  </a:ext>
                </a:extLst>
              </a:tr>
              <a:tr h="182880">
                <a:tc>
                  <a:txBody>
                    <a:bodyPr/>
                    <a:lstStyle/>
                    <a:p>
                      <a:pPr>
                        <a:lnSpc>
                          <a:spcPct val="115000"/>
                        </a:lnSpc>
                        <a:spcAft>
                          <a:spcPts val="1000"/>
                        </a:spcAft>
                      </a:pPr>
                      <a:r>
                        <a:rPr lang="pt-BR" sz="1800" dirty="0">
                          <a:effectLst/>
                        </a:rPr>
                        <a:t>Não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6115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1673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36114151"/>
                  </a:ext>
                </a:extLst>
              </a:tr>
              <a:tr h="182880">
                <a:tc>
                  <a:txBody>
                    <a:bodyPr/>
                    <a:lstStyle/>
                    <a:p>
                      <a:pPr>
                        <a:lnSpc>
                          <a:spcPct val="115000"/>
                        </a:lnSpc>
                        <a:spcAft>
                          <a:spcPts val="1000"/>
                        </a:spcAft>
                      </a:pPr>
                      <a:r>
                        <a:rPr lang="pt-BR" sz="1800" dirty="0">
                          <a:effectLst/>
                        </a:rPr>
                        <a:t>Sim</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3504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4984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798997619"/>
                  </a:ext>
                </a:extLst>
              </a:tr>
            </a:tbl>
          </a:graphicData>
        </a:graphic>
      </p:graphicFrame>
    </p:spTree>
    <p:extLst>
      <p:ext uri="{BB962C8B-B14F-4D97-AF65-F5344CB8AC3E}">
        <p14:creationId xmlns:p14="http://schemas.microsoft.com/office/powerpoint/2010/main" val="3937909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156679"/>
            <a:ext cx="12109142" cy="3477875"/>
          </a:xfrm>
          <a:prstGeom prst="rect">
            <a:avLst/>
          </a:prstGeom>
          <a:noFill/>
        </p:spPr>
        <p:txBody>
          <a:bodyPr wrap="square" rtlCol="0">
            <a:spAutoFit/>
          </a:bodyPr>
          <a:lstStyle/>
          <a:p>
            <a:pPr algn="just"/>
            <a:r>
              <a:rPr lang="pt-BR" sz="2000" dirty="0"/>
              <a:t>	Pela a analise descritivas dos dados, os dados aparentam apresentar relações significantes.  </a:t>
            </a:r>
            <a:br>
              <a:rPr lang="pt-BR" sz="2000" dirty="0"/>
            </a:br>
            <a:br>
              <a:rPr lang="pt-BR" sz="2000" dirty="0"/>
            </a:br>
            <a:r>
              <a:rPr lang="pt-BR" sz="2000" dirty="0"/>
              <a:t>	Base de óbitos:</a:t>
            </a:r>
          </a:p>
          <a:p>
            <a:pPr algn="just"/>
            <a:r>
              <a:rPr lang="pt-BR" sz="2000" dirty="0"/>
              <a:t>	Aparentemente, a presença de comorbidade e faixa etária de 60 a 89 aparentam ser o grupo de risco. </a:t>
            </a:r>
          </a:p>
          <a:p>
            <a:pPr algn="just"/>
            <a:endParaRPr lang="pt-BR" sz="2000" dirty="0"/>
          </a:p>
          <a:p>
            <a:pPr algn="just"/>
            <a:r>
              <a:rPr lang="pt-BR" sz="2000" dirty="0"/>
              <a:t>	Base de infectados:</a:t>
            </a:r>
          </a:p>
          <a:p>
            <a:pPr algn="just"/>
            <a:r>
              <a:rPr lang="pt-BR" sz="2000" dirty="0"/>
              <a:t>	Já a base de infectados mostra que as etnias branca e parda e a faixa etária de 30 a 49 anos apresentam mais incidência da doença, o que indicada um possível grupo mais suscetível a contrair a covid-19.</a:t>
            </a:r>
          </a:p>
          <a:p>
            <a:pPr algn="just"/>
            <a:endParaRPr lang="pt-BR" sz="2000" dirty="0"/>
          </a:p>
          <a:p>
            <a:pPr algn="just"/>
            <a:r>
              <a:rPr lang="pt-BR" sz="2000" dirty="0"/>
              <a:t>	</a:t>
            </a:r>
          </a:p>
          <a:p>
            <a:pPr algn="just"/>
            <a:endParaRPr lang="pt-BR" sz="2000" dirty="0"/>
          </a:p>
        </p:txBody>
      </p:sp>
    </p:spTree>
    <p:extLst>
      <p:ext uri="{BB962C8B-B14F-4D97-AF65-F5344CB8AC3E}">
        <p14:creationId xmlns:p14="http://schemas.microsoft.com/office/powerpoint/2010/main" val="851823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48902" y="665826"/>
            <a:ext cx="8851038" cy="2308324"/>
          </a:xfrm>
          <a:prstGeom prst="rect">
            <a:avLst/>
          </a:prstGeom>
          <a:noFill/>
        </p:spPr>
        <p:txBody>
          <a:bodyPr wrap="square" rtlCol="0">
            <a:spAutoFit/>
          </a:bodyPr>
          <a:lstStyle/>
          <a:p>
            <a:pPr algn="ctr"/>
            <a:r>
              <a:rPr lang="pt-BR" sz="7200" dirty="0"/>
              <a:t>Análise e </a:t>
            </a:r>
          </a:p>
          <a:p>
            <a:pPr algn="ctr"/>
            <a:r>
              <a:rPr lang="pt-BR" sz="7200" dirty="0"/>
              <a:t>Exploração dos Dados</a:t>
            </a:r>
          </a:p>
        </p:txBody>
      </p:sp>
      <p:sp>
        <p:nvSpPr>
          <p:cNvPr id="3" name="CaixaDeTexto 2">
            <a:extLst>
              <a:ext uri="{FF2B5EF4-FFF2-40B4-BE49-F238E27FC236}">
                <a16:creationId xmlns:a16="http://schemas.microsoft.com/office/drawing/2014/main" id="{8DCFE784-3874-4322-A9BC-572744EDEF69}"/>
              </a:ext>
            </a:extLst>
          </p:cNvPr>
          <p:cNvSpPr txBox="1"/>
          <p:nvPr/>
        </p:nvSpPr>
        <p:spPr>
          <a:xfrm>
            <a:off x="1670481" y="3330607"/>
            <a:ext cx="8851038" cy="1200329"/>
          </a:xfrm>
          <a:prstGeom prst="rect">
            <a:avLst/>
          </a:prstGeom>
          <a:noFill/>
        </p:spPr>
        <p:txBody>
          <a:bodyPr wrap="square" rtlCol="0">
            <a:spAutoFit/>
          </a:bodyPr>
          <a:lstStyle/>
          <a:p>
            <a:pPr algn="ctr"/>
            <a:r>
              <a:rPr lang="pt-BR" sz="7200" dirty="0" err="1"/>
              <a:t>Machine</a:t>
            </a:r>
            <a:r>
              <a:rPr lang="pt-BR" sz="7200" dirty="0"/>
              <a:t> </a:t>
            </a:r>
            <a:r>
              <a:rPr lang="pt-BR" sz="7200" dirty="0" err="1"/>
              <a:t>learning</a:t>
            </a:r>
            <a:endParaRPr lang="pt-BR" sz="7200" dirty="0"/>
          </a:p>
        </p:txBody>
      </p:sp>
    </p:spTree>
    <p:extLst>
      <p:ext uri="{BB962C8B-B14F-4D97-AF65-F5344CB8AC3E}">
        <p14:creationId xmlns:p14="http://schemas.microsoft.com/office/powerpoint/2010/main" val="3461605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a:t>
            </a:r>
            <a:r>
              <a:rPr lang="pt-BR" sz="4400" dirty="0" err="1"/>
              <a:t>learning</a:t>
            </a:r>
            <a:endParaRPr lang="pt-BR" sz="4400" dirty="0"/>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002609" cy="707886"/>
          </a:xfrm>
          <a:prstGeom prst="rect">
            <a:avLst/>
          </a:prstGeom>
          <a:noFill/>
        </p:spPr>
        <p:txBody>
          <a:bodyPr wrap="square" rtlCol="0">
            <a:spAutoFit/>
          </a:bodyPr>
          <a:lstStyle/>
          <a:p>
            <a:pPr algn="just"/>
            <a:r>
              <a:rPr lang="pt-BR" sz="2000" dirty="0"/>
              <a:t>	A base para aplicar modelos de </a:t>
            </a:r>
            <a:r>
              <a:rPr lang="pt-BR" sz="2000" dirty="0" err="1"/>
              <a:t>machine</a:t>
            </a:r>
            <a:r>
              <a:rPr lang="pt-BR" sz="2000" dirty="0"/>
              <a:t> </a:t>
            </a:r>
            <a:r>
              <a:rPr lang="pt-BR" sz="2000" dirty="0" err="1"/>
              <a:t>learning</a:t>
            </a:r>
            <a:r>
              <a:rPr lang="pt-BR" sz="2000" dirty="0"/>
              <a:t> foi composta com dados da </a:t>
            </a:r>
            <a:r>
              <a:rPr lang="pt-BR" sz="2000" b="1" dirty="0"/>
              <a:t>união</a:t>
            </a:r>
            <a:r>
              <a:rPr lang="pt-BR" sz="2000" dirty="0"/>
              <a:t> das bases de casos confirmados e de pacientes que vieram a óbito, </a:t>
            </a:r>
            <a:r>
              <a:rPr lang="pt-BR" sz="2000"/>
              <a:t>para entende-la, </a:t>
            </a:r>
            <a:r>
              <a:rPr lang="pt-BR" sz="2000" dirty="0"/>
              <a:t>fez-se a seguinte analise: </a:t>
            </a:r>
          </a:p>
        </p:txBody>
      </p:sp>
      <p:graphicFrame>
        <p:nvGraphicFramePr>
          <p:cNvPr id="4" name="Tabela 3">
            <a:extLst>
              <a:ext uri="{FF2B5EF4-FFF2-40B4-BE49-F238E27FC236}">
                <a16:creationId xmlns:a16="http://schemas.microsoft.com/office/drawing/2014/main" id="{222439F1-66FC-45ED-A796-283063A984D4}"/>
              </a:ext>
            </a:extLst>
          </p:cNvPr>
          <p:cNvGraphicFramePr>
            <a:graphicFrameLocks noGrp="1"/>
          </p:cNvGraphicFramePr>
          <p:nvPr>
            <p:extLst>
              <p:ext uri="{D42A27DB-BD31-4B8C-83A1-F6EECF244321}">
                <p14:modId xmlns:p14="http://schemas.microsoft.com/office/powerpoint/2010/main" val="106024402"/>
              </p:ext>
            </p:extLst>
          </p:nvPr>
        </p:nvGraphicFramePr>
        <p:xfrm>
          <a:off x="213000" y="2302538"/>
          <a:ext cx="4998192" cy="1055624"/>
        </p:xfrm>
        <a:graphic>
          <a:graphicData uri="http://schemas.openxmlformats.org/drawingml/2006/table">
            <a:tbl>
              <a:tblPr firstRow="1" firstCol="1" bandRow="1">
                <a:tableStyleId>{9D7B26C5-4107-4FEC-AEDC-1716B250A1EF}</a:tableStyleId>
              </a:tblPr>
              <a:tblGrid>
                <a:gridCol w="2110246">
                  <a:extLst>
                    <a:ext uri="{9D8B030D-6E8A-4147-A177-3AD203B41FA5}">
                      <a16:colId xmlns:a16="http://schemas.microsoft.com/office/drawing/2014/main" val="935134340"/>
                    </a:ext>
                  </a:extLst>
                </a:gridCol>
                <a:gridCol w="100055">
                  <a:extLst>
                    <a:ext uri="{9D8B030D-6E8A-4147-A177-3AD203B41FA5}">
                      <a16:colId xmlns:a16="http://schemas.microsoft.com/office/drawing/2014/main" val="4254889695"/>
                    </a:ext>
                  </a:extLst>
                </a:gridCol>
                <a:gridCol w="1005095">
                  <a:extLst>
                    <a:ext uri="{9D8B030D-6E8A-4147-A177-3AD203B41FA5}">
                      <a16:colId xmlns:a16="http://schemas.microsoft.com/office/drawing/2014/main" val="533571981"/>
                    </a:ext>
                  </a:extLst>
                </a:gridCol>
                <a:gridCol w="891398">
                  <a:extLst>
                    <a:ext uri="{9D8B030D-6E8A-4147-A177-3AD203B41FA5}">
                      <a16:colId xmlns:a16="http://schemas.microsoft.com/office/drawing/2014/main" val="2627376564"/>
                    </a:ext>
                  </a:extLst>
                </a:gridCol>
                <a:gridCol w="891398">
                  <a:extLst>
                    <a:ext uri="{9D8B030D-6E8A-4147-A177-3AD203B41FA5}">
                      <a16:colId xmlns:a16="http://schemas.microsoft.com/office/drawing/2014/main" val="1589376726"/>
                    </a:ext>
                  </a:extLst>
                </a:gridCol>
              </a:tblGrid>
              <a:tr h="182880">
                <a:tc gridSpan="2">
                  <a:txBody>
                    <a:bodyPr/>
                    <a:lstStyle/>
                    <a:p>
                      <a:pPr>
                        <a:lnSpc>
                          <a:spcPct val="115000"/>
                        </a:lnSpc>
                        <a:spcAft>
                          <a:spcPts val="1000"/>
                        </a:spcAft>
                      </a:pPr>
                      <a:r>
                        <a:rPr lang="pt-BR" sz="1600" dirty="0">
                          <a:effectLst/>
                        </a:rPr>
                        <a:t>Evolução/Comorbidade</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ctr">
                        <a:lnSpc>
                          <a:spcPct val="115000"/>
                        </a:lnSpc>
                        <a:spcAft>
                          <a:spcPts val="1000"/>
                        </a:spcAft>
                      </a:pPr>
                      <a:r>
                        <a:rPr lang="pt-BR" sz="1600">
                          <a:effectLst/>
                        </a:rPr>
                        <a:t>Sim</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Não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Total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465700398"/>
                  </a:ext>
                </a:extLst>
              </a:tr>
              <a:tr h="182880">
                <a:tc>
                  <a:txBody>
                    <a:bodyPr/>
                    <a:lstStyle/>
                    <a:p>
                      <a:pPr>
                        <a:lnSpc>
                          <a:spcPct val="115000"/>
                        </a:lnSpc>
                        <a:spcAft>
                          <a:spcPts val="1000"/>
                        </a:spcAft>
                      </a:pPr>
                      <a:r>
                        <a:rPr lang="pt-BR" sz="1600" dirty="0">
                          <a:effectLst/>
                        </a:rPr>
                        <a:t>Óbito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r">
                        <a:lnSpc>
                          <a:spcPct val="115000"/>
                        </a:lnSpc>
                        <a:spcAft>
                          <a:spcPts val="1000"/>
                        </a:spcAft>
                      </a:pPr>
                      <a:r>
                        <a:rPr lang="pt-BR" sz="1600" dirty="0">
                          <a:effectLst/>
                        </a:rPr>
                        <a:t>17,57%</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r">
                        <a:lnSpc>
                          <a:spcPct val="115000"/>
                        </a:lnSpc>
                        <a:spcAft>
                          <a:spcPts val="1000"/>
                        </a:spcAft>
                      </a:pPr>
                      <a:r>
                        <a:rPr lang="pt-BR" sz="1600">
                          <a:effectLst/>
                        </a:rPr>
                        <a:t>1,58%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19,15%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79542029"/>
                  </a:ext>
                </a:extLst>
              </a:tr>
              <a:tr h="182880">
                <a:tc>
                  <a:txBody>
                    <a:bodyPr/>
                    <a:lstStyle/>
                    <a:p>
                      <a:pPr>
                        <a:lnSpc>
                          <a:spcPct val="115000"/>
                        </a:lnSpc>
                        <a:spcAft>
                          <a:spcPts val="1000"/>
                        </a:spcAft>
                      </a:pPr>
                      <a:r>
                        <a:rPr lang="pt-BR" sz="1600">
                          <a:effectLst/>
                        </a:rPr>
                        <a:t>Recuperado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r">
                        <a:lnSpc>
                          <a:spcPct val="115000"/>
                        </a:lnSpc>
                        <a:spcAft>
                          <a:spcPts val="1000"/>
                        </a:spcAft>
                      </a:pPr>
                      <a:r>
                        <a:rPr lang="pt-BR" sz="1600">
                          <a:effectLst/>
                        </a:rPr>
                        <a:t>34,97%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r">
                        <a:lnSpc>
                          <a:spcPct val="115000"/>
                        </a:lnSpc>
                        <a:spcAft>
                          <a:spcPts val="1000"/>
                        </a:spcAft>
                      </a:pPr>
                      <a:r>
                        <a:rPr lang="pt-BR" sz="1600">
                          <a:effectLst/>
                        </a:rPr>
                        <a:t>45,87%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80,85%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957402159"/>
                  </a:ext>
                </a:extLst>
              </a:tr>
              <a:tr h="182880">
                <a:tc>
                  <a:txBody>
                    <a:bodyPr/>
                    <a:lstStyle/>
                    <a:p>
                      <a:pPr>
                        <a:lnSpc>
                          <a:spcPct val="115000"/>
                        </a:lnSpc>
                        <a:spcAft>
                          <a:spcPts val="1000"/>
                        </a:spcAft>
                      </a:pPr>
                      <a:r>
                        <a:rPr lang="pt-BR" sz="1600">
                          <a:effectLst/>
                        </a:rPr>
                        <a:t>Total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gridSpan="2">
                  <a:txBody>
                    <a:bodyPr/>
                    <a:lstStyle/>
                    <a:p>
                      <a:pPr algn="r">
                        <a:lnSpc>
                          <a:spcPct val="115000"/>
                        </a:lnSpc>
                        <a:spcAft>
                          <a:spcPts val="1000"/>
                        </a:spcAft>
                      </a:pPr>
                      <a:r>
                        <a:rPr lang="pt-BR" sz="1600">
                          <a:effectLst/>
                        </a:rPr>
                        <a:t>52,55%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hMerge="1">
                  <a:txBody>
                    <a:bodyPr/>
                    <a:lstStyle/>
                    <a:p>
                      <a:endParaRPr lang="pt-BR"/>
                    </a:p>
                  </a:txBody>
                  <a:tcPr/>
                </a:tc>
                <a:tc>
                  <a:txBody>
                    <a:bodyPr/>
                    <a:lstStyle/>
                    <a:p>
                      <a:pPr algn="r">
                        <a:lnSpc>
                          <a:spcPct val="115000"/>
                        </a:lnSpc>
                        <a:spcAft>
                          <a:spcPts val="1000"/>
                        </a:spcAft>
                      </a:pPr>
                      <a:r>
                        <a:rPr lang="pt-BR" sz="1600">
                          <a:effectLst/>
                        </a:rPr>
                        <a:t>47,45%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dirty="0">
                          <a:effectLst/>
                        </a:rPr>
                        <a:t>100,00%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148696206"/>
                  </a:ext>
                </a:extLst>
              </a:tr>
            </a:tbl>
          </a:graphicData>
        </a:graphic>
      </p:graphicFrame>
      <p:sp>
        <p:nvSpPr>
          <p:cNvPr id="9" name="CaixaDeTexto 8">
            <a:extLst>
              <a:ext uri="{FF2B5EF4-FFF2-40B4-BE49-F238E27FC236}">
                <a16:creationId xmlns:a16="http://schemas.microsoft.com/office/drawing/2014/main" id="{06C2C987-CBDB-4C47-B6A8-2BB9FFEC0A74}"/>
              </a:ext>
            </a:extLst>
          </p:cNvPr>
          <p:cNvSpPr txBox="1"/>
          <p:nvPr/>
        </p:nvSpPr>
        <p:spPr>
          <a:xfrm>
            <a:off x="170896" y="1930958"/>
            <a:ext cx="6218808" cy="369332"/>
          </a:xfrm>
          <a:prstGeom prst="rect">
            <a:avLst/>
          </a:prstGeom>
          <a:noFill/>
        </p:spPr>
        <p:txBody>
          <a:bodyPr wrap="square">
            <a:spAutoFit/>
          </a:bodyPr>
          <a:lstStyle/>
          <a:p>
            <a:r>
              <a:rPr lang="pt-BR" sz="1800">
                <a:effectLst/>
                <a:latin typeface="Calibri" panose="020F0502020204030204" pitchFamily="34" charset="0"/>
                <a:ea typeface="Calibri" panose="020F0502020204030204" pitchFamily="34" charset="0"/>
              </a:rPr>
              <a:t>Evolução x Comorbidade</a:t>
            </a:r>
            <a:endParaRPr lang="pt-BR" dirty="0"/>
          </a:p>
        </p:txBody>
      </p:sp>
      <p:sp>
        <p:nvSpPr>
          <p:cNvPr id="11" name="CaixaDeTexto 10">
            <a:extLst>
              <a:ext uri="{FF2B5EF4-FFF2-40B4-BE49-F238E27FC236}">
                <a16:creationId xmlns:a16="http://schemas.microsoft.com/office/drawing/2014/main" id="{2A9E1294-2CB6-4ED0-84A8-FCAE2C5D0B12}"/>
              </a:ext>
            </a:extLst>
          </p:cNvPr>
          <p:cNvSpPr txBox="1"/>
          <p:nvPr/>
        </p:nvSpPr>
        <p:spPr>
          <a:xfrm>
            <a:off x="88777" y="3485353"/>
            <a:ext cx="3355759" cy="369332"/>
          </a:xfrm>
          <a:prstGeom prst="rect">
            <a:avLst/>
          </a:prstGeom>
          <a:noFill/>
        </p:spPr>
        <p:txBody>
          <a:bodyPr wrap="square">
            <a:spAutoFit/>
          </a:bodyPr>
          <a:lstStyle/>
          <a:p>
            <a:r>
              <a:rPr lang="pt-BR" sz="1800" dirty="0">
                <a:effectLst/>
                <a:latin typeface="Calibri" panose="020F0502020204030204" pitchFamily="34" charset="0"/>
                <a:ea typeface="Calibri" panose="020F0502020204030204" pitchFamily="34" charset="0"/>
              </a:rPr>
              <a:t>Evolução x Média de idade</a:t>
            </a:r>
            <a:endParaRPr lang="pt-BR" dirty="0"/>
          </a:p>
        </p:txBody>
      </p:sp>
      <p:graphicFrame>
        <p:nvGraphicFramePr>
          <p:cNvPr id="7" name="Tabela 6">
            <a:extLst>
              <a:ext uri="{FF2B5EF4-FFF2-40B4-BE49-F238E27FC236}">
                <a16:creationId xmlns:a16="http://schemas.microsoft.com/office/drawing/2014/main" id="{D2F0ADEB-256C-4D7F-9903-1AA0BA036B06}"/>
              </a:ext>
            </a:extLst>
          </p:cNvPr>
          <p:cNvGraphicFramePr>
            <a:graphicFrameLocks noGrp="1"/>
          </p:cNvGraphicFramePr>
          <p:nvPr>
            <p:extLst>
              <p:ext uri="{D42A27DB-BD31-4B8C-83A1-F6EECF244321}">
                <p14:modId xmlns:p14="http://schemas.microsoft.com/office/powerpoint/2010/main" val="2582512578"/>
              </p:ext>
            </p:extLst>
          </p:nvPr>
        </p:nvGraphicFramePr>
        <p:xfrm>
          <a:off x="170895" y="3854685"/>
          <a:ext cx="4998191" cy="791718"/>
        </p:xfrm>
        <a:graphic>
          <a:graphicData uri="http://schemas.openxmlformats.org/drawingml/2006/table">
            <a:tbl>
              <a:tblPr firstRow="1" firstCol="1" bandRow="1">
                <a:tableStyleId>{9D7B26C5-4107-4FEC-AEDC-1716B250A1EF}</a:tableStyleId>
              </a:tblPr>
              <a:tblGrid>
                <a:gridCol w="2556394">
                  <a:extLst>
                    <a:ext uri="{9D8B030D-6E8A-4147-A177-3AD203B41FA5}">
                      <a16:colId xmlns:a16="http://schemas.microsoft.com/office/drawing/2014/main" val="957904370"/>
                    </a:ext>
                  </a:extLst>
                </a:gridCol>
                <a:gridCol w="2441797">
                  <a:extLst>
                    <a:ext uri="{9D8B030D-6E8A-4147-A177-3AD203B41FA5}">
                      <a16:colId xmlns:a16="http://schemas.microsoft.com/office/drawing/2014/main" val="2587361792"/>
                    </a:ext>
                  </a:extLst>
                </a:gridCol>
              </a:tblGrid>
              <a:tr h="182880">
                <a:tc>
                  <a:txBody>
                    <a:bodyPr/>
                    <a:lstStyle/>
                    <a:p>
                      <a:pPr>
                        <a:lnSpc>
                          <a:spcPct val="115000"/>
                        </a:lnSpc>
                        <a:spcAft>
                          <a:spcPts val="1000"/>
                        </a:spcAft>
                      </a:pPr>
                      <a:r>
                        <a:rPr lang="pt-BR" sz="1600">
                          <a:effectLst/>
                        </a:rPr>
                        <a:t>Evolução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600" dirty="0">
                          <a:effectLst/>
                        </a:rPr>
                        <a:t>Média de idade</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620792730"/>
                  </a:ext>
                </a:extLst>
              </a:tr>
              <a:tr h="182880">
                <a:tc>
                  <a:txBody>
                    <a:bodyPr/>
                    <a:lstStyle/>
                    <a:p>
                      <a:pPr>
                        <a:lnSpc>
                          <a:spcPct val="115000"/>
                        </a:lnSpc>
                        <a:spcAft>
                          <a:spcPts val="1000"/>
                        </a:spcAft>
                      </a:pPr>
                      <a:r>
                        <a:rPr lang="pt-BR" sz="1600">
                          <a:effectLst/>
                        </a:rPr>
                        <a:t>Óbito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dirty="0">
                          <a:effectLst/>
                        </a:rPr>
                        <a:t>70,09</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4153623245"/>
                  </a:ext>
                </a:extLst>
              </a:tr>
              <a:tr h="182880">
                <a:tc>
                  <a:txBody>
                    <a:bodyPr/>
                    <a:lstStyle/>
                    <a:p>
                      <a:pPr>
                        <a:lnSpc>
                          <a:spcPct val="115000"/>
                        </a:lnSpc>
                        <a:spcAft>
                          <a:spcPts val="1000"/>
                        </a:spcAft>
                      </a:pPr>
                      <a:r>
                        <a:rPr lang="pt-BR" sz="1600">
                          <a:effectLst/>
                        </a:rPr>
                        <a:t>Recuperado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dirty="0">
                          <a:effectLst/>
                        </a:rPr>
                        <a:t>47,77</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904361656"/>
                  </a:ext>
                </a:extLst>
              </a:tr>
            </a:tbl>
          </a:graphicData>
        </a:graphic>
      </p:graphicFrame>
      <p:sp>
        <p:nvSpPr>
          <p:cNvPr id="14" name="CaixaDeTexto 13">
            <a:extLst>
              <a:ext uri="{FF2B5EF4-FFF2-40B4-BE49-F238E27FC236}">
                <a16:creationId xmlns:a16="http://schemas.microsoft.com/office/drawing/2014/main" id="{9C53E378-4F7D-4609-ADC2-804D211299C7}"/>
              </a:ext>
            </a:extLst>
          </p:cNvPr>
          <p:cNvSpPr txBox="1"/>
          <p:nvPr/>
        </p:nvSpPr>
        <p:spPr>
          <a:xfrm>
            <a:off x="170896" y="4817996"/>
            <a:ext cx="1915356" cy="369332"/>
          </a:xfrm>
          <a:prstGeom prst="rect">
            <a:avLst/>
          </a:prstGeom>
          <a:noFill/>
        </p:spPr>
        <p:txBody>
          <a:bodyPr wrap="square">
            <a:spAutoFit/>
          </a:bodyPr>
          <a:lstStyle/>
          <a:p>
            <a:r>
              <a:rPr lang="pt-BR" sz="1800" dirty="0">
                <a:effectLst/>
                <a:latin typeface="Calibri" panose="020F0502020204030204" pitchFamily="34" charset="0"/>
                <a:ea typeface="Calibri" panose="020F0502020204030204" pitchFamily="34" charset="0"/>
              </a:rPr>
              <a:t>Evolução x Sexo</a:t>
            </a:r>
            <a:endParaRPr lang="pt-BR" dirty="0"/>
          </a:p>
        </p:txBody>
      </p:sp>
      <p:graphicFrame>
        <p:nvGraphicFramePr>
          <p:cNvPr id="10" name="Tabela 9">
            <a:extLst>
              <a:ext uri="{FF2B5EF4-FFF2-40B4-BE49-F238E27FC236}">
                <a16:creationId xmlns:a16="http://schemas.microsoft.com/office/drawing/2014/main" id="{3DB52698-5ECF-4CFE-A20F-179FE900D509}"/>
              </a:ext>
            </a:extLst>
          </p:cNvPr>
          <p:cNvGraphicFramePr>
            <a:graphicFrameLocks noGrp="1"/>
          </p:cNvGraphicFramePr>
          <p:nvPr>
            <p:extLst>
              <p:ext uri="{D42A27DB-BD31-4B8C-83A1-F6EECF244321}">
                <p14:modId xmlns:p14="http://schemas.microsoft.com/office/powerpoint/2010/main" val="1517461661"/>
              </p:ext>
            </p:extLst>
          </p:nvPr>
        </p:nvGraphicFramePr>
        <p:xfrm>
          <a:off x="170896" y="5218492"/>
          <a:ext cx="4998189" cy="1055624"/>
        </p:xfrm>
        <a:graphic>
          <a:graphicData uri="http://schemas.openxmlformats.org/drawingml/2006/table">
            <a:tbl>
              <a:tblPr firstRow="1" firstCol="1" bandRow="1">
                <a:tableStyleId>{9D7B26C5-4107-4FEC-AEDC-1716B250A1EF}</a:tableStyleId>
              </a:tblPr>
              <a:tblGrid>
                <a:gridCol w="1326782">
                  <a:extLst>
                    <a:ext uri="{9D8B030D-6E8A-4147-A177-3AD203B41FA5}">
                      <a16:colId xmlns:a16="http://schemas.microsoft.com/office/drawing/2014/main" val="880329982"/>
                    </a:ext>
                  </a:extLst>
                </a:gridCol>
                <a:gridCol w="1014323">
                  <a:extLst>
                    <a:ext uri="{9D8B030D-6E8A-4147-A177-3AD203B41FA5}">
                      <a16:colId xmlns:a16="http://schemas.microsoft.com/office/drawing/2014/main" val="553621224"/>
                    </a:ext>
                  </a:extLst>
                </a:gridCol>
                <a:gridCol w="1223802">
                  <a:extLst>
                    <a:ext uri="{9D8B030D-6E8A-4147-A177-3AD203B41FA5}">
                      <a16:colId xmlns:a16="http://schemas.microsoft.com/office/drawing/2014/main" val="1421424348"/>
                    </a:ext>
                  </a:extLst>
                </a:gridCol>
                <a:gridCol w="1433282">
                  <a:extLst>
                    <a:ext uri="{9D8B030D-6E8A-4147-A177-3AD203B41FA5}">
                      <a16:colId xmlns:a16="http://schemas.microsoft.com/office/drawing/2014/main" val="384193728"/>
                    </a:ext>
                  </a:extLst>
                </a:gridCol>
              </a:tblGrid>
              <a:tr h="182880">
                <a:tc>
                  <a:txBody>
                    <a:bodyPr/>
                    <a:lstStyle/>
                    <a:p>
                      <a:pPr>
                        <a:lnSpc>
                          <a:spcPct val="115000"/>
                        </a:lnSpc>
                        <a:spcAft>
                          <a:spcPts val="1000"/>
                        </a:spcAft>
                      </a:pPr>
                      <a:r>
                        <a:rPr lang="pt-BR" sz="1600">
                          <a:effectLst/>
                        </a:rPr>
                        <a:t>Evolução/Sexo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Masculino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Feminino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Total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371121818"/>
                  </a:ext>
                </a:extLst>
              </a:tr>
              <a:tr h="182880">
                <a:tc>
                  <a:txBody>
                    <a:bodyPr/>
                    <a:lstStyle/>
                    <a:p>
                      <a:pPr>
                        <a:lnSpc>
                          <a:spcPct val="115000"/>
                        </a:lnSpc>
                        <a:spcAft>
                          <a:spcPts val="1000"/>
                        </a:spcAft>
                      </a:pPr>
                      <a:r>
                        <a:rPr lang="pt-BR" sz="1600">
                          <a:effectLst/>
                        </a:rPr>
                        <a:t>Óbito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10,94%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8,21%</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19,15%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296403833"/>
                  </a:ext>
                </a:extLst>
              </a:tr>
              <a:tr h="182880">
                <a:tc>
                  <a:txBody>
                    <a:bodyPr/>
                    <a:lstStyle/>
                    <a:p>
                      <a:pPr>
                        <a:lnSpc>
                          <a:spcPct val="115000"/>
                        </a:lnSpc>
                        <a:spcAft>
                          <a:spcPts val="1000"/>
                        </a:spcAft>
                      </a:pPr>
                      <a:r>
                        <a:rPr lang="pt-BR" sz="1600">
                          <a:effectLst/>
                        </a:rPr>
                        <a:t>Recuperado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44,79%</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36,06%</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80,85%</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342931924"/>
                  </a:ext>
                </a:extLst>
              </a:tr>
              <a:tr h="182880">
                <a:tc>
                  <a:txBody>
                    <a:bodyPr/>
                    <a:lstStyle/>
                    <a:p>
                      <a:pPr>
                        <a:lnSpc>
                          <a:spcPct val="115000"/>
                        </a:lnSpc>
                        <a:spcAft>
                          <a:spcPts val="1000"/>
                        </a:spcAft>
                      </a:pPr>
                      <a:r>
                        <a:rPr lang="pt-BR" sz="1600">
                          <a:effectLst/>
                        </a:rPr>
                        <a:t>Total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a:effectLst/>
                        </a:rPr>
                        <a:t>55,74%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dirty="0">
                          <a:effectLst/>
                        </a:rPr>
                        <a:t>44,26%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r">
                        <a:lnSpc>
                          <a:spcPct val="115000"/>
                        </a:lnSpc>
                        <a:spcAft>
                          <a:spcPts val="1000"/>
                        </a:spcAft>
                      </a:pPr>
                      <a:r>
                        <a:rPr lang="pt-BR" sz="1600" dirty="0">
                          <a:effectLst/>
                        </a:rPr>
                        <a:t>100,00%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622381809"/>
                  </a:ext>
                </a:extLst>
              </a:tr>
            </a:tbl>
          </a:graphicData>
        </a:graphic>
      </p:graphicFrame>
      <p:sp>
        <p:nvSpPr>
          <p:cNvPr id="16" name="CaixaDeTexto 15">
            <a:extLst>
              <a:ext uri="{FF2B5EF4-FFF2-40B4-BE49-F238E27FC236}">
                <a16:creationId xmlns:a16="http://schemas.microsoft.com/office/drawing/2014/main" id="{3A5B4175-BA91-4D1E-8E39-209ECCAD271C}"/>
              </a:ext>
            </a:extLst>
          </p:cNvPr>
          <p:cNvSpPr txBox="1"/>
          <p:nvPr/>
        </p:nvSpPr>
        <p:spPr>
          <a:xfrm>
            <a:off x="5575177" y="2115624"/>
            <a:ext cx="6027938" cy="1323439"/>
          </a:xfrm>
          <a:prstGeom prst="rect">
            <a:avLst/>
          </a:prstGeom>
          <a:noFill/>
        </p:spPr>
        <p:txBody>
          <a:bodyPr wrap="square" rtlCol="0">
            <a:spAutoFit/>
          </a:bodyPr>
          <a:lstStyle/>
          <a:p>
            <a:pPr algn="just"/>
            <a:r>
              <a:rPr lang="pt-BR" sz="2000" dirty="0"/>
              <a:t>	A tabela mostra que pacientes com comorbidade apresentam maior chances de virem a óbito e pacientes sem comorbidades maiores chances de recuperação.</a:t>
            </a:r>
            <a:endParaRPr lang="pt-BR" dirty="0"/>
          </a:p>
        </p:txBody>
      </p:sp>
      <p:sp>
        <p:nvSpPr>
          <p:cNvPr id="18" name="CaixaDeTexto 17">
            <a:extLst>
              <a:ext uri="{FF2B5EF4-FFF2-40B4-BE49-F238E27FC236}">
                <a16:creationId xmlns:a16="http://schemas.microsoft.com/office/drawing/2014/main" id="{691C90A5-AC9F-4B23-873B-A22FCFFAA306}"/>
              </a:ext>
            </a:extLst>
          </p:cNvPr>
          <p:cNvSpPr txBox="1"/>
          <p:nvPr/>
        </p:nvSpPr>
        <p:spPr>
          <a:xfrm>
            <a:off x="5479742" y="3712046"/>
            <a:ext cx="6218808" cy="967957"/>
          </a:xfrm>
          <a:prstGeom prst="rect">
            <a:avLst/>
          </a:prstGeom>
          <a:noFill/>
        </p:spPr>
        <p:txBody>
          <a:bodyPr wrap="square">
            <a:spAutoFit/>
          </a:bodyPr>
          <a:lstStyle/>
          <a:p>
            <a:pPr indent="450215" algn="just">
              <a:lnSpc>
                <a:spcPct val="150000"/>
              </a:lnSpc>
              <a:spcAft>
                <a:spcPts val="1000"/>
              </a:spcAft>
            </a:pPr>
            <a:r>
              <a:rPr lang="pt-BR" sz="2000" dirty="0"/>
              <a:t>A tabela mostra que pacientes com uma idade mais elevada apresentam maior chances de virem a óbito. </a:t>
            </a:r>
          </a:p>
        </p:txBody>
      </p:sp>
      <p:sp>
        <p:nvSpPr>
          <p:cNvPr id="20" name="CaixaDeTexto 19">
            <a:extLst>
              <a:ext uri="{FF2B5EF4-FFF2-40B4-BE49-F238E27FC236}">
                <a16:creationId xmlns:a16="http://schemas.microsoft.com/office/drawing/2014/main" id="{FBFA806F-95AD-4B09-B80C-E97AB1758FE6}"/>
              </a:ext>
            </a:extLst>
          </p:cNvPr>
          <p:cNvSpPr txBox="1"/>
          <p:nvPr/>
        </p:nvSpPr>
        <p:spPr>
          <a:xfrm>
            <a:off x="5384307" y="4945383"/>
            <a:ext cx="6218808" cy="1429622"/>
          </a:xfrm>
          <a:prstGeom prst="rect">
            <a:avLst/>
          </a:prstGeom>
          <a:noFill/>
        </p:spPr>
        <p:txBody>
          <a:bodyPr wrap="square">
            <a:spAutoFit/>
          </a:bodyPr>
          <a:lstStyle/>
          <a:p>
            <a:pPr indent="450215" algn="just">
              <a:lnSpc>
                <a:spcPct val="150000"/>
              </a:lnSpc>
              <a:spcAft>
                <a:spcPts val="1000"/>
              </a:spcAft>
            </a:pPr>
            <a:r>
              <a:rPr lang="pt-BR" sz="2000" dirty="0"/>
              <a:t>A tabela mostra que pacientes do sexo masculino apresentam maiores chances de virem a óbito e que pacientes do sexo feminino.</a:t>
            </a:r>
          </a:p>
        </p:txBody>
      </p:sp>
    </p:spTree>
    <p:extLst>
      <p:ext uri="{BB962C8B-B14F-4D97-AF65-F5344CB8AC3E}">
        <p14:creationId xmlns:p14="http://schemas.microsoft.com/office/powerpoint/2010/main" val="3571289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57779" y="2024109"/>
            <a:ext cx="8851038" cy="2308324"/>
          </a:xfrm>
          <a:prstGeom prst="rect">
            <a:avLst/>
          </a:prstGeom>
          <a:noFill/>
        </p:spPr>
        <p:txBody>
          <a:bodyPr wrap="square" rtlCol="0">
            <a:spAutoFit/>
          </a:bodyPr>
          <a:lstStyle/>
          <a:p>
            <a:pPr algn="ctr"/>
            <a:r>
              <a:rPr lang="pt-BR" sz="7200" dirty="0"/>
              <a:t>Criação de Modelos de </a:t>
            </a:r>
            <a:r>
              <a:rPr lang="pt-BR" sz="7200" dirty="0" err="1"/>
              <a:t>Machine</a:t>
            </a:r>
            <a:r>
              <a:rPr lang="pt-BR" sz="7200" dirty="0"/>
              <a:t> Learning</a:t>
            </a:r>
          </a:p>
        </p:txBody>
      </p:sp>
    </p:spTree>
    <p:extLst>
      <p:ext uri="{BB962C8B-B14F-4D97-AF65-F5344CB8AC3E}">
        <p14:creationId xmlns:p14="http://schemas.microsoft.com/office/powerpoint/2010/main" val="3680832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Inicialmente, iremos fazer inferência sobre a base de </a:t>
            </a:r>
            <a:r>
              <a:rPr lang="pt-BR" sz="2000" b="1" dirty="0"/>
              <a:t>óbitos</a:t>
            </a:r>
            <a:r>
              <a:rPr lang="pt-BR" sz="2000" dirty="0"/>
              <a:t>. </a:t>
            </a:r>
          </a:p>
        </p:txBody>
      </p:sp>
      <p:sp>
        <p:nvSpPr>
          <p:cNvPr id="8" name="CaixaDeTexto 7">
            <a:extLst>
              <a:ext uri="{FF2B5EF4-FFF2-40B4-BE49-F238E27FC236}">
                <a16:creationId xmlns:a16="http://schemas.microsoft.com/office/drawing/2014/main" id="{5B0AC74B-9195-456B-A9C4-EB29F4B0CD3B}"/>
              </a:ext>
            </a:extLst>
          </p:cNvPr>
          <p:cNvSpPr txBox="1"/>
          <p:nvPr/>
        </p:nvSpPr>
        <p:spPr>
          <a:xfrm>
            <a:off x="88777" y="2596654"/>
            <a:ext cx="11967100" cy="1938992"/>
          </a:xfrm>
          <a:prstGeom prst="rect">
            <a:avLst/>
          </a:prstGeom>
          <a:noFill/>
        </p:spPr>
        <p:txBody>
          <a:bodyPr wrap="square">
            <a:spAutoFit/>
          </a:bodyPr>
          <a:lstStyle/>
          <a:p>
            <a:pPr algn="just"/>
            <a:r>
              <a:rPr lang="pt-BR" sz="2000" dirty="0"/>
              <a:t>	Para estudar as variáveis sexo e comorbidade, foi utilizado o teste de comparação de proporções. Para ambas as variáveis, quando o teste foi aplicado, houve como retorno um </a:t>
            </a:r>
            <a:r>
              <a:rPr lang="pt-BR" sz="2000" b="1" dirty="0"/>
              <a:t>p-valor muito próximo de 0</a:t>
            </a:r>
            <a:r>
              <a:rPr lang="pt-BR" sz="2000" dirty="0"/>
              <a:t>. Disso, podemos concluir que </a:t>
            </a:r>
            <a:r>
              <a:rPr lang="pt-BR" sz="2000" b="1" dirty="0"/>
              <a:t>há diferença estatisticamente significativa na proporção de óbitos entre homens e mulheres</a:t>
            </a:r>
            <a:r>
              <a:rPr lang="pt-BR" sz="2000" dirty="0"/>
              <a:t>,  e em </a:t>
            </a:r>
            <a:r>
              <a:rPr lang="pt-BR" sz="2000" b="1" dirty="0"/>
              <a:t>pessoas que apresentam comorbidades e as que não apresentam</a:t>
            </a:r>
            <a:r>
              <a:rPr lang="pt-BR" sz="2000" dirty="0"/>
              <a:t>.</a:t>
            </a:r>
          </a:p>
          <a:p>
            <a:pPr algn="just"/>
            <a:r>
              <a:rPr lang="pt-BR" sz="2000" dirty="0"/>
              <a:t> </a:t>
            </a:r>
            <a:br>
              <a:rPr lang="pt-BR" sz="2000" dirty="0"/>
            </a:br>
            <a:endParaRPr lang="pt-BR" sz="2000" dirty="0"/>
          </a:p>
        </p:txBody>
      </p:sp>
    </p:spTree>
    <p:extLst>
      <p:ext uri="{BB962C8B-B14F-4D97-AF65-F5344CB8AC3E}">
        <p14:creationId xmlns:p14="http://schemas.microsoft.com/office/powerpoint/2010/main" val="4110116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Análise descritiva</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Inicialmente, iremos fazer inferência sobre a base de </a:t>
            </a:r>
            <a:r>
              <a:rPr lang="pt-BR" sz="2000" b="1" dirty="0"/>
              <a:t>óbitos</a:t>
            </a:r>
            <a:r>
              <a:rPr lang="pt-BR" sz="2000" dirty="0"/>
              <a:t>. </a:t>
            </a:r>
          </a:p>
        </p:txBody>
      </p:sp>
      <p:sp>
        <p:nvSpPr>
          <p:cNvPr id="8" name="CaixaDeTexto 7">
            <a:extLst>
              <a:ext uri="{FF2B5EF4-FFF2-40B4-BE49-F238E27FC236}">
                <a16:creationId xmlns:a16="http://schemas.microsoft.com/office/drawing/2014/main" id="{5B0AC74B-9195-456B-A9C4-EB29F4B0CD3B}"/>
              </a:ext>
            </a:extLst>
          </p:cNvPr>
          <p:cNvSpPr txBox="1"/>
          <p:nvPr/>
        </p:nvSpPr>
        <p:spPr>
          <a:xfrm>
            <a:off x="0" y="1744398"/>
            <a:ext cx="11967100" cy="400110"/>
          </a:xfrm>
          <a:prstGeom prst="rect">
            <a:avLst/>
          </a:prstGeom>
          <a:noFill/>
        </p:spPr>
        <p:txBody>
          <a:bodyPr wrap="square">
            <a:spAutoFit/>
          </a:bodyPr>
          <a:lstStyle/>
          <a:p>
            <a:pPr algn="just"/>
            <a:r>
              <a:rPr lang="pt-BR" sz="2000" dirty="0"/>
              <a:t>	</a:t>
            </a:r>
            <a:r>
              <a:rPr lang="pt-BR" sz="1800" dirty="0">
                <a:effectLst/>
                <a:latin typeface="Calibri" panose="020F0502020204030204" pitchFamily="34" charset="0"/>
                <a:ea typeface="Calibri" panose="020F0502020204030204" pitchFamily="34" charset="0"/>
              </a:rPr>
              <a:t>Para testar a hipótese do grupo de risco ser entre 60 e 89 anos agrupou-se segundo o esquema abaixo:</a:t>
            </a:r>
            <a:endParaRPr lang="pt-BR" sz="2000" dirty="0"/>
          </a:p>
        </p:txBody>
      </p:sp>
      <p:graphicFrame>
        <p:nvGraphicFramePr>
          <p:cNvPr id="4" name="Tabela 3">
            <a:extLst>
              <a:ext uri="{FF2B5EF4-FFF2-40B4-BE49-F238E27FC236}">
                <a16:creationId xmlns:a16="http://schemas.microsoft.com/office/drawing/2014/main" id="{BDAE4C56-8574-481C-8C06-D1730C766968}"/>
              </a:ext>
            </a:extLst>
          </p:cNvPr>
          <p:cNvGraphicFramePr>
            <a:graphicFrameLocks noGrp="1"/>
          </p:cNvGraphicFramePr>
          <p:nvPr>
            <p:extLst>
              <p:ext uri="{D42A27DB-BD31-4B8C-83A1-F6EECF244321}">
                <p14:modId xmlns:p14="http://schemas.microsoft.com/office/powerpoint/2010/main" val="4115649642"/>
              </p:ext>
            </p:extLst>
          </p:nvPr>
        </p:nvGraphicFramePr>
        <p:xfrm>
          <a:off x="427190" y="2671892"/>
          <a:ext cx="7740266" cy="791718"/>
        </p:xfrm>
        <a:graphic>
          <a:graphicData uri="http://schemas.openxmlformats.org/drawingml/2006/table">
            <a:tbl>
              <a:tblPr firstRow="1" firstCol="1" bandRow="1">
                <a:tableStyleId>{9D7B26C5-4107-4FEC-AEDC-1716B250A1EF}</a:tableStyleId>
              </a:tblPr>
              <a:tblGrid>
                <a:gridCol w="3433367">
                  <a:extLst>
                    <a:ext uri="{9D8B030D-6E8A-4147-A177-3AD203B41FA5}">
                      <a16:colId xmlns:a16="http://schemas.microsoft.com/office/drawing/2014/main" val="187471441"/>
                    </a:ext>
                  </a:extLst>
                </a:gridCol>
                <a:gridCol w="1883793">
                  <a:extLst>
                    <a:ext uri="{9D8B030D-6E8A-4147-A177-3AD203B41FA5}">
                      <a16:colId xmlns:a16="http://schemas.microsoft.com/office/drawing/2014/main" val="1650855090"/>
                    </a:ext>
                  </a:extLst>
                </a:gridCol>
                <a:gridCol w="2423106">
                  <a:extLst>
                    <a:ext uri="{9D8B030D-6E8A-4147-A177-3AD203B41FA5}">
                      <a16:colId xmlns:a16="http://schemas.microsoft.com/office/drawing/2014/main" val="2378880192"/>
                    </a:ext>
                  </a:extLst>
                </a:gridCol>
              </a:tblGrid>
              <a:tr h="182880">
                <a:tc>
                  <a:txBody>
                    <a:bodyPr/>
                    <a:lstStyle/>
                    <a:p>
                      <a:pPr>
                        <a:lnSpc>
                          <a:spcPct val="115000"/>
                        </a:lnSpc>
                        <a:spcAft>
                          <a:spcPts val="1000"/>
                        </a:spcAft>
                      </a:pPr>
                      <a:r>
                        <a:rPr lang="pt-BR" sz="1600">
                          <a:effectLst/>
                        </a:rPr>
                        <a:t>Faixa Etária</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600">
                          <a:effectLst/>
                        </a:rPr>
                        <a:t>Qtd de óbitos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600">
                          <a:effectLst/>
                        </a:rPr>
                        <a:t>Freq. relativa de óbitos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429232629"/>
                  </a:ext>
                </a:extLst>
              </a:tr>
              <a:tr h="182880">
                <a:tc>
                  <a:txBody>
                    <a:bodyPr/>
                    <a:lstStyle/>
                    <a:p>
                      <a:pPr>
                        <a:lnSpc>
                          <a:spcPct val="115000"/>
                        </a:lnSpc>
                        <a:spcAft>
                          <a:spcPts val="1000"/>
                        </a:spcAft>
                      </a:pPr>
                      <a:r>
                        <a:rPr lang="pt-BR" sz="1600">
                          <a:effectLst/>
                        </a:rPr>
                        <a:t>60 a 89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2004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70,94%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353246929"/>
                  </a:ext>
                </a:extLst>
              </a:tr>
              <a:tr h="0">
                <a:tc>
                  <a:txBody>
                    <a:bodyPr/>
                    <a:lstStyle/>
                    <a:p>
                      <a:pPr>
                        <a:lnSpc>
                          <a:spcPct val="115000"/>
                        </a:lnSpc>
                        <a:spcAft>
                          <a:spcPts val="1000"/>
                        </a:spcAft>
                      </a:pPr>
                      <a:r>
                        <a:rPr lang="pt-BR" sz="1600">
                          <a:effectLst/>
                        </a:rPr>
                        <a:t>Menos de 60 ou mais de 80 anos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a:effectLst/>
                        </a:rPr>
                        <a:t>821</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600" dirty="0">
                          <a:effectLst/>
                        </a:rPr>
                        <a:t>29,06%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301602904"/>
                  </a:ext>
                </a:extLst>
              </a:tr>
            </a:tbl>
          </a:graphicData>
        </a:graphic>
      </p:graphicFrame>
      <p:sp>
        <p:nvSpPr>
          <p:cNvPr id="7" name="CaixaDeTexto 6">
            <a:extLst>
              <a:ext uri="{FF2B5EF4-FFF2-40B4-BE49-F238E27FC236}">
                <a16:creationId xmlns:a16="http://schemas.microsoft.com/office/drawing/2014/main" id="{65F46722-5AAD-4078-8F35-889B5D3E13A1}"/>
              </a:ext>
            </a:extLst>
          </p:cNvPr>
          <p:cNvSpPr txBox="1"/>
          <p:nvPr/>
        </p:nvSpPr>
        <p:spPr>
          <a:xfrm>
            <a:off x="427190" y="2302560"/>
            <a:ext cx="6218808" cy="369332"/>
          </a:xfrm>
          <a:prstGeom prst="rect">
            <a:avLst/>
          </a:prstGeom>
          <a:noFill/>
        </p:spPr>
        <p:txBody>
          <a:bodyPr wrap="square">
            <a:spAutoFit/>
          </a:bodyPr>
          <a:lstStyle/>
          <a:p>
            <a:r>
              <a:rPr lang="pt-BR" sz="1800" dirty="0">
                <a:effectLst/>
                <a:latin typeface="Calibri" panose="020F0502020204030204" pitchFamily="34" charset="0"/>
                <a:ea typeface="Calibri" panose="020F0502020204030204" pitchFamily="34" charset="0"/>
              </a:rPr>
              <a:t>Óbitos por faixa etária agrupados</a:t>
            </a:r>
            <a:endParaRPr lang="pt-BR" dirty="0"/>
          </a:p>
        </p:txBody>
      </p:sp>
      <p:sp>
        <p:nvSpPr>
          <p:cNvPr id="9" name="CaixaDeTexto 8">
            <a:extLst>
              <a:ext uri="{FF2B5EF4-FFF2-40B4-BE49-F238E27FC236}">
                <a16:creationId xmlns:a16="http://schemas.microsoft.com/office/drawing/2014/main" id="{6B9B37B9-8D26-4594-988D-D40CBFDDF555}"/>
              </a:ext>
            </a:extLst>
          </p:cNvPr>
          <p:cNvSpPr txBox="1"/>
          <p:nvPr/>
        </p:nvSpPr>
        <p:spPr>
          <a:xfrm>
            <a:off x="250054" y="3832942"/>
            <a:ext cx="11691892" cy="2126864"/>
          </a:xfrm>
          <a:prstGeom prst="rect">
            <a:avLst/>
          </a:prstGeom>
          <a:noFill/>
        </p:spPr>
        <p:txBody>
          <a:bodyPr wrap="square">
            <a:spAutoFit/>
          </a:bodyPr>
          <a:lstStyle/>
          <a:p>
            <a:pPr indent="450215" algn="just">
              <a:lnSpc>
                <a:spcPct val="150000"/>
              </a:lnSpc>
              <a:spcAft>
                <a:spcPts val="1000"/>
              </a:spcAft>
            </a:pPr>
            <a:r>
              <a:rPr lang="pt-BR" dirty="0">
                <a:latin typeface="Calibri" panose="020F0502020204030204" pitchFamily="34" charset="0"/>
              </a:rPr>
              <a:t>Para fazer este teste, considerou-se que a população com a faixa de idade entre 60 e 89 anos no estado de Minas Gerais é de 11%, segundo o senso de 2010 do IBGE. O teste de comparação de proporção apresentou o </a:t>
            </a:r>
            <a:r>
              <a:rPr lang="pt-BR" b="1" dirty="0">
                <a:latin typeface="Calibri" panose="020F0502020204030204" pitchFamily="34" charset="0"/>
              </a:rPr>
              <a:t>p-valor muito do próximo de 0</a:t>
            </a:r>
            <a:r>
              <a:rPr lang="pt-BR" dirty="0">
                <a:latin typeface="Calibri" panose="020F0502020204030204" pitchFamily="34" charset="0"/>
              </a:rPr>
              <a:t>, sendo assim, podemos concluir que há diferença estatisticamente significativa na proporção esperada de óbitos para a doença e a proporção de habitantes nesta faixa de idade, </a:t>
            </a:r>
            <a:r>
              <a:rPr lang="pt-BR" b="1" dirty="0">
                <a:latin typeface="Calibri" panose="020F0502020204030204" pitchFamily="34" charset="0"/>
              </a:rPr>
              <a:t>podendo considerar então como um fator de risco a idade entre 60 e 89 anos.  </a:t>
            </a:r>
          </a:p>
        </p:txBody>
      </p:sp>
    </p:spTree>
    <p:extLst>
      <p:ext uri="{BB962C8B-B14F-4D97-AF65-F5344CB8AC3E}">
        <p14:creationId xmlns:p14="http://schemas.microsoft.com/office/powerpoint/2010/main" val="792696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Agora, analisando a base de </a:t>
            </a:r>
            <a:r>
              <a:rPr lang="pt-BR" sz="2000" b="1" dirty="0"/>
              <a:t>infectados.</a:t>
            </a:r>
            <a:r>
              <a:rPr lang="pt-BR" sz="2000" dirty="0"/>
              <a:t> </a:t>
            </a:r>
          </a:p>
        </p:txBody>
      </p:sp>
      <p:sp>
        <p:nvSpPr>
          <p:cNvPr id="8" name="CaixaDeTexto 7">
            <a:extLst>
              <a:ext uri="{FF2B5EF4-FFF2-40B4-BE49-F238E27FC236}">
                <a16:creationId xmlns:a16="http://schemas.microsoft.com/office/drawing/2014/main" id="{5B0AC74B-9195-456B-A9C4-EB29F4B0CD3B}"/>
              </a:ext>
            </a:extLst>
          </p:cNvPr>
          <p:cNvSpPr txBox="1"/>
          <p:nvPr/>
        </p:nvSpPr>
        <p:spPr>
          <a:xfrm>
            <a:off x="88777" y="1930828"/>
            <a:ext cx="11967100" cy="3272691"/>
          </a:xfrm>
          <a:prstGeom prst="rect">
            <a:avLst/>
          </a:prstGeom>
          <a:noFill/>
        </p:spPr>
        <p:txBody>
          <a:bodyPr wrap="square">
            <a:spAutoFit/>
          </a:bodyPr>
          <a:lstStyle/>
          <a:p>
            <a:pPr indent="450215" algn="just">
              <a:lnSpc>
                <a:spcPct val="150000"/>
              </a:lnSpc>
              <a:spcAft>
                <a:spcPts val="1000"/>
              </a:spcAft>
            </a:pPr>
            <a:r>
              <a:rPr lang="pt-BR" sz="2000" dirty="0"/>
              <a:t>	Inicialmente, foi utilizado o teste de comparação de proporções. </a:t>
            </a:r>
          </a:p>
          <a:p>
            <a:pPr indent="450215" algn="just">
              <a:lnSpc>
                <a:spcPct val="150000"/>
              </a:lnSpc>
              <a:spcAft>
                <a:spcPts val="1000"/>
              </a:spcAft>
            </a:pPr>
            <a:r>
              <a:rPr lang="pt-BR" sz="2000" dirty="0"/>
              <a:t>Para  as variáveis: necessidade de UTI, Necessidade de internação, Sexo e comorbidades, quando o teste foi aplicado, houve como retorno um </a:t>
            </a:r>
            <a:r>
              <a:rPr lang="pt-BR" sz="2000" b="1" dirty="0"/>
              <a:t>p-valor muito próximo de 0</a:t>
            </a:r>
            <a:r>
              <a:rPr lang="pt-BR" sz="2000" dirty="0"/>
              <a:t>. Disso, podemos concluir que </a:t>
            </a:r>
            <a:r>
              <a:rPr lang="pt-BR" sz="2000" b="1" dirty="0"/>
              <a:t>há diferença estatisticamente significativa na proporção de contaminados que precisam de UTI ou internação, entre homens e mulheres,  e em pessoas que apresentam comorbidades e as que não apresentam.</a:t>
            </a:r>
          </a:p>
          <a:p>
            <a:pPr algn="just"/>
            <a:r>
              <a:rPr lang="pt-BR" sz="2000" dirty="0"/>
              <a:t> </a:t>
            </a:r>
            <a:br>
              <a:rPr lang="pt-BR" sz="2000" dirty="0"/>
            </a:br>
            <a:endParaRPr lang="pt-BR" sz="2000" dirty="0"/>
          </a:p>
        </p:txBody>
      </p:sp>
    </p:spTree>
    <p:extLst>
      <p:ext uri="{BB962C8B-B14F-4D97-AF65-F5344CB8AC3E}">
        <p14:creationId xmlns:p14="http://schemas.microsoft.com/office/powerpoint/2010/main" val="3366160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988004"/>
            <a:ext cx="12103223" cy="400110"/>
          </a:xfrm>
          <a:prstGeom prst="rect">
            <a:avLst/>
          </a:prstGeom>
          <a:noFill/>
        </p:spPr>
        <p:txBody>
          <a:bodyPr wrap="square" rtlCol="0">
            <a:spAutoFit/>
          </a:bodyPr>
          <a:lstStyle/>
          <a:p>
            <a:pPr algn="just"/>
            <a:r>
              <a:rPr lang="pt-BR" sz="2000" dirty="0"/>
              <a:t>	Agora, analisando a base de </a:t>
            </a:r>
            <a:r>
              <a:rPr lang="pt-BR" sz="2000" b="1" dirty="0"/>
              <a:t>infectados.</a:t>
            </a:r>
            <a:r>
              <a:rPr lang="pt-BR" sz="2000" dirty="0"/>
              <a:t> </a:t>
            </a:r>
          </a:p>
        </p:txBody>
      </p:sp>
      <p:sp>
        <p:nvSpPr>
          <p:cNvPr id="8" name="CaixaDeTexto 7">
            <a:extLst>
              <a:ext uri="{FF2B5EF4-FFF2-40B4-BE49-F238E27FC236}">
                <a16:creationId xmlns:a16="http://schemas.microsoft.com/office/drawing/2014/main" id="{5B0AC74B-9195-456B-A9C4-EB29F4B0CD3B}"/>
              </a:ext>
            </a:extLst>
          </p:cNvPr>
          <p:cNvSpPr txBox="1"/>
          <p:nvPr/>
        </p:nvSpPr>
        <p:spPr>
          <a:xfrm>
            <a:off x="0" y="1771030"/>
            <a:ext cx="11967100" cy="506292"/>
          </a:xfrm>
          <a:prstGeom prst="rect">
            <a:avLst/>
          </a:prstGeom>
          <a:noFill/>
        </p:spPr>
        <p:txBody>
          <a:bodyPr wrap="square">
            <a:spAutoFit/>
          </a:bodyPr>
          <a:lstStyle/>
          <a:p>
            <a:pPr indent="450215" algn="just">
              <a:lnSpc>
                <a:spcPct val="150000"/>
              </a:lnSpc>
              <a:spcAft>
                <a:spcPts val="1000"/>
              </a:spcAft>
            </a:pPr>
            <a:r>
              <a:rPr lang="pt-BR" sz="2000" dirty="0"/>
              <a:t>Para testar a hipótese do grupo de maior risco ser entre 30 e 49 anos agrupou-se segundo o esquema abaixo:</a:t>
            </a:r>
          </a:p>
        </p:txBody>
      </p:sp>
      <p:graphicFrame>
        <p:nvGraphicFramePr>
          <p:cNvPr id="4" name="Tabela 3">
            <a:extLst>
              <a:ext uri="{FF2B5EF4-FFF2-40B4-BE49-F238E27FC236}">
                <a16:creationId xmlns:a16="http://schemas.microsoft.com/office/drawing/2014/main" id="{0069BB59-8163-46AA-9977-7A2503866136}"/>
              </a:ext>
            </a:extLst>
          </p:cNvPr>
          <p:cNvGraphicFramePr>
            <a:graphicFrameLocks noGrp="1"/>
          </p:cNvGraphicFramePr>
          <p:nvPr>
            <p:extLst>
              <p:ext uri="{D42A27DB-BD31-4B8C-83A1-F6EECF244321}">
                <p14:modId xmlns:p14="http://schemas.microsoft.com/office/powerpoint/2010/main" val="4118932959"/>
              </p:ext>
            </p:extLst>
          </p:nvPr>
        </p:nvGraphicFramePr>
        <p:xfrm>
          <a:off x="571699" y="2874162"/>
          <a:ext cx="8394747" cy="890778"/>
        </p:xfrm>
        <a:graphic>
          <a:graphicData uri="http://schemas.openxmlformats.org/drawingml/2006/table">
            <a:tbl>
              <a:tblPr firstRow="1" firstCol="1" bandRow="1">
                <a:tableStyleId>{9D7B26C5-4107-4FEC-AEDC-1716B250A1EF}</a:tableStyleId>
              </a:tblPr>
              <a:tblGrid>
                <a:gridCol w="4002031">
                  <a:extLst>
                    <a:ext uri="{9D8B030D-6E8A-4147-A177-3AD203B41FA5}">
                      <a16:colId xmlns:a16="http://schemas.microsoft.com/office/drawing/2014/main" val="2885809883"/>
                    </a:ext>
                  </a:extLst>
                </a:gridCol>
                <a:gridCol w="1725433">
                  <a:extLst>
                    <a:ext uri="{9D8B030D-6E8A-4147-A177-3AD203B41FA5}">
                      <a16:colId xmlns:a16="http://schemas.microsoft.com/office/drawing/2014/main" val="2176459634"/>
                    </a:ext>
                  </a:extLst>
                </a:gridCol>
                <a:gridCol w="2667283">
                  <a:extLst>
                    <a:ext uri="{9D8B030D-6E8A-4147-A177-3AD203B41FA5}">
                      <a16:colId xmlns:a16="http://schemas.microsoft.com/office/drawing/2014/main" val="878124538"/>
                    </a:ext>
                  </a:extLst>
                </a:gridCol>
              </a:tblGrid>
              <a:tr h="182880">
                <a:tc>
                  <a:txBody>
                    <a:bodyPr/>
                    <a:lstStyle/>
                    <a:p>
                      <a:pPr>
                        <a:lnSpc>
                          <a:spcPct val="115000"/>
                        </a:lnSpc>
                        <a:spcAft>
                          <a:spcPts val="1000"/>
                        </a:spcAft>
                      </a:pPr>
                      <a:r>
                        <a:rPr lang="pt-BR" sz="1800">
                          <a:effectLst/>
                        </a:rPr>
                        <a:t>Faixa Etária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800">
                          <a:effectLst/>
                        </a:rPr>
                        <a:t>Qtd de óbitos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800">
                          <a:effectLst/>
                        </a:rPr>
                        <a:t>Freq. relativa de óbitos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007294680"/>
                  </a:ext>
                </a:extLst>
              </a:tr>
              <a:tr h="182880">
                <a:tc>
                  <a:txBody>
                    <a:bodyPr/>
                    <a:lstStyle/>
                    <a:p>
                      <a:pPr>
                        <a:lnSpc>
                          <a:spcPct val="115000"/>
                        </a:lnSpc>
                        <a:spcAft>
                          <a:spcPts val="1000"/>
                        </a:spcAft>
                      </a:pPr>
                      <a:r>
                        <a:rPr lang="pt-BR" sz="1800">
                          <a:effectLst/>
                        </a:rPr>
                        <a:t>30 a 49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2004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44,55%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542342155"/>
                  </a:ext>
                </a:extLst>
              </a:tr>
              <a:tr h="203200">
                <a:tc>
                  <a:txBody>
                    <a:bodyPr/>
                    <a:lstStyle/>
                    <a:p>
                      <a:pPr>
                        <a:lnSpc>
                          <a:spcPct val="115000"/>
                        </a:lnSpc>
                        <a:spcAft>
                          <a:spcPts val="1000"/>
                        </a:spcAft>
                      </a:pPr>
                      <a:r>
                        <a:rPr lang="pt-BR" sz="1800">
                          <a:effectLst/>
                        </a:rPr>
                        <a:t>Menos de 30 ou mais de 49 anos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a:effectLst/>
                        </a:rPr>
                        <a:t>821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gn="ctr">
                        <a:lnSpc>
                          <a:spcPct val="115000"/>
                        </a:lnSpc>
                        <a:spcAft>
                          <a:spcPts val="1000"/>
                        </a:spcAft>
                      </a:pPr>
                      <a:r>
                        <a:rPr lang="pt-BR" sz="1800" dirty="0">
                          <a:effectLst/>
                        </a:rPr>
                        <a:t>55,45%</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710962653"/>
                  </a:ext>
                </a:extLst>
              </a:tr>
            </a:tbl>
          </a:graphicData>
        </a:graphic>
      </p:graphicFrame>
      <p:sp>
        <p:nvSpPr>
          <p:cNvPr id="7" name="CaixaDeTexto 6">
            <a:extLst>
              <a:ext uri="{FF2B5EF4-FFF2-40B4-BE49-F238E27FC236}">
                <a16:creationId xmlns:a16="http://schemas.microsoft.com/office/drawing/2014/main" id="{0C0AE3D6-EF14-40A3-A0A7-9BF6E9B88221}"/>
              </a:ext>
            </a:extLst>
          </p:cNvPr>
          <p:cNvSpPr txBox="1"/>
          <p:nvPr/>
        </p:nvSpPr>
        <p:spPr>
          <a:xfrm>
            <a:off x="508247" y="2504830"/>
            <a:ext cx="6218808" cy="400110"/>
          </a:xfrm>
          <a:prstGeom prst="rect">
            <a:avLst/>
          </a:prstGeom>
          <a:noFill/>
        </p:spPr>
        <p:txBody>
          <a:bodyPr wrap="square">
            <a:spAutoFit/>
          </a:bodyPr>
          <a:lstStyle/>
          <a:p>
            <a:r>
              <a:rPr lang="pt-BR" sz="2000" dirty="0"/>
              <a:t>Casos confirmados por faixa etária agrupados</a:t>
            </a:r>
          </a:p>
        </p:txBody>
      </p:sp>
      <p:sp>
        <p:nvSpPr>
          <p:cNvPr id="9" name="CaixaDeTexto 8">
            <a:extLst>
              <a:ext uri="{FF2B5EF4-FFF2-40B4-BE49-F238E27FC236}">
                <a16:creationId xmlns:a16="http://schemas.microsoft.com/office/drawing/2014/main" id="{AF8CF333-40A0-42F2-AFD9-F1F8B49ED2B0}"/>
              </a:ext>
            </a:extLst>
          </p:cNvPr>
          <p:cNvSpPr txBox="1"/>
          <p:nvPr/>
        </p:nvSpPr>
        <p:spPr>
          <a:xfrm>
            <a:off x="88776" y="4134272"/>
            <a:ext cx="11967099" cy="2352952"/>
          </a:xfrm>
          <a:prstGeom prst="rect">
            <a:avLst/>
          </a:prstGeom>
          <a:noFill/>
        </p:spPr>
        <p:txBody>
          <a:bodyPr wrap="square">
            <a:spAutoFit/>
          </a:bodyPr>
          <a:lstStyle/>
          <a:p>
            <a:pPr indent="450215" algn="just">
              <a:lnSpc>
                <a:spcPct val="150000"/>
              </a:lnSpc>
              <a:spcAft>
                <a:spcPts val="1000"/>
              </a:spcAft>
            </a:pPr>
            <a:r>
              <a:rPr lang="pt-BR" sz="2000" dirty="0"/>
              <a:t>Para fazer este teste, considerou-se que a população com a faixa de idade entre 30 e 49 anos no estado de Minas Gerais é de 29%, segundo o senso de 2010 do IBGE. O teste de comparação de proporção apresentou o </a:t>
            </a:r>
            <a:r>
              <a:rPr lang="pt-BR" sz="2000" b="1" dirty="0"/>
              <a:t>p-valor muito do próximo de 0</a:t>
            </a:r>
            <a:r>
              <a:rPr lang="pt-BR" sz="2000" dirty="0"/>
              <a:t>, sendo assim, podemos concluir que há diferença estatisticamente significativa na proporção esperada de contaminados para a doença e a proporção de habitantes nesta faixa de idade, </a:t>
            </a:r>
            <a:r>
              <a:rPr lang="pt-BR" sz="2000" b="1" dirty="0"/>
              <a:t>podendo considerar então como um fator de risco de contagio a idade entre 30 e 49 anos.  </a:t>
            </a:r>
          </a:p>
        </p:txBody>
      </p:sp>
    </p:spTree>
    <p:extLst>
      <p:ext uri="{BB962C8B-B14F-4D97-AF65-F5344CB8AC3E}">
        <p14:creationId xmlns:p14="http://schemas.microsoft.com/office/powerpoint/2010/main" val="349552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Introdução &gt; Contextualização</a:t>
            </a:r>
            <a:endParaRPr lang="pt-BR" sz="7200" dirty="0"/>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254334"/>
            <a:ext cx="12192000" cy="2862322"/>
          </a:xfrm>
          <a:prstGeom prst="rect">
            <a:avLst/>
          </a:prstGeom>
          <a:noFill/>
        </p:spPr>
        <p:txBody>
          <a:bodyPr wrap="square" rtlCol="0">
            <a:spAutoFit/>
          </a:bodyPr>
          <a:lstStyle/>
          <a:p>
            <a:pPr algn="just"/>
            <a:r>
              <a:rPr lang="pt-BR" sz="2000" dirty="0"/>
              <a:t>	Os vírus da família </a:t>
            </a:r>
            <a:r>
              <a:rPr lang="pt-BR" sz="2000" dirty="0" err="1"/>
              <a:t>Coronaviridae</a:t>
            </a:r>
            <a:r>
              <a:rPr lang="pt-BR" sz="2000" dirty="0"/>
              <a:t> causam várias doenças em homens e animais, principalmente no trato respiratório. As partículas virais são esféricas e apresentam projeções em forma de espículas, que geram visualmente uma coroa, vem daí a denominação de coronavírus. Um vírus dessa família atualmente ganhou destaque com a chegada da pandemia do covid-19, o Sars-CoV-2. </a:t>
            </a:r>
          </a:p>
          <a:p>
            <a:pPr algn="just"/>
            <a:endParaRPr lang="pt-BR" sz="2000" dirty="0"/>
          </a:p>
          <a:p>
            <a:pPr algn="just"/>
            <a:r>
              <a:rPr lang="pt-BR" sz="2000" dirty="0"/>
              <a:t>	O primeiro registro de infecção humana oficial de covid-19 (</a:t>
            </a:r>
            <a:r>
              <a:rPr lang="pt-BR" sz="2000" dirty="0" err="1"/>
              <a:t>coronavirus</a:t>
            </a:r>
            <a:r>
              <a:rPr lang="pt-BR" sz="2000" dirty="0"/>
              <a:t> </a:t>
            </a:r>
            <a:r>
              <a:rPr lang="pt-BR" sz="2000" dirty="0" err="1"/>
              <a:t>disease</a:t>
            </a:r>
            <a:r>
              <a:rPr lang="pt-BR" sz="2000" dirty="0"/>
              <a:t> 2019) foi de um paciente hospitalizado no dia 12 de dezembro de 2019 em Wuhan, China. Mas posteriormente em novos estudos retrospectivos, foi detectado um caso clínico com sintomas da doença em 01/12/19. </a:t>
            </a:r>
          </a:p>
          <a:p>
            <a:pPr algn="just"/>
            <a:endParaRPr lang="pt-BR" sz="2000" dirty="0"/>
          </a:p>
        </p:txBody>
      </p:sp>
      <p:pic>
        <p:nvPicPr>
          <p:cNvPr id="5" name="Imagem 4">
            <a:extLst>
              <a:ext uri="{FF2B5EF4-FFF2-40B4-BE49-F238E27FC236}">
                <a16:creationId xmlns:a16="http://schemas.microsoft.com/office/drawing/2014/main" id="{763751BE-18FA-4998-BDDE-5E0C09CE5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057" y="4172505"/>
            <a:ext cx="3631858" cy="2312472"/>
          </a:xfrm>
          <a:prstGeom prst="rect">
            <a:avLst/>
          </a:prstGeom>
        </p:spPr>
      </p:pic>
    </p:spTree>
    <p:extLst>
      <p:ext uri="{BB962C8B-B14F-4D97-AF65-F5344CB8AC3E}">
        <p14:creationId xmlns:p14="http://schemas.microsoft.com/office/powerpoint/2010/main" val="2783072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854839"/>
            <a:ext cx="11197701" cy="400110"/>
          </a:xfrm>
          <a:prstGeom prst="rect">
            <a:avLst/>
          </a:prstGeom>
          <a:noFill/>
        </p:spPr>
        <p:txBody>
          <a:bodyPr wrap="square" rtlCol="0">
            <a:spAutoFit/>
          </a:bodyPr>
          <a:lstStyle/>
          <a:p>
            <a:pPr algn="just"/>
            <a:r>
              <a:rPr lang="pt-BR" sz="2000" dirty="0"/>
              <a:t>	Agora, analisando a base de </a:t>
            </a:r>
            <a:r>
              <a:rPr lang="pt-BR" sz="2000" b="1" dirty="0"/>
              <a:t>infectados.</a:t>
            </a:r>
            <a:r>
              <a:rPr lang="pt-BR" sz="2000" dirty="0"/>
              <a:t> </a:t>
            </a:r>
          </a:p>
        </p:txBody>
      </p:sp>
      <p:sp>
        <p:nvSpPr>
          <p:cNvPr id="9" name="CaixaDeTexto 8">
            <a:extLst>
              <a:ext uri="{FF2B5EF4-FFF2-40B4-BE49-F238E27FC236}">
                <a16:creationId xmlns:a16="http://schemas.microsoft.com/office/drawing/2014/main" id="{AF8CF333-40A0-42F2-AFD9-F1F8B49ED2B0}"/>
              </a:ext>
            </a:extLst>
          </p:cNvPr>
          <p:cNvSpPr txBox="1"/>
          <p:nvPr/>
        </p:nvSpPr>
        <p:spPr>
          <a:xfrm>
            <a:off x="88777" y="1340347"/>
            <a:ext cx="11967099" cy="6482287"/>
          </a:xfrm>
          <a:prstGeom prst="rect">
            <a:avLst/>
          </a:prstGeom>
          <a:noFill/>
        </p:spPr>
        <p:txBody>
          <a:bodyPr wrap="square">
            <a:spAutoFit/>
          </a:bodyPr>
          <a:lstStyle/>
          <a:p>
            <a:pPr indent="450215" algn="just">
              <a:lnSpc>
                <a:spcPct val="150000"/>
              </a:lnSpc>
              <a:spcAft>
                <a:spcPts val="1000"/>
              </a:spcAft>
            </a:pPr>
            <a:r>
              <a:rPr lang="pt-BR" dirty="0"/>
              <a:t>Além de testar cada variável separadamente, foi estudada a interação entre elas por meio de testes de independência:</a:t>
            </a:r>
          </a:p>
          <a:p>
            <a:pPr marL="342900" indent="-342900" algn="just">
              <a:lnSpc>
                <a:spcPct val="150000"/>
              </a:lnSpc>
              <a:spcAft>
                <a:spcPts val="1000"/>
              </a:spcAft>
              <a:buFont typeface="Arial" panose="020B0604020202020204" pitchFamily="34" charset="0"/>
              <a:buChar char="•"/>
            </a:pPr>
            <a:r>
              <a:rPr lang="pt-BR" b="1" dirty="0"/>
              <a:t>Necessidade de internação em UTI e o sexo do paciente</a:t>
            </a:r>
            <a:r>
              <a:rPr lang="pt-BR" dirty="0"/>
              <a:t>: Foi necessário usar o Teste Exato de Fisher, o qual retornou um p-valor muito próximo de 0. Disso, concluímos que </a:t>
            </a:r>
            <a:r>
              <a:rPr lang="pt-BR" b="1" dirty="0"/>
              <a:t>necessidade de internação em UTI e o sexo do paciente, são variáveis dependentes.</a:t>
            </a:r>
          </a:p>
          <a:p>
            <a:pPr marL="342900" indent="-342900" algn="just">
              <a:lnSpc>
                <a:spcPct val="150000"/>
              </a:lnSpc>
              <a:spcAft>
                <a:spcPts val="1000"/>
              </a:spcAft>
              <a:buFont typeface="Arial" panose="020B0604020202020204" pitchFamily="34" charset="0"/>
              <a:buChar char="•"/>
            </a:pPr>
            <a:r>
              <a:rPr lang="pt-BR" b="1" dirty="0"/>
              <a:t>Necessidade de internação e sexo</a:t>
            </a:r>
            <a:r>
              <a:rPr lang="pt-BR" dirty="0"/>
              <a:t>:  Usou-se </a:t>
            </a:r>
            <a:r>
              <a:rPr lang="pt-BR" dirty="0" err="1"/>
              <a:t>Qui</a:t>
            </a:r>
            <a:r>
              <a:rPr lang="pt-BR" dirty="0"/>
              <a:t>-Quadrado, o p-valor retornado foi de 0,2282, disso conclui-se que a </a:t>
            </a:r>
            <a:r>
              <a:rPr lang="pt-BR" b="1" dirty="0"/>
              <a:t>internação e sexo do paciente não são dependentes. </a:t>
            </a:r>
          </a:p>
          <a:p>
            <a:pPr marL="342900" indent="-342900" algn="just">
              <a:lnSpc>
                <a:spcPct val="150000"/>
              </a:lnSpc>
              <a:spcAft>
                <a:spcPts val="1000"/>
              </a:spcAft>
              <a:buFont typeface="Arial" panose="020B0604020202020204" pitchFamily="34" charset="0"/>
              <a:buChar char="•"/>
            </a:pPr>
            <a:r>
              <a:rPr lang="pt-BR" b="1" dirty="0"/>
              <a:t>Necessidade de internação em UTI e a presença ou não de comorbidade</a:t>
            </a:r>
            <a:r>
              <a:rPr lang="pt-BR" dirty="0"/>
              <a:t>: Foi necessário usar o Teste Exato de Fisher, o qual retornou o p-valor de 0,2828, o que indica que </a:t>
            </a:r>
            <a:r>
              <a:rPr lang="pt-BR" b="1" dirty="0"/>
              <a:t>as variáveis são independentes entre si. </a:t>
            </a:r>
          </a:p>
          <a:p>
            <a:pPr marL="342900" indent="-342900" algn="just">
              <a:lnSpc>
                <a:spcPct val="150000"/>
              </a:lnSpc>
              <a:spcAft>
                <a:spcPts val="1000"/>
              </a:spcAft>
              <a:buFont typeface="Arial" panose="020B0604020202020204" pitchFamily="34" charset="0"/>
              <a:buChar char="•"/>
            </a:pPr>
            <a:r>
              <a:rPr lang="pt-BR" b="1" dirty="0"/>
              <a:t>Necessidade de internação e presença ou não de comorbidade</a:t>
            </a:r>
            <a:r>
              <a:rPr lang="pt-BR" dirty="0"/>
              <a:t>: Usou-se o teste de </a:t>
            </a:r>
            <a:r>
              <a:rPr lang="pt-BR" dirty="0" err="1"/>
              <a:t>Qui</a:t>
            </a:r>
            <a:r>
              <a:rPr lang="pt-BR" dirty="0"/>
              <a:t>-Quadrado, o qual retornou um p-valor muito próximo de zero, logo, conclui-se que as variáveis são </a:t>
            </a:r>
            <a:r>
              <a:rPr lang="pt-BR" b="1" dirty="0"/>
              <a:t>dependentes entre si.</a:t>
            </a:r>
          </a:p>
          <a:p>
            <a:pPr marL="342900" indent="-342900" algn="just">
              <a:lnSpc>
                <a:spcPct val="150000"/>
              </a:lnSpc>
              <a:spcAft>
                <a:spcPts val="1000"/>
              </a:spcAft>
              <a:buFont typeface="Arial" panose="020B0604020202020204" pitchFamily="34" charset="0"/>
              <a:buChar char="•"/>
            </a:pPr>
            <a:endParaRPr lang="pt-BR" sz="2000" b="1" dirty="0"/>
          </a:p>
          <a:p>
            <a:pPr indent="450215" algn="just">
              <a:lnSpc>
                <a:spcPct val="150000"/>
              </a:lnSpc>
              <a:spcAft>
                <a:spcPts val="1000"/>
              </a:spcAft>
            </a:pPr>
            <a:endParaRPr lang="pt-BR" sz="2000" dirty="0"/>
          </a:p>
          <a:p>
            <a:pPr indent="450215" algn="just">
              <a:lnSpc>
                <a:spcPct val="150000"/>
              </a:lnSpc>
              <a:spcAft>
                <a:spcPts val="1000"/>
              </a:spcAft>
            </a:pPr>
            <a:endParaRPr lang="pt-BR" sz="2000" b="1" dirty="0"/>
          </a:p>
        </p:txBody>
      </p:sp>
    </p:spTree>
    <p:extLst>
      <p:ext uri="{BB962C8B-B14F-4D97-AF65-F5344CB8AC3E}">
        <p14:creationId xmlns:p14="http://schemas.microsoft.com/office/powerpoint/2010/main" val="270386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854839"/>
            <a:ext cx="11993732" cy="1015663"/>
          </a:xfrm>
          <a:prstGeom prst="rect">
            <a:avLst/>
          </a:prstGeom>
          <a:noFill/>
        </p:spPr>
        <p:txBody>
          <a:bodyPr wrap="square" rtlCol="0">
            <a:spAutoFit/>
          </a:bodyPr>
          <a:lstStyle/>
          <a:p>
            <a:pPr algn="just"/>
            <a:r>
              <a:rPr lang="pt-BR" sz="2000" dirty="0"/>
              <a:t>	Após os padrões de comportamento serem entendidos na analise estatística, fez-se o treinamento do modelo, o qual foi utilizado a árvore de decisão. A base utilizada para o modelo foi a </a:t>
            </a:r>
            <a:r>
              <a:rPr lang="pt-BR" sz="2000" b="1" dirty="0"/>
              <a:t>união das bases de óbito e dos recuperados na base de contaminados.</a:t>
            </a:r>
          </a:p>
        </p:txBody>
      </p:sp>
      <p:graphicFrame>
        <p:nvGraphicFramePr>
          <p:cNvPr id="4" name="Tabela 3">
            <a:extLst>
              <a:ext uri="{FF2B5EF4-FFF2-40B4-BE49-F238E27FC236}">
                <a16:creationId xmlns:a16="http://schemas.microsoft.com/office/drawing/2014/main" id="{09045B82-568B-40CA-BB0D-84DAAD59FD04}"/>
              </a:ext>
            </a:extLst>
          </p:cNvPr>
          <p:cNvGraphicFramePr>
            <a:graphicFrameLocks noGrp="1"/>
          </p:cNvGraphicFramePr>
          <p:nvPr>
            <p:extLst>
              <p:ext uri="{D42A27DB-BD31-4B8C-83A1-F6EECF244321}">
                <p14:modId xmlns:p14="http://schemas.microsoft.com/office/powerpoint/2010/main" val="114596027"/>
              </p:ext>
            </p:extLst>
          </p:nvPr>
        </p:nvGraphicFramePr>
        <p:xfrm>
          <a:off x="192732" y="2409594"/>
          <a:ext cx="4299369" cy="2255174"/>
        </p:xfrm>
        <a:graphic>
          <a:graphicData uri="http://schemas.openxmlformats.org/drawingml/2006/table">
            <a:tbl>
              <a:tblPr firstRow="1" firstCol="1" bandRow="1">
                <a:tableStyleId>{9D7B26C5-4107-4FEC-AEDC-1716B250A1EF}</a:tableStyleId>
              </a:tblPr>
              <a:tblGrid>
                <a:gridCol w="2218193">
                  <a:extLst>
                    <a:ext uri="{9D8B030D-6E8A-4147-A177-3AD203B41FA5}">
                      <a16:colId xmlns:a16="http://schemas.microsoft.com/office/drawing/2014/main" val="2284379203"/>
                    </a:ext>
                  </a:extLst>
                </a:gridCol>
                <a:gridCol w="2081176">
                  <a:extLst>
                    <a:ext uri="{9D8B030D-6E8A-4147-A177-3AD203B41FA5}">
                      <a16:colId xmlns:a16="http://schemas.microsoft.com/office/drawing/2014/main" val="10130877"/>
                    </a:ext>
                  </a:extLst>
                </a:gridCol>
              </a:tblGrid>
              <a:tr h="295623">
                <a:tc>
                  <a:txBody>
                    <a:bodyPr/>
                    <a:lstStyle/>
                    <a:p>
                      <a:pPr>
                        <a:lnSpc>
                          <a:spcPct val="115000"/>
                        </a:lnSpc>
                        <a:spcAft>
                          <a:spcPts val="1000"/>
                        </a:spcAft>
                      </a:pPr>
                      <a:r>
                        <a:rPr lang="pt-BR" sz="1800">
                          <a:effectLst/>
                        </a:rPr>
                        <a:t>Variável</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15000"/>
                        </a:lnSpc>
                        <a:spcAft>
                          <a:spcPts val="1000"/>
                        </a:spcAft>
                      </a:pPr>
                      <a:r>
                        <a:rPr lang="pt-BR" sz="1800">
                          <a:effectLst/>
                        </a:rPr>
                        <a:t>Codificação</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9722269"/>
                  </a:ext>
                </a:extLst>
              </a:tr>
              <a:tr h="609706">
                <a:tc>
                  <a:txBody>
                    <a:bodyPr/>
                    <a:lstStyle/>
                    <a:p>
                      <a:pPr>
                        <a:lnSpc>
                          <a:spcPct val="115000"/>
                        </a:lnSpc>
                        <a:spcAft>
                          <a:spcPts val="1000"/>
                        </a:spcAft>
                      </a:pPr>
                      <a:r>
                        <a:rPr lang="pt-BR" sz="1800" dirty="0">
                          <a:effectLst/>
                        </a:rPr>
                        <a:t>Sexo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nSpc>
                          <a:spcPct val="115000"/>
                        </a:lnSpc>
                        <a:spcAft>
                          <a:spcPts val="0"/>
                        </a:spcAft>
                      </a:pPr>
                      <a:r>
                        <a:rPr lang="pt-BR" sz="1800" dirty="0">
                          <a:effectLst/>
                        </a:rPr>
                        <a:t>Feminino – 0</a:t>
                      </a:r>
                      <a:br>
                        <a:rPr lang="pt-BR" sz="1800" dirty="0">
                          <a:effectLst/>
                        </a:rPr>
                      </a:br>
                      <a:r>
                        <a:rPr lang="pt-BR" sz="1800" dirty="0">
                          <a:effectLst/>
                        </a:rPr>
                        <a:t>Masculino - 1</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375656695"/>
                  </a:ext>
                </a:extLst>
              </a:tr>
              <a:tr h="609706">
                <a:tc>
                  <a:txBody>
                    <a:bodyPr/>
                    <a:lstStyle/>
                    <a:p>
                      <a:pPr>
                        <a:lnSpc>
                          <a:spcPct val="115000"/>
                        </a:lnSpc>
                        <a:spcAft>
                          <a:spcPts val="1000"/>
                        </a:spcAft>
                      </a:pPr>
                      <a:r>
                        <a:rPr lang="pt-BR" sz="1800" dirty="0">
                          <a:effectLst/>
                        </a:rPr>
                        <a:t>Comorbidade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a:lnSpc>
                          <a:spcPct val="100000"/>
                        </a:lnSpc>
                        <a:spcAft>
                          <a:spcPts val="0"/>
                        </a:spcAft>
                      </a:pPr>
                      <a:r>
                        <a:rPr lang="pt-BR" sz="1800" dirty="0">
                          <a:effectLst/>
                        </a:rPr>
                        <a:t>Não – 0</a:t>
                      </a:r>
                      <a:br>
                        <a:rPr lang="pt-BR" sz="1800" dirty="0">
                          <a:effectLst/>
                        </a:rPr>
                      </a:br>
                      <a:r>
                        <a:rPr lang="pt-BR" sz="1800" dirty="0">
                          <a:effectLst/>
                        </a:rPr>
                        <a:t>Sim - 1</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1391974321"/>
                  </a:ext>
                </a:extLst>
              </a:tr>
              <a:tr h="736148">
                <a:tc>
                  <a:txBody>
                    <a:bodyPr/>
                    <a:lstStyle/>
                    <a:p>
                      <a:pPr>
                        <a:lnSpc>
                          <a:spcPct val="115000"/>
                        </a:lnSpc>
                        <a:spcAft>
                          <a:spcPts val="1000"/>
                        </a:spcAft>
                      </a:pPr>
                      <a:r>
                        <a:rPr lang="pt-BR" sz="1800" dirty="0">
                          <a:effectLst/>
                        </a:rPr>
                        <a:t>Faixa etária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tc>
                  <a:txBody>
                    <a:bodyPr/>
                    <a:lstStyle/>
                    <a:p>
                      <a:pPr marL="0" algn="l" defTabSz="914400" rtl="0" eaLnBrk="1" latinLnBrk="0" hangingPunct="1">
                        <a:lnSpc>
                          <a:spcPct val="100000"/>
                        </a:lnSpc>
                        <a:spcAft>
                          <a:spcPts val="0"/>
                        </a:spcAft>
                      </a:pPr>
                      <a:r>
                        <a:rPr lang="pt-BR" sz="1800" kern="1200" dirty="0">
                          <a:solidFill>
                            <a:schemeClr val="tx1"/>
                          </a:solidFill>
                          <a:effectLst/>
                          <a:latin typeface="+mn-lt"/>
                          <a:ea typeface="+mn-ea"/>
                          <a:cs typeface="+mn-cs"/>
                        </a:rPr>
                        <a:t>Risco – 1</a:t>
                      </a:r>
                    </a:p>
                    <a:p>
                      <a:pPr marL="0" algn="l" defTabSz="914400" rtl="0" eaLnBrk="1" latinLnBrk="0" hangingPunct="1">
                        <a:lnSpc>
                          <a:spcPct val="100000"/>
                        </a:lnSpc>
                        <a:spcAft>
                          <a:spcPts val="0"/>
                        </a:spcAft>
                      </a:pPr>
                      <a:r>
                        <a:rPr lang="pt-BR" sz="1800" kern="1200" dirty="0">
                          <a:solidFill>
                            <a:schemeClr val="tx1"/>
                          </a:solidFill>
                          <a:effectLst/>
                          <a:latin typeface="+mn-lt"/>
                          <a:ea typeface="+mn-ea"/>
                          <a:cs typeface="+mn-cs"/>
                        </a:rPr>
                        <a:t>Sem risco – </a:t>
                      </a:r>
                      <a:r>
                        <a:rPr lang="pt-BR" sz="1800" dirty="0">
                          <a:effectLst/>
                        </a:rPr>
                        <a:t>0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noFill/>
                  </a:tcPr>
                </a:tc>
                <a:extLst>
                  <a:ext uri="{0D108BD9-81ED-4DB2-BD59-A6C34878D82A}">
                    <a16:rowId xmlns:a16="http://schemas.microsoft.com/office/drawing/2014/main" val="3172425212"/>
                  </a:ext>
                </a:extLst>
              </a:tr>
            </a:tbl>
          </a:graphicData>
        </a:graphic>
      </p:graphicFrame>
      <p:sp>
        <p:nvSpPr>
          <p:cNvPr id="7" name="CaixaDeTexto 6">
            <a:extLst>
              <a:ext uri="{FF2B5EF4-FFF2-40B4-BE49-F238E27FC236}">
                <a16:creationId xmlns:a16="http://schemas.microsoft.com/office/drawing/2014/main" id="{69D881AD-ADB3-46C1-A4D7-07653FB2E74B}"/>
              </a:ext>
            </a:extLst>
          </p:cNvPr>
          <p:cNvSpPr txBox="1"/>
          <p:nvPr/>
        </p:nvSpPr>
        <p:spPr>
          <a:xfrm>
            <a:off x="88777" y="1955900"/>
            <a:ext cx="7699901" cy="400110"/>
          </a:xfrm>
          <a:prstGeom prst="rect">
            <a:avLst/>
          </a:prstGeom>
          <a:noFill/>
        </p:spPr>
        <p:txBody>
          <a:bodyPr wrap="square">
            <a:spAutoFit/>
          </a:bodyPr>
          <a:lstStyle/>
          <a:p>
            <a:r>
              <a:rPr lang="pt-BR" sz="2000" dirty="0"/>
              <a:t>Codificação dos dados para os modelos de </a:t>
            </a:r>
            <a:r>
              <a:rPr lang="pt-BR" sz="2000" dirty="0" err="1"/>
              <a:t>machine</a:t>
            </a:r>
            <a:r>
              <a:rPr lang="pt-BR" sz="2000" dirty="0"/>
              <a:t> </a:t>
            </a:r>
            <a:r>
              <a:rPr lang="pt-BR" sz="2000" dirty="0" err="1"/>
              <a:t>learning</a:t>
            </a:r>
            <a:endParaRPr lang="pt-BR" sz="2000" dirty="0"/>
          </a:p>
        </p:txBody>
      </p:sp>
      <p:sp>
        <p:nvSpPr>
          <p:cNvPr id="10" name="CaixaDeTexto 9">
            <a:extLst>
              <a:ext uri="{FF2B5EF4-FFF2-40B4-BE49-F238E27FC236}">
                <a16:creationId xmlns:a16="http://schemas.microsoft.com/office/drawing/2014/main" id="{F71F8FC3-9EEA-4824-86D9-5F70FCB2E858}"/>
              </a:ext>
            </a:extLst>
          </p:cNvPr>
          <p:cNvSpPr txBox="1"/>
          <p:nvPr/>
        </p:nvSpPr>
        <p:spPr>
          <a:xfrm>
            <a:off x="88776" y="5442882"/>
            <a:ext cx="11993731" cy="1015663"/>
          </a:xfrm>
          <a:prstGeom prst="rect">
            <a:avLst/>
          </a:prstGeom>
          <a:noFill/>
        </p:spPr>
        <p:txBody>
          <a:bodyPr wrap="square">
            <a:spAutoFit/>
          </a:bodyPr>
          <a:lstStyle/>
          <a:p>
            <a:r>
              <a:rPr lang="pt-BR" sz="2000" dirty="0"/>
              <a:t>	A base foi dividida em duas partes: treinamento e validação com 80  e 20% dos dados, respectivamente. Após isso, foi feito o treinamento das </a:t>
            </a:r>
            <a:r>
              <a:rPr lang="pt-BR" sz="2000" b="1" dirty="0"/>
              <a:t>árvores de decisão. </a:t>
            </a:r>
            <a:r>
              <a:rPr lang="pt-BR" sz="2000" dirty="0"/>
              <a:t>Uma parte importante da modelagem de </a:t>
            </a:r>
            <a:r>
              <a:rPr lang="pt-BR" sz="2000" dirty="0" err="1"/>
              <a:t>machine</a:t>
            </a:r>
            <a:r>
              <a:rPr lang="pt-BR" sz="2000" dirty="0"/>
              <a:t> </a:t>
            </a:r>
            <a:r>
              <a:rPr lang="pt-BR" sz="2000" dirty="0" err="1"/>
              <a:t>learning</a:t>
            </a:r>
            <a:r>
              <a:rPr lang="pt-BR" sz="2000" dirty="0"/>
              <a:t> é a validação do modelo, o método utilizado nesse trabalho foi a da </a:t>
            </a:r>
            <a:r>
              <a:rPr lang="pt-BR" sz="2000" b="1" dirty="0"/>
              <a:t>validação cruzada.  </a:t>
            </a:r>
          </a:p>
        </p:txBody>
      </p:sp>
    </p:spTree>
    <p:extLst>
      <p:ext uri="{BB962C8B-B14F-4D97-AF65-F5344CB8AC3E}">
        <p14:creationId xmlns:p14="http://schemas.microsoft.com/office/powerpoint/2010/main" val="2278299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Análise e Exploração dos Dados &gt; </a:t>
            </a:r>
            <a:r>
              <a:rPr lang="pt-BR" sz="4400" dirty="0" err="1"/>
              <a:t>Machine</a:t>
            </a:r>
            <a:r>
              <a:rPr lang="pt-BR" sz="4400" dirty="0"/>
              <a:t> Learning</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854839"/>
            <a:ext cx="11993732" cy="707886"/>
          </a:xfrm>
          <a:prstGeom prst="rect">
            <a:avLst/>
          </a:prstGeom>
          <a:noFill/>
        </p:spPr>
        <p:txBody>
          <a:bodyPr wrap="square" rtlCol="0">
            <a:spAutoFit/>
          </a:bodyPr>
          <a:lstStyle/>
          <a:p>
            <a:pPr algn="just"/>
            <a:r>
              <a:rPr lang="pt-BR" sz="2000" dirty="0"/>
              <a:t>	Os modelos de </a:t>
            </a:r>
            <a:r>
              <a:rPr lang="pt-BR" sz="2000" dirty="0" err="1"/>
              <a:t>machine</a:t>
            </a:r>
            <a:r>
              <a:rPr lang="pt-BR" sz="2000" dirty="0"/>
              <a:t> </a:t>
            </a:r>
            <a:r>
              <a:rPr lang="pt-BR" sz="2000" dirty="0" err="1"/>
              <a:t>learning</a:t>
            </a:r>
            <a:r>
              <a:rPr lang="pt-BR" sz="2000" dirty="0"/>
              <a:t> foram todos feitos no </a:t>
            </a:r>
            <a:r>
              <a:rPr lang="pt-BR" sz="2000" dirty="0" err="1"/>
              <a:t>Knime</a:t>
            </a:r>
            <a:r>
              <a:rPr lang="pt-BR" sz="2000" dirty="0"/>
              <a:t>, conforme imagem abaixo: </a:t>
            </a:r>
          </a:p>
          <a:p>
            <a:pPr algn="just"/>
            <a:endParaRPr lang="pt-BR" sz="2000" b="1" dirty="0"/>
          </a:p>
        </p:txBody>
      </p:sp>
      <p:pic>
        <p:nvPicPr>
          <p:cNvPr id="6" name="Imagem 5">
            <a:extLst>
              <a:ext uri="{FF2B5EF4-FFF2-40B4-BE49-F238E27FC236}">
                <a16:creationId xmlns:a16="http://schemas.microsoft.com/office/drawing/2014/main" id="{3E16B14F-1BD8-4E9E-AABF-57E8C4EAAF24}"/>
              </a:ext>
            </a:extLst>
          </p:cNvPr>
          <p:cNvPicPr>
            <a:picLocks noChangeAspect="1"/>
          </p:cNvPicPr>
          <p:nvPr/>
        </p:nvPicPr>
        <p:blipFill>
          <a:blip r:embed="rId2"/>
          <a:stretch>
            <a:fillRect/>
          </a:stretch>
        </p:blipFill>
        <p:spPr>
          <a:xfrm>
            <a:off x="1109259" y="1648123"/>
            <a:ext cx="8842609" cy="2564139"/>
          </a:xfrm>
          <a:prstGeom prst="rect">
            <a:avLst/>
          </a:prstGeom>
        </p:spPr>
      </p:pic>
      <p:sp>
        <p:nvSpPr>
          <p:cNvPr id="8" name="CaixaDeTexto 7">
            <a:extLst>
              <a:ext uri="{FF2B5EF4-FFF2-40B4-BE49-F238E27FC236}">
                <a16:creationId xmlns:a16="http://schemas.microsoft.com/office/drawing/2014/main" id="{B4D78D46-434E-438E-91E2-287AC00AAE17}"/>
              </a:ext>
            </a:extLst>
          </p:cNvPr>
          <p:cNvSpPr txBox="1"/>
          <p:nvPr/>
        </p:nvSpPr>
        <p:spPr>
          <a:xfrm>
            <a:off x="301841" y="4540625"/>
            <a:ext cx="11514338" cy="1891287"/>
          </a:xfrm>
          <a:prstGeom prst="rect">
            <a:avLst/>
          </a:prstGeom>
          <a:noFill/>
        </p:spPr>
        <p:txBody>
          <a:bodyPr wrap="square">
            <a:spAutoFit/>
          </a:bodyPr>
          <a:lstStyle/>
          <a:p>
            <a:pPr algn="just">
              <a:lnSpc>
                <a:spcPct val="150000"/>
              </a:lnSpc>
              <a:spcAft>
                <a:spcPts val="1000"/>
              </a:spcAft>
            </a:pPr>
            <a:r>
              <a:rPr lang="pt-BR" sz="2000" dirty="0"/>
              <a:t>	Foram feitos 3 modelos de árvore de decisão, os quais seguiram o modelo da imagem a cima. Primeiramente foi feito o input de dados (Excel Reader), depois o particionamento dos dados para fins de validação (</a:t>
            </a:r>
            <a:r>
              <a:rPr lang="pt-BR" sz="2000" dirty="0" err="1"/>
              <a:t>Partitioning</a:t>
            </a:r>
            <a:r>
              <a:rPr lang="pt-BR" sz="2000" dirty="0"/>
              <a:t>), após isso usou-se uma parte para treinar o modelo (</a:t>
            </a:r>
            <a:r>
              <a:rPr lang="pt-BR" sz="2000" dirty="0" err="1"/>
              <a:t>Decision</a:t>
            </a:r>
            <a:r>
              <a:rPr lang="pt-BR" sz="2000" dirty="0"/>
              <a:t> </a:t>
            </a:r>
            <a:r>
              <a:rPr lang="pt-BR" sz="2000" dirty="0" err="1"/>
              <a:t>Tree</a:t>
            </a:r>
            <a:r>
              <a:rPr lang="pt-BR" sz="2000" dirty="0"/>
              <a:t> </a:t>
            </a:r>
            <a:r>
              <a:rPr lang="pt-BR" sz="2000" dirty="0" err="1"/>
              <a:t>Learner</a:t>
            </a:r>
            <a:r>
              <a:rPr lang="pt-BR" sz="2000" dirty="0"/>
              <a:t>) e a outra para validação (</a:t>
            </a:r>
            <a:r>
              <a:rPr lang="pt-BR" sz="2000" dirty="0" err="1"/>
              <a:t>Decision</a:t>
            </a:r>
            <a:r>
              <a:rPr lang="pt-BR" sz="2000" dirty="0"/>
              <a:t> </a:t>
            </a:r>
            <a:r>
              <a:rPr lang="pt-BR" sz="2000" dirty="0" err="1"/>
              <a:t>Tree</a:t>
            </a:r>
            <a:r>
              <a:rPr lang="pt-BR" sz="2000" dirty="0"/>
              <a:t> </a:t>
            </a:r>
            <a:r>
              <a:rPr lang="pt-BR" sz="2000" dirty="0" err="1"/>
              <a:t>Predictor</a:t>
            </a:r>
            <a:r>
              <a:rPr lang="pt-BR" sz="2000" dirty="0"/>
              <a:t>) e finalmente os dados foram extraídos (Excel Writer). </a:t>
            </a:r>
          </a:p>
        </p:txBody>
      </p:sp>
    </p:spTree>
    <p:extLst>
      <p:ext uri="{BB962C8B-B14F-4D97-AF65-F5344CB8AC3E}">
        <p14:creationId xmlns:p14="http://schemas.microsoft.com/office/powerpoint/2010/main" val="3133737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0C534E06-BB09-42EA-9C94-84FC5D42F7C7}"/>
              </a:ext>
            </a:extLst>
          </p:cNvPr>
          <p:cNvPicPr>
            <a:picLocks noChangeAspect="1"/>
          </p:cNvPicPr>
          <p:nvPr/>
        </p:nvPicPr>
        <p:blipFill>
          <a:blip r:embed="rId2"/>
          <a:stretch>
            <a:fillRect/>
          </a:stretch>
        </p:blipFill>
        <p:spPr>
          <a:xfrm>
            <a:off x="3215957" y="1369695"/>
            <a:ext cx="5760085" cy="4118610"/>
          </a:xfrm>
          <a:prstGeom prst="rect">
            <a:avLst/>
          </a:prstGeom>
        </p:spPr>
      </p:pic>
    </p:spTree>
    <p:extLst>
      <p:ext uri="{BB962C8B-B14F-4D97-AF65-F5344CB8AC3E}">
        <p14:creationId xmlns:p14="http://schemas.microsoft.com/office/powerpoint/2010/main" val="206192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684444FA-3F34-454F-AE18-5036B1F4BB28}"/>
              </a:ext>
            </a:extLst>
          </p:cNvPr>
          <p:cNvPicPr>
            <a:picLocks noChangeAspect="1"/>
          </p:cNvPicPr>
          <p:nvPr/>
        </p:nvPicPr>
        <p:blipFill>
          <a:blip r:embed="rId2"/>
          <a:stretch>
            <a:fillRect/>
          </a:stretch>
        </p:blipFill>
        <p:spPr>
          <a:xfrm>
            <a:off x="2212780" y="1121577"/>
            <a:ext cx="7353485" cy="4418090"/>
          </a:xfrm>
          <a:prstGeom prst="rect">
            <a:avLst/>
          </a:prstGeom>
        </p:spPr>
      </p:pic>
    </p:spTree>
    <p:extLst>
      <p:ext uri="{BB962C8B-B14F-4D97-AF65-F5344CB8AC3E}">
        <p14:creationId xmlns:p14="http://schemas.microsoft.com/office/powerpoint/2010/main" val="2150011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93BE77E7-E576-4D4B-BD55-83C6D011B801}"/>
              </a:ext>
            </a:extLst>
          </p:cNvPr>
          <p:cNvPicPr>
            <a:picLocks noChangeAspect="1"/>
          </p:cNvPicPr>
          <p:nvPr/>
        </p:nvPicPr>
        <p:blipFill>
          <a:blip r:embed="rId2"/>
          <a:stretch>
            <a:fillRect/>
          </a:stretch>
        </p:blipFill>
        <p:spPr>
          <a:xfrm>
            <a:off x="2407784" y="1393794"/>
            <a:ext cx="7722356" cy="4222565"/>
          </a:xfrm>
          <a:prstGeom prst="rect">
            <a:avLst/>
          </a:prstGeom>
        </p:spPr>
      </p:pic>
    </p:spTree>
    <p:extLst>
      <p:ext uri="{BB962C8B-B14F-4D97-AF65-F5344CB8AC3E}">
        <p14:creationId xmlns:p14="http://schemas.microsoft.com/office/powerpoint/2010/main" val="1628903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57779" y="2024109"/>
            <a:ext cx="8851038" cy="2308324"/>
          </a:xfrm>
          <a:prstGeom prst="rect">
            <a:avLst/>
          </a:prstGeom>
          <a:noFill/>
        </p:spPr>
        <p:txBody>
          <a:bodyPr wrap="square" rtlCol="0">
            <a:spAutoFit/>
          </a:bodyPr>
          <a:lstStyle/>
          <a:p>
            <a:pPr algn="ctr"/>
            <a:r>
              <a:rPr lang="pt-BR" sz="7200" dirty="0"/>
              <a:t>Interpretação dos Resultados</a:t>
            </a:r>
          </a:p>
        </p:txBody>
      </p:sp>
    </p:spTree>
    <p:extLst>
      <p:ext uri="{BB962C8B-B14F-4D97-AF65-F5344CB8AC3E}">
        <p14:creationId xmlns:p14="http://schemas.microsoft.com/office/powerpoint/2010/main" val="3336372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Interpretação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88777" y="854839"/>
            <a:ext cx="11993732" cy="5324535"/>
          </a:xfrm>
          <a:prstGeom prst="rect">
            <a:avLst/>
          </a:prstGeom>
          <a:noFill/>
        </p:spPr>
        <p:txBody>
          <a:bodyPr wrap="square" rtlCol="0">
            <a:spAutoFit/>
          </a:bodyPr>
          <a:lstStyle/>
          <a:p>
            <a:pPr algn="just"/>
            <a:r>
              <a:rPr lang="pt-BR" sz="2000" dirty="0"/>
              <a:t>	A partir dos dados analisados, podemos concluir que o grupo de risco para </a:t>
            </a:r>
            <a:r>
              <a:rPr lang="pt-BR" sz="2000" b="1" dirty="0"/>
              <a:t>óbitos</a:t>
            </a:r>
            <a:r>
              <a:rPr lang="pt-BR" sz="2000" dirty="0"/>
              <a:t> em decorrência da covid-19: </a:t>
            </a:r>
            <a:r>
              <a:rPr lang="pt-BR" sz="2000" b="1" dirty="0"/>
              <a:t>são homens, pessoas com comorbidades e a faixa etária entre 60 e 89 anos. </a:t>
            </a:r>
          </a:p>
          <a:p>
            <a:pPr algn="just"/>
            <a:endParaRPr lang="pt-BR" sz="2000" b="1" dirty="0"/>
          </a:p>
          <a:p>
            <a:pPr algn="just"/>
            <a:r>
              <a:rPr lang="pt-BR" sz="2000" dirty="0"/>
              <a:t>	Pela base de contágios, podemos concluir que há maior risco de contagio em </a:t>
            </a:r>
            <a:r>
              <a:rPr lang="pt-BR" sz="2000" b="1" dirty="0"/>
              <a:t>homens, pessoas sem comorbidades e entre 30 e 49 anos</a:t>
            </a:r>
            <a:r>
              <a:rPr lang="pt-BR" sz="2000" dirty="0"/>
              <a:t>. Além disso, </a:t>
            </a:r>
            <a:r>
              <a:rPr lang="pt-BR" sz="2000" b="1" dirty="0"/>
              <a:t>menos da metade de contaminados não precisa de UTI, mas mais da metade precisa de internação.</a:t>
            </a:r>
          </a:p>
          <a:p>
            <a:pPr algn="just"/>
            <a:endParaRPr lang="pt-BR" sz="2000" b="1" dirty="0"/>
          </a:p>
          <a:p>
            <a:pPr algn="just"/>
            <a:r>
              <a:rPr lang="pt-BR" sz="2000" dirty="0"/>
              <a:t>	Foi também estudado a interação das variáveis, o que mostrou </a:t>
            </a:r>
            <a:r>
              <a:rPr lang="pt-BR" sz="2000" b="1" dirty="0"/>
              <a:t>relação significativamente estatística entre sexo e necessidade de internação </a:t>
            </a:r>
            <a:r>
              <a:rPr lang="pt-BR" sz="2000" dirty="0"/>
              <a:t>e entre </a:t>
            </a:r>
            <a:r>
              <a:rPr lang="pt-BR" sz="2000" b="1" dirty="0"/>
              <a:t>internação e ausência ou presença de comorbidade do paciente</a:t>
            </a:r>
            <a:r>
              <a:rPr lang="pt-BR" sz="2000" dirty="0"/>
              <a:t>.</a:t>
            </a:r>
          </a:p>
          <a:p>
            <a:pPr algn="just"/>
            <a:endParaRPr lang="pt-BR" sz="2000" dirty="0"/>
          </a:p>
          <a:p>
            <a:pPr algn="just"/>
            <a:r>
              <a:rPr lang="pt-BR" sz="2000" dirty="0"/>
              <a:t>	Além do mais, mostrou-se que a modelagem utilizada nos </a:t>
            </a:r>
            <a:r>
              <a:rPr lang="pt-BR" sz="2000" b="1" dirty="0"/>
              <a:t>modelos de </a:t>
            </a:r>
            <a:r>
              <a:rPr lang="pt-BR" sz="2000" b="1" dirty="0" err="1"/>
              <a:t>machine</a:t>
            </a:r>
            <a:r>
              <a:rPr lang="pt-BR" sz="2000" b="1" dirty="0"/>
              <a:t> </a:t>
            </a:r>
            <a:r>
              <a:rPr lang="pt-BR" sz="2000" b="1" dirty="0" err="1"/>
              <a:t>learning</a:t>
            </a:r>
            <a:r>
              <a:rPr lang="pt-BR" sz="2000" b="1" dirty="0"/>
              <a:t> foram muito precisas em classificar pacientes que vieram a óbito e que se recuperaram</a:t>
            </a:r>
            <a:r>
              <a:rPr lang="pt-BR" sz="2000" dirty="0"/>
              <a:t> com capacidade máxima atingida superior a 97% de classificações corretas. </a:t>
            </a:r>
          </a:p>
          <a:p>
            <a:pPr algn="just"/>
            <a:endParaRPr lang="pt-BR" sz="2000" dirty="0"/>
          </a:p>
          <a:p>
            <a:pPr algn="just"/>
            <a:endParaRPr lang="pt-BR" sz="2000" b="1" dirty="0"/>
          </a:p>
          <a:p>
            <a:pPr algn="just"/>
            <a:endParaRPr lang="pt-BR" sz="2000" b="1" dirty="0"/>
          </a:p>
          <a:p>
            <a:pPr algn="just"/>
            <a:endParaRPr lang="pt-BR" sz="2000" b="1" dirty="0"/>
          </a:p>
        </p:txBody>
      </p:sp>
    </p:spTree>
    <p:extLst>
      <p:ext uri="{BB962C8B-B14F-4D97-AF65-F5344CB8AC3E}">
        <p14:creationId xmlns:p14="http://schemas.microsoft.com/office/powerpoint/2010/main" val="77866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1757779" y="2024109"/>
            <a:ext cx="8851038" cy="2308324"/>
          </a:xfrm>
          <a:prstGeom prst="rect">
            <a:avLst/>
          </a:prstGeom>
          <a:noFill/>
        </p:spPr>
        <p:txBody>
          <a:bodyPr wrap="square" rtlCol="0">
            <a:spAutoFit/>
          </a:bodyPr>
          <a:lstStyle/>
          <a:p>
            <a:pPr algn="ctr"/>
            <a:r>
              <a:rPr lang="pt-BR" sz="7200" dirty="0"/>
              <a:t>Apresentação dos resultados</a:t>
            </a:r>
          </a:p>
        </p:txBody>
      </p:sp>
    </p:spTree>
    <p:extLst>
      <p:ext uri="{BB962C8B-B14F-4D97-AF65-F5344CB8AC3E}">
        <p14:creationId xmlns:p14="http://schemas.microsoft.com/office/powerpoint/2010/main" val="2680657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Apresentação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99134" y="881472"/>
            <a:ext cx="11993732" cy="400110"/>
          </a:xfrm>
          <a:prstGeom prst="rect">
            <a:avLst/>
          </a:prstGeom>
          <a:noFill/>
        </p:spPr>
        <p:txBody>
          <a:bodyPr wrap="square" rtlCol="0">
            <a:spAutoFit/>
          </a:bodyPr>
          <a:lstStyle/>
          <a:p>
            <a:pPr algn="just"/>
            <a:r>
              <a:rPr lang="pt-BR" sz="2000" dirty="0"/>
              <a:t>	A parte de visualização foi inteiramente feita no Power BI, como mostram as imagens:</a:t>
            </a:r>
            <a:endParaRPr lang="pt-BR" sz="2000" b="1" dirty="0"/>
          </a:p>
        </p:txBody>
      </p:sp>
      <p:pic>
        <p:nvPicPr>
          <p:cNvPr id="7" name="Imagem 6">
            <a:extLst>
              <a:ext uri="{FF2B5EF4-FFF2-40B4-BE49-F238E27FC236}">
                <a16:creationId xmlns:a16="http://schemas.microsoft.com/office/drawing/2014/main" id="{A39A658B-8085-4286-8907-0FC4E8722CFB}"/>
              </a:ext>
            </a:extLst>
          </p:cNvPr>
          <p:cNvPicPr>
            <a:picLocks noChangeAspect="1"/>
          </p:cNvPicPr>
          <p:nvPr/>
        </p:nvPicPr>
        <p:blipFill>
          <a:blip r:embed="rId2"/>
          <a:stretch>
            <a:fillRect/>
          </a:stretch>
        </p:blipFill>
        <p:spPr>
          <a:xfrm>
            <a:off x="1471854" y="1623071"/>
            <a:ext cx="9248292" cy="5084471"/>
          </a:xfrm>
          <a:prstGeom prst="rect">
            <a:avLst/>
          </a:prstGeom>
        </p:spPr>
      </p:pic>
    </p:spTree>
    <p:extLst>
      <p:ext uri="{BB962C8B-B14F-4D97-AF65-F5344CB8AC3E}">
        <p14:creationId xmlns:p14="http://schemas.microsoft.com/office/powerpoint/2010/main" val="74266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Introdução &gt; Contextualização</a:t>
            </a:r>
            <a:endParaRPr lang="pt-BR" sz="7200" dirty="0"/>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254334"/>
            <a:ext cx="12192000" cy="2554545"/>
          </a:xfrm>
          <a:prstGeom prst="rect">
            <a:avLst/>
          </a:prstGeom>
          <a:noFill/>
        </p:spPr>
        <p:txBody>
          <a:bodyPr wrap="square" rtlCol="0">
            <a:spAutoFit/>
          </a:bodyPr>
          <a:lstStyle/>
          <a:p>
            <a:pPr algn="just"/>
            <a:r>
              <a:rPr lang="pt-BR" sz="2000" dirty="0"/>
              <a:t>	 Devido ao surgimento recente da doença, ainda há poucos estudos estatísticos sobre variáveis de influência no contagio e óbito por covid-19, visto isso, o objetivo deste trabalho é encontrar relações entre o contagio e óbito por covid-19 em pessoas residentes em MG e as variáveis de estudo: sexo, faixa etária, comorbidades, etnia, necessidade de internação e UTI.</a:t>
            </a:r>
          </a:p>
          <a:p>
            <a:pPr algn="just"/>
            <a:endParaRPr lang="pt-BR" sz="2000" dirty="0"/>
          </a:p>
          <a:p>
            <a:pPr algn="just"/>
            <a:r>
              <a:rPr lang="pt-BR" sz="2000" dirty="0"/>
              <a:t>	 Para atingir esse objetivo, usaremos ferramentas poderosas da estatística: os testes de hipóteses. Tais como: </a:t>
            </a:r>
            <a:r>
              <a:rPr lang="pt-BR" sz="2000" dirty="0" err="1"/>
              <a:t>Qui</a:t>
            </a:r>
            <a:r>
              <a:rPr lang="pt-BR" sz="2000" dirty="0"/>
              <a:t>-Quadrado para independência, teste exato de Fisher, teste de comparação de proporções. Além dos modelos de </a:t>
            </a:r>
            <a:r>
              <a:rPr lang="pt-BR" sz="2000" dirty="0" err="1"/>
              <a:t>machine</a:t>
            </a:r>
            <a:r>
              <a:rPr lang="pt-BR" sz="2000" dirty="0"/>
              <a:t> </a:t>
            </a:r>
            <a:r>
              <a:rPr lang="pt-BR" sz="2000" dirty="0" err="1"/>
              <a:t>learning</a:t>
            </a:r>
            <a:r>
              <a:rPr lang="pt-BR" sz="2000" dirty="0"/>
              <a:t> para fazer a classificação dos dados. </a:t>
            </a:r>
          </a:p>
        </p:txBody>
      </p:sp>
      <p:pic>
        <p:nvPicPr>
          <p:cNvPr id="6" name="Imagem 5">
            <a:extLst>
              <a:ext uri="{FF2B5EF4-FFF2-40B4-BE49-F238E27FC236}">
                <a16:creationId xmlns:a16="http://schemas.microsoft.com/office/drawing/2014/main" id="{99283734-D748-4306-BCED-47D3C4079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462" y="3959440"/>
            <a:ext cx="5392668" cy="2898559"/>
          </a:xfrm>
          <a:prstGeom prst="rect">
            <a:avLst/>
          </a:prstGeom>
        </p:spPr>
      </p:pic>
    </p:spTree>
    <p:extLst>
      <p:ext uri="{BB962C8B-B14F-4D97-AF65-F5344CB8AC3E}">
        <p14:creationId xmlns:p14="http://schemas.microsoft.com/office/powerpoint/2010/main" val="2860806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Apresentação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99134" y="881472"/>
            <a:ext cx="11993732" cy="400110"/>
          </a:xfrm>
          <a:prstGeom prst="rect">
            <a:avLst/>
          </a:prstGeom>
          <a:noFill/>
        </p:spPr>
        <p:txBody>
          <a:bodyPr wrap="square" rtlCol="0">
            <a:spAutoFit/>
          </a:bodyPr>
          <a:lstStyle/>
          <a:p>
            <a:pPr algn="just"/>
            <a:r>
              <a:rPr lang="pt-BR" sz="2000" dirty="0"/>
              <a:t>	Seleção: Demografia</a:t>
            </a:r>
            <a:endParaRPr lang="pt-BR" sz="2000" b="1" dirty="0"/>
          </a:p>
        </p:txBody>
      </p:sp>
      <p:pic>
        <p:nvPicPr>
          <p:cNvPr id="5" name="Imagem 4">
            <a:extLst>
              <a:ext uri="{FF2B5EF4-FFF2-40B4-BE49-F238E27FC236}">
                <a16:creationId xmlns:a16="http://schemas.microsoft.com/office/drawing/2014/main" id="{3F4F7C18-F81B-4290-96A0-43C41FF69E5D}"/>
              </a:ext>
            </a:extLst>
          </p:cNvPr>
          <p:cNvPicPr>
            <a:picLocks noChangeAspect="1"/>
          </p:cNvPicPr>
          <p:nvPr/>
        </p:nvPicPr>
        <p:blipFill>
          <a:blip r:embed="rId2"/>
          <a:stretch>
            <a:fillRect/>
          </a:stretch>
        </p:blipFill>
        <p:spPr>
          <a:xfrm>
            <a:off x="1351646" y="1393613"/>
            <a:ext cx="9283802" cy="5206339"/>
          </a:xfrm>
          <a:prstGeom prst="rect">
            <a:avLst/>
          </a:prstGeom>
        </p:spPr>
      </p:pic>
    </p:spTree>
    <p:extLst>
      <p:ext uri="{BB962C8B-B14F-4D97-AF65-F5344CB8AC3E}">
        <p14:creationId xmlns:p14="http://schemas.microsoft.com/office/powerpoint/2010/main" val="426326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Apresentação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99134" y="881472"/>
            <a:ext cx="11993732" cy="400110"/>
          </a:xfrm>
          <a:prstGeom prst="rect">
            <a:avLst/>
          </a:prstGeom>
          <a:noFill/>
        </p:spPr>
        <p:txBody>
          <a:bodyPr wrap="square" rtlCol="0">
            <a:spAutoFit/>
          </a:bodyPr>
          <a:lstStyle/>
          <a:p>
            <a:pPr algn="just"/>
            <a:r>
              <a:rPr lang="pt-BR" sz="2000" dirty="0"/>
              <a:t>	Seleção: Evolução mensal</a:t>
            </a:r>
            <a:endParaRPr lang="pt-BR" sz="2000" b="1" dirty="0"/>
          </a:p>
        </p:txBody>
      </p:sp>
      <p:pic>
        <p:nvPicPr>
          <p:cNvPr id="6" name="Imagem 5">
            <a:extLst>
              <a:ext uri="{FF2B5EF4-FFF2-40B4-BE49-F238E27FC236}">
                <a16:creationId xmlns:a16="http://schemas.microsoft.com/office/drawing/2014/main" id="{6ACE4CD7-365B-4BD0-878F-7D6D3586AFD9}"/>
              </a:ext>
            </a:extLst>
          </p:cNvPr>
          <p:cNvPicPr>
            <a:picLocks noChangeAspect="1"/>
          </p:cNvPicPr>
          <p:nvPr/>
        </p:nvPicPr>
        <p:blipFill>
          <a:blip r:embed="rId2"/>
          <a:stretch>
            <a:fillRect/>
          </a:stretch>
        </p:blipFill>
        <p:spPr>
          <a:xfrm>
            <a:off x="1418588" y="1393613"/>
            <a:ext cx="9092573" cy="5123155"/>
          </a:xfrm>
          <a:prstGeom prst="rect">
            <a:avLst/>
          </a:prstGeom>
        </p:spPr>
      </p:pic>
    </p:spTree>
    <p:extLst>
      <p:ext uri="{BB962C8B-B14F-4D97-AF65-F5344CB8AC3E}">
        <p14:creationId xmlns:p14="http://schemas.microsoft.com/office/powerpoint/2010/main" val="25905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Apresentação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99134" y="881472"/>
            <a:ext cx="11993732" cy="400110"/>
          </a:xfrm>
          <a:prstGeom prst="rect">
            <a:avLst/>
          </a:prstGeom>
          <a:noFill/>
        </p:spPr>
        <p:txBody>
          <a:bodyPr wrap="square" rtlCol="0">
            <a:spAutoFit/>
          </a:bodyPr>
          <a:lstStyle/>
          <a:p>
            <a:pPr algn="just"/>
            <a:r>
              <a:rPr lang="pt-BR" sz="2000" dirty="0"/>
              <a:t>	Seleção: Visualização grupo de risco de óbitos</a:t>
            </a:r>
          </a:p>
        </p:txBody>
      </p:sp>
      <p:pic>
        <p:nvPicPr>
          <p:cNvPr id="5" name="Imagem 4">
            <a:extLst>
              <a:ext uri="{FF2B5EF4-FFF2-40B4-BE49-F238E27FC236}">
                <a16:creationId xmlns:a16="http://schemas.microsoft.com/office/drawing/2014/main" id="{F8AD772A-FA48-438E-A9B8-780E443F4536}"/>
              </a:ext>
            </a:extLst>
          </p:cNvPr>
          <p:cNvPicPr>
            <a:picLocks noChangeAspect="1"/>
          </p:cNvPicPr>
          <p:nvPr/>
        </p:nvPicPr>
        <p:blipFill>
          <a:blip r:embed="rId2"/>
          <a:stretch>
            <a:fillRect/>
          </a:stretch>
        </p:blipFill>
        <p:spPr>
          <a:xfrm>
            <a:off x="1777775" y="1393613"/>
            <a:ext cx="7668066" cy="5306190"/>
          </a:xfrm>
          <a:prstGeom prst="rect">
            <a:avLst/>
          </a:prstGeom>
        </p:spPr>
      </p:pic>
    </p:spTree>
    <p:extLst>
      <p:ext uri="{BB962C8B-B14F-4D97-AF65-F5344CB8AC3E}">
        <p14:creationId xmlns:p14="http://schemas.microsoft.com/office/powerpoint/2010/main" val="1512484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769441"/>
          </a:xfrm>
          <a:prstGeom prst="rect">
            <a:avLst/>
          </a:prstGeom>
          <a:noFill/>
        </p:spPr>
        <p:txBody>
          <a:bodyPr wrap="square" rtlCol="0">
            <a:spAutoFit/>
          </a:bodyPr>
          <a:lstStyle/>
          <a:p>
            <a:r>
              <a:rPr lang="pt-BR" sz="4400" dirty="0"/>
              <a:t>Apresentação dos resultados</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99134" y="881472"/>
            <a:ext cx="11993732" cy="400110"/>
          </a:xfrm>
          <a:prstGeom prst="rect">
            <a:avLst/>
          </a:prstGeom>
          <a:noFill/>
        </p:spPr>
        <p:txBody>
          <a:bodyPr wrap="square" rtlCol="0">
            <a:spAutoFit/>
          </a:bodyPr>
          <a:lstStyle/>
          <a:p>
            <a:pPr algn="just"/>
            <a:r>
              <a:rPr lang="pt-BR" sz="2000" dirty="0"/>
              <a:t>	Seleção: Visualização grupo de risco contágio</a:t>
            </a:r>
          </a:p>
        </p:txBody>
      </p:sp>
      <p:pic>
        <p:nvPicPr>
          <p:cNvPr id="6" name="Imagem 5">
            <a:extLst>
              <a:ext uri="{FF2B5EF4-FFF2-40B4-BE49-F238E27FC236}">
                <a16:creationId xmlns:a16="http://schemas.microsoft.com/office/drawing/2014/main" id="{9C2EFDE6-496B-435E-B172-763E3B7A82D9}"/>
              </a:ext>
            </a:extLst>
          </p:cNvPr>
          <p:cNvPicPr>
            <a:picLocks noChangeAspect="1"/>
          </p:cNvPicPr>
          <p:nvPr/>
        </p:nvPicPr>
        <p:blipFill>
          <a:blip r:embed="rId2"/>
          <a:stretch>
            <a:fillRect/>
          </a:stretch>
        </p:blipFill>
        <p:spPr>
          <a:xfrm>
            <a:off x="2283802" y="1281582"/>
            <a:ext cx="6540602" cy="5474176"/>
          </a:xfrm>
          <a:prstGeom prst="rect">
            <a:avLst/>
          </a:prstGeom>
        </p:spPr>
      </p:pic>
    </p:spTree>
    <p:extLst>
      <p:ext uri="{BB962C8B-B14F-4D97-AF65-F5344CB8AC3E}">
        <p14:creationId xmlns:p14="http://schemas.microsoft.com/office/powerpoint/2010/main" val="35369680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E272B10-C948-4C3E-99B6-7450C78AF000}"/>
              </a:ext>
            </a:extLst>
          </p:cNvPr>
          <p:cNvSpPr txBox="1"/>
          <p:nvPr/>
        </p:nvSpPr>
        <p:spPr>
          <a:xfrm>
            <a:off x="7679183" y="5714253"/>
            <a:ext cx="4317745" cy="769441"/>
          </a:xfrm>
          <a:prstGeom prst="rect">
            <a:avLst/>
          </a:prstGeom>
          <a:noFill/>
        </p:spPr>
        <p:txBody>
          <a:bodyPr wrap="square" rtlCol="0">
            <a:spAutoFit/>
          </a:bodyPr>
          <a:lstStyle/>
          <a:p>
            <a:r>
              <a:rPr lang="pt-BR" sz="4400" dirty="0"/>
              <a:t>Muito obrigada!</a:t>
            </a:r>
          </a:p>
        </p:txBody>
      </p:sp>
      <p:pic>
        <p:nvPicPr>
          <p:cNvPr id="4" name="Imagem 3">
            <a:extLst>
              <a:ext uri="{FF2B5EF4-FFF2-40B4-BE49-F238E27FC236}">
                <a16:creationId xmlns:a16="http://schemas.microsoft.com/office/drawing/2014/main" id="{9D76C33A-870F-4F7E-9616-4786FC222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407758" cy="6098975"/>
          </a:xfrm>
          <a:prstGeom prst="rect">
            <a:avLst/>
          </a:prstGeom>
        </p:spPr>
      </p:pic>
    </p:spTree>
    <p:extLst>
      <p:ext uri="{BB962C8B-B14F-4D97-AF65-F5344CB8AC3E}">
        <p14:creationId xmlns:p14="http://schemas.microsoft.com/office/powerpoint/2010/main" val="143025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2380695" y="1171853"/>
            <a:ext cx="7430610" cy="1200329"/>
          </a:xfrm>
          <a:prstGeom prst="rect">
            <a:avLst/>
          </a:prstGeom>
          <a:noFill/>
        </p:spPr>
        <p:txBody>
          <a:bodyPr wrap="square" rtlCol="0">
            <a:spAutoFit/>
          </a:bodyPr>
          <a:lstStyle/>
          <a:p>
            <a:pPr algn="ctr"/>
            <a:r>
              <a:rPr lang="pt-BR" sz="7200" dirty="0"/>
              <a:t>Introdução</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2828835"/>
            <a:ext cx="12191999" cy="1200329"/>
          </a:xfrm>
          <a:prstGeom prst="rect">
            <a:avLst/>
          </a:prstGeom>
          <a:noFill/>
        </p:spPr>
        <p:txBody>
          <a:bodyPr wrap="square" rtlCol="0">
            <a:spAutoFit/>
          </a:bodyPr>
          <a:lstStyle/>
          <a:p>
            <a:pPr algn="ctr"/>
            <a:r>
              <a:rPr lang="pt-BR" sz="7200" dirty="0"/>
              <a:t>O problema proposto </a:t>
            </a:r>
          </a:p>
        </p:txBody>
      </p:sp>
    </p:spTree>
    <p:extLst>
      <p:ext uri="{BB962C8B-B14F-4D97-AF65-F5344CB8AC3E}">
        <p14:creationId xmlns:p14="http://schemas.microsoft.com/office/powerpoint/2010/main" val="193484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Introdução &gt; O problema proposto</a:t>
            </a:r>
            <a:endParaRPr lang="pt-BR" sz="7200" dirty="0"/>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254334"/>
            <a:ext cx="12192000" cy="2554545"/>
          </a:xfrm>
          <a:prstGeom prst="rect">
            <a:avLst/>
          </a:prstGeom>
          <a:noFill/>
        </p:spPr>
        <p:txBody>
          <a:bodyPr wrap="square" rtlCol="0">
            <a:spAutoFit/>
          </a:bodyPr>
          <a:lstStyle/>
          <a:p>
            <a:pPr algn="just"/>
            <a:r>
              <a:rPr lang="pt-BR" sz="2000" dirty="0"/>
              <a:t>	Por não apresentar vacinas suficientes para todos nem medicamentos disponíveis para o tratamento da Covid-19, é importante entender quais características apresentam as pessoas mais suscetíveis ao óbito e contagio. </a:t>
            </a:r>
          </a:p>
          <a:p>
            <a:pPr algn="just"/>
            <a:endParaRPr lang="pt-BR" sz="2000" dirty="0"/>
          </a:p>
          <a:p>
            <a:pPr algn="just"/>
            <a:r>
              <a:rPr lang="pt-BR" sz="2000" dirty="0"/>
              <a:t>	Buscando entender esse comportamento, foram usadas bases de dados do Governo do Estado de Minas Gerais sobre residentes que foram contagiados e quais foram a óbito em decorrência da covid-19, a qual nos ajudará a encontrar um grupo de risco para a doença. Para um melhor entendimento do comportamento da doença, também será criado um modelo de </a:t>
            </a:r>
            <a:r>
              <a:rPr lang="pt-BR" sz="2000" dirty="0" err="1"/>
              <a:t>machine</a:t>
            </a:r>
            <a:r>
              <a:rPr lang="pt-BR" sz="2000" dirty="0"/>
              <a:t> </a:t>
            </a:r>
            <a:r>
              <a:rPr lang="pt-BR" sz="2000" dirty="0" err="1"/>
              <a:t>learning</a:t>
            </a:r>
            <a:r>
              <a:rPr lang="pt-BR" sz="2000" dirty="0"/>
              <a:t> de classificação, que buscará classificar pacientes em possíveis recuperações ou óbitos. </a:t>
            </a:r>
          </a:p>
        </p:txBody>
      </p:sp>
      <p:pic>
        <p:nvPicPr>
          <p:cNvPr id="6" name="Imagem 5">
            <a:extLst>
              <a:ext uri="{FF2B5EF4-FFF2-40B4-BE49-F238E27FC236}">
                <a16:creationId xmlns:a16="http://schemas.microsoft.com/office/drawing/2014/main" id="{0A057FF5-6C3E-4AC1-A975-C36C6D4DC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494" y="3808878"/>
            <a:ext cx="4264505" cy="3049121"/>
          </a:xfrm>
          <a:prstGeom prst="rect">
            <a:avLst/>
          </a:prstGeom>
        </p:spPr>
      </p:pic>
    </p:spTree>
    <p:extLst>
      <p:ext uri="{BB962C8B-B14F-4D97-AF65-F5344CB8AC3E}">
        <p14:creationId xmlns:p14="http://schemas.microsoft.com/office/powerpoint/2010/main" val="18721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2380695" y="1171853"/>
            <a:ext cx="7430610" cy="1200329"/>
          </a:xfrm>
          <a:prstGeom prst="rect">
            <a:avLst/>
          </a:prstGeom>
          <a:noFill/>
        </p:spPr>
        <p:txBody>
          <a:bodyPr wrap="square" rtlCol="0">
            <a:spAutoFit/>
          </a:bodyPr>
          <a:lstStyle/>
          <a:p>
            <a:pPr algn="ctr"/>
            <a:r>
              <a:rPr lang="pt-BR" sz="7200" dirty="0"/>
              <a:t>Introdução</a:t>
            </a:r>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2828835"/>
            <a:ext cx="12191999" cy="1200329"/>
          </a:xfrm>
          <a:prstGeom prst="rect">
            <a:avLst/>
          </a:prstGeom>
          <a:noFill/>
        </p:spPr>
        <p:txBody>
          <a:bodyPr wrap="square" rtlCol="0">
            <a:spAutoFit/>
          </a:bodyPr>
          <a:lstStyle/>
          <a:p>
            <a:pPr algn="ctr"/>
            <a:r>
              <a:rPr lang="pt-BR" sz="7200" dirty="0"/>
              <a:t>Objetivos  </a:t>
            </a:r>
          </a:p>
        </p:txBody>
      </p:sp>
    </p:spTree>
    <p:extLst>
      <p:ext uri="{BB962C8B-B14F-4D97-AF65-F5344CB8AC3E}">
        <p14:creationId xmlns:p14="http://schemas.microsoft.com/office/powerpoint/2010/main" val="238642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876233-BC6B-4303-9049-C25E21B6A3D0}"/>
              </a:ext>
            </a:extLst>
          </p:cNvPr>
          <p:cNvSpPr txBox="1"/>
          <p:nvPr/>
        </p:nvSpPr>
        <p:spPr>
          <a:xfrm>
            <a:off x="0" y="0"/>
            <a:ext cx="12192000" cy="830997"/>
          </a:xfrm>
          <a:prstGeom prst="rect">
            <a:avLst/>
          </a:prstGeom>
          <a:noFill/>
        </p:spPr>
        <p:txBody>
          <a:bodyPr wrap="square" rtlCol="0">
            <a:spAutoFit/>
          </a:bodyPr>
          <a:lstStyle/>
          <a:p>
            <a:r>
              <a:rPr lang="pt-BR" sz="4800" dirty="0"/>
              <a:t>Introdução &gt; Objetivos</a:t>
            </a:r>
            <a:endParaRPr lang="pt-BR" sz="7200" dirty="0"/>
          </a:p>
        </p:txBody>
      </p:sp>
      <p:sp>
        <p:nvSpPr>
          <p:cNvPr id="3" name="CaixaDeTexto 2">
            <a:extLst>
              <a:ext uri="{FF2B5EF4-FFF2-40B4-BE49-F238E27FC236}">
                <a16:creationId xmlns:a16="http://schemas.microsoft.com/office/drawing/2014/main" id="{2AA9A4D5-09E2-4337-859A-06C17CD0B94F}"/>
              </a:ext>
            </a:extLst>
          </p:cNvPr>
          <p:cNvSpPr txBox="1"/>
          <p:nvPr/>
        </p:nvSpPr>
        <p:spPr>
          <a:xfrm>
            <a:off x="0" y="1254334"/>
            <a:ext cx="12192000" cy="1631216"/>
          </a:xfrm>
          <a:prstGeom prst="rect">
            <a:avLst/>
          </a:prstGeom>
          <a:noFill/>
        </p:spPr>
        <p:txBody>
          <a:bodyPr wrap="square" rtlCol="0">
            <a:spAutoFit/>
          </a:bodyPr>
          <a:lstStyle/>
          <a:p>
            <a:pPr algn="just"/>
            <a:r>
              <a:rPr lang="pt-BR" sz="2000" dirty="0"/>
              <a:t>	O objetivo deste trabalho é encontrar possíveis relações do COVID-19 com as variáveis de estudo: sexo, faixa etária, comorbidades, etnia, necessidade de internação e UTI. Dessa maneira, espera-se encontrar um grupo de maior risco para a doença, tanto para contagio quanto para óbitos. Além de usar modelo de </a:t>
            </a:r>
            <a:r>
              <a:rPr lang="pt-BR" sz="2000" dirty="0" err="1"/>
              <a:t>machine</a:t>
            </a:r>
            <a:r>
              <a:rPr lang="pt-BR" sz="2000" dirty="0"/>
              <a:t> </a:t>
            </a:r>
            <a:r>
              <a:rPr lang="pt-BR" sz="2000" dirty="0" err="1"/>
              <a:t>learning</a:t>
            </a:r>
            <a:r>
              <a:rPr lang="pt-BR" sz="2000" dirty="0"/>
              <a:t> para avaliar a possibilidade da evolução do paciente, entender se ele tem mais chances de se recuperar ou vir a óbito. </a:t>
            </a:r>
          </a:p>
        </p:txBody>
      </p:sp>
      <p:pic>
        <p:nvPicPr>
          <p:cNvPr id="5" name="Imagem 4">
            <a:extLst>
              <a:ext uri="{FF2B5EF4-FFF2-40B4-BE49-F238E27FC236}">
                <a16:creationId xmlns:a16="http://schemas.microsoft.com/office/drawing/2014/main" id="{E040A5C1-CCC4-4DF0-B8A5-6DA537BA8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046" y="4069981"/>
            <a:ext cx="4139953" cy="2759969"/>
          </a:xfrm>
          <a:prstGeom prst="rect">
            <a:avLst/>
          </a:prstGeom>
        </p:spPr>
      </p:pic>
    </p:spTree>
    <p:extLst>
      <p:ext uri="{BB962C8B-B14F-4D97-AF65-F5344CB8AC3E}">
        <p14:creationId xmlns:p14="http://schemas.microsoft.com/office/powerpoint/2010/main" val="55069872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3806</Words>
  <Application>Microsoft Office PowerPoint</Application>
  <PresentationFormat>Widescreen</PresentationFormat>
  <Paragraphs>619</Paragraphs>
  <Slides>54</Slides>
  <Notes>2</Notes>
  <HiddenSlides>8</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54</vt:i4>
      </vt:variant>
    </vt:vector>
  </HeadingPairs>
  <TitlesOfParts>
    <vt:vector size="58" baseType="lpstr">
      <vt:lpstr>Arial</vt:lpstr>
      <vt:lpstr>Calibri</vt:lpstr>
      <vt:lpstr>Calibri Light</vt:lpstr>
      <vt:lpstr>Tema do Office</vt:lpstr>
      <vt:lpstr>PONTIFÍCIA UNIVERSIDADE CATÓLICA DE MINAS GERAIS NÚCLEO DE EDUCAÇÃO A DISTÂNCIA Pós-graduação Lato Sensu em Ciência de Dados e Big Data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Gabi</dc:creator>
  <cp:lastModifiedBy>Gabi</cp:lastModifiedBy>
  <cp:revision>75</cp:revision>
  <dcterms:created xsi:type="dcterms:W3CDTF">2022-03-29T20:48:42Z</dcterms:created>
  <dcterms:modified xsi:type="dcterms:W3CDTF">2022-04-02T03:48:14Z</dcterms:modified>
</cp:coreProperties>
</file>