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56" r:id="rId13"/>
    <p:sldId id="273" r:id="rId14"/>
    <p:sldId id="278" r:id="rId15"/>
    <p:sldId id="27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1AD16-ABE5-4B48-A04A-DDDAA0C64C0D}" type="datetimeFigureOut">
              <a:rPr lang="es-UY" smtClean="0"/>
              <a:pPr/>
              <a:t>11/04/2016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E861D-9279-49BF-8705-D1231BC2D56B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xmlns="" val="320811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UT3.TA1.Ejercicio 0</a:t>
            </a:r>
            <a:endParaRPr lang="es-UY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UY" sz="3600" dirty="0" smtClean="0"/>
              <a:t>Analiza cada una de las siguientes preguntas sobre una lista enlazada.</a:t>
            </a:r>
          </a:p>
          <a:p>
            <a:pPr>
              <a:buNone/>
            </a:pPr>
            <a:r>
              <a:rPr lang="es-ES" sz="3600" dirty="0" smtClean="0"/>
              <a:t>Por cada una de las preguntas, haz un esquema de cómo se cambian las referencias a los nodos.</a:t>
            </a:r>
          </a:p>
          <a:p>
            <a:pPr>
              <a:buNone/>
            </a:pPr>
            <a:r>
              <a:rPr lang="es-ES" sz="3600" dirty="0" smtClean="0"/>
              <a:t>Responde a las preguntas que se realicen.</a:t>
            </a:r>
          </a:p>
          <a:p>
            <a:pPr>
              <a:buNone/>
            </a:pPr>
            <a:r>
              <a:rPr lang="es-ES" sz="3600" dirty="0" smtClean="0"/>
              <a:t>Sube a la tarea correspondiente en </a:t>
            </a:r>
            <a:r>
              <a:rPr lang="es-ES" sz="3600" dirty="0" err="1" smtClean="0"/>
              <a:t>webasignatura</a:t>
            </a:r>
            <a:r>
              <a:rPr lang="es-ES" sz="3600" dirty="0" smtClean="0"/>
              <a:t> los esquemas dibujados.</a:t>
            </a:r>
            <a:endParaRPr lang="es-UY" sz="3600" dirty="0" smtClean="0"/>
          </a:p>
          <a:p>
            <a:endParaRPr lang="es-UY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988840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En una lista enlazada simple, el siguiente fragmento de código JAVA:</a:t>
            </a:r>
          </a:p>
          <a:p>
            <a:pPr lvl="1"/>
            <a:endParaRPr lang="es-UY" sz="3600" dirty="0" smtClean="0"/>
          </a:p>
          <a:p>
            <a:pPr lvl="1"/>
            <a:r>
              <a:rPr lang="es-UY" sz="3600" dirty="0" smtClean="0"/>
              <a:t>actual = </a:t>
            </a:r>
            <a:r>
              <a:rPr lang="es-UY" sz="3600" dirty="0" err="1" smtClean="0"/>
              <a:t>cabezalista</a:t>
            </a:r>
            <a:endParaRPr lang="es-UY" sz="3600" dirty="0" smtClean="0"/>
          </a:p>
          <a:p>
            <a:pPr lvl="1"/>
            <a:r>
              <a:rPr lang="es-UY" sz="3600" dirty="0" err="1" smtClean="0"/>
              <a:t>while</a:t>
            </a:r>
            <a:r>
              <a:rPr lang="es-UY" sz="3600" dirty="0" smtClean="0"/>
              <a:t>( </a:t>
            </a:r>
            <a:r>
              <a:rPr lang="es-UY" sz="3600" dirty="0" err="1" smtClean="0"/>
              <a:t>actual.siguiente</a:t>
            </a:r>
            <a:r>
              <a:rPr lang="es-UY" sz="3600" dirty="0" smtClean="0"/>
              <a:t> != </a:t>
            </a:r>
            <a:r>
              <a:rPr lang="es-UY" sz="3600" dirty="0" err="1" smtClean="0"/>
              <a:t>null</a:t>
            </a:r>
            <a:r>
              <a:rPr lang="es-UY" sz="3600" dirty="0" smtClean="0"/>
              <a:t> &amp;&amp; !</a:t>
            </a:r>
            <a:r>
              <a:rPr lang="es-UY" sz="3600" dirty="0" err="1" smtClean="0"/>
              <a:t>actual.siguiente.dato.equals</a:t>
            </a:r>
            <a:r>
              <a:rPr lang="es-UY" sz="3600" dirty="0" smtClean="0"/>
              <a:t>(x) )</a:t>
            </a:r>
          </a:p>
          <a:p>
            <a:pPr lvl="1"/>
            <a:r>
              <a:rPr lang="es-UY" sz="3600" dirty="0" smtClean="0"/>
              <a:t>actual = </a:t>
            </a:r>
            <a:r>
              <a:rPr lang="es-UY" sz="3600" dirty="0" err="1" smtClean="0"/>
              <a:t>actual.siguiente</a:t>
            </a:r>
            <a:r>
              <a:rPr lang="es-UY" sz="3600" dirty="0" smtClean="0"/>
              <a:t>;</a:t>
            </a:r>
            <a:endParaRPr lang="es-UY" sz="3600" dirty="0"/>
          </a:p>
        </p:txBody>
      </p:sp>
      <p:sp>
        <p:nvSpPr>
          <p:cNvPr id="3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Pregunta 5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Respuestas a la Pregunta 5</a:t>
            </a:r>
            <a:endParaRPr lang="es-UY" dirty="0"/>
          </a:p>
        </p:txBody>
      </p:sp>
      <p:sp>
        <p:nvSpPr>
          <p:cNvPr id="4" name="3 Rectángulo"/>
          <p:cNvSpPr/>
          <p:nvPr/>
        </p:nvSpPr>
        <p:spPr>
          <a:xfrm>
            <a:off x="251520" y="177281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a. Debe tener como pre condición que la lista no está vacía o que se usa un nodo especial de cabecera.</a:t>
            </a:r>
          </a:p>
          <a:p>
            <a:r>
              <a:rPr lang="es-UY" sz="3600" dirty="0" smtClean="0"/>
              <a:t>b. Tiene como post condición que actual es nulo o que el dato de actual es "x".</a:t>
            </a:r>
          </a:p>
          <a:p>
            <a:r>
              <a:rPr lang="es-UY" sz="3600" dirty="0" smtClean="0"/>
              <a:t>c. Está mal construido ya que al faltar los corchetes no se realizará la iteración.</a:t>
            </a:r>
          </a:p>
          <a:p>
            <a:r>
              <a:rPr lang="es-UY" sz="3600" dirty="0" smtClean="0"/>
              <a:t>d. Se comporta en forma errática ya que no se asegura que el dato "x" exista.</a:t>
            </a:r>
            <a:endParaRPr lang="es-UY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 1</a:t>
            </a:r>
            <a:endParaRPr lang="es-UY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La tienda “Grandeza y Elegancia </a:t>
            </a:r>
            <a:r>
              <a:rPr lang="es-ES" dirty="0" err="1"/>
              <a:t>ANte</a:t>
            </a:r>
            <a:r>
              <a:rPr lang="es-ES" dirty="0"/>
              <a:t> Todo” (por sus siglas </a:t>
            </a:r>
            <a:r>
              <a:rPr lang="es-ES" i="1" dirty="0" err="1"/>
              <a:t>G.E.AN.T</a:t>
            </a:r>
            <a:r>
              <a:rPr lang="es-ES" dirty="0"/>
              <a:t>), líder en el rubro de supermercados del país, necesita gestionar los productos de su supermercado, y nos ha encargado la construcción de un sistema software que permita hacerlo en forma eficiente. </a:t>
            </a:r>
            <a:endParaRPr lang="es-ES" dirty="0" smtClean="0"/>
          </a:p>
          <a:p>
            <a:pPr lvl="1"/>
            <a:r>
              <a:rPr lang="es-ES" dirty="0"/>
              <a:t>Nombre del producto (alfanumérico, máximo 30 caracteres),  </a:t>
            </a:r>
            <a:endParaRPr lang="en-US" dirty="0"/>
          </a:p>
          <a:p>
            <a:pPr lvl="1"/>
            <a:r>
              <a:rPr lang="es-ES" dirty="0"/>
              <a:t>Código de identificación del producto (alfanumérico, máximo 20 caracteres)</a:t>
            </a:r>
            <a:endParaRPr lang="en-US" dirty="0"/>
          </a:p>
          <a:p>
            <a:pPr lvl="1"/>
            <a:r>
              <a:rPr lang="es-ES" dirty="0"/>
              <a:t>Precio unitario (coma flotante).</a:t>
            </a:r>
            <a:endParaRPr lang="en-US" dirty="0"/>
          </a:p>
          <a:p>
            <a:endParaRPr lang="en-US" dirty="0"/>
          </a:p>
          <a:p>
            <a:r>
              <a:rPr lang="es-ES" dirty="0" smtClean="0"/>
              <a:t>Las </a:t>
            </a:r>
            <a:r>
              <a:rPr lang="es-ES" dirty="0"/>
              <a:t>listas pueden implementarse físicamente de dos formas básicas: utilizando un </a:t>
            </a:r>
            <a:r>
              <a:rPr lang="es-ES" dirty="0" err="1"/>
              <a:t>array</a:t>
            </a:r>
            <a:r>
              <a:rPr lang="es-ES" dirty="0"/>
              <a:t>, o armando una lista encadenada. Se desea la opinión experta de tu Equipo para determinar qué utilizar para resolver eficientemente el problema planteado. </a:t>
            </a:r>
            <a:endParaRPr lang="en-US" dirty="0"/>
          </a:p>
          <a:p>
            <a:pPr lvl="0"/>
            <a:endParaRPr lang="es-ES_tradnl" dirty="0" smtClean="0"/>
          </a:p>
          <a:p>
            <a:pPr lvl="0"/>
            <a:endParaRPr lang="es-ES_tradnl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EJERCICIO 1 –p1</a:t>
            </a:r>
            <a:endParaRPr lang="es-UY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886003"/>
          </a:xfrm>
        </p:spPr>
        <p:txBody>
          <a:bodyPr>
            <a:normAutofit/>
          </a:bodyPr>
          <a:lstStyle/>
          <a:p>
            <a:pPr lvl="0"/>
            <a:r>
              <a:rPr lang="es-ES" sz="2800" dirty="0"/>
              <a:t>¿Cuál es el costo de memoria en cada caso? (usando </a:t>
            </a:r>
            <a:r>
              <a:rPr lang="es-ES" sz="2800" dirty="0" err="1"/>
              <a:t>arrays</a:t>
            </a:r>
            <a:r>
              <a:rPr lang="es-ES" sz="2800" dirty="0"/>
              <a:t> o listas encadenadas)</a:t>
            </a:r>
            <a:endParaRPr lang="en-US" sz="2800" dirty="0"/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38 , 42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42, 38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260, 264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Otro… justificar</a:t>
            </a:r>
            <a:endParaRPr lang="es-ES_tradnl" sz="2000" dirty="0" smtClean="0"/>
          </a:p>
          <a:p>
            <a:pPr lvl="0"/>
            <a:endParaRPr lang="es-ES_tradnl" sz="2800" dirty="0" smtClean="0"/>
          </a:p>
          <a:p>
            <a:pPr lvl="0"/>
            <a:endParaRPr lang="es-ES_tradnl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30121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EJERCICIO 1 –p2</a:t>
            </a:r>
            <a:endParaRPr lang="es-UY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88600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¿</a:t>
            </a:r>
            <a:r>
              <a:rPr lang="es-ES" sz="2800" dirty="0"/>
              <a:t>Cuáles son las consideraciones que tu Equipo haría referentes a la cantidad de productos que soporta cada tipo de estructura</a:t>
            </a:r>
            <a:r>
              <a:rPr lang="es-ES" sz="2800" dirty="0" smtClean="0"/>
              <a:t>?</a:t>
            </a:r>
            <a:endParaRPr lang="en-US" sz="2800" dirty="0"/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Podemos usar </a:t>
            </a:r>
            <a:r>
              <a:rPr lang="es-ES_tradnl" sz="2400" dirty="0" err="1" smtClean="0"/>
              <a:t>arrays</a:t>
            </a:r>
            <a:r>
              <a:rPr lang="es-ES_tradnl" sz="2400" dirty="0" smtClean="0"/>
              <a:t> siempre, para cualquier cantidad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Las listas no están buenas para pocos elementos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Los </a:t>
            </a:r>
            <a:r>
              <a:rPr lang="es-ES_tradnl" sz="2400" dirty="0" err="1" smtClean="0"/>
              <a:t>arrays</a:t>
            </a:r>
            <a:r>
              <a:rPr lang="es-ES_tradnl" sz="2400" dirty="0" smtClean="0"/>
              <a:t> pueden redimensionarse, así que no importa la cantidad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_tradnl" sz="2400" dirty="0" smtClean="0"/>
              <a:t>¿cuántos elementos tendrá que almacenar mi aplicación real? (</a:t>
            </a:r>
            <a:r>
              <a:rPr lang="en-US" sz="2400" dirty="0"/>
              <a:t>¿</a:t>
            </a:r>
            <a:r>
              <a:rPr lang="es-ES_tradnl" sz="2400" dirty="0" smtClean="0"/>
              <a:t>hipermercado o almacén de barrio?)</a:t>
            </a:r>
            <a:endParaRPr lang="es-ES_tradnl" sz="2000" dirty="0" smtClean="0"/>
          </a:p>
          <a:p>
            <a:pPr lvl="0"/>
            <a:endParaRPr lang="es-ES_tradnl" sz="2800" dirty="0" smtClean="0"/>
          </a:p>
          <a:p>
            <a:pPr lvl="0"/>
            <a:endParaRPr lang="es-ES_tradnl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3953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EJERCICIO 1 –p3</a:t>
            </a:r>
            <a:endParaRPr lang="es-UY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251520" y="908721"/>
            <a:ext cx="8352928" cy="864096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800" dirty="0" smtClean="0"/>
              <a:t>Eficiencia </a:t>
            </a:r>
            <a:r>
              <a:rPr lang="es-ES" sz="2800" dirty="0"/>
              <a:t>de las operaciones </a:t>
            </a:r>
            <a:r>
              <a:rPr lang="es-ES" sz="2800" dirty="0" smtClean="0"/>
              <a:t>dependiendo </a:t>
            </a:r>
            <a:r>
              <a:rPr lang="es-ES" sz="2800" dirty="0"/>
              <a:t>de cada </a:t>
            </a:r>
            <a:r>
              <a:rPr lang="es-ES" sz="2800" dirty="0" smtClean="0"/>
              <a:t>implementación? </a:t>
            </a:r>
            <a:r>
              <a:rPr lang="es-E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argumentar</a:t>
            </a:r>
            <a:r>
              <a:rPr lang="en-US" sz="2800" dirty="0" smtClean="0"/>
              <a:t>)</a:t>
            </a:r>
            <a:endParaRPr lang="en-US" sz="2400" dirty="0" smtClean="0"/>
          </a:p>
          <a:p>
            <a:pPr lvl="0"/>
            <a:endParaRPr lang="es-ES_tradnl" sz="2800" dirty="0" smtClean="0"/>
          </a:p>
          <a:p>
            <a:pPr lvl="0"/>
            <a:endParaRPr lang="es-ES_tradnl" dirty="0" smtClean="0"/>
          </a:p>
          <a:p>
            <a:endParaRPr lang="es-UY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974217"/>
            <a:ext cx="381642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s-ES_tradnl" sz="2400" dirty="0" smtClean="0"/>
              <a:t>Mejor </a:t>
            </a:r>
            <a:r>
              <a:rPr lang="es-ES_tradnl" sz="2400" dirty="0" err="1" smtClean="0"/>
              <a:t>array</a:t>
            </a:r>
            <a:r>
              <a:rPr lang="es-ES_tradnl" sz="2400" dirty="0" smtClean="0"/>
              <a:t> que lista</a:t>
            </a:r>
          </a:p>
          <a:p>
            <a:pPr marL="914400" lvl="1" indent="-457200">
              <a:buFont typeface="+mj-lt"/>
              <a:buAutoNum type="alphaUcPeriod"/>
            </a:pPr>
            <a:endParaRPr lang="es-ES_tradnl" sz="2400" dirty="0" smtClean="0"/>
          </a:p>
          <a:p>
            <a:pPr marL="914400" lvl="1" indent="-457200">
              <a:buFont typeface="+mj-lt"/>
              <a:buAutoNum type="alphaUcPeriod"/>
            </a:pPr>
            <a:endParaRPr lang="es-ES_tradnl" sz="2400" dirty="0" smtClean="0"/>
          </a:p>
          <a:p>
            <a:pPr marL="914400" lvl="1" indent="-457200">
              <a:buFont typeface="+mj-lt"/>
              <a:buAutoNum type="alphaUcPeriod"/>
            </a:pPr>
            <a:endParaRPr lang="es-ES_tradnl" sz="2400" dirty="0"/>
          </a:p>
          <a:p>
            <a:pPr marL="914400" lvl="1" indent="-457200">
              <a:buFont typeface="+mj-lt"/>
              <a:buAutoNum type="alphaUcPeriod"/>
            </a:pPr>
            <a:r>
              <a:rPr lang="es-ES_tradnl" sz="2400" dirty="0" smtClean="0"/>
              <a:t>Mejor lista que </a:t>
            </a:r>
            <a:r>
              <a:rPr lang="es-ES_tradnl" sz="2400" dirty="0" err="1" smtClean="0"/>
              <a:t>array</a:t>
            </a:r>
            <a:endParaRPr lang="es-ES_tradnl" sz="2400" dirty="0" smtClean="0"/>
          </a:p>
          <a:p>
            <a:pPr marL="914400" lvl="1" indent="-457200">
              <a:buFont typeface="+mj-lt"/>
              <a:buAutoNum type="alphaUcPeriod"/>
            </a:pPr>
            <a:endParaRPr lang="es-ES_tradnl" sz="2400" dirty="0"/>
          </a:p>
          <a:p>
            <a:pPr marL="914400" lvl="1" indent="-457200">
              <a:buFont typeface="+mj-lt"/>
              <a:buAutoNum type="alphaUcPeriod"/>
            </a:pPr>
            <a:endParaRPr lang="es-ES_tradnl" sz="2400" dirty="0" smtClean="0"/>
          </a:p>
          <a:p>
            <a:pPr marL="914400" lvl="1" indent="-457200">
              <a:buFont typeface="+mj-lt"/>
              <a:buAutoNum type="alphaUcPeriod"/>
            </a:pPr>
            <a:endParaRPr lang="es-ES_tradnl" sz="24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s-ES_tradnl" sz="2400" dirty="0" smtClean="0"/>
              <a:t>Es indiferente</a:t>
            </a:r>
            <a:endParaRPr lang="es-ES_tradnl" sz="2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906954"/>
            <a:ext cx="439248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es-ES" sz="2800" dirty="0"/>
              <a:t>Incorporar un nuevo producto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2800" dirty="0"/>
              <a:t>Agregar stock a un producto existente.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s-ES" sz="2800" dirty="0"/>
              <a:t>Reducir el stock de un producto existente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s-ES" sz="2800" dirty="0"/>
              <a:t>Listar todos los productos registrados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681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Pregunta 1</a:t>
            </a:r>
            <a:endParaRPr lang="es-UY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sz="3600" dirty="0" smtClean="0"/>
              <a:t>El siguiente fragmento de código tiene como función:</a:t>
            </a:r>
            <a:br>
              <a:rPr lang="es-UY" sz="3600" dirty="0" smtClean="0"/>
            </a:br>
            <a:r>
              <a:rPr lang="es-UY" sz="3600" dirty="0" err="1" smtClean="0"/>
              <a:t>public</a:t>
            </a:r>
            <a:r>
              <a:rPr lang="es-UY" sz="3600" dirty="0" smtClean="0"/>
              <a:t> </a:t>
            </a:r>
            <a:r>
              <a:rPr lang="es-UY" sz="3600" dirty="0" err="1" smtClean="0"/>
              <a:t>void</a:t>
            </a:r>
            <a:r>
              <a:rPr lang="es-UY" sz="3600" dirty="0" smtClean="0"/>
              <a:t> </a:t>
            </a:r>
            <a:r>
              <a:rPr lang="es-UY" sz="3600" dirty="0" err="1" smtClean="0"/>
              <a:t>myFunction</a:t>
            </a:r>
            <a:r>
              <a:rPr lang="es-UY" sz="3600" dirty="0" smtClean="0"/>
              <a:t> (</a:t>
            </a:r>
            <a:r>
              <a:rPr lang="es-UY" sz="3600" dirty="0" err="1" smtClean="0"/>
              <a:t>int</a:t>
            </a:r>
            <a:r>
              <a:rPr lang="es-UY" sz="3600" dirty="0" smtClean="0"/>
              <a:t> i) {</a:t>
            </a:r>
            <a:br>
              <a:rPr lang="es-UY" sz="3600" dirty="0" smtClean="0"/>
            </a:br>
            <a:r>
              <a:rPr lang="es-UY" sz="3600" dirty="0" smtClean="0"/>
              <a:t>Nodo </a:t>
            </a:r>
            <a:r>
              <a:rPr lang="es-UY" sz="3600" dirty="0" err="1" smtClean="0"/>
              <a:t>nodo</a:t>
            </a:r>
            <a:r>
              <a:rPr lang="es-UY" sz="3600" dirty="0" smtClean="0"/>
              <a:t> = new Nodo (i, cabeza);</a:t>
            </a:r>
            <a:br>
              <a:rPr lang="es-UY" sz="3600" dirty="0" smtClean="0"/>
            </a:br>
            <a:r>
              <a:rPr lang="es-UY" sz="3600" dirty="0" smtClean="0"/>
              <a:t>cabeza = nodo;</a:t>
            </a:r>
            <a:br>
              <a:rPr lang="es-UY" sz="3600" dirty="0" smtClean="0"/>
            </a:br>
            <a:r>
              <a:rPr lang="es-UY" sz="3600" dirty="0" smtClean="0"/>
              <a:t>}</a:t>
            </a:r>
          </a:p>
          <a:p>
            <a:endParaRPr lang="es-UY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99592" y="2132856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a. Agregar un nodo a continuación del nodo “cabeza”.</a:t>
            </a:r>
          </a:p>
          <a:p>
            <a:r>
              <a:rPr lang="es-UY" sz="3600" dirty="0" smtClean="0"/>
              <a:t>b. Quitar el nodo de la lista.</a:t>
            </a:r>
          </a:p>
          <a:p>
            <a:r>
              <a:rPr lang="es-UY" sz="3600" dirty="0" smtClean="0"/>
              <a:t>c. Agregar un nodo al principio de la lista.</a:t>
            </a:r>
          </a:p>
          <a:p>
            <a:r>
              <a:rPr lang="es-UY" sz="3600" dirty="0" smtClean="0"/>
              <a:t>d. Agregar un nodo al final de la lista.</a:t>
            </a:r>
            <a:endParaRPr lang="es-UY" sz="3600" dirty="0"/>
          </a:p>
        </p:txBody>
      </p:sp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Respuestas a la Pregunta 1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2132856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En una lista circular, el siguiente fragmento de código JAVA:</a:t>
            </a:r>
          </a:p>
          <a:p>
            <a:pPr lvl="1"/>
            <a:r>
              <a:rPr lang="es-UY" sz="3600" dirty="0" smtClean="0"/>
              <a:t>actual = primero;</a:t>
            </a:r>
          </a:p>
          <a:p>
            <a:pPr lvl="1"/>
            <a:r>
              <a:rPr lang="es-UY" sz="3600" dirty="0" err="1" smtClean="0"/>
              <a:t>while</a:t>
            </a:r>
            <a:r>
              <a:rPr lang="es-UY" sz="3600" dirty="0" smtClean="0"/>
              <a:t>( </a:t>
            </a:r>
            <a:r>
              <a:rPr lang="es-UY" sz="3600" dirty="0" err="1" smtClean="0"/>
              <a:t>actual.siguiente</a:t>
            </a:r>
            <a:r>
              <a:rPr lang="es-UY" sz="3600" dirty="0" smtClean="0"/>
              <a:t> != </a:t>
            </a:r>
            <a:r>
              <a:rPr lang="es-UY" sz="3600" dirty="0" err="1" smtClean="0"/>
              <a:t>null</a:t>
            </a:r>
            <a:r>
              <a:rPr lang="es-UY" sz="3600" dirty="0" smtClean="0"/>
              <a:t> )</a:t>
            </a:r>
          </a:p>
          <a:p>
            <a:pPr lvl="1"/>
            <a:r>
              <a:rPr lang="es-UY" sz="3600" dirty="0" smtClean="0"/>
              <a:t>actual = </a:t>
            </a:r>
            <a:r>
              <a:rPr lang="es-UY" sz="3600" dirty="0" err="1" smtClean="0"/>
              <a:t>actual.siguiente</a:t>
            </a:r>
            <a:r>
              <a:rPr lang="es-UY" sz="3600" dirty="0" smtClean="0"/>
              <a:t>;</a:t>
            </a:r>
          </a:p>
          <a:p>
            <a:pPr lvl="1"/>
            <a:r>
              <a:rPr lang="es-UY" sz="3600" dirty="0" err="1" smtClean="0"/>
              <a:t>actual.siguiente</a:t>
            </a:r>
            <a:r>
              <a:rPr lang="es-UY" sz="3600" dirty="0" smtClean="0"/>
              <a:t> = </a:t>
            </a:r>
            <a:r>
              <a:rPr lang="es-UY" sz="3600" dirty="0" err="1" smtClean="0"/>
              <a:t>otroNodo</a:t>
            </a:r>
            <a:r>
              <a:rPr lang="es-UY" sz="3600" dirty="0" smtClean="0"/>
              <a:t>;</a:t>
            </a:r>
          </a:p>
          <a:p>
            <a:pPr lvl="1"/>
            <a:r>
              <a:rPr lang="es-UY" sz="3600" dirty="0" err="1" smtClean="0"/>
              <a:t>otroNodo.siguiente</a:t>
            </a:r>
            <a:r>
              <a:rPr lang="es-UY" sz="3600" dirty="0" smtClean="0"/>
              <a:t> = </a:t>
            </a:r>
            <a:r>
              <a:rPr lang="es-UY" sz="3600" dirty="0" err="1" smtClean="0"/>
              <a:t>null</a:t>
            </a:r>
            <a:r>
              <a:rPr lang="es-UY" sz="3600" dirty="0" smtClean="0"/>
              <a:t>;</a:t>
            </a:r>
            <a:endParaRPr lang="es-UY" sz="3600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Pregunta 2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Respuestas a la Pregunta 2</a:t>
            </a:r>
            <a:endParaRPr lang="es-UY" dirty="0"/>
          </a:p>
        </p:txBody>
      </p:sp>
      <p:sp>
        <p:nvSpPr>
          <p:cNvPr id="5" name="4 Rectángulo"/>
          <p:cNvSpPr/>
          <p:nvPr/>
        </p:nvSpPr>
        <p:spPr>
          <a:xfrm>
            <a:off x="539552" y="1628800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200" dirty="0" smtClean="0"/>
              <a:t>a. Puede arrojar un resultado correcto si la lista fuera doblemente enlazada.</a:t>
            </a:r>
          </a:p>
          <a:p>
            <a:r>
              <a:rPr lang="es-UY" sz="3200" dirty="0" smtClean="0"/>
              <a:t>b. Debe necesariamente usar un nodo especial de cabecera para que el resultado sea correcto.</a:t>
            </a:r>
          </a:p>
          <a:p>
            <a:r>
              <a:rPr lang="es-UY" sz="3200" dirty="0" smtClean="0"/>
              <a:t>c. Puede dar un error en tiempo de ejecución si "actual" termina siendo nulo al terminar el bucle.</a:t>
            </a:r>
          </a:p>
          <a:p>
            <a:r>
              <a:rPr lang="es-UY" sz="3200" dirty="0" smtClean="0"/>
              <a:t>d. Aunque "actual" no sea nulo al inicio, ejecuta indefinidamente.</a:t>
            </a:r>
            <a:endParaRPr lang="es-UY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1772816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En una lista enlazada simple, el siguiente fragmento de código JAVA:</a:t>
            </a:r>
          </a:p>
          <a:p>
            <a:endParaRPr lang="es-UY" sz="3600" dirty="0" smtClean="0"/>
          </a:p>
          <a:p>
            <a:pPr lvl="1"/>
            <a:r>
              <a:rPr lang="es-UY" sz="3600" dirty="0" err="1" smtClean="0"/>
              <a:t>temporal.siguiente</a:t>
            </a:r>
            <a:r>
              <a:rPr lang="es-UY" sz="3600" dirty="0" smtClean="0"/>
              <a:t> = </a:t>
            </a:r>
            <a:r>
              <a:rPr lang="es-UY" sz="3600" dirty="0" err="1" smtClean="0"/>
              <a:t>actual.siguiente</a:t>
            </a:r>
            <a:r>
              <a:rPr lang="es-UY" sz="3600" dirty="0" smtClean="0"/>
              <a:t>;</a:t>
            </a:r>
          </a:p>
          <a:p>
            <a:pPr lvl="1"/>
            <a:r>
              <a:rPr lang="es-UY" sz="3600" dirty="0" err="1" smtClean="0"/>
              <a:t>actual.siguiente</a:t>
            </a:r>
            <a:r>
              <a:rPr lang="es-UY" sz="3600" dirty="0" smtClean="0"/>
              <a:t> = temporal;</a:t>
            </a:r>
            <a:endParaRPr lang="es-UY" sz="3600" dirty="0"/>
          </a:p>
        </p:txBody>
      </p:sp>
      <p:sp>
        <p:nvSpPr>
          <p:cNvPr id="3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Pregunta 3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Respuestas a la Pregunta 3</a:t>
            </a:r>
            <a:endParaRPr lang="es-UY" dirty="0"/>
          </a:p>
        </p:txBody>
      </p:sp>
      <p:sp>
        <p:nvSpPr>
          <p:cNvPr id="4" name="3 Rectángulo"/>
          <p:cNvSpPr/>
          <p:nvPr/>
        </p:nvSpPr>
        <p:spPr>
          <a:xfrm>
            <a:off x="611560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a. Elimina de la lista al nodo "actual".</a:t>
            </a:r>
          </a:p>
          <a:p>
            <a:r>
              <a:rPr lang="es-UY" sz="3600" dirty="0" smtClean="0"/>
              <a:t>b. Elimina de la lista al nodo "temporal".</a:t>
            </a:r>
          </a:p>
          <a:p>
            <a:r>
              <a:rPr lang="es-UY" sz="3600" dirty="0" smtClean="0"/>
              <a:t>c. Inserta el nodo "actual" a continuación del nodo "temporal".</a:t>
            </a:r>
          </a:p>
          <a:p>
            <a:r>
              <a:rPr lang="es-UY" sz="3600" dirty="0" smtClean="0"/>
              <a:t>d. Inserta el nodo "temporal" a continuación del nodo "actual".</a:t>
            </a:r>
            <a:endParaRPr lang="es-UY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1700808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En una lista enlazada simple, el siguiente fragmento de código JAVA:</a:t>
            </a:r>
          </a:p>
          <a:p>
            <a:endParaRPr lang="es-UY" sz="3600" dirty="0" smtClean="0"/>
          </a:p>
          <a:p>
            <a:pPr lvl="1"/>
            <a:r>
              <a:rPr lang="es-UY" sz="3600" dirty="0" smtClean="0"/>
              <a:t>temporal = </a:t>
            </a:r>
            <a:r>
              <a:rPr lang="es-UY" sz="3600" dirty="0" err="1" smtClean="0"/>
              <a:t>actual.siguiente</a:t>
            </a:r>
            <a:r>
              <a:rPr lang="es-UY" sz="3600" dirty="0" smtClean="0"/>
              <a:t>;</a:t>
            </a:r>
          </a:p>
          <a:p>
            <a:pPr lvl="1"/>
            <a:r>
              <a:rPr lang="es-UY" sz="3600" dirty="0" err="1" smtClean="0"/>
              <a:t>actual.siguiente</a:t>
            </a:r>
            <a:r>
              <a:rPr lang="es-UY" sz="3600" dirty="0" smtClean="0"/>
              <a:t> = </a:t>
            </a:r>
            <a:r>
              <a:rPr lang="es-UY" sz="3600" dirty="0" err="1" smtClean="0"/>
              <a:t>temporal.siguiente</a:t>
            </a:r>
            <a:r>
              <a:rPr lang="es-UY" sz="3600" dirty="0" smtClean="0"/>
              <a:t>;</a:t>
            </a:r>
            <a:endParaRPr lang="es-UY" sz="3600" dirty="0"/>
          </a:p>
        </p:txBody>
      </p:sp>
      <p:sp>
        <p:nvSpPr>
          <p:cNvPr id="3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Pregunta 4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UT3.TA1.Ejercicio 0</a:t>
            </a:r>
            <a:br>
              <a:rPr lang="es-ES" dirty="0" smtClean="0"/>
            </a:br>
            <a:r>
              <a:rPr lang="es-ES" dirty="0" smtClean="0"/>
              <a:t>Respuestas a la Pregunta 4</a:t>
            </a:r>
            <a:endParaRPr lang="es-UY" dirty="0"/>
          </a:p>
        </p:txBody>
      </p:sp>
      <p:sp>
        <p:nvSpPr>
          <p:cNvPr id="4" name="3 Rectángulo"/>
          <p:cNvSpPr/>
          <p:nvPr/>
        </p:nvSpPr>
        <p:spPr>
          <a:xfrm>
            <a:off x="395536" y="1916832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3600" dirty="0" smtClean="0"/>
              <a:t>a. Elimina de la lista al nodo "temporal".</a:t>
            </a:r>
          </a:p>
          <a:p>
            <a:r>
              <a:rPr lang="es-UY" sz="3600" dirty="0" smtClean="0"/>
              <a:t>b. Elimina de la lista al nodo "actual".</a:t>
            </a:r>
          </a:p>
          <a:p>
            <a:r>
              <a:rPr lang="es-UY" sz="3600" dirty="0" smtClean="0"/>
              <a:t>c. Inserta el nodo "actual" a continuación del nodo "temporal".</a:t>
            </a:r>
          </a:p>
          <a:p>
            <a:r>
              <a:rPr lang="es-UY" sz="3600" dirty="0" smtClean="0"/>
              <a:t>d. Inserta el nodo "temporal" a continuación del nodo "actual".</a:t>
            </a:r>
            <a:endParaRPr lang="es-UY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755</Words>
  <Application>Microsoft Office PowerPoint</Application>
  <PresentationFormat>Presentación en pantalla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UT3.TA1.Ejercicio 0</vt:lpstr>
      <vt:lpstr>UT3.TA1.Ejercicio 0 Pregunta 1</vt:lpstr>
      <vt:lpstr>UT3.TA1.Ejercicio 0 Respuestas a la Pregunta 1</vt:lpstr>
      <vt:lpstr>UT3.TA1.Ejercicio 0 Pregunta 2</vt:lpstr>
      <vt:lpstr>UT3.TA1.Ejercicio 0 Respuestas a la Pregunta 2</vt:lpstr>
      <vt:lpstr>UT3.TA1.Ejercicio 0 Pregunta 3</vt:lpstr>
      <vt:lpstr>UT3.TA1.Ejercicio 0 Respuestas a la Pregunta 3</vt:lpstr>
      <vt:lpstr>UT3.TA1.Ejercicio 0 Pregunta 4</vt:lpstr>
      <vt:lpstr>UT3.TA1.Ejercicio 0 Respuestas a la Pregunta 4</vt:lpstr>
      <vt:lpstr>UT3.TA1.Ejercicio 0 Pregunta 5</vt:lpstr>
      <vt:lpstr>UT3.TA1.Ejercicio 0 Respuestas a la Pregunta 5</vt:lpstr>
      <vt:lpstr>EJERCICIO 1</vt:lpstr>
      <vt:lpstr>EJERCICIO 1 –p1</vt:lpstr>
      <vt:lpstr>EJERCICIO 1 –p2</vt:lpstr>
      <vt:lpstr>EJERCICIO 1 –p3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</dc:title>
  <dc:creator>Ernesto</dc:creator>
  <cp:lastModifiedBy>aruibal</cp:lastModifiedBy>
  <cp:revision>17</cp:revision>
  <dcterms:modified xsi:type="dcterms:W3CDTF">2016-04-11T19:10:10Z</dcterms:modified>
</cp:coreProperties>
</file>