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01"/>
  </p:notesMasterIdLst>
  <p:handoutMasterIdLst>
    <p:handoutMasterId r:id="rId102"/>
  </p:handoutMasterIdLst>
  <p:sldIdLst>
    <p:sldId id="397" r:id="rId2"/>
    <p:sldId id="257" r:id="rId3"/>
    <p:sldId id="258" r:id="rId4"/>
    <p:sldId id="268" r:id="rId5"/>
    <p:sldId id="260" r:id="rId6"/>
    <p:sldId id="265" r:id="rId7"/>
    <p:sldId id="266" r:id="rId8"/>
    <p:sldId id="270" r:id="rId9"/>
    <p:sldId id="271" r:id="rId10"/>
    <p:sldId id="376" r:id="rId11"/>
    <p:sldId id="377" r:id="rId12"/>
    <p:sldId id="480" r:id="rId13"/>
    <p:sldId id="481" r:id="rId14"/>
    <p:sldId id="482" r:id="rId15"/>
    <p:sldId id="483" r:id="rId16"/>
    <p:sldId id="484" r:id="rId17"/>
    <p:sldId id="485" r:id="rId18"/>
    <p:sldId id="486" r:id="rId19"/>
    <p:sldId id="487" r:id="rId20"/>
    <p:sldId id="488" r:id="rId21"/>
    <p:sldId id="489" r:id="rId22"/>
    <p:sldId id="490" r:id="rId23"/>
    <p:sldId id="491" r:id="rId24"/>
    <p:sldId id="492" r:id="rId25"/>
    <p:sldId id="493" r:id="rId26"/>
    <p:sldId id="479" r:id="rId27"/>
    <p:sldId id="494" r:id="rId28"/>
    <p:sldId id="443" r:id="rId29"/>
    <p:sldId id="267" r:id="rId30"/>
    <p:sldId id="495" r:id="rId31"/>
    <p:sldId id="496" r:id="rId32"/>
    <p:sldId id="378" r:id="rId33"/>
    <p:sldId id="497" r:id="rId34"/>
    <p:sldId id="498" r:id="rId35"/>
    <p:sldId id="446" r:id="rId36"/>
    <p:sldId id="448" r:id="rId37"/>
    <p:sldId id="447" r:id="rId38"/>
    <p:sldId id="380" r:id="rId39"/>
    <p:sldId id="381" r:id="rId40"/>
    <p:sldId id="382" r:id="rId41"/>
    <p:sldId id="383" r:id="rId42"/>
    <p:sldId id="417" r:id="rId43"/>
    <p:sldId id="384" r:id="rId44"/>
    <p:sldId id="385" r:id="rId45"/>
    <p:sldId id="459" r:id="rId46"/>
    <p:sldId id="458" r:id="rId47"/>
    <p:sldId id="389" r:id="rId48"/>
    <p:sldId id="464" r:id="rId49"/>
    <p:sldId id="457" r:id="rId50"/>
    <p:sldId id="387" r:id="rId51"/>
    <p:sldId id="390" r:id="rId52"/>
    <p:sldId id="391" r:id="rId53"/>
    <p:sldId id="461" r:id="rId54"/>
    <p:sldId id="449" r:id="rId55"/>
    <p:sldId id="392" r:id="rId56"/>
    <p:sldId id="460" r:id="rId57"/>
    <p:sldId id="451" r:id="rId58"/>
    <p:sldId id="453" r:id="rId59"/>
    <p:sldId id="452" r:id="rId60"/>
    <p:sldId id="455" r:id="rId61"/>
    <p:sldId id="456" r:id="rId62"/>
    <p:sldId id="462" r:id="rId63"/>
    <p:sldId id="454" r:id="rId64"/>
    <p:sldId id="393" r:id="rId65"/>
    <p:sldId id="394" r:id="rId66"/>
    <p:sldId id="395" r:id="rId67"/>
    <p:sldId id="419" r:id="rId68"/>
    <p:sldId id="418" r:id="rId69"/>
    <p:sldId id="420" r:id="rId70"/>
    <p:sldId id="421" r:id="rId71"/>
    <p:sldId id="432" r:id="rId72"/>
    <p:sldId id="444" r:id="rId73"/>
    <p:sldId id="433" r:id="rId74"/>
    <p:sldId id="445" r:id="rId75"/>
    <p:sldId id="434" r:id="rId76"/>
    <p:sldId id="435" r:id="rId77"/>
    <p:sldId id="436" r:id="rId78"/>
    <p:sldId id="424" r:id="rId79"/>
    <p:sldId id="465" r:id="rId80"/>
    <p:sldId id="467" r:id="rId81"/>
    <p:sldId id="427" r:id="rId82"/>
    <p:sldId id="472" r:id="rId83"/>
    <p:sldId id="471" r:id="rId84"/>
    <p:sldId id="469" r:id="rId85"/>
    <p:sldId id="437" r:id="rId86"/>
    <p:sldId id="438" r:id="rId87"/>
    <p:sldId id="440" r:id="rId88"/>
    <p:sldId id="425" r:id="rId89"/>
    <p:sldId id="426" r:id="rId90"/>
    <p:sldId id="466" r:id="rId91"/>
    <p:sldId id="441" r:id="rId92"/>
    <p:sldId id="477" r:id="rId93"/>
    <p:sldId id="442" r:id="rId94"/>
    <p:sldId id="468" r:id="rId95"/>
    <p:sldId id="470" r:id="rId96"/>
    <p:sldId id="475" r:id="rId97"/>
    <p:sldId id="478" r:id="rId98"/>
    <p:sldId id="476" r:id="rId99"/>
    <p:sldId id="474" r:id="rId100"/>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06" autoAdjust="0"/>
  </p:normalViewPr>
  <p:slideViewPr>
    <p:cSldViewPr>
      <p:cViewPr varScale="1">
        <p:scale>
          <a:sx n="85" d="100"/>
          <a:sy n="85" d="100"/>
        </p:scale>
        <p:origin x="1378" y="11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1598"/>
    </p:cViewPr>
  </p:sorterViewPr>
  <p:notesViewPr>
    <p:cSldViewPr>
      <p:cViewPr varScale="1">
        <p:scale>
          <a:sx n="66" d="100"/>
          <a:sy n="66" d="100"/>
        </p:scale>
        <p:origin x="-2808"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70138" cy="47953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427" y="0"/>
            <a:ext cx="3170138" cy="479539"/>
          </a:xfrm>
          <a:prstGeom prst="rect">
            <a:avLst/>
          </a:prstGeom>
        </p:spPr>
        <p:txBody>
          <a:bodyPr vert="horz" lIns="91440" tIns="45720" rIns="91440" bIns="45720" rtlCol="0"/>
          <a:lstStyle>
            <a:lvl1pPr algn="r">
              <a:defRPr sz="1200"/>
            </a:lvl1pPr>
          </a:lstStyle>
          <a:p>
            <a:fld id="{A4465718-711E-46B2-817E-A0C8F1588621}" type="datetimeFigureOut">
              <a:rPr lang="en-US" smtClean="0"/>
              <a:t>9/5/2022</a:t>
            </a:fld>
            <a:endParaRPr lang="en-US"/>
          </a:p>
        </p:txBody>
      </p:sp>
      <p:sp>
        <p:nvSpPr>
          <p:cNvPr id="4" name="Footer Placeholder 3"/>
          <p:cNvSpPr>
            <a:spLocks noGrp="1"/>
          </p:cNvSpPr>
          <p:nvPr>
            <p:ph type="ftr" sz="quarter" idx="2"/>
          </p:nvPr>
        </p:nvSpPr>
        <p:spPr>
          <a:xfrm>
            <a:off x="1" y="9120172"/>
            <a:ext cx="3170138" cy="479539"/>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427" y="9120172"/>
            <a:ext cx="3170138" cy="479539"/>
          </a:xfrm>
          <a:prstGeom prst="rect">
            <a:avLst/>
          </a:prstGeom>
        </p:spPr>
        <p:txBody>
          <a:bodyPr vert="horz" lIns="91440" tIns="45720" rIns="91440" bIns="45720" rtlCol="0" anchor="b"/>
          <a:lstStyle>
            <a:lvl1pPr algn="r">
              <a:defRPr sz="1200"/>
            </a:lvl1pPr>
          </a:lstStyle>
          <a:p>
            <a:fld id="{25898A0D-B1EA-4133-A8B0-875ECD6B0561}" type="slidenum">
              <a:rPr lang="en-US" smtClean="0"/>
              <a:t>‹Nº›</a:t>
            </a:fld>
            <a:endParaRPr lang="en-US"/>
          </a:p>
        </p:txBody>
      </p:sp>
    </p:spTree>
    <p:extLst>
      <p:ext uri="{BB962C8B-B14F-4D97-AF65-F5344CB8AC3E}">
        <p14:creationId xmlns:p14="http://schemas.microsoft.com/office/powerpoint/2010/main" val="328458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1"/>
            <a:ext cx="3170238" cy="479426"/>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vl1pPr>
          </a:lstStyle>
          <a:p>
            <a:endParaRPr lang="en-US"/>
          </a:p>
        </p:txBody>
      </p:sp>
      <p:sp>
        <p:nvSpPr>
          <p:cNvPr id="6147" name="Rectangle 3"/>
          <p:cNvSpPr>
            <a:spLocks noGrp="1" noChangeArrowheads="1"/>
          </p:cNvSpPr>
          <p:nvPr>
            <p:ph type="dt" idx="1"/>
          </p:nvPr>
        </p:nvSpPr>
        <p:spPr bwMode="auto">
          <a:xfrm>
            <a:off x="4143376" y="1"/>
            <a:ext cx="3170238" cy="479426"/>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731840" y="4560890"/>
            <a:ext cx="5851525" cy="4319586"/>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150" name="Rectangle 6"/>
          <p:cNvSpPr>
            <a:spLocks noGrp="1" noChangeArrowheads="1"/>
          </p:cNvSpPr>
          <p:nvPr>
            <p:ph type="ftr" sz="quarter" idx="4"/>
          </p:nvPr>
        </p:nvSpPr>
        <p:spPr bwMode="auto">
          <a:xfrm>
            <a:off x="1" y="9120190"/>
            <a:ext cx="3170238" cy="479426"/>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vl1pPr>
          </a:lstStyle>
          <a:p>
            <a:endParaRPr lang="en-US"/>
          </a:p>
        </p:txBody>
      </p:sp>
      <p:sp>
        <p:nvSpPr>
          <p:cNvPr id="6151" name="Rectangle 7"/>
          <p:cNvSpPr>
            <a:spLocks noGrp="1" noChangeArrowheads="1"/>
          </p:cNvSpPr>
          <p:nvPr>
            <p:ph type="sldNum" sz="quarter" idx="5"/>
          </p:nvPr>
        </p:nvSpPr>
        <p:spPr bwMode="auto">
          <a:xfrm>
            <a:off x="4143376" y="9120190"/>
            <a:ext cx="3170238" cy="479426"/>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vl1pPr>
          </a:lstStyle>
          <a:p>
            <a:fld id="{A57D615D-F995-453A-9169-E658EF5EA526}" type="slidenum">
              <a:rPr lang="en-US"/>
              <a:pPr/>
              <a:t>‹Nº›</a:t>
            </a:fld>
            <a:endParaRPr lang="en-US"/>
          </a:p>
        </p:txBody>
      </p:sp>
    </p:spTree>
    <p:extLst>
      <p:ext uri="{BB962C8B-B14F-4D97-AF65-F5344CB8AC3E}">
        <p14:creationId xmlns:p14="http://schemas.microsoft.com/office/powerpoint/2010/main" val="10942890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www.unicode.org/versions/Unicode13.0.0/"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2313"/>
            <a:ext cx="4797425" cy="3598862"/>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4144966" y="-1585"/>
            <a:ext cx="3171825" cy="481013"/>
          </a:xfrm>
          <a:prstGeom prst="rect">
            <a:avLst/>
          </a:prstGeom>
        </p:spPr>
        <p:txBody>
          <a:bodyPr/>
          <a:lstStyle/>
          <a:p>
            <a:r>
              <a:rPr lang="en-US">
                <a:solidFill>
                  <a:prstClr val="black"/>
                </a:solidFill>
              </a:rPr>
              <a:t>2011</a:t>
            </a:r>
            <a:endParaRPr lang="es-ES_tradnl">
              <a:solidFill>
                <a:prstClr val="black"/>
              </a:solidFill>
            </a:endParaRPr>
          </a:p>
        </p:txBody>
      </p:sp>
      <p:sp>
        <p:nvSpPr>
          <p:cNvPr id="5" name="Slide Number Placeholder 4"/>
          <p:cNvSpPr>
            <a:spLocks noGrp="1"/>
          </p:cNvSpPr>
          <p:nvPr>
            <p:ph type="sldNum" sz="quarter" idx="11"/>
          </p:nvPr>
        </p:nvSpPr>
        <p:spPr/>
        <p:txBody>
          <a:bodyPr/>
          <a:lstStyle/>
          <a:p>
            <a:fld id="{ABC1F842-CCC2-45C7-93C0-8B987972A4AE}" type="slidenum">
              <a:rPr lang="es-ES_tradnl" smtClean="0">
                <a:solidFill>
                  <a:prstClr val="black"/>
                </a:solidFill>
              </a:rPr>
              <a:pPr/>
              <a:t>1</a:t>
            </a:fld>
            <a:endParaRPr lang="es-ES_tradnl">
              <a:solidFill>
                <a:prstClr val="black"/>
              </a:solidFill>
            </a:endParaRPr>
          </a:p>
        </p:txBody>
      </p:sp>
    </p:spTree>
    <p:extLst>
      <p:ext uri="{BB962C8B-B14F-4D97-AF65-F5344CB8AC3E}">
        <p14:creationId xmlns:p14="http://schemas.microsoft.com/office/powerpoint/2010/main" val="697524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7D615D-F995-453A-9169-E658EF5EA526}" type="slidenum">
              <a:rPr lang="en-US" smtClean="0"/>
              <a:pPr/>
              <a:t>10</a:t>
            </a:fld>
            <a:endParaRPr lang="en-US"/>
          </a:p>
        </p:txBody>
      </p:sp>
    </p:spTree>
    <p:extLst>
      <p:ext uri="{BB962C8B-B14F-4D97-AF65-F5344CB8AC3E}">
        <p14:creationId xmlns:p14="http://schemas.microsoft.com/office/powerpoint/2010/main" val="2403409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11</a:t>
            </a:fld>
            <a:endParaRPr lang="en-US"/>
          </a:p>
        </p:txBody>
      </p:sp>
    </p:spTree>
    <p:extLst>
      <p:ext uri="{BB962C8B-B14F-4D97-AF65-F5344CB8AC3E}">
        <p14:creationId xmlns:p14="http://schemas.microsoft.com/office/powerpoint/2010/main" val="4086907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12</a:t>
            </a:fld>
            <a:endParaRPr lang="en-US"/>
          </a:p>
        </p:txBody>
      </p:sp>
    </p:spTree>
    <p:extLst>
      <p:ext uri="{BB962C8B-B14F-4D97-AF65-F5344CB8AC3E}">
        <p14:creationId xmlns:p14="http://schemas.microsoft.com/office/powerpoint/2010/main" val="810184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13</a:t>
            </a:fld>
            <a:endParaRPr lang="en-US"/>
          </a:p>
        </p:txBody>
      </p:sp>
    </p:spTree>
    <p:extLst>
      <p:ext uri="{BB962C8B-B14F-4D97-AF65-F5344CB8AC3E}">
        <p14:creationId xmlns:p14="http://schemas.microsoft.com/office/powerpoint/2010/main" val="914791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14</a:t>
            </a:fld>
            <a:endParaRPr lang="en-US"/>
          </a:p>
        </p:txBody>
      </p:sp>
    </p:spTree>
    <p:extLst>
      <p:ext uri="{BB962C8B-B14F-4D97-AF65-F5344CB8AC3E}">
        <p14:creationId xmlns:p14="http://schemas.microsoft.com/office/powerpoint/2010/main" val="1113202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15</a:t>
            </a:fld>
            <a:endParaRPr lang="en-US"/>
          </a:p>
        </p:txBody>
      </p:sp>
    </p:spTree>
    <p:extLst>
      <p:ext uri="{BB962C8B-B14F-4D97-AF65-F5344CB8AC3E}">
        <p14:creationId xmlns:p14="http://schemas.microsoft.com/office/powerpoint/2010/main" val="562966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16</a:t>
            </a:fld>
            <a:endParaRPr lang="en-US"/>
          </a:p>
        </p:txBody>
      </p:sp>
    </p:spTree>
    <p:extLst>
      <p:ext uri="{BB962C8B-B14F-4D97-AF65-F5344CB8AC3E}">
        <p14:creationId xmlns:p14="http://schemas.microsoft.com/office/powerpoint/2010/main" val="4165169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17</a:t>
            </a:fld>
            <a:endParaRPr lang="en-US"/>
          </a:p>
        </p:txBody>
      </p:sp>
    </p:spTree>
    <p:extLst>
      <p:ext uri="{BB962C8B-B14F-4D97-AF65-F5344CB8AC3E}">
        <p14:creationId xmlns:p14="http://schemas.microsoft.com/office/powerpoint/2010/main" val="1234822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18</a:t>
            </a:fld>
            <a:endParaRPr lang="en-US"/>
          </a:p>
        </p:txBody>
      </p:sp>
    </p:spTree>
    <p:extLst>
      <p:ext uri="{BB962C8B-B14F-4D97-AF65-F5344CB8AC3E}">
        <p14:creationId xmlns:p14="http://schemas.microsoft.com/office/powerpoint/2010/main" val="2610492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19</a:t>
            </a:fld>
            <a:endParaRPr lang="en-US"/>
          </a:p>
        </p:txBody>
      </p:sp>
    </p:spTree>
    <p:extLst>
      <p:ext uri="{BB962C8B-B14F-4D97-AF65-F5344CB8AC3E}">
        <p14:creationId xmlns:p14="http://schemas.microsoft.com/office/powerpoint/2010/main" val="1618228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372789-2B18-49AD-99D8-9F44BB79F30A}" type="slidenum">
              <a:rPr lang="en-US"/>
              <a:pPr/>
              <a:t>2</a:t>
            </a:fld>
            <a:endParaRPr lang="en-US"/>
          </a:p>
        </p:txBody>
      </p:sp>
      <p:sp>
        <p:nvSpPr>
          <p:cNvPr id="7170" name="Rectangle 2"/>
          <p:cNvSpPr>
            <a:spLocks noGrp="1" noChangeArrowheads="1"/>
          </p:cNvSpPr>
          <p:nvPr>
            <p:ph type="body" idx="1"/>
          </p:nvPr>
        </p:nvSpPr>
        <p:spPr>
          <a:xfrm>
            <a:off x="974725" y="4562477"/>
            <a:ext cx="5365750" cy="4043362"/>
          </a:xfrm>
          <a:noFill/>
          <a:ln/>
        </p:spPr>
        <p:txBody>
          <a:bodyPr lIns="97544" tIns="48772" rIns="97544" bIns="48772"/>
          <a:lstStyle/>
          <a:p>
            <a:r>
              <a:rPr lang="es-ES" sz="1400"/>
              <a:t>La definición dada es recursiva, es decir, hemos definido un árbol en función de árboles. No existe problema de circularidad ya que los árboles con un sólo nodo deben consistir en sólo la raíz, y los árboles con </a:t>
            </a:r>
            <a:r>
              <a:rPr lang="es-ES" sz="1400" i="1"/>
              <a:t>n&gt;1</a:t>
            </a:r>
            <a:r>
              <a:rPr lang="es-ES" sz="1400"/>
              <a:t> nodos son definidos en términos de árboles con menos de </a:t>
            </a:r>
            <a:r>
              <a:rPr lang="es-ES" sz="1400" i="1"/>
              <a:t> n</a:t>
            </a:r>
            <a:r>
              <a:rPr lang="es-ES" sz="1400"/>
              <a:t> nodos. Existen formas no recursivas de definir los árboles, pero la forma recursiva parece más apropiada, ya que es una característica innata de las estructuras arborescentes.</a:t>
            </a:r>
          </a:p>
          <a:p>
            <a:r>
              <a:rPr lang="es-ES" sz="1400"/>
              <a:t>Se desprende de esta definición que todo nodo de un árbol es la raíz de un subárbol contenido en el árbol mayor.</a:t>
            </a:r>
          </a:p>
        </p:txBody>
      </p:sp>
      <p:sp>
        <p:nvSpPr>
          <p:cNvPr id="7171" name="Rectangle 3"/>
          <p:cNvSpPr>
            <a:spLocks noGrp="1" noRot="1" noChangeAspect="1" noChangeArrowheads="1" noTextEdit="1"/>
          </p:cNvSpPr>
          <p:nvPr>
            <p:ph type="sldImg"/>
          </p:nvPr>
        </p:nvSpPr>
        <p:spPr>
          <a:xfrm>
            <a:off x="1416050" y="835025"/>
            <a:ext cx="4486275" cy="3365500"/>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20</a:t>
            </a:fld>
            <a:endParaRPr lang="en-US"/>
          </a:p>
        </p:txBody>
      </p:sp>
    </p:spTree>
    <p:extLst>
      <p:ext uri="{BB962C8B-B14F-4D97-AF65-F5344CB8AC3E}">
        <p14:creationId xmlns:p14="http://schemas.microsoft.com/office/powerpoint/2010/main" val="699180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21</a:t>
            </a:fld>
            <a:endParaRPr lang="en-US"/>
          </a:p>
        </p:txBody>
      </p:sp>
    </p:spTree>
    <p:extLst>
      <p:ext uri="{BB962C8B-B14F-4D97-AF65-F5344CB8AC3E}">
        <p14:creationId xmlns:p14="http://schemas.microsoft.com/office/powerpoint/2010/main" val="1732026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22</a:t>
            </a:fld>
            <a:endParaRPr lang="en-US"/>
          </a:p>
        </p:txBody>
      </p:sp>
    </p:spTree>
    <p:extLst>
      <p:ext uri="{BB962C8B-B14F-4D97-AF65-F5344CB8AC3E}">
        <p14:creationId xmlns:p14="http://schemas.microsoft.com/office/powerpoint/2010/main" val="1876572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23</a:t>
            </a:fld>
            <a:endParaRPr lang="en-US"/>
          </a:p>
        </p:txBody>
      </p:sp>
    </p:spTree>
    <p:extLst>
      <p:ext uri="{BB962C8B-B14F-4D97-AF65-F5344CB8AC3E}">
        <p14:creationId xmlns:p14="http://schemas.microsoft.com/office/powerpoint/2010/main" val="94655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24</a:t>
            </a:fld>
            <a:endParaRPr lang="en-US"/>
          </a:p>
        </p:txBody>
      </p:sp>
    </p:spTree>
    <p:extLst>
      <p:ext uri="{BB962C8B-B14F-4D97-AF65-F5344CB8AC3E}">
        <p14:creationId xmlns:p14="http://schemas.microsoft.com/office/powerpoint/2010/main" val="918485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25</a:t>
            </a:fld>
            <a:endParaRPr lang="en-US"/>
          </a:p>
        </p:txBody>
      </p:sp>
    </p:spTree>
    <p:extLst>
      <p:ext uri="{BB962C8B-B14F-4D97-AF65-F5344CB8AC3E}">
        <p14:creationId xmlns:p14="http://schemas.microsoft.com/office/powerpoint/2010/main" val="2614065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26</a:t>
            </a:fld>
            <a:endParaRPr lang="en-US"/>
          </a:p>
        </p:txBody>
      </p:sp>
    </p:spTree>
    <p:extLst>
      <p:ext uri="{BB962C8B-B14F-4D97-AF65-F5344CB8AC3E}">
        <p14:creationId xmlns:p14="http://schemas.microsoft.com/office/powerpoint/2010/main" val="29010379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27</a:t>
            </a:fld>
            <a:endParaRPr lang="en-US"/>
          </a:p>
        </p:txBody>
      </p:sp>
    </p:spTree>
    <p:extLst>
      <p:ext uri="{BB962C8B-B14F-4D97-AF65-F5344CB8AC3E}">
        <p14:creationId xmlns:p14="http://schemas.microsoft.com/office/powerpoint/2010/main" val="3333828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28</a:t>
            </a:fld>
            <a:endParaRPr lang="en-US"/>
          </a:p>
        </p:txBody>
      </p:sp>
    </p:spTree>
    <p:extLst>
      <p:ext uri="{BB962C8B-B14F-4D97-AF65-F5344CB8AC3E}">
        <p14:creationId xmlns:p14="http://schemas.microsoft.com/office/powerpoint/2010/main" val="2763879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A998D5-221E-4AD9-BC3D-3052E3FB133B}" type="slidenum">
              <a:rPr lang="en-US"/>
              <a:pPr/>
              <a:t>29</a:t>
            </a:fld>
            <a:endParaRPr lang="en-US"/>
          </a:p>
        </p:txBody>
      </p:sp>
      <p:sp>
        <p:nvSpPr>
          <p:cNvPr id="25602" name="Rectangle 2"/>
          <p:cNvSpPr>
            <a:spLocks noGrp="1" noChangeArrowheads="1"/>
          </p:cNvSpPr>
          <p:nvPr>
            <p:ph type="body" idx="1"/>
          </p:nvPr>
        </p:nvSpPr>
        <p:spPr>
          <a:xfrm>
            <a:off x="974725" y="4562477"/>
            <a:ext cx="5365750" cy="4043362"/>
          </a:xfrm>
          <a:ln/>
        </p:spPr>
        <p:txBody>
          <a:bodyPr lIns="97544" tIns="48772" rIns="97544" bIns="48772"/>
          <a:lstStyle/>
          <a:p>
            <a:endParaRPr lang="en-US"/>
          </a:p>
        </p:txBody>
      </p:sp>
      <p:sp>
        <p:nvSpPr>
          <p:cNvPr id="25603" name="Rectangle 3"/>
          <p:cNvSpPr>
            <a:spLocks noGrp="1" noRot="1" noChangeAspect="1" noChangeArrowheads="1" noTextEdit="1"/>
          </p:cNvSpPr>
          <p:nvPr>
            <p:ph type="sldImg"/>
          </p:nvPr>
        </p:nvSpPr>
        <p:spPr>
          <a:xfrm>
            <a:off x="1416050" y="835025"/>
            <a:ext cx="4486275" cy="33655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7D615D-F995-453A-9169-E658EF5EA526}" type="slidenum">
              <a:rPr lang="en-US" smtClean="0"/>
              <a:pPr/>
              <a:t>3</a:t>
            </a:fld>
            <a:endParaRPr lang="en-US"/>
          </a:p>
        </p:txBody>
      </p:sp>
    </p:spTree>
    <p:extLst>
      <p:ext uri="{BB962C8B-B14F-4D97-AF65-F5344CB8AC3E}">
        <p14:creationId xmlns:p14="http://schemas.microsoft.com/office/powerpoint/2010/main" val="208613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A998D5-221E-4AD9-BC3D-3052E3FB133B}" type="slidenum">
              <a:rPr lang="en-US"/>
              <a:pPr/>
              <a:t>30</a:t>
            </a:fld>
            <a:endParaRPr lang="en-US"/>
          </a:p>
        </p:txBody>
      </p:sp>
      <p:sp>
        <p:nvSpPr>
          <p:cNvPr id="25602" name="Rectangle 2"/>
          <p:cNvSpPr>
            <a:spLocks noGrp="1" noChangeArrowheads="1"/>
          </p:cNvSpPr>
          <p:nvPr>
            <p:ph type="body" idx="1"/>
          </p:nvPr>
        </p:nvSpPr>
        <p:spPr>
          <a:xfrm>
            <a:off x="974725" y="4562477"/>
            <a:ext cx="5365750" cy="4043362"/>
          </a:xfrm>
          <a:ln/>
        </p:spPr>
        <p:txBody>
          <a:bodyPr lIns="97544" tIns="48772" rIns="97544" bIns="48772"/>
          <a:lstStyle/>
          <a:p>
            <a:endParaRPr lang="en-US"/>
          </a:p>
        </p:txBody>
      </p:sp>
      <p:sp>
        <p:nvSpPr>
          <p:cNvPr id="25603" name="Rectangle 3"/>
          <p:cNvSpPr>
            <a:spLocks noGrp="1" noRot="1" noChangeAspect="1" noChangeArrowheads="1" noTextEdit="1"/>
          </p:cNvSpPr>
          <p:nvPr>
            <p:ph type="sldImg"/>
          </p:nvPr>
        </p:nvSpPr>
        <p:spPr>
          <a:xfrm>
            <a:off x="1416050" y="835025"/>
            <a:ext cx="4486275" cy="3365500"/>
          </a:xfrm>
          <a:ln w="12700" cap="flat">
            <a:solidFill>
              <a:schemeClr val="tx1"/>
            </a:solidFill>
          </a:ln>
        </p:spPr>
      </p:sp>
    </p:spTree>
    <p:extLst>
      <p:ext uri="{BB962C8B-B14F-4D97-AF65-F5344CB8AC3E}">
        <p14:creationId xmlns:p14="http://schemas.microsoft.com/office/powerpoint/2010/main" val="3176928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A998D5-221E-4AD9-BC3D-3052E3FB133B}" type="slidenum">
              <a:rPr lang="en-US"/>
              <a:pPr/>
              <a:t>31</a:t>
            </a:fld>
            <a:endParaRPr lang="en-US"/>
          </a:p>
        </p:txBody>
      </p:sp>
      <p:sp>
        <p:nvSpPr>
          <p:cNvPr id="25602" name="Rectangle 2"/>
          <p:cNvSpPr>
            <a:spLocks noGrp="1" noChangeArrowheads="1"/>
          </p:cNvSpPr>
          <p:nvPr>
            <p:ph type="body" idx="1"/>
          </p:nvPr>
        </p:nvSpPr>
        <p:spPr>
          <a:xfrm>
            <a:off x="974725" y="4562477"/>
            <a:ext cx="5365750" cy="4043362"/>
          </a:xfrm>
          <a:ln/>
        </p:spPr>
        <p:txBody>
          <a:bodyPr lIns="97544" tIns="48772" rIns="97544" bIns="48772"/>
          <a:lstStyle/>
          <a:p>
            <a:endParaRPr lang="en-US"/>
          </a:p>
        </p:txBody>
      </p:sp>
      <p:sp>
        <p:nvSpPr>
          <p:cNvPr id="25603" name="Rectangle 3"/>
          <p:cNvSpPr>
            <a:spLocks noGrp="1" noRot="1" noChangeAspect="1" noChangeArrowheads="1" noTextEdit="1"/>
          </p:cNvSpPr>
          <p:nvPr>
            <p:ph type="sldImg"/>
          </p:nvPr>
        </p:nvSpPr>
        <p:spPr>
          <a:xfrm>
            <a:off x="1416050" y="835025"/>
            <a:ext cx="4486275" cy="3365500"/>
          </a:xfrm>
          <a:ln w="12700" cap="flat">
            <a:solidFill>
              <a:schemeClr val="tx1"/>
            </a:solidFill>
          </a:ln>
        </p:spPr>
      </p:sp>
    </p:spTree>
    <p:extLst>
      <p:ext uri="{BB962C8B-B14F-4D97-AF65-F5344CB8AC3E}">
        <p14:creationId xmlns:p14="http://schemas.microsoft.com/office/powerpoint/2010/main" val="31210350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32</a:t>
            </a:fld>
            <a:endParaRPr lang="en-US"/>
          </a:p>
        </p:txBody>
      </p:sp>
    </p:spTree>
    <p:extLst>
      <p:ext uri="{BB962C8B-B14F-4D97-AF65-F5344CB8AC3E}">
        <p14:creationId xmlns:p14="http://schemas.microsoft.com/office/powerpoint/2010/main" val="18591322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33</a:t>
            </a:fld>
            <a:endParaRPr lang="en-US"/>
          </a:p>
        </p:txBody>
      </p:sp>
    </p:spTree>
    <p:extLst>
      <p:ext uri="{BB962C8B-B14F-4D97-AF65-F5344CB8AC3E}">
        <p14:creationId xmlns:p14="http://schemas.microsoft.com/office/powerpoint/2010/main" val="1766700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34</a:t>
            </a:fld>
            <a:endParaRPr lang="en-US"/>
          </a:p>
        </p:txBody>
      </p:sp>
    </p:spTree>
    <p:extLst>
      <p:ext uri="{BB962C8B-B14F-4D97-AF65-F5344CB8AC3E}">
        <p14:creationId xmlns:p14="http://schemas.microsoft.com/office/powerpoint/2010/main" val="2362396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s-ES" dirty="0"/>
              <a:t>5 minutos – discusión, por qué lo precisamos, qué es lo que hacemos hoy en día?</a:t>
            </a:r>
          </a:p>
          <a:p>
            <a:pPr marL="228600" indent="-228600">
              <a:buFont typeface="+mj-lt"/>
              <a:buAutoNum type="arabicPeriod"/>
            </a:pPr>
            <a:r>
              <a:rPr lang="es-ES" dirty="0"/>
              <a:t>15 – listas / árboles - ¿cómo </a:t>
            </a:r>
            <a:r>
              <a:rPr lang="es-ES" dirty="0" err="1"/>
              <a:t>seerian</a:t>
            </a:r>
            <a:r>
              <a:rPr lang="es-ES" dirty="0"/>
              <a:t> los nodos para almacenar la Info que queremos?</a:t>
            </a:r>
          </a:p>
          <a:p>
            <a:pPr marL="228600" indent="-228600">
              <a:buFont typeface="+mj-lt"/>
              <a:buAutoNum type="arabicPeriod"/>
            </a:pPr>
            <a:r>
              <a:rPr lang="es-ES" dirty="0"/>
              <a:t>5 – cómo buscamos / listamos en listas y en árboles?</a:t>
            </a:r>
          </a:p>
          <a:p>
            <a:pPr marL="228600" indent="-228600">
              <a:buFont typeface="+mj-lt"/>
              <a:buAutoNum type="arabicPeriod"/>
            </a:pPr>
            <a:r>
              <a:rPr lang="es-ES" dirty="0"/>
              <a:t>10 – cuál sería el orden?</a:t>
            </a:r>
            <a:endParaRPr lang="en-US" dirty="0"/>
          </a:p>
        </p:txBody>
      </p:sp>
      <p:sp>
        <p:nvSpPr>
          <p:cNvPr id="4" name="Slide Number Placeholder 3"/>
          <p:cNvSpPr>
            <a:spLocks noGrp="1"/>
          </p:cNvSpPr>
          <p:nvPr>
            <p:ph type="sldNum" sz="quarter" idx="5"/>
          </p:nvPr>
        </p:nvSpPr>
        <p:spPr/>
        <p:txBody>
          <a:bodyPr/>
          <a:lstStyle/>
          <a:p>
            <a:fld id="{A57D615D-F995-453A-9169-E658EF5EA526}" type="slidenum">
              <a:rPr lang="en-US" smtClean="0"/>
              <a:pPr/>
              <a:t>35</a:t>
            </a:fld>
            <a:endParaRPr lang="en-US"/>
          </a:p>
        </p:txBody>
      </p:sp>
    </p:spTree>
    <p:extLst>
      <p:ext uri="{BB962C8B-B14F-4D97-AF65-F5344CB8AC3E}">
        <p14:creationId xmlns:p14="http://schemas.microsoft.com/office/powerpoint/2010/main" val="26993125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s-ES" dirty="0"/>
              <a:t>5 minutos – discusión, por qué lo precisamos, qué es lo que hacemos hoy en día?</a:t>
            </a:r>
          </a:p>
          <a:p>
            <a:pPr marL="228600" indent="-228600">
              <a:buFont typeface="+mj-lt"/>
              <a:buAutoNum type="arabicPeriod"/>
            </a:pPr>
            <a:r>
              <a:rPr lang="es-ES" dirty="0"/>
              <a:t>15 – listas / árboles - ¿cómo </a:t>
            </a:r>
            <a:r>
              <a:rPr lang="es-ES" dirty="0" err="1"/>
              <a:t>seerian</a:t>
            </a:r>
            <a:r>
              <a:rPr lang="es-ES" dirty="0"/>
              <a:t> los nodos para almacenar la Info que queremos?</a:t>
            </a:r>
          </a:p>
          <a:p>
            <a:pPr marL="228600" indent="-228600">
              <a:buFont typeface="+mj-lt"/>
              <a:buAutoNum type="arabicPeriod"/>
            </a:pPr>
            <a:r>
              <a:rPr lang="es-ES" dirty="0"/>
              <a:t>5 – cómo buscamos / listamos en listas y en árboles?</a:t>
            </a:r>
          </a:p>
          <a:p>
            <a:pPr marL="228600" indent="-228600">
              <a:buFont typeface="+mj-lt"/>
              <a:buAutoNum type="arabicPeriod"/>
            </a:pPr>
            <a:r>
              <a:rPr lang="es-ES" dirty="0"/>
              <a:t>10 – cuál sería el orden?</a:t>
            </a:r>
            <a:endParaRPr lang="en-US" dirty="0"/>
          </a:p>
          <a:p>
            <a:endParaRPr lang="en-US" dirty="0"/>
          </a:p>
        </p:txBody>
      </p:sp>
      <p:sp>
        <p:nvSpPr>
          <p:cNvPr id="4" name="Slide Number Placeholder 3"/>
          <p:cNvSpPr>
            <a:spLocks noGrp="1"/>
          </p:cNvSpPr>
          <p:nvPr>
            <p:ph type="sldNum" sz="quarter" idx="5"/>
          </p:nvPr>
        </p:nvSpPr>
        <p:spPr/>
        <p:txBody>
          <a:bodyPr/>
          <a:lstStyle/>
          <a:p>
            <a:fld id="{A57D615D-F995-453A-9169-E658EF5EA526}" type="slidenum">
              <a:rPr lang="en-US" smtClean="0"/>
              <a:pPr/>
              <a:t>36</a:t>
            </a:fld>
            <a:endParaRPr lang="en-US"/>
          </a:p>
        </p:txBody>
      </p:sp>
    </p:spTree>
    <p:extLst>
      <p:ext uri="{BB962C8B-B14F-4D97-AF65-F5344CB8AC3E}">
        <p14:creationId xmlns:p14="http://schemas.microsoft.com/office/powerpoint/2010/main" val="26171232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MOSTRAR EL PREDICTOR con ARRAY y GUI</a:t>
            </a:r>
            <a:endParaRPr lang="en-US" dirty="0"/>
          </a:p>
        </p:txBody>
      </p:sp>
      <p:sp>
        <p:nvSpPr>
          <p:cNvPr id="4" name="Slide Number Placeholder 3"/>
          <p:cNvSpPr>
            <a:spLocks noGrp="1"/>
          </p:cNvSpPr>
          <p:nvPr>
            <p:ph type="sldNum" sz="quarter" idx="5"/>
          </p:nvPr>
        </p:nvSpPr>
        <p:spPr/>
        <p:txBody>
          <a:bodyPr/>
          <a:lstStyle/>
          <a:p>
            <a:fld id="{A57D615D-F995-453A-9169-E658EF5EA526}" type="slidenum">
              <a:rPr lang="en-US" smtClean="0"/>
              <a:pPr/>
              <a:t>37</a:t>
            </a:fld>
            <a:endParaRPr lang="en-US"/>
          </a:p>
        </p:txBody>
      </p:sp>
    </p:spTree>
    <p:extLst>
      <p:ext uri="{BB962C8B-B14F-4D97-AF65-F5344CB8AC3E}">
        <p14:creationId xmlns:p14="http://schemas.microsoft.com/office/powerpoint/2010/main" val="25924655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D0F65D00-3319-4CFC-BE32-A8F24E9AA9EC}" type="slidenum">
              <a:rPr lang="es-ES"/>
              <a:pPr/>
              <a:t>38</a:t>
            </a:fld>
            <a:endParaRPr lang="es-ES"/>
          </a:p>
        </p:txBody>
      </p:sp>
      <p:sp>
        <p:nvSpPr>
          <p:cNvPr id="62466" name="Rectangle 2"/>
          <p:cNvSpPr>
            <a:spLocks noChangeArrowheads="1"/>
          </p:cNvSpPr>
          <p:nvPr/>
        </p:nvSpPr>
        <p:spPr bwMode="auto">
          <a:xfrm>
            <a:off x="4144964" y="-1586"/>
            <a:ext cx="3171825" cy="481013"/>
          </a:xfrm>
          <a:prstGeom prst="rect">
            <a:avLst/>
          </a:prstGeom>
          <a:noFill/>
          <a:ln w="9525">
            <a:noFill/>
            <a:miter lim="800000"/>
            <a:headEnd/>
            <a:tailEnd/>
          </a:ln>
          <a:effectLst/>
        </p:spPr>
        <p:txBody>
          <a:bodyPr wrap="none" anchor="ctr"/>
          <a:lstStyle/>
          <a:p>
            <a:endParaRPr lang="en-US"/>
          </a:p>
        </p:txBody>
      </p:sp>
      <p:sp>
        <p:nvSpPr>
          <p:cNvPr id="62467" name="Rectangle 3"/>
          <p:cNvSpPr>
            <a:spLocks noChangeArrowheads="1"/>
          </p:cNvSpPr>
          <p:nvPr/>
        </p:nvSpPr>
        <p:spPr bwMode="auto">
          <a:xfrm>
            <a:off x="4144964" y="9120189"/>
            <a:ext cx="3171825" cy="481013"/>
          </a:xfrm>
          <a:prstGeom prst="rect">
            <a:avLst/>
          </a:prstGeom>
          <a:noFill/>
          <a:ln w="9525">
            <a:noFill/>
            <a:miter lim="800000"/>
            <a:headEnd/>
            <a:tailEnd/>
          </a:ln>
          <a:effectLst/>
        </p:spPr>
        <p:txBody>
          <a:bodyPr lIns="20284" tIns="0" rIns="20284" bIns="0" anchor="b"/>
          <a:lstStyle/>
          <a:p>
            <a:pPr algn="r" defTabSz="811213" eaLnBrk="0" hangingPunct="0"/>
            <a:r>
              <a:rPr lang="es-ES" sz="1100" b="0" i="1">
                <a:latin typeface="Times New Roman" pitchFamily="18" charset="0"/>
              </a:rPr>
              <a:t>28</a:t>
            </a:r>
          </a:p>
        </p:txBody>
      </p:sp>
      <p:sp>
        <p:nvSpPr>
          <p:cNvPr id="62468" name="Rectangle 4"/>
          <p:cNvSpPr>
            <a:spLocks noChangeArrowheads="1"/>
          </p:cNvSpPr>
          <p:nvPr/>
        </p:nvSpPr>
        <p:spPr bwMode="auto">
          <a:xfrm>
            <a:off x="-1586" y="9120189"/>
            <a:ext cx="3171826" cy="481013"/>
          </a:xfrm>
          <a:prstGeom prst="rect">
            <a:avLst/>
          </a:prstGeom>
          <a:noFill/>
          <a:ln w="9525">
            <a:noFill/>
            <a:miter lim="800000"/>
            <a:headEnd/>
            <a:tailEnd/>
          </a:ln>
          <a:effectLst/>
        </p:spPr>
        <p:txBody>
          <a:bodyPr wrap="none" anchor="ctr"/>
          <a:lstStyle/>
          <a:p>
            <a:endParaRPr lang="en-US"/>
          </a:p>
        </p:txBody>
      </p:sp>
      <p:sp>
        <p:nvSpPr>
          <p:cNvPr id="62469" name="Rectangle 5"/>
          <p:cNvSpPr>
            <a:spLocks noChangeArrowheads="1"/>
          </p:cNvSpPr>
          <p:nvPr/>
        </p:nvSpPr>
        <p:spPr bwMode="auto">
          <a:xfrm>
            <a:off x="-1586" y="-1586"/>
            <a:ext cx="3171826" cy="481013"/>
          </a:xfrm>
          <a:prstGeom prst="rect">
            <a:avLst/>
          </a:prstGeom>
          <a:noFill/>
          <a:ln w="9525">
            <a:noFill/>
            <a:miter lim="800000"/>
            <a:headEnd/>
            <a:tailEnd/>
          </a:ln>
          <a:effectLst/>
        </p:spPr>
        <p:txBody>
          <a:bodyPr wrap="none" anchor="ctr"/>
          <a:lstStyle/>
          <a:p>
            <a:endParaRPr lang="en-US"/>
          </a:p>
        </p:txBody>
      </p:sp>
      <p:sp>
        <p:nvSpPr>
          <p:cNvPr id="62470" name="Rectangle 6"/>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mn-ea"/>
                <a:cs typeface="+mn-cs"/>
              </a:rPr>
              <a:t>En </a:t>
            </a:r>
            <a:r>
              <a:rPr lang="en-US" sz="1200" kern="1200" dirty="0" err="1">
                <a:solidFill>
                  <a:schemeClr val="tx1"/>
                </a:solidFill>
                <a:latin typeface="Times New Roman" pitchFamily="18" charset="0"/>
                <a:ea typeface="+mn-ea"/>
                <a:cs typeface="+mn-cs"/>
              </a:rPr>
              <a:t>esta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sección</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presentamos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algoritmos</a:t>
            </a:r>
            <a:r>
              <a:rPr lang="en-US" sz="1200" kern="1200" dirty="0">
                <a:solidFill>
                  <a:schemeClr val="tx1"/>
                </a:solidFill>
                <a:latin typeface="Times New Roman" pitchFamily="18" charset="0"/>
                <a:ea typeface="+mn-ea"/>
                <a:cs typeface="+mn-cs"/>
              </a:rPr>
              <a:t> de </a:t>
            </a:r>
            <a:r>
              <a:rPr lang="en-US" sz="1200" kern="1200" dirty="0" err="1">
                <a:solidFill>
                  <a:schemeClr val="tx1"/>
                </a:solidFill>
                <a:latin typeface="Times New Roman" pitchFamily="18" charset="0"/>
                <a:ea typeface="+mn-ea"/>
                <a:cs typeface="+mn-cs"/>
              </a:rPr>
              <a:t>búsqueda</a:t>
            </a:r>
            <a:r>
              <a:rPr lang="en-US" sz="1200" kern="1200" baseline="0" dirty="0">
                <a:solidFill>
                  <a:schemeClr val="tx1"/>
                </a:solidFill>
                <a:latin typeface="Times New Roman" pitchFamily="18" charset="0"/>
                <a:ea typeface="+mn-ea"/>
                <a:cs typeface="+mn-cs"/>
              </a:rPr>
              <a:t> de strings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preprocesan</a:t>
            </a:r>
            <a:r>
              <a:rPr lang="en-US" sz="1200" kern="1200" baseline="0" dirty="0">
                <a:solidFill>
                  <a:schemeClr val="tx1"/>
                </a:solidFill>
                <a:latin typeface="Times New Roman" pitchFamily="18" charset="0"/>
                <a:ea typeface="+mn-ea"/>
                <a:cs typeface="+mn-cs"/>
              </a:rPr>
              <a:t> el </a:t>
            </a:r>
            <a:r>
              <a:rPr lang="en-US" sz="1200" kern="1200" baseline="0" dirty="0" err="1">
                <a:solidFill>
                  <a:schemeClr val="tx1"/>
                </a:solidFill>
                <a:latin typeface="Times New Roman" pitchFamily="18" charset="0"/>
                <a:ea typeface="+mn-ea"/>
                <a:cs typeface="+mn-cs"/>
              </a:rPr>
              <a:t>texto</a:t>
            </a:r>
            <a:r>
              <a:rPr lang="en-US" sz="1200" kern="1200" baseline="0" dirty="0">
                <a:solidFill>
                  <a:schemeClr val="tx1"/>
                </a:solidFill>
                <a:latin typeface="Times New Roman" pitchFamily="18" charset="0"/>
                <a:ea typeface="+mn-ea"/>
                <a:cs typeface="+mn-cs"/>
              </a:rPr>
              <a:t>.</a:t>
            </a:r>
          </a:p>
          <a:p>
            <a:endParaRPr lang="en-US" dirty="0"/>
          </a:p>
        </p:txBody>
      </p:sp>
      <p:sp>
        <p:nvSpPr>
          <p:cNvPr id="62471" name="Rectangle 7"/>
          <p:cNvSpPr>
            <a:spLocks noGrp="1" noRot="1" noChangeAspect="1" noChangeArrowheads="1" noTextEdit="1"/>
          </p:cNvSpPr>
          <p:nvPr>
            <p:ph type="sldImg"/>
          </p:nvPr>
        </p:nvSpPr>
        <p:spPr>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8" charset="0"/>
                <a:ea typeface="+mn-ea"/>
                <a:cs typeface="+mn-cs"/>
              </a:rPr>
              <a:t>En </a:t>
            </a:r>
            <a:r>
              <a:rPr lang="en-US" sz="1200" kern="1200" dirty="0" err="1">
                <a:solidFill>
                  <a:schemeClr val="tx1"/>
                </a:solidFill>
                <a:latin typeface="Times New Roman" pitchFamily="18" charset="0"/>
                <a:ea typeface="+mn-ea"/>
                <a:cs typeface="+mn-cs"/>
              </a:rPr>
              <a:t>esta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sección</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presentamos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algoritmos</a:t>
            </a:r>
            <a:r>
              <a:rPr lang="en-US" sz="1200" kern="1200" dirty="0">
                <a:solidFill>
                  <a:schemeClr val="tx1"/>
                </a:solidFill>
                <a:latin typeface="Times New Roman" pitchFamily="18" charset="0"/>
                <a:ea typeface="+mn-ea"/>
                <a:cs typeface="+mn-cs"/>
              </a:rPr>
              <a:t> de </a:t>
            </a:r>
            <a:r>
              <a:rPr lang="en-US" sz="1200" kern="1200" dirty="0" err="1">
                <a:solidFill>
                  <a:schemeClr val="tx1"/>
                </a:solidFill>
                <a:latin typeface="Times New Roman" pitchFamily="18" charset="0"/>
                <a:ea typeface="+mn-ea"/>
                <a:cs typeface="+mn-cs"/>
              </a:rPr>
              <a:t>búsqueda</a:t>
            </a:r>
            <a:r>
              <a:rPr lang="en-US" sz="1200" kern="1200" baseline="0" dirty="0">
                <a:solidFill>
                  <a:schemeClr val="tx1"/>
                </a:solidFill>
                <a:latin typeface="Times New Roman" pitchFamily="18" charset="0"/>
                <a:ea typeface="+mn-ea"/>
                <a:cs typeface="+mn-cs"/>
              </a:rPr>
              <a:t> de strings que </a:t>
            </a:r>
            <a:r>
              <a:rPr lang="en-US" sz="1200" kern="1200" baseline="0" dirty="0" err="1">
                <a:solidFill>
                  <a:schemeClr val="tx1"/>
                </a:solidFill>
                <a:latin typeface="Times New Roman" pitchFamily="18" charset="0"/>
                <a:ea typeface="+mn-ea"/>
                <a:cs typeface="+mn-cs"/>
              </a:rPr>
              <a:t>preprocesan</a:t>
            </a:r>
            <a:r>
              <a:rPr lang="en-US" sz="1200" kern="1200" baseline="0" dirty="0">
                <a:solidFill>
                  <a:schemeClr val="tx1"/>
                </a:solidFill>
                <a:latin typeface="Times New Roman" pitchFamily="18" charset="0"/>
                <a:ea typeface="+mn-ea"/>
                <a:cs typeface="+mn-cs"/>
              </a:rPr>
              <a:t> el </a:t>
            </a:r>
            <a:r>
              <a:rPr lang="en-US" sz="1200" kern="1200" baseline="0" dirty="0" err="1">
                <a:solidFill>
                  <a:schemeClr val="tx1"/>
                </a:solidFill>
                <a:latin typeface="Times New Roman" pitchFamily="18" charset="0"/>
                <a:ea typeface="+mn-ea"/>
                <a:cs typeface="+mn-cs"/>
              </a:rPr>
              <a:t>texto</a:t>
            </a:r>
            <a:r>
              <a:rPr lang="en-US" sz="1200" kern="1200" baseline="0" dirty="0">
                <a:solidFill>
                  <a:schemeClr val="tx1"/>
                </a:solidFill>
                <a:latin typeface="Times New Roman" pitchFamily="18" charset="0"/>
                <a:ea typeface="+mn-ea"/>
                <a:cs typeface="+mn-cs"/>
              </a:rPr>
              <a:t>.</a:t>
            </a:r>
          </a:p>
          <a:p>
            <a:r>
              <a:rPr lang="en-US" sz="1200" kern="1200" baseline="0" dirty="0">
                <a:solidFill>
                  <a:schemeClr val="tx1"/>
                </a:solidFill>
                <a:latin typeface="Times New Roman" pitchFamily="18" charset="0"/>
                <a:ea typeface="+mn-ea"/>
                <a:cs typeface="+mn-cs"/>
              </a:rPr>
              <a:t>NOTA:  </a:t>
            </a:r>
            <a:r>
              <a:rPr lang="en-US" sz="1200" kern="1200" baseline="0" dirty="0" err="1">
                <a:solidFill>
                  <a:schemeClr val="tx1"/>
                </a:solidFill>
                <a:latin typeface="Times New Roman" pitchFamily="18" charset="0"/>
                <a:ea typeface="+mn-ea"/>
                <a:cs typeface="+mn-cs"/>
              </a:rPr>
              <a:t>ver</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clases</a:t>
            </a:r>
            <a:r>
              <a:rPr lang="en-US" sz="1200" kern="1200" baseline="0" dirty="0">
                <a:solidFill>
                  <a:schemeClr val="tx1"/>
                </a:solidFill>
                <a:latin typeface="Times New Roman" pitchFamily="18" charset="0"/>
                <a:ea typeface="+mn-ea"/>
                <a:cs typeface="+mn-cs"/>
              </a:rPr>
              <a:t> JAVA string, </a:t>
            </a:r>
            <a:r>
              <a:rPr lang="en-US" sz="1200" kern="1200" baseline="0" dirty="0" err="1">
                <a:solidFill>
                  <a:schemeClr val="tx1"/>
                </a:solidFill>
                <a:latin typeface="Times New Roman" pitchFamily="18" charset="0"/>
                <a:ea typeface="+mn-ea"/>
                <a:cs typeface="+mn-cs"/>
              </a:rPr>
              <a:t>stringBuilder</a:t>
            </a:r>
            <a:r>
              <a:rPr lang="en-US" sz="1200" kern="1200" baseline="0" dirty="0">
                <a:solidFill>
                  <a:schemeClr val="tx1"/>
                </a:solidFill>
                <a:latin typeface="Times New Roman" pitchFamily="18" charset="0"/>
                <a:ea typeface="+mn-ea"/>
                <a:cs typeface="+mn-cs"/>
              </a:rPr>
              <a:t> </a:t>
            </a:r>
            <a:r>
              <a:rPr lang="en-US" sz="1200" kern="1200" baseline="0" dirty="0">
                <a:solidFill>
                  <a:schemeClr val="tx1"/>
                </a:solidFill>
                <a:latin typeface="Times New Roman" pitchFamily="18" charset="0"/>
                <a:ea typeface="+mn-ea"/>
                <a:cs typeface="Arial" charset="0"/>
              </a:rPr>
              <a:t>y </a:t>
            </a:r>
            <a:r>
              <a:rPr lang="en-US" sz="1200" kern="1200" baseline="0" dirty="0" err="1">
                <a:solidFill>
                  <a:schemeClr val="tx1"/>
                </a:solidFill>
                <a:latin typeface="Times New Roman" pitchFamily="18" charset="0"/>
                <a:ea typeface="+mn-ea"/>
                <a:cs typeface="Arial" charset="0"/>
              </a:rPr>
              <a:t>stringBuffer</a:t>
            </a:r>
            <a:r>
              <a:rPr lang="en-US" sz="1200" kern="1200" baseline="0" dirty="0">
                <a:solidFill>
                  <a:schemeClr val="tx1"/>
                </a:solidFill>
                <a:latin typeface="Times New Roman" pitchFamily="18" charset="0"/>
                <a:ea typeface="+mn-ea"/>
                <a:cs typeface="Arial" charset="0"/>
              </a:rPr>
              <a:t> (</a:t>
            </a:r>
            <a:r>
              <a:rPr lang="en-US" sz="1200" kern="1200" baseline="0" dirty="0" err="1">
                <a:solidFill>
                  <a:schemeClr val="tx1"/>
                </a:solidFill>
                <a:latin typeface="Times New Roman" pitchFamily="18" charset="0"/>
                <a:ea typeface="+mn-ea"/>
                <a:cs typeface="Arial" charset="0"/>
              </a:rPr>
              <a:t>esta</a:t>
            </a:r>
            <a:r>
              <a:rPr lang="en-US" sz="1200" kern="1200" baseline="0" dirty="0">
                <a:solidFill>
                  <a:schemeClr val="tx1"/>
                </a:solidFill>
                <a:latin typeface="Times New Roman" pitchFamily="18" charset="0"/>
                <a:ea typeface="+mn-ea"/>
                <a:cs typeface="Arial" charset="0"/>
              </a:rPr>
              <a:t> </a:t>
            </a:r>
            <a:r>
              <a:rPr lang="en-US" sz="1200" kern="1200" baseline="0" dirty="0" err="1">
                <a:solidFill>
                  <a:schemeClr val="tx1"/>
                </a:solidFill>
                <a:latin typeface="Times New Roman" pitchFamily="18" charset="0"/>
                <a:ea typeface="+mn-ea"/>
                <a:cs typeface="Arial" charset="0"/>
              </a:rPr>
              <a:t>última</a:t>
            </a:r>
            <a:r>
              <a:rPr lang="en-US" sz="1200" kern="1200" baseline="0" dirty="0">
                <a:solidFill>
                  <a:schemeClr val="tx1"/>
                </a:solidFill>
                <a:latin typeface="Times New Roman" pitchFamily="18" charset="0"/>
                <a:ea typeface="+mn-ea"/>
                <a:cs typeface="Arial" charset="0"/>
              </a:rPr>
              <a:t> </a:t>
            </a:r>
            <a:r>
              <a:rPr lang="en-US" sz="1200" kern="1200" baseline="0" dirty="0" err="1">
                <a:solidFill>
                  <a:schemeClr val="tx1"/>
                </a:solidFill>
                <a:latin typeface="Times New Roman" pitchFamily="18" charset="0"/>
                <a:ea typeface="+mn-ea"/>
                <a:cs typeface="Arial" charset="0"/>
              </a:rPr>
              <a:t>es</a:t>
            </a:r>
            <a:r>
              <a:rPr lang="en-US" sz="1200" kern="1200" baseline="0" dirty="0">
                <a:solidFill>
                  <a:schemeClr val="tx1"/>
                </a:solidFill>
                <a:latin typeface="Times New Roman" pitchFamily="18" charset="0"/>
                <a:ea typeface="+mn-ea"/>
                <a:cs typeface="Arial" charset="0"/>
              </a:rPr>
              <a:t> </a:t>
            </a:r>
            <a:r>
              <a:rPr lang="en-US" sz="1200" kern="1200" baseline="0" dirty="0" err="1">
                <a:solidFill>
                  <a:schemeClr val="tx1"/>
                </a:solidFill>
                <a:latin typeface="Times New Roman" pitchFamily="18" charset="0"/>
                <a:ea typeface="+mn-ea"/>
                <a:cs typeface="Arial" charset="0"/>
              </a:rPr>
              <a:t>igual</a:t>
            </a:r>
            <a:r>
              <a:rPr lang="en-US" sz="1200" kern="1200" baseline="0" dirty="0">
                <a:solidFill>
                  <a:schemeClr val="tx1"/>
                </a:solidFill>
                <a:latin typeface="Times New Roman" pitchFamily="18" charset="0"/>
                <a:ea typeface="+mn-ea"/>
                <a:cs typeface="Arial" charset="0"/>
              </a:rPr>
              <a:t> a la anterior </a:t>
            </a:r>
            <a:r>
              <a:rPr lang="en-US" sz="1200" kern="1200" baseline="0" dirty="0" err="1">
                <a:solidFill>
                  <a:schemeClr val="tx1"/>
                </a:solidFill>
                <a:latin typeface="Times New Roman" pitchFamily="18" charset="0"/>
                <a:ea typeface="+mn-ea"/>
                <a:cs typeface="Arial" charset="0"/>
              </a:rPr>
              <a:t>sólo</a:t>
            </a:r>
            <a:r>
              <a:rPr lang="en-US" sz="1200" kern="1200" baseline="0" dirty="0">
                <a:solidFill>
                  <a:schemeClr val="tx1"/>
                </a:solidFill>
                <a:latin typeface="Times New Roman" pitchFamily="18" charset="0"/>
                <a:ea typeface="+mn-ea"/>
                <a:cs typeface="Arial" charset="0"/>
              </a:rPr>
              <a:t> que </a:t>
            </a:r>
            <a:r>
              <a:rPr lang="en-US" sz="1200" kern="1200" baseline="0" dirty="0" err="1">
                <a:solidFill>
                  <a:schemeClr val="tx1"/>
                </a:solidFill>
                <a:latin typeface="Times New Roman" pitchFamily="18" charset="0"/>
                <a:ea typeface="+mn-ea"/>
                <a:cs typeface="Arial" charset="0"/>
              </a:rPr>
              <a:t>sincronizada</a:t>
            </a:r>
            <a:r>
              <a:rPr lang="en-US" sz="1200" kern="1200" baseline="0" dirty="0">
                <a:solidFill>
                  <a:schemeClr val="tx1"/>
                </a:solidFill>
                <a:latin typeface="Times New Roman" pitchFamily="18" charset="0"/>
                <a:ea typeface="+mn-ea"/>
                <a:cs typeface="Arial" charset="0"/>
              </a:rPr>
              <a:t>)</a:t>
            </a:r>
            <a:endParaRPr lang="en-US" sz="1200" kern="1200" baseline="0" dirty="0">
              <a:solidFill>
                <a:schemeClr val="tx1"/>
              </a:solidFill>
              <a:latin typeface="Times New Roman" pitchFamily="18" charset="0"/>
              <a:ea typeface="+mn-ea"/>
              <a:cs typeface="+mn-cs"/>
            </a:endParaRPr>
          </a:p>
          <a:p>
            <a:endParaRPr lang="es-ES_tradnl" sz="1200" kern="1200" baseline="0" dirty="0">
              <a:solidFill>
                <a:schemeClr val="tx1"/>
              </a:solidFill>
              <a:latin typeface="Times New Roman" pitchFamily="18" charset="0"/>
              <a:ea typeface="+mn-ea"/>
              <a:cs typeface="+mn-cs"/>
            </a:endParaRPr>
          </a:p>
          <a:p>
            <a:endParaRPr lang="es-ES_tradnl" sz="1200" i="1" kern="1200" baseline="0" dirty="0">
              <a:solidFill>
                <a:schemeClr val="tx1"/>
              </a:solidFill>
              <a:latin typeface="Times New Roman" pitchFamily="18" charset="0"/>
              <a:ea typeface="+mn-ea"/>
              <a:cs typeface="+mn-cs"/>
            </a:endParaRPr>
          </a:p>
          <a:p>
            <a:r>
              <a:rPr lang="es-ES_tradnl" sz="1200" kern="1200" dirty="0">
                <a:solidFill>
                  <a:schemeClr val="tx1"/>
                </a:solidFill>
                <a:latin typeface="Times New Roman" pitchFamily="18" charset="0"/>
                <a:ea typeface="+mn-ea"/>
                <a:cs typeface="+mn-cs"/>
              </a:rPr>
              <a:t>Un nodo interno en un trie estándar </a:t>
            </a:r>
            <a:r>
              <a:rPr lang="es-ES_tradnl" sz="1200" i="1" kern="1200" dirty="0">
                <a:solidFill>
                  <a:schemeClr val="tx1"/>
                </a:solidFill>
                <a:latin typeface="Times New Roman" pitchFamily="18" charset="0"/>
                <a:ea typeface="+mn-ea"/>
                <a:cs typeface="+mn-cs"/>
              </a:rPr>
              <a:t>T</a:t>
            </a:r>
            <a:r>
              <a:rPr lang="es-ES_tradnl" sz="1200" i="0" kern="1200" baseline="0" dirty="0">
                <a:solidFill>
                  <a:schemeClr val="tx1"/>
                </a:solidFill>
                <a:latin typeface="Times New Roman" pitchFamily="18" charset="0"/>
                <a:ea typeface="+mn-ea"/>
                <a:cs typeface="+mn-cs"/>
              </a:rPr>
              <a:t> puede tener entre 1 y </a:t>
            </a:r>
            <a:r>
              <a:rPr lang="es-ES_tradnl" sz="1200" i="1" kern="1200" baseline="0" dirty="0">
                <a:solidFill>
                  <a:schemeClr val="tx1"/>
                </a:solidFill>
                <a:latin typeface="Times New Roman" pitchFamily="18" charset="0"/>
                <a:ea typeface="+mn-ea"/>
                <a:cs typeface="+mn-cs"/>
              </a:rPr>
              <a:t>d </a:t>
            </a:r>
            <a:r>
              <a:rPr lang="es-ES_tradnl" sz="1200" i="0" kern="1200" baseline="0" dirty="0">
                <a:solidFill>
                  <a:schemeClr val="tx1"/>
                </a:solidFill>
                <a:latin typeface="Times New Roman" pitchFamily="18" charset="0"/>
                <a:ea typeface="+mn-ea"/>
                <a:cs typeface="+mn-cs"/>
              </a:rPr>
              <a:t> hijos, donde </a:t>
            </a:r>
            <a:r>
              <a:rPr lang="es-ES_tradnl" sz="1200" i="1" kern="1200" baseline="0" dirty="0">
                <a:solidFill>
                  <a:schemeClr val="tx1"/>
                </a:solidFill>
                <a:latin typeface="Times New Roman" pitchFamily="18" charset="0"/>
                <a:ea typeface="+mn-ea"/>
                <a:cs typeface="+mn-cs"/>
              </a:rPr>
              <a:t>d</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es</a:t>
            </a:r>
            <a:r>
              <a:rPr lang="en-US" sz="1200" i="0" kern="1200" baseline="0" dirty="0">
                <a:solidFill>
                  <a:schemeClr val="tx1"/>
                </a:solidFill>
                <a:latin typeface="Times New Roman" pitchFamily="18" charset="0"/>
                <a:ea typeface="+mn-ea"/>
                <a:cs typeface="+mn-cs"/>
              </a:rPr>
              <a:t> el </a:t>
            </a:r>
            <a:r>
              <a:rPr lang="en-US" sz="1200" i="0" kern="1200" baseline="0" dirty="0" err="1">
                <a:solidFill>
                  <a:schemeClr val="tx1"/>
                </a:solidFill>
                <a:latin typeface="Times New Roman" pitchFamily="18" charset="0"/>
                <a:ea typeface="+mn-ea"/>
                <a:cs typeface="+mn-cs"/>
              </a:rPr>
              <a:t>tamaño</a:t>
            </a:r>
            <a:r>
              <a:rPr lang="en-US" sz="1200" i="0" kern="1200" baseline="0" dirty="0">
                <a:solidFill>
                  <a:schemeClr val="tx1"/>
                </a:solidFill>
                <a:latin typeface="Times New Roman" pitchFamily="18" charset="0"/>
                <a:ea typeface="+mn-ea"/>
                <a:cs typeface="+mn-cs"/>
              </a:rPr>
              <a:t> del </a:t>
            </a:r>
            <a:r>
              <a:rPr lang="en-US" sz="1200" i="0" kern="1200" baseline="0" dirty="0" err="1">
                <a:solidFill>
                  <a:schemeClr val="tx1"/>
                </a:solidFill>
                <a:latin typeface="Times New Roman" pitchFamily="18" charset="0"/>
                <a:ea typeface="+mn-ea"/>
                <a:cs typeface="+mn-cs"/>
              </a:rPr>
              <a:t>alfabeto</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Existe</a:t>
            </a:r>
            <a:r>
              <a:rPr lang="en-US" sz="1200" i="0" kern="1200" baseline="0" dirty="0">
                <a:solidFill>
                  <a:schemeClr val="tx1"/>
                </a:solidFill>
                <a:latin typeface="Times New Roman" pitchFamily="18" charset="0"/>
                <a:ea typeface="+mn-ea"/>
                <a:cs typeface="+mn-cs"/>
              </a:rPr>
              <a:t> un </a:t>
            </a:r>
            <a:r>
              <a:rPr lang="en-US" sz="1200" i="0" kern="1200" baseline="0" dirty="0" err="1">
                <a:solidFill>
                  <a:schemeClr val="tx1"/>
                </a:solidFill>
                <a:latin typeface="Times New Roman" pitchFamily="18" charset="0"/>
                <a:ea typeface="+mn-ea"/>
                <a:cs typeface="+mn-cs"/>
              </a:rPr>
              <a:t>arco</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que</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va</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desde</a:t>
            </a:r>
            <a:r>
              <a:rPr lang="en-US" sz="1200" i="0" kern="1200" baseline="0" dirty="0">
                <a:solidFill>
                  <a:schemeClr val="tx1"/>
                </a:solidFill>
                <a:latin typeface="Times New Roman" pitchFamily="18" charset="0"/>
                <a:ea typeface="+mn-ea"/>
                <a:cs typeface="+mn-cs"/>
              </a:rPr>
              <a:t> la </a:t>
            </a:r>
            <a:r>
              <a:rPr lang="en-US" sz="1200" i="0" kern="1200" baseline="0" dirty="0" err="1">
                <a:solidFill>
                  <a:schemeClr val="tx1"/>
                </a:solidFill>
                <a:latin typeface="Times New Roman" pitchFamily="18" charset="0"/>
                <a:ea typeface="+mn-ea"/>
                <a:cs typeface="+mn-cs"/>
              </a:rPr>
              <a:t>raíz</a:t>
            </a:r>
            <a:r>
              <a:rPr lang="en-US" sz="1200" i="0" kern="1200" baseline="0" dirty="0">
                <a:solidFill>
                  <a:schemeClr val="tx1"/>
                </a:solidFill>
                <a:latin typeface="Times New Roman" pitchFamily="18" charset="0"/>
                <a:ea typeface="+mn-ea"/>
                <a:cs typeface="+mn-cs"/>
              </a:rPr>
              <a:t> </a:t>
            </a:r>
            <a:r>
              <a:rPr lang="en-US" sz="1200" i="1" kern="1200" baseline="0" dirty="0">
                <a:solidFill>
                  <a:schemeClr val="tx1"/>
                </a:solidFill>
                <a:latin typeface="Times New Roman" pitchFamily="18" charset="0"/>
                <a:ea typeface="+mn-ea"/>
                <a:cs typeface="+mn-cs"/>
              </a:rPr>
              <a:t>r</a:t>
            </a:r>
            <a:r>
              <a:rPr lang="en-US" sz="1200" i="0" kern="1200" baseline="0" dirty="0">
                <a:solidFill>
                  <a:schemeClr val="tx1"/>
                </a:solidFill>
                <a:latin typeface="Times New Roman" pitchFamily="18" charset="0"/>
                <a:ea typeface="+mn-ea"/>
                <a:cs typeface="+mn-cs"/>
              </a:rPr>
              <a:t> a </a:t>
            </a:r>
            <a:r>
              <a:rPr lang="en-US" sz="1200" i="0" kern="1200" baseline="0" dirty="0" err="1">
                <a:solidFill>
                  <a:schemeClr val="tx1"/>
                </a:solidFill>
                <a:latin typeface="Times New Roman" pitchFamily="18" charset="0"/>
                <a:ea typeface="+mn-ea"/>
                <a:cs typeface="+mn-cs"/>
              </a:rPr>
              <a:t>uno</a:t>
            </a:r>
            <a:r>
              <a:rPr lang="en-US" sz="1200" i="0" kern="1200" baseline="0" dirty="0">
                <a:solidFill>
                  <a:schemeClr val="tx1"/>
                </a:solidFill>
                <a:latin typeface="Times New Roman" pitchFamily="18" charset="0"/>
                <a:ea typeface="+mn-ea"/>
                <a:cs typeface="+mn-cs"/>
              </a:rPr>
              <a:t> de </a:t>
            </a:r>
            <a:r>
              <a:rPr lang="en-US" sz="1200" i="0" kern="1200" baseline="0" dirty="0" err="1">
                <a:solidFill>
                  <a:schemeClr val="tx1"/>
                </a:solidFill>
                <a:latin typeface="Times New Roman" pitchFamily="18" charset="0"/>
                <a:ea typeface="+mn-ea"/>
                <a:cs typeface="+mn-cs"/>
              </a:rPr>
              <a:t>sus</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hijos</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por</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cada</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caracter</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que</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aparece</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primero</a:t>
            </a:r>
            <a:r>
              <a:rPr lang="en-US" sz="1200" i="0" kern="1200" baseline="0" dirty="0">
                <a:solidFill>
                  <a:schemeClr val="tx1"/>
                </a:solidFill>
                <a:latin typeface="Times New Roman" pitchFamily="18" charset="0"/>
                <a:ea typeface="+mn-ea"/>
                <a:cs typeface="+mn-cs"/>
              </a:rPr>
              <a:t> en </a:t>
            </a:r>
            <a:r>
              <a:rPr lang="en-US" sz="1200" i="0" kern="1200" baseline="0" dirty="0" err="1">
                <a:solidFill>
                  <a:schemeClr val="tx1"/>
                </a:solidFill>
                <a:latin typeface="Times New Roman" pitchFamily="18" charset="0"/>
                <a:ea typeface="+mn-ea"/>
                <a:cs typeface="+mn-cs"/>
              </a:rPr>
              <a:t>alguna</a:t>
            </a:r>
            <a:r>
              <a:rPr lang="en-US" sz="1200" i="0" kern="1200" baseline="0" dirty="0">
                <a:solidFill>
                  <a:schemeClr val="tx1"/>
                </a:solidFill>
                <a:latin typeface="Times New Roman" pitchFamily="18" charset="0"/>
                <a:ea typeface="+mn-ea"/>
                <a:cs typeface="+mn-cs"/>
              </a:rPr>
              <a:t> string de la </a:t>
            </a:r>
            <a:r>
              <a:rPr lang="en-US" sz="1200" i="0" kern="1200" baseline="0" dirty="0" err="1">
                <a:solidFill>
                  <a:schemeClr val="tx1"/>
                </a:solidFill>
                <a:latin typeface="Times New Roman" pitchFamily="18" charset="0"/>
                <a:ea typeface="+mn-ea"/>
                <a:cs typeface="+mn-cs"/>
              </a:rPr>
              <a:t>colección</a:t>
            </a:r>
            <a:r>
              <a:rPr lang="en-US" sz="1200" i="0" kern="1200" baseline="0" dirty="0">
                <a:solidFill>
                  <a:schemeClr val="tx1"/>
                </a:solidFill>
                <a:latin typeface="Times New Roman" pitchFamily="18" charset="0"/>
                <a:ea typeface="+mn-ea"/>
                <a:cs typeface="+mn-cs"/>
              </a:rPr>
              <a:t> </a:t>
            </a:r>
            <a:r>
              <a:rPr lang="en-US" sz="1200" i="1" kern="1200" baseline="0" dirty="0">
                <a:solidFill>
                  <a:schemeClr val="tx1"/>
                </a:solidFill>
                <a:latin typeface="Times New Roman" pitchFamily="18" charset="0"/>
                <a:ea typeface="+mn-ea"/>
                <a:cs typeface="+mn-cs"/>
              </a:rPr>
              <a:t>S</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Además</a:t>
            </a:r>
            <a:r>
              <a:rPr lang="en-US" sz="1200" i="0" kern="1200" baseline="0" dirty="0">
                <a:solidFill>
                  <a:schemeClr val="tx1"/>
                </a:solidFill>
                <a:latin typeface="Times New Roman" pitchFamily="18" charset="0"/>
                <a:ea typeface="+mn-ea"/>
                <a:cs typeface="+mn-cs"/>
              </a:rPr>
              <a:t>, un </a:t>
            </a:r>
            <a:r>
              <a:rPr lang="en-US" sz="1200" i="0" kern="1200" baseline="0" dirty="0" err="1">
                <a:solidFill>
                  <a:schemeClr val="tx1"/>
                </a:solidFill>
                <a:latin typeface="Times New Roman" pitchFamily="18" charset="0"/>
                <a:ea typeface="+mn-ea"/>
                <a:cs typeface="+mn-cs"/>
              </a:rPr>
              <a:t>camino</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desde</a:t>
            </a:r>
            <a:r>
              <a:rPr lang="en-US" sz="1200" i="0" kern="1200" baseline="0" dirty="0">
                <a:solidFill>
                  <a:schemeClr val="tx1"/>
                </a:solidFill>
                <a:latin typeface="Times New Roman" pitchFamily="18" charset="0"/>
                <a:ea typeface="+mn-ea"/>
                <a:cs typeface="+mn-cs"/>
              </a:rPr>
              <a:t> la </a:t>
            </a:r>
            <a:r>
              <a:rPr lang="en-US" sz="1200" i="0" kern="1200" baseline="0" dirty="0" err="1">
                <a:solidFill>
                  <a:schemeClr val="tx1"/>
                </a:solidFill>
                <a:latin typeface="Times New Roman" pitchFamily="18" charset="0"/>
                <a:ea typeface="+mn-ea"/>
                <a:cs typeface="+mn-cs"/>
              </a:rPr>
              <a:t>raíz</a:t>
            </a:r>
            <a:r>
              <a:rPr lang="en-US" sz="1200" i="0" kern="1200" baseline="0" dirty="0">
                <a:solidFill>
                  <a:schemeClr val="tx1"/>
                </a:solidFill>
                <a:latin typeface="Times New Roman" pitchFamily="18" charset="0"/>
                <a:ea typeface="+mn-ea"/>
                <a:cs typeface="+mn-cs"/>
              </a:rPr>
              <a:t> de </a:t>
            </a:r>
            <a:r>
              <a:rPr lang="en-US" sz="1200" i="1" kern="1200" baseline="0" dirty="0">
                <a:solidFill>
                  <a:schemeClr val="tx1"/>
                </a:solidFill>
                <a:latin typeface="Times New Roman" pitchFamily="18" charset="0"/>
                <a:ea typeface="+mn-ea"/>
                <a:cs typeface="+mn-cs"/>
              </a:rPr>
              <a:t>T</a:t>
            </a:r>
            <a:r>
              <a:rPr lang="en-US" sz="1200" i="0" kern="1200" baseline="0" dirty="0">
                <a:solidFill>
                  <a:schemeClr val="tx1"/>
                </a:solidFill>
                <a:latin typeface="Times New Roman" pitchFamily="18" charset="0"/>
                <a:ea typeface="+mn-ea"/>
                <a:cs typeface="+mn-cs"/>
              </a:rPr>
              <a:t> a un </a:t>
            </a:r>
            <a:r>
              <a:rPr lang="en-US" sz="1200" i="0" kern="1200" baseline="0" dirty="0" err="1">
                <a:solidFill>
                  <a:schemeClr val="tx1"/>
                </a:solidFill>
                <a:latin typeface="Times New Roman" pitchFamily="18" charset="0"/>
                <a:ea typeface="+mn-ea"/>
                <a:cs typeface="+mn-cs"/>
              </a:rPr>
              <a:t>nodo</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interno</a:t>
            </a:r>
            <a:r>
              <a:rPr lang="en-US" sz="1200" i="0" kern="1200" baseline="0" dirty="0">
                <a:solidFill>
                  <a:schemeClr val="tx1"/>
                </a:solidFill>
                <a:latin typeface="Times New Roman" pitchFamily="18" charset="0"/>
                <a:ea typeface="+mn-ea"/>
                <a:cs typeface="+mn-cs"/>
              </a:rPr>
              <a:t> </a:t>
            </a:r>
            <a:r>
              <a:rPr lang="en-US" sz="1200" i="1" kern="1200" baseline="0" dirty="0">
                <a:solidFill>
                  <a:schemeClr val="tx1"/>
                </a:solidFill>
                <a:latin typeface="Times New Roman" pitchFamily="18" charset="0"/>
                <a:ea typeface="+mn-ea"/>
                <a:cs typeface="+mn-cs"/>
              </a:rPr>
              <a:t>v</a:t>
            </a:r>
            <a:r>
              <a:rPr lang="en-US" sz="1200" i="0" kern="1200" baseline="0" dirty="0">
                <a:solidFill>
                  <a:schemeClr val="tx1"/>
                </a:solidFill>
                <a:latin typeface="Times New Roman" pitchFamily="18" charset="0"/>
                <a:ea typeface="+mn-ea"/>
                <a:cs typeface="+mn-cs"/>
              </a:rPr>
              <a:t> en el </a:t>
            </a:r>
            <a:r>
              <a:rPr lang="en-US" sz="1200" i="0" kern="1200" baseline="0" dirty="0" err="1">
                <a:solidFill>
                  <a:schemeClr val="tx1"/>
                </a:solidFill>
                <a:latin typeface="Times New Roman" pitchFamily="18" charset="0"/>
                <a:ea typeface="+mn-ea"/>
                <a:cs typeface="+mn-cs"/>
              </a:rPr>
              <a:t>nivel</a:t>
            </a:r>
            <a:r>
              <a:rPr lang="en-US" sz="1200" i="0" kern="1200" baseline="0" dirty="0">
                <a:solidFill>
                  <a:schemeClr val="tx1"/>
                </a:solidFill>
                <a:latin typeface="Times New Roman" pitchFamily="18" charset="0"/>
                <a:ea typeface="+mn-ea"/>
                <a:cs typeface="+mn-cs"/>
              </a:rPr>
              <a:t> </a:t>
            </a:r>
            <a:r>
              <a:rPr lang="en-US" sz="1200" i="1" kern="1200" baseline="0" dirty="0" err="1">
                <a:solidFill>
                  <a:schemeClr val="tx1"/>
                </a:solidFill>
                <a:latin typeface="Times New Roman" pitchFamily="18" charset="0"/>
                <a:ea typeface="+mn-ea"/>
                <a:cs typeface="+mn-cs"/>
              </a:rPr>
              <a:t>i</a:t>
            </a:r>
            <a:r>
              <a:rPr lang="en-US" sz="1200" i="1"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corresponde</a:t>
            </a:r>
            <a:r>
              <a:rPr lang="en-US" sz="1200" i="0" kern="1200" baseline="0" dirty="0">
                <a:solidFill>
                  <a:schemeClr val="tx1"/>
                </a:solidFill>
                <a:latin typeface="Times New Roman" pitchFamily="18" charset="0"/>
                <a:ea typeface="+mn-ea"/>
                <a:cs typeface="+mn-cs"/>
              </a:rPr>
              <a:t> al </a:t>
            </a:r>
            <a:r>
              <a:rPr lang="en-US" sz="1200" i="0" kern="1200" baseline="0" dirty="0" err="1">
                <a:solidFill>
                  <a:schemeClr val="tx1"/>
                </a:solidFill>
                <a:latin typeface="Times New Roman" pitchFamily="18" charset="0"/>
                <a:ea typeface="+mn-ea"/>
                <a:cs typeface="+mn-cs"/>
              </a:rPr>
              <a:t>prefijo</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compuesto</a:t>
            </a:r>
            <a:r>
              <a:rPr lang="en-US" sz="1200" i="0" kern="1200" baseline="0" dirty="0">
                <a:solidFill>
                  <a:schemeClr val="tx1"/>
                </a:solidFill>
                <a:latin typeface="Times New Roman" pitchFamily="18" charset="0"/>
                <a:ea typeface="+mn-ea"/>
                <a:cs typeface="+mn-cs"/>
              </a:rPr>
              <a:t> de </a:t>
            </a:r>
            <a:r>
              <a:rPr lang="en-US" sz="1200" i="1" kern="1200" baseline="0" dirty="0" err="1">
                <a:solidFill>
                  <a:schemeClr val="tx1"/>
                </a:solidFill>
                <a:latin typeface="Times New Roman" pitchFamily="18" charset="0"/>
                <a:ea typeface="+mn-ea"/>
                <a:cs typeface="+mn-cs"/>
              </a:rPr>
              <a:t>i</a:t>
            </a:r>
            <a:r>
              <a:rPr lang="en-US" sz="1200" i="1"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caracteres</a:t>
            </a:r>
            <a:r>
              <a:rPr lang="en-US" sz="1200" i="0" kern="1200" baseline="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[0..</a:t>
            </a:r>
            <a:r>
              <a:rPr lang="en-US" sz="1200" i="1" kern="1200" dirty="0">
                <a:solidFill>
                  <a:schemeClr val="tx1"/>
                </a:solidFill>
                <a:latin typeface="Times New Roman" pitchFamily="18" charset="0"/>
                <a:ea typeface="+mn-ea"/>
                <a:cs typeface="+mn-cs"/>
              </a:rPr>
              <a:t>i</a:t>
            </a:r>
            <a:r>
              <a:rPr lang="en-US" sz="1200" kern="1200" dirty="0">
                <a:solidFill>
                  <a:schemeClr val="tx1"/>
                </a:solidFill>
                <a:latin typeface="Times New Roman" pitchFamily="18" charset="0"/>
                <a:ea typeface="+mn-ea"/>
                <a:cs typeface="+mn-cs"/>
              </a:rPr>
              <a:t> − 1] de </a:t>
            </a:r>
            <a:r>
              <a:rPr lang="en-US" sz="1200" kern="1200" dirty="0" err="1">
                <a:solidFill>
                  <a:schemeClr val="tx1"/>
                </a:solidFill>
                <a:latin typeface="Times New Roman" pitchFamily="18" charset="0"/>
                <a:ea typeface="+mn-ea"/>
                <a:cs typeface="+mn-cs"/>
              </a:rPr>
              <a:t>una</a:t>
            </a:r>
            <a:r>
              <a:rPr lang="en-US" sz="1200" kern="1200" dirty="0">
                <a:solidFill>
                  <a:schemeClr val="tx1"/>
                </a:solidFill>
                <a:latin typeface="Times New Roman" pitchFamily="18" charset="0"/>
                <a:ea typeface="+mn-ea"/>
                <a:cs typeface="+mn-cs"/>
              </a:rPr>
              <a:t> string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de </a:t>
            </a:r>
            <a:r>
              <a:rPr lang="en-US" sz="1200" i="1" kern="1200" dirty="0">
                <a:solidFill>
                  <a:schemeClr val="tx1"/>
                </a:solidFill>
                <a:latin typeface="Times New Roman" pitchFamily="18" charset="0"/>
                <a:ea typeface="+mn-ea"/>
                <a:cs typeface="+mn-cs"/>
              </a:rPr>
              <a:t>S</a:t>
            </a:r>
            <a:r>
              <a:rPr lang="en-US" sz="1200" kern="1200" dirty="0">
                <a:solidFill>
                  <a:schemeClr val="tx1"/>
                </a:solidFill>
                <a:latin typeface="Times New Roman" pitchFamily="18" charset="0"/>
                <a:ea typeface="+mn-ea"/>
                <a:cs typeface="+mn-cs"/>
              </a:rPr>
              <a:t>. De </a:t>
            </a:r>
            <a:r>
              <a:rPr lang="en-US" sz="1200" kern="1200" dirty="0" err="1">
                <a:solidFill>
                  <a:schemeClr val="tx1"/>
                </a:solidFill>
                <a:latin typeface="Times New Roman" pitchFamily="18" charset="0"/>
                <a:ea typeface="+mn-ea"/>
                <a:cs typeface="+mn-cs"/>
              </a:rPr>
              <a:t>hecho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por</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cada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caracter</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c</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que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puede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seguir</a:t>
            </a:r>
            <a:r>
              <a:rPr lang="en-US" sz="1200" kern="1200" dirty="0">
                <a:solidFill>
                  <a:schemeClr val="tx1"/>
                </a:solidFill>
                <a:latin typeface="Times New Roman" pitchFamily="18" charset="0"/>
                <a:ea typeface="+mn-ea"/>
                <a:cs typeface="+mn-cs"/>
              </a:rPr>
              <a:t> el </a:t>
            </a:r>
            <a:r>
              <a:rPr lang="en-US" sz="1200" kern="1200" dirty="0" err="1">
                <a:solidFill>
                  <a:schemeClr val="tx1"/>
                </a:solidFill>
                <a:latin typeface="Times New Roman" pitchFamily="18" charset="0"/>
                <a:ea typeface="+mn-ea"/>
                <a:cs typeface="+mn-cs"/>
              </a:rPr>
              <a:t>prefijo</a:t>
            </a:r>
            <a:r>
              <a:rPr lang="en-US" sz="1200" kern="1200" baseline="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[0..</a:t>
            </a:r>
            <a:r>
              <a:rPr lang="en-US" sz="1200" i="1" kern="1200" dirty="0">
                <a:solidFill>
                  <a:schemeClr val="tx1"/>
                </a:solidFill>
                <a:latin typeface="Times New Roman" pitchFamily="18" charset="0"/>
                <a:ea typeface="+mn-ea"/>
                <a:cs typeface="+mn-cs"/>
              </a:rPr>
              <a:t>i</a:t>
            </a:r>
            <a:r>
              <a:rPr lang="en-US" sz="1200" kern="1200" dirty="0">
                <a:solidFill>
                  <a:schemeClr val="tx1"/>
                </a:solidFill>
                <a:latin typeface="Times New Roman" pitchFamily="18" charset="0"/>
                <a:ea typeface="+mn-ea"/>
                <a:cs typeface="+mn-cs"/>
              </a:rPr>
              <a:t> − 1] en </a:t>
            </a:r>
            <a:r>
              <a:rPr lang="en-US" sz="1200" kern="1200" dirty="0" err="1">
                <a:solidFill>
                  <a:schemeClr val="tx1"/>
                </a:solidFill>
                <a:latin typeface="Times New Roman" pitchFamily="18" charset="0"/>
                <a:ea typeface="+mn-ea"/>
                <a:cs typeface="+mn-cs"/>
              </a:rPr>
              <a:t>una</a:t>
            </a:r>
            <a:r>
              <a:rPr lang="en-US" sz="1200" kern="1200" dirty="0">
                <a:solidFill>
                  <a:schemeClr val="tx1"/>
                </a:solidFill>
                <a:latin typeface="Times New Roman" pitchFamily="18" charset="0"/>
                <a:ea typeface="+mn-ea"/>
                <a:cs typeface="+mn-cs"/>
              </a:rPr>
              <a:t> string del </a:t>
            </a:r>
            <a:r>
              <a:rPr lang="en-US" sz="1200" kern="1200" dirty="0" err="1">
                <a:solidFill>
                  <a:schemeClr val="tx1"/>
                </a:solidFill>
                <a:latin typeface="Times New Roman" pitchFamily="18" charset="0"/>
                <a:ea typeface="+mn-ea"/>
                <a:cs typeface="+mn-cs"/>
              </a:rPr>
              <a:t>conjunto</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existe</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hijo</a:t>
            </a:r>
            <a:r>
              <a:rPr lang="en-US" sz="1200" kern="1200" baseline="0" dirty="0">
                <a:solidFill>
                  <a:schemeClr val="tx1"/>
                </a:solidFill>
                <a:latin typeface="Times New Roman" pitchFamily="18" charset="0"/>
                <a:ea typeface="+mn-ea"/>
                <a:cs typeface="+mn-cs"/>
              </a:rPr>
              <a:t> </a:t>
            </a:r>
            <a:r>
              <a:rPr lang="en-US" sz="1200" kern="1200" dirty="0">
                <a:solidFill>
                  <a:schemeClr val="tx1"/>
                </a:solidFill>
                <a:latin typeface="Times New Roman" pitchFamily="18" charset="0"/>
                <a:ea typeface="+mn-ea"/>
                <a:cs typeface="+mn-cs"/>
              </a:rPr>
              <a:t>de </a:t>
            </a:r>
            <a:r>
              <a:rPr lang="en-US" sz="1200" i="1" kern="1200" dirty="0">
                <a:solidFill>
                  <a:schemeClr val="tx1"/>
                </a:solidFill>
                <a:latin typeface="Times New Roman" pitchFamily="18" charset="0"/>
                <a:ea typeface="+mn-ea"/>
                <a:cs typeface="+mn-cs"/>
              </a:rPr>
              <a:t>v</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etiquetado</a:t>
            </a:r>
            <a:r>
              <a:rPr lang="en-US" sz="1200" kern="1200" dirty="0">
                <a:solidFill>
                  <a:schemeClr val="tx1"/>
                </a:solidFill>
                <a:latin typeface="Times New Roman" pitchFamily="18" charset="0"/>
                <a:ea typeface="+mn-ea"/>
                <a:cs typeface="+mn-cs"/>
              </a:rPr>
              <a:t> con el </a:t>
            </a:r>
            <a:r>
              <a:rPr lang="en-US" sz="1200" kern="1200" dirty="0" err="1">
                <a:solidFill>
                  <a:schemeClr val="tx1"/>
                </a:solidFill>
                <a:latin typeface="Times New Roman" pitchFamily="18" charset="0"/>
                <a:ea typeface="+mn-ea"/>
                <a:cs typeface="+mn-cs"/>
              </a:rPr>
              <a:t>caracter</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c</a:t>
            </a:r>
            <a:r>
              <a:rPr lang="en-US" sz="1200" kern="1200" dirty="0">
                <a:solidFill>
                  <a:schemeClr val="tx1"/>
                </a:solidFill>
                <a:latin typeface="Times New Roman" pitchFamily="18" charset="0"/>
                <a:ea typeface="+mn-ea"/>
                <a:cs typeface="+mn-cs"/>
              </a:rPr>
              <a:t>.  De </a:t>
            </a:r>
            <a:r>
              <a:rPr lang="en-US" sz="1200" kern="1200" dirty="0" err="1">
                <a:solidFill>
                  <a:schemeClr val="tx1"/>
                </a:solidFill>
                <a:latin typeface="Times New Roman" pitchFamily="18" charset="0"/>
                <a:ea typeface="+mn-ea"/>
                <a:cs typeface="+mn-cs"/>
              </a:rPr>
              <a:t>esta</a:t>
            </a:r>
            <a:r>
              <a:rPr lang="en-US" sz="1200" kern="1200" dirty="0">
                <a:solidFill>
                  <a:schemeClr val="tx1"/>
                </a:solidFill>
                <a:latin typeface="Times New Roman" pitchFamily="18" charset="0"/>
                <a:ea typeface="+mn-ea"/>
                <a:cs typeface="+mn-cs"/>
              </a:rPr>
              <a:t> forma,</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trie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almacena</a:t>
            </a:r>
            <a:r>
              <a:rPr lang="en-US" sz="1200" kern="1200" baseline="0" dirty="0">
                <a:solidFill>
                  <a:schemeClr val="tx1"/>
                </a:solidFill>
                <a:latin typeface="Times New Roman" pitchFamily="18" charset="0"/>
                <a:ea typeface="+mn-ea"/>
                <a:cs typeface="+mn-cs"/>
              </a:rPr>
              <a:t> los </a:t>
            </a:r>
            <a:r>
              <a:rPr lang="en-US" sz="1200" kern="1200" baseline="0" dirty="0" err="1">
                <a:solidFill>
                  <a:schemeClr val="tx1"/>
                </a:solidFill>
                <a:latin typeface="Times New Roman" pitchFamily="18" charset="0"/>
                <a:ea typeface="+mn-ea"/>
                <a:cs typeface="+mn-cs"/>
              </a:rPr>
              <a:t>prefijos</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comunes</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existen</a:t>
            </a:r>
            <a:r>
              <a:rPr lang="en-US" sz="1200" kern="1200" baseline="0" dirty="0">
                <a:solidFill>
                  <a:schemeClr val="tx1"/>
                </a:solidFill>
                <a:latin typeface="Times New Roman" pitchFamily="18" charset="0"/>
                <a:ea typeface="+mn-ea"/>
                <a:cs typeface="+mn-cs"/>
              </a:rPr>
              <a:t> en un </a:t>
            </a:r>
            <a:r>
              <a:rPr lang="en-US" sz="1200" kern="1200" baseline="0" dirty="0" err="1">
                <a:solidFill>
                  <a:schemeClr val="tx1"/>
                </a:solidFill>
                <a:latin typeface="Times New Roman" pitchFamily="18" charset="0"/>
                <a:ea typeface="+mn-ea"/>
                <a:cs typeface="+mn-cs"/>
              </a:rPr>
              <a:t>conjunto</a:t>
            </a:r>
            <a:r>
              <a:rPr lang="en-US" sz="1200" kern="1200" baseline="0" dirty="0">
                <a:solidFill>
                  <a:schemeClr val="tx1"/>
                </a:solidFill>
                <a:latin typeface="Times New Roman" pitchFamily="18" charset="0"/>
                <a:ea typeface="+mn-ea"/>
                <a:cs typeface="+mn-cs"/>
              </a:rPr>
              <a:t> de strings</a:t>
            </a:r>
            <a:r>
              <a:rPr lang="en-US" sz="1200" kern="1200" dirty="0">
                <a:solidFill>
                  <a:schemeClr val="tx1"/>
                </a:solidFill>
                <a:latin typeface="Times New Roman" pitchFamily="18" charset="0"/>
                <a:ea typeface="+mn-ea"/>
                <a:cs typeface="+mn-cs"/>
              </a:rPr>
              <a:t>.</a:t>
            </a:r>
          </a:p>
          <a:p>
            <a:endParaRPr lang="en-US" sz="1200" i="0" kern="1200" baseline="0" dirty="0">
              <a:solidFill>
                <a:schemeClr val="tx1"/>
              </a:solidFill>
              <a:latin typeface="Times New Roman" pitchFamily="18" charset="0"/>
              <a:ea typeface="+mn-ea"/>
              <a:cs typeface="+mn-cs"/>
            </a:endParaRPr>
          </a:p>
          <a:p>
            <a:endParaRPr lang="en-US" sz="1200" i="0" kern="1200" baseline="0" dirty="0">
              <a:solidFill>
                <a:schemeClr val="tx1"/>
              </a:solidFill>
              <a:latin typeface="Times New Roman" pitchFamily="18" charset="0"/>
              <a:ea typeface="+mn-ea"/>
              <a:cs typeface="+mn-cs"/>
            </a:endParaRPr>
          </a:p>
          <a:p>
            <a:endParaRPr lang="en-US" sz="1200" kern="1200" baseline="0" dirty="0">
              <a:solidFill>
                <a:schemeClr val="tx1"/>
              </a:solidFill>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6A2C0B0F-7766-4A3A-8146-648F22A569E9}" type="slidenum">
              <a:rPr lang="es-ES" smtClean="0"/>
              <a:pPr/>
              <a:t>39</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4</a:t>
            </a:fld>
            <a:endParaRPr lang="en-US"/>
          </a:p>
        </p:txBody>
      </p:sp>
    </p:spTree>
    <p:extLst>
      <p:ext uri="{BB962C8B-B14F-4D97-AF65-F5344CB8AC3E}">
        <p14:creationId xmlns:p14="http://schemas.microsoft.com/office/powerpoint/2010/main" val="5969899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8" charset="0"/>
                <a:ea typeface="+mn-ea"/>
                <a:cs typeface="+mn-cs"/>
              </a:rPr>
              <a:t>En </a:t>
            </a:r>
            <a:r>
              <a:rPr lang="en-US" sz="1200" kern="1200" dirty="0" err="1">
                <a:solidFill>
                  <a:schemeClr val="tx1"/>
                </a:solidFill>
                <a:latin typeface="Times New Roman" pitchFamily="18" charset="0"/>
                <a:ea typeface="+mn-ea"/>
                <a:cs typeface="+mn-cs"/>
              </a:rPr>
              <a:t>esta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sección</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presentamos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algoritmos</a:t>
            </a:r>
            <a:r>
              <a:rPr lang="en-US" sz="1200" kern="1200" dirty="0">
                <a:solidFill>
                  <a:schemeClr val="tx1"/>
                </a:solidFill>
                <a:latin typeface="Times New Roman" pitchFamily="18" charset="0"/>
                <a:ea typeface="+mn-ea"/>
                <a:cs typeface="+mn-cs"/>
              </a:rPr>
              <a:t> de </a:t>
            </a:r>
            <a:r>
              <a:rPr lang="en-US" sz="1200" kern="1200" dirty="0" err="1">
                <a:solidFill>
                  <a:schemeClr val="tx1"/>
                </a:solidFill>
                <a:latin typeface="Times New Roman" pitchFamily="18" charset="0"/>
                <a:ea typeface="+mn-ea"/>
                <a:cs typeface="+mn-cs"/>
              </a:rPr>
              <a:t>búsqueda</a:t>
            </a:r>
            <a:r>
              <a:rPr lang="en-US" sz="1200" kern="1200" baseline="0" dirty="0">
                <a:solidFill>
                  <a:schemeClr val="tx1"/>
                </a:solidFill>
                <a:latin typeface="Times New Roman" pitchFamily="18" charset="0"/>
                <a:ea typeface="+mn-ea"/>
                <a:cs typeface="+mn-cs"/>
              </a:rPr>
              <a:t> de strings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preprocesan</a:t>
            </a:r>
            <a:r>
              <a:rPr lang="en-US" sz="1200" kern="1200" baseline="0" dirty="0">
                <a:solidFill>
                  <a:schemeClr val="tx1"/>
                </a:solidFill>
                <a:latin typeface="Times New Roman" pitchFamily="18" charset="0"/>
                <a:ea typeface="+mn-ea"/>
                <a:cs typeface="+mn-cs"/>
              </a:rPr>
              <a:t> el </a:t>
            </a:r>
            <a:r>
              <a:rPr lang="en-US" sz="1200" kern="1200" baseline="0" dirty="0" err="1">
                <a:solidFill>
                  <a:schemeClr val="tx1"/>
                </a:solidFill>
                <a:latin typeface="Times New Roman" pitchFamily="18" charset="0"/>
                <a:ea typeface="+mn-ea"/>
                <a:cs typeface="+mn-cs"/>
              </a:rPr>
              <a:t>texto</a:t>
            </a:r>
            <a:r>
              <a:rPr lang="en-US" sz="1200" kern="1200" baseline="0" dirty="0">
                <a:solidFill>
                  <a:schemeClr val="tx1"/>
                </a:solidFill>
                <a:latin typeface="Times New Roman" pitchFamily="18" charset="0"/>
                <a:ea typeface="+mn-ea"/>
                <a:cs typeface="+mn-cs"/>
              </a:rPr>
              <a:t>.</a:t>
            </a:r>
          </a:p>
          <a:p>
            <a:r>
              <a:rPr lang="es-ES_tradnl" sz="1200" kern="1200" baseline="0" dirty="0">
                <a:solidFill>
                  <a:schemeClr val="tx1"/>
                </a:solidFill>
                <a:latin typeface="Times New Roman" pitchFamily="18" charset="0"/>
                <a:ea typeface="+mn-ea"/>
                <a:cs typeface="+mn-cs"/>
              </a:rPr>
              <a:t>Este enfoque es adecuado cuando se realiza una serie de consultas sobre un texto fijo, de forma tal que el </a:t>
            </a:r>
            <a:r>
              <a:rPr lang="es-ES_tradnl" sz="1200" b="1" kern="1200" baseline="0" dirty="0">
                <a:solidFill>
                  <a:schemeClr val="tx1"/>
                </a:solidFill>
                <a:latin typeface="Times New Roman" pitchFamily="18" charset="0"/>
                <a:ea typeface="+mn-ea"/>
                <a:cs typeface="+mn-cs"/>
              </a:rPr>
              <a:t>costo inicial de pre-procesar el texto </a:t>
            </a:r>
            <a:r>
              <a:rPr lang="es-ES_tradnl" sz="1200" kern="1200" baseline="0" dirty="0">
                <a:solidFill>
                  <a:schemeClr val="tx1"/>
                </a:solidFill>
                <a:latin typeface="Times New Roman" pitchFamily="18" charset="0"/>
                <a:ea typeface="+mn-ea"/>
                <a:cs typeface="+mn-cs"/>
              </a:rPr>
              <a:t>se compensa por la ganancia en velocidad que resulta en cada consulta subsiguiente (por ejemplo, un sitio web que ofrece comparación de patrones en Hamlet de Shakespeare, o una máquina de búsqueda que ofrece páginas web sobre el tópico </a:t>
            </a:r>
            <a:r>
              <a:rPr lang="es-ES_tradnl" sz="1200" i="1" kern="1200" baseline="0" dirty="0">
                <a:solidFill>
                  <a:schemeClr val="tx1"/>
                </a:solidFill>
                <a:latin typeface="Times New Roman" pitchFamily="18" charset="0"/>
                <a:ea typeface="+mn-ea"/>
                <a:cs typeface="+mn-cs"/>
              </a:rPr>
              <a:t>Hamlet).</a:t>
            </a:r>
          </a:p>
          <a:p>
            <a:endParaRPr lang="es-ES_tradnl" sz="1200" i="1" kern="1200" baseline="0" dirty="0">
              <a:solidFill>
                <a:schemeClr val="tx1"/>
              </a:solidFill>
              <a:latin typeface="Times New Roman" pitchFamily="18" charset="0"/>
              <a:ea typeface="+mn-ea"/>
              <a:cs typeface="+mn-cs"/>
            </a:endParaRPr>
          </a:p>
          <a:p>
            <a:r>
              <a:rPr lang="es-ES_tradnl" sz="1200" i="0" kern="1200" baseline="0" dirty="0">
                <a:solidFill>
                  <a:schemeClr val="tx1"/>
                </a:solidFill>
                <a:latin typeface="Times New Roman" pitchFamily="18" charset="0"/>
                <a:ea typeface="+mn-ea"/>
                <a:cs typeface="Arial" charset="0"/>
              </a:rPr>
              <a:t>Un </a:t>
            </a:r>
            <a:r>
              <a:rPr lang="es-ES_tradnl" sz="1200" b="1" i="1" kern="1200" baseline="0" dirty="0">
                <a:solidFill>
                  <a:schemeClr val="tx1"/>
                </a:solidFill>
                <a:latin typeface="Times New Roman" pitchFamily="18" charset="0"/>
                <a:ea typeface="+mn-ea"/>
                <a:cs typeface="Arial" charset="0"/>
              </a:rPr>
              <a:t>trie</a:t>
            </a:r>
            <a:r>
              <a:rPr lang="es-ES_tradnl" sz="1200" b="0" i="0" kern="1200" baseline="0" dirty="0">
                <a:solidFill>
                  <a:schemeClr val="tx1"/>
                </a:solidFill>
                <a:latin typeface="Times New Roman" pitchFamily="18" charset="0"/>
                <a:ea typeface="+mn-ea"/>
                <a:cs typeface="Arial" charset="0"/>
              </a:rPr>
              <a:t> es una estructura arborescente apropiada para almacenar </a:t>
            </a:r>
            <a:r>
              <a:rPr lang="es-ES_tradnl" sz="1200" b="0" i="0" kern="1200" baseline="0" dirty="0" err="1">
                <a:solidFill>
                  <a:schemeClr val="tx1"/>
                </a:solidFill>
                <a:latin typeface="Times New Roman" pitchFamily="18" charset="0"/>
                <a:ea typeface="+mn-ea"/>
                <a:cs typeface="Arial" charset="0"/>
              </a:rPr>
              <a:t>strings</a:t>
            </a:r>
            <a:r>
              <a:rPr lang="es-ES_tradnl" sz="1200" b="0" i="0" kern="1200" baseline="0" dirty="0">
                <a:solidFill>
                  <a:schemeClr val="tx1"/>
                </a:solidFill>
                <a:latin typeface="Times New Roman" pitchFamily="18" charset="0"/>
                <a:ea typeface="+mn-ea"/>
                <a:cs typeface="Arial" charset="0"/>
              </a:rPr>
              <a:t> de forma de soportar la </a:t>
            </a:r>
            <a:r>
              <a:rPr lang="es-ES_tradnl" sz="1200" b="1" i="0" kern="1200" baseline="0" dirty="0">
                <a:solidFill>
                  <a:schemeClr val="tx1"/>
                </a:solidFill>
                <a:latin typeface="Times New Roman" pitchFamily="18" charset="0"/>
                <a:ea typeface="+mn-ea"/>
                <a:cs typeface="Arial" charset="0"/>
              </a:rPr>
              <a:t>comparación de patrones rápida</a:t>
            </a:r>
            <a:r>
              <a:rPr lang="es-ES_tradnl" sz="1200" b="0" i="0" kern="1200" baseline="0" dirty="0">
                <a:solidFill>
                  <a:schemeClr val="tx1"/>
                </a:solidFill>
                <a:latin typeface="Times New Roman" pitchFamily="18" charset="0"/>
                <a:ea typeface="+mn-ea"/>
                <a:cs typeface="Arial" charset="0"/>
              </a:rPr>
              <a:t>. Su principal aplicación es en </a:t>
            </a:r>
            <a:r>
              <a:rPr lang="es-ES_tradnl" sz="1200" b="1" i="0" kern="1200" baseline="0" dirty="0">
                <a:solidFill>
                  <a:schemeClr val="tx1"/>
                </a:solidFill>
                <a:latin typeface="Times New Roman" pitchFamily="18" charset="0"/>
                <a:ea typeface="+mn-ea"/>
                <a:cs typeface="Arial" charset="0"/>
              </a:rPr>
              <a:t>recuperación de información</a:t>
            </a:r>
            <a:r>
              <a:rPr lang="es-ES_tradnl" sz="1200" b="0" i="0" kern="1200" baseline="0" dirty="0">
                <a:solidFill>
                  <a:schemeClr val="tx1"/>
                </a:solidFill>
                <a:latin typeface="Times New Roman" pitchFamily="18" charset="0"/>
                <a:ea typeface="+mn-ea"/>
                <a:cs typeface="Arial" charset="0"/>
              </a:rPr>
              <a:t>. En una aplicación de recuperación de la información, tal como una búsqueda por una secuencia de ADN determinada en una base de datos genómica, tenemos como entrada una colección </a:t>
            </a:r>
            <a:r>
              <a:rPr lang="es-ES_tradnl" sz="1200" b="1" i="1" kern="1200" baseline="0" dirty="0">
                <a:solidFill>
                  <a:schemeClr val="tx1"/>
                </a:solidFill>
                <a:latin typeface="Times New Roman" pitchFamily="18" charset="0"/>
                <a:ea typeface="+mn-ea"/>
                <a:cs typeface="Arial" charset="0"/>
              </a:rPr>
              <a:t>S </a:t>
            </a:r>
            <a:r>
              <a:rPr lang="es-ES_tradnl" sz="1200" b="0" i="0" kern="1200" baseline="0" dirty="0">
                <a:solidFill>
                  <a:schemeClr val="tx1"/>
                </a:solidFill>
                <a:latin typeface="Times New Roman" pitchFamily="18" charset="0"/>
                <a:ea typeface="+mn-ea"/>
                <a:cs typeface="Arial" charset="0"/>
              </a:rPr>
              <a:t>de </a:t>
            </a:r>
            <a:r>
              <a:rPr lang="es-ES_tradnl" sz="1200" b="0" i="0" kern="1200" baseline="0" dirty="0" err="1">
                <a:solidFill>
                  <a:schemeClr val="tx1"/>
                </a:solidFill>
                <a:latin typeface="Times New Roman" pitchFamily="18" charset="0"/>
                <a:ea typeface="+mn-ea"/>
                <a:cs typeface="Arial" charset="0"/>
              </a:rPr>
              <a:t>strings</a:t>
            </a:r>
            <a:r>
              <a:rPr lang="es-ES_tradnl" sz="1200" b="0" i="0" kern="1200" baseline="0" dirty="0">
                <a:solidFill>
                  <a:schemeClr val="tx1"/>
                </a:solidFill>
                <a:latin typeface="Times New Roman" pitchFamily="18" charset="0"/>
                <a:ea typeface="+mn-ea"/>
                <a:cs typeface="Arial" charset="0"/>
              </a:rPr>
              <a:t>, todas definidas utilizando el mismo alfabeto. </a:t>
            </a:r>
            <a:endParaRPr lang="en-US" sz="1200" i="0" kern="1200" baseline="0" dirty="0">
              <a:solidFill>
                <a:schemeClr val="tx1"/>
              </a:solidFill>
              <a:latin typeface="Times New Roman" pitchFamily="18" charset="0"/>
              <a:ea typeface="+mn-ea"/>
              <a:cs typeface="Arial" charset="0"/>
            </a:endParaRPr>
          </a:p>
        </p:txBody>
      </p:sp>
      <p:sp>
        <p:nvSpPr>
          <p:cNvPr id="4" name="Slide Number Placeholder 3"/>
          <p:cNvSpPr>
            <a:spLocks noGrp="1"/>
          </p:cNvSpPr>
          <p:nvPr>
            <p:ph type="sldNum" sz="quarter" idx="10"/>
          </p:nvPr>
        </p:nvSpPr>
        <p:spPr/>
        <p:txBody>
          <a:bodyPr/>
          <a:lstStyle/>
          <a:p>
            <a:fld id="{6A2C0B0F-7766-4A3A-8146-648F22A569E9}" type="slidenum">
              <a:rPr lang="es-ES" smtClean="0"/>
              <a:pPr/>
              <a:t>40</a:t>
            </a:fld>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_tradnl" sz="1200" b="0" i="0" kern="1200" baseline="0" dirty="0">
                <a:solidFill>
                  <a:schemeClr val="tx1"/>
                </a:solidFill>
                <a:latin typeface="Times New Roman" pitchFamily="18" charset="0"/>
                <a:ea typeface="+mn-ea"/>
                <a:cs typeface="+mn-cs"/>
              </a:rPr>
              <a:t>Las operaciones de consulta primarias que soporta el trie son </a:t>
            </a:r>
            <a:r>
              <a:rPr lang="es-ES_tradnl" sz="1200" b="1" i="0" kern="1200" baseline="0" dirty="0">
                <a:solidFill>
                  <a:schemeClr val="tx1"/>
                </a:solidFill>
                <a:latin typeface="Times New Roman" pitchFamily="18" charset="0"/>
                <a:ea typeface="+mn-ea"/>
                <a:cs typeface="+mn-cs"/>
              </a:rPr>
              <a:t>la comparación de patrones </a:t>
            </a:r>
            <a:r>
              <a:rPr lang="es-ES_tradnl" sz="1200" b="0" i="0" kern="1200" baseline="0" dirty="0">
                <a:solidFill>
                  <a:schemeClr val="tx1"/>
                </a:solidFill>
                <a:latin typeface="Times New Roman" pitchFamily="18" charset="0"/>
                <a:ea typeface="+mn-ea"/>
                <a:cs typeface="+mn-cs"/>
              </a:rPr>
              <a:t>y la </a:t>
            </a:r>
            <a:r>
              <a:rPr lang="es-ES_tradnl" sz="1200" b="1" i="0" kern="1200" baseline="0" dirty="0">
                <a:solidFill>
                  <a:schemeClr val="tx1"/>
                </a:solidFill>
                <a:latin typeface="Times New Roman" pitchFamily="18" charset="0"/>
                <a:ea typeface="+mn-ea"/>
                <a:cs typeface="+mn-cs"/>
              </a:rPr>
              <a:t>comparación de prefijos</a:t>
            </a:r>
            <a:r>
              <a:rPr lang="es-ES_tradnl" sz="1200" b="0" i="0" kern="1200" baseline="0" dirty="0">
                <a:solidFill>
                  <a:schemeClr val="tx1"/>
                </a:solidFill>
                <a:latin typeface="Times New Roman" pitchFamily="18" charset="0"/>
                <a:ea typeface="+mn-ea"/>
                <a:cs typeface="+mn-cs"/>
              </a:rPr>
              <a:t>. </a:t>
            </a:r>
          </a:p>
          <a:p>
            <a:r>
              <a:rPr lang="es-ES_tradnl" sz="1200" b="0" i="0" kern="1200" baseline="0" dirty="0">
                <a:solidFill>
                  <a:schemeClr val="tx1"/>
                </a:solidFill>
                <a:latin typeface="Times New Roman" pitchFamily="18" charset="0"/>
                <a:ea typeface="+mn-ea"/>
                <a:cs typeface="+mn-cs"/>
              </a:rPr>
              <a:t>La última involucra, cuando se da como entrada una </a:t>
            </a:r>
            <a:r>
              <a:rPr lang="es-ES_tradnl" sz="1200" b="0" i="0" kern="1200" baseline="0" dirty="0" err="1">
                <a:solidFill>
                  <a:schemeClr val="tx1"/>
                </a:solidFill>
                <a:latin typeface="Times New Roman" pitchFamily="18" charset="0"/>
                <a:ea typeface="+mn-ea"/>
                <a:cs typeface="+mn-cs"/>
              </a:rPr>
              <a:t>string</a:t>
            </a:r>
            <a:r>
              <a:rPr lang="es-ES_tradnl" sz="1200" b="0" i="0" kern="1200" baseline="0" dirty="0">
                <a:solidFill>
                  <a:schemeClr val="tx1"/>
                </a:solidFill>
                <a:latin typeface="Times New Roman" pitchFamily="18" charset="0"/>
                <a:ea typeface="+mn-ea"/>
                <a:cs typeface="+mn-cs"/>
              </a:rPr>
              <a:t> </a:t>
            </a:r>
            <a:r>
              <a:rPr lang="es-ES_tradnl" sz="1200" b="0" i="1" kern="1200" baseline="0" dirty="0">
                <a:solidFill>
                  <a:schemeClr val="tx1"/>
                </a:solidFill>
                <a:latin typeface="Times New Roman" pitchFamily="18" charset="0"/>
                <a:ea typeface="+mn-ea"/>
                <a:cs typeface="+mn-cs"/>
              </a:rPr>
              <a:t>X, </a:t>
            </a:r>
            <a:r>
              <a:rPr lang="es-ES_tradnl" sz="1200" b="0" i="0" kern="1200" baseline="0" dirty="0">
                <a:solidFill>
                  <a:schemeClr val="tx1"/>
                </a:solidFill>
                <a:latin typeface="Times New Roman" pitchFamily="18" charset="0"/>
                <a:ea typeface="+mn-ea"/>
                <a:cs typeface="+mn-cs"/>
              </a:rPr>
              <a:t> encontrar todas las </a:t>
            </a:r>
            <a:r>
              <a:rPr lang="es-ES_tradnl" sz="1200" b="0" i="0" kern="1200" baseline="0" dirty="0" err="1">
                <a:solidFill>
                  <a:schemeClr val="tx1"/>
                </a:solidFill>
                <a:latin typeface="Times New Roman" pitchFamily="18" charset="0"/>
                <a:ea typeface="+mn-ea"/>
                <a:cs typeface="+mn-cs"/>
              </a:rPr>
              <a:t>strings</a:t>
            </a:r>
            <a:r>
              <a:rPr lang="es-ES_tradnl" sz="1200" b="0" i="0" kern="1200" baseline="0" dirty="0">
                <a:solidFill>
                  <a:schemeClr val="tx1"/>
                </a:solidFill>
                <a:latin typeface="Times New Roman" pitchFamily="18" charset="0"/>
                <a:ea typeface="+mn-ea"/>
                <a:cs typeface="+mn-cs"/>
              </a:rPr>
              <a:t> </a:t>
            </a:r>
            <a:r>
              <a:rPr lang="es-ES_tradnl" sz="1200" b="0" i="1" kern="1200" baseline="0" dirty="0">
                <a:solidFill>
                  <a:schemeClr val="tx1"/>
                </a:solidFill>
                <a:latin typeface="Times New Roman" pitchFamily="18" charset="0"/>
                <a:ea typeface="+mn-ea"/>
                <a:cs typeface="+mn-cs"/>
              </a:rPr>
              <a:t>S</a:t>
            </a:r>
            <a:r>
              <a:rPr lang="es-ES_tradnl" sz="1200" b="0" i="0" kern="1200" baseline="0" dirty="0">
                <a:solidFill>
                  <a:schemeClr val="tx1"/>
                </a:solidFill>
                <a:latin typeface="Times New Roman" pitchFamily="18" charset="0"/>
                <a:ea typeface="+mn-ea"/>
                <a:cs typeface="+mn-cs"/>
              </a:rPr>
              <a:t> que contienen a </a:t>
            </a:r>
            <a:r>
              <a:rPr lang="es-ES_tradnl" sz="1200" b="0" i="1" kern="1200" baseline="0" dirty="0">
                <a:solidFill>
                  <a:schemeClr val="tx1"/>
                </a:solidFill>
                <a:latin typeface="Times New Roman" pitchFamily="18" charset="0"/>
                <a:ea typeface="+mn-ea"/>
                <a:cs typeface="+mn-cs"/>
              </a:rPr>
              <a:t>X </a:t>
            </a:r>
            <a:r>
              <a:rPr lang="es-ES_tradnl" sz="1200" b="0" i="0" kern="1200" baseline="0" dirty="0">
                <a:solidFill>
                  <a:schemeClr val="tx1"/>
                </a:solidFill>
                <a:latin typeface="Times New Roman" pitchFamily="18" charset="0"/>
                <a:ea typeface="+mn-ea"/>
                <a:cs typeface="+mn-cs"/>
              </a:rPr>
              <a:t>como prefijo. </a:t>
            </a:r>
            <a:endParaRPr lang="en-US" sz="1200" i="0" kern="1200" baseline="0" dirty="0">
              <a:solidFill>
                <a:schemeClr val="tx1"/>
              </a:solidFill>
              <a:latin typeface="Times New Roman" pitchFamily="18" charset="0"/>
              <a:ea typeface="+mn-ea"/>
              <a:cs typeface="+mn-cs"/>
            </a:endParaRPr>
          </a:p>
          <a:p>
            <a:endParaRPr lang="en-US" sz="1200" kern="1200" dirty="0">
              <a:solidFill>
                <a:schemeClr val="tx1"/>
              </a:solidFill>
              <a:latin typeface="Times New Roman" pitchFamily="18" charset="0"/>
              <a:ea typeface="+mn-ea"/>
              <a:cs typeface="+mn-cs"/>
            </a:endParaRPr>
          </a:p>
          <a:p>
            <a:r>
              <a:rPr lang="es-ES_tradnl" sz="1200" kern="1200" dirty="0">
                <a:solidFill>
                  <a:schemeClr val="tx1"/>
                </a:solidFill>
                <a:latin typeface="Times New Roman" pitchFamily="18" charset="0"/>
                <a:ea typeface="+mn-ea"/>
                <a:cs typeface="+mn-cs"/>
              </a:rPr>
              <a:t>Nótese la importancia</a:t>
            </a:r>
            <a:r>
              <a:rPr lang="es-ES_tradnl" sz="1200" kern="1200" baseline="0" dirty="0">
                <a:solidFill>
                  <a:schemeClr val="tx1"/>
                </a:solidFill>
                <a:latin typeface="Times New Roman" pitchFamily="18" charset="0"/>
                <a:ea typeface="+mn-ea"/>
                <a:cs typeface="+mn-cs"/>
              </a:rPr>
              <a:t> de asumir que </a:t>
            </a:r>
            <a:r>
              <a:rPr lang="es-ES_tradnl" sz="1200" b="1" kern="1200" baseline="0" dirty="0">
                <a:solidFill>
                  <a:schemeClr val="tx1"/>
                </a:solidFill>
                <a:latin typeface="Times New Roman" pitchFamily="18" charset="0"/>
                <a:ea typeface="+mn-ea"/>
                <a:cs typeface="+mn-cs"/>
              </a:rPr>
              <a:t>ninguna</a:t>
            </a:r>
            <a:r>
              <a:rPr lang="es-ES_tradnl" sz="1200" kern="1200" baseline="0" dirty="0">
                <a:solidFill>
                  <a:schemeClr val="tx1"/>
                </a:solidFill>
                <a:latin typeface="Times New Roman" pitchFamily="18" charset="0"/>
                <a:ea typeface="+mn-ea"/>
                <a:cs typeface="+mn-cs"/>
              </a:rPr>
              <a:t> </a:t>
            </a:r>
            <a:r>
              <a:rPr lang="es-ES_tradnl" sz="1200" b="1" kern="1200" baseline="0" dirty="0" err="1">
                <a:solidFill>
                  <a:schemeClr val="tx1"/>
                </a:solidFill>
                <a:latin typeface="Times New Roman" pitchFamily="18" charset="0"/>
                <a:ea typeface="+mn-ea"/>
                <a:cs typeface="+mn-cs"/>
              </a:rPr>
              <a:t>string</a:t>
            </a:r>
            <a:r>
              <a:rPr lang="es-ES_tradnl" sz="1200" b="1" kern="1200" baseline="0" dirty="0">
                <a:solidFill>
                  <a:schemeClr val="tx1"/>
                </a:solidFill>
                <a:latin typeface="Times New Roman" pitchFamily="18" charset="0"/>
                <a:ea typeface="+mn-ea"/>
                <a:cs typeface="+mn-cs"/>
              </a:rPr>
              <a:t> en </a:t>
            </a:r>
            <a:r>
              <a:rPr lang="es-ES_tradnl" sz="1200" b="1" i="1" u="sng" kern="1200" baseline="0" dirty="0">
                <a:solidFill>
                  <a:schemeClr val="tx1"/>
                </a:solidFill>
                <a:latin typeface="Times New Roman" pitchFamily="18" charset="0"/>
                <a:ea typeface="+mn-ea"/>
                <a:cs typeface="+mn-cs"/>
              </a:rPr>
              <a:t>S</a:t>
            </a:r>
            <a:r>
              <a:rPr lang="es-ES_tradnl" sz="1200" b="1" i="0" u="sng" kern="1200" baseline="0" dirty="0">
                <a:solidFill>
                  <a:schemeClr val="tx1"/>
                </a:solidFill>
                <a:latin typeface="Times New Roman" pitchFamily="18" charset="0"/>
                <a:ea typeface="+mn-ea"/>
                <a:cs typeface="+mn-cs"/>
              </a:rPr>
              <a:t> </a:t>
            </a:r>
            <a:r>
              <a:rPr lang="es-ES_tradnl" sz="1200" b="1" i="0" u="none" kern="1200" baseline="0" dirty="0">
                <a:solidFill>
                  <a:schemeClr val="tx1"/>
                </a:solidFill>
                <a:latin typeface="Times New Roman" pitchFamily="18" charset="0"/>
                <a:ea typeface="+mn-ea"/>
                <a:cs typeface="+mn-cs"/>
              </a:rPr>
              <a:t> es prefijo de otra </a:t>
            </a:r>
            <a:r>
              <a:rPr lang="es-ES_tradnl" sz="1200" b="1" i="0" u="none" kern="1200" baseline="0" dirty="0" err="1">
                <a:solidFill>
                  <a:schemeClr val="tx1"/>
                </a:solidFill>
                <a:latin typeface="Times New Roman" pitchFamily="18" charset="0"/>
                <a:ea typeface="+mn-ea"/>
                <a:cs typeface="+mn-cs"/>
              </a:rPr>
              <a:t>string</a:t>
            </a:r>
            <a:r>
              <a:rPr lang="es-ES_tradnl" sz="1200" i="0" u="none" kern="1200" baseline="0" dirty="0">
                <a:solidFill>
                  <a:schemeClr val="tx1"/>
                </a:solidFill>
                <a:latin typeface="Times New Roman" pitchFamily="18" charset="0"/>
                <a:ea typeface="+mn-ea"/>
                <a:cs typeface="+mn-cs"/>
              </a:rPr>
              <a:t>. Esto asegura que cada </a:t>
            </a:r>
            <a:r>
              <a:rPr lang="es-ES_tradnl" sz="1200" i="0" u="none" kern="1200" baseline="0" dirty="0" err="1">
                <a:solidFill>
                  <a:schemeClr val="tx1"/>
                </a:solidFill>
                <a:latin typeface="Times New Roman" pitchFamily="18" charset="0"/>
                <a:ea typeface="+mn-ea"/>
                <a:cs typeface="+mn-cs"/>
              </a:rPr>
              <a:t>string</a:t>
            </a:r>
            <a:r>
              <a:rPr lang="es-ES_tradnl" sz="1200" i="0" u="none" kern="1200" baseline="0" dirty="0">
                <a:solidFill>
                  <a:schemeClr val="tx1"/>
                </a:solidFill>
                <a:latin typeface="Times New Roman" pitchFamily="18" charset="0"/>
                <a:ea typeface="+mn-ea"/>
                <a:cs typeface="+mn-cs"/>
              </a:rPr>
              <a:t> de S está asociada en forma única con un nodo externo de T. Siempre se puede satisfacer esta condición, agregando un carácter especial – que no es parte del alfabeto original – al final de cada </a:t>
            </a:r>
            <a:r>
              <a:rPr lang="es-ES_tradnl" sz="1200" i="0" u="none" kern="1200" baseline="0" dirty="0" err="1">
                <a:solidFill>
                  <a:schemeClr val="tx1"/>
                </a:solidFill>
                <a:latin typeface="Times New Roman" pitchFamily="18" charset="0"/>
                <a:ea typeface="+mn-ea"/>
                <a:cs typeface="+mn-cs"/>
              </a:rPr>
              <a:t>string</a:t>
            </a:r>
            <a:r>
              <a:rPr lang="es-ES_tradnl" sz="1200" i="0" u="none" kern="1200" baseline="0" dirty="0">
                <a:solidFill>
                  <a:schemeClr val="tx1"/>
                </a:solidFill>
                <a:latin typeface="Times New Roman" pitchFamily="18" charset="0"/>
                <a:ea typeface="+mn-ea"/>
                <a:cs typeface="+mn-cs"/>
              </a:rPr>
              <a:t>. </a:t>
            </a:r>
          </a:p>
          <a:p>
            <a:endParaRPr lang="en-US" sz="1200" kern="1200" dirty="0">
              <a:solidFill>
                <a:schemeClr val="tx1"/>
              </a:solidFill>
              <a:latin typeface="Times New Roman" pitchFamily="18" charset="0"/>
              <a:ea typeface="+mn-ea"/>
              <a:cs typeface="+mn-cs"/>
            </a:endParaRPr>
          </a:p>
          <a:p>
            <a:r>
              <a:rPr lang="es-ES_tradnl" sz="1200" kern="1200" dirty="0">
                <a:solidFill>
                  <a:schemeClr val="tx1"/>
                </a:solidFill>
                <a:latin typeface="Times New Roman" pitchFamily="18" charset="0"/>
                <a:ea typeface="+mn-ea"/>
                <a:cs typeface="+mn-cs"/>
              </a:rPr>
              <a:t>Un nodo interno en un </a:t>
            </a:r>
            <a:r>
              <a:rPr lang="es-ES_tradnl" sz="1200" kern="1200" dirty="0" err="1">
                <a:solidFill>
                  <a:schemeClr val="tx1"/>
                </a:solidFill>
                <a:latin typeface="Times New Roman" pitchFamily="18" charset="0"/>
                <a:ea typeface="+mn-ea"/>
                <a:cs typeface="+mn-cs"/>
              </a:rPr>
              <a:t>trie</a:t>
            </a:r>
            <a:r>
              <a:rPr lang="es-ES_tradnl" sz="1200" kern="1200" dirty="0">
                <a:solidFill>
                  <a:schemeClr val="tx1"/>
                </a:solidFill>
                <a:latin typeface="Times New Roman" pitchFamily="18" charset="0"/>
                <a:ea typeface="+mn-ea"/>
                <a:cs typeface="+mn-cs"/>
              </a:rPr>
              <a:t> estándar </a:t>
            </a:r>
            <a:r>
              <a:rPr lang="es-ES_tradnl" sz="1200" i="1" kern="1200" dirty="0">
                <a:solidFill>
                  <a:schemeClr val="tx1"/>
                </a:solidFill>
                <a:latin typeface="Times New Roman" pitchFamily="18" charset="0"/>
                <a:ea typeface="+mn-ea"/>
                <a:cs typeface="+mn-cs"/>
              </a:rPr>
              <a:t>T</a:t>
            </a:r>
            <a:r>
              <a:rPr lang="es-ES_tradnl" sz="1200" i="0" kern="1200" baseline="0" dirty="0">
                <a:solidFill>
                  <a:schemeClr val="tx1"/>
                </a:solidFill>
                <a:latin typeface="Times New Roman" pitchFamily="18" charset="0"/>
                <a:ea typeface="+mn-ea"/>
                <a:cs typeface="+mn-cs"/>
              </a:rPr>
              <a:t> puede tener entre 1 y </a:t>
            </a:r>
            <a:r>
              <a:rPr lang="es-ES_tradnl" sz="1200" b="1" i="1" kern="1200" baseline="0" dirty="0">
                <a:solidFill>
                  <a:schemeClr val="tx1"/>
                </a:solidFill>
                <a:latin typeface="Times New Roman" pitchFamily="18" charset="0"/>
                <a:ea typeface="+mn-ea"/>
                <a:cs typeface="+mn-cs"/>
              </a:rPr>
              <a:t>d</a:t>
            </a:r>
            <a:r>
              <a:rPr lang="es-ES_tradnl" sz="1200" i="1" kern="1200" baseline="0" dirty="0">
                <a:solidFill>
                  <a:schemeClr val="tx1"/>
                </a:solidFill>
                <a:latin typeface="Times New Roman" pitchFamily="18" charset="0"/>
                <a:ea typeface="+mn-ea"/>
                <a:cs typeface="+mn-cs"/>
              </a:rPr>
              <a:t> </a:t>
            </a:r>
            <a:r>
              <a:rPr lang="es-ES_tradnl" sz="1200" i="0" kern="1200" baseline="0" dirty="0">
                <a:solidFill>
                  <a:schemeClr val="tx1"/>
                </a:solidFill>
                <a:latin typeface="Times New Roman" pitchFamily="18" charset="0"/>
                <a:ea typeface="+mn-ea"/>
                <a:cs typeface="+mn-cs"/>
              </a:rPr>
              <a:t> hijos, donde </a:t>
            </a:r>
            <a:r>
              <a:rPr lang="es-ES_tradnl" sz="1200" i="1" kern="1200" baseline="0" dirty="0">
                <a:solidFill>
                  <a:schemeClr val="tx1"/>
                </a:solidFill>
                <a:latin typeface="Times New Roman" pitchFamily="18" charset="0"/>
                <a:ea typeface="+mn-ea"/>
                <a:cs typeface="+mn-cs"/>
              </a:rPr>
              <a:t>d</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es</a:t>
            </a:r>
            <a:r>
              <a:rPr lang="en-US" sz="1200" i="0" kern="1200" baseline="0" dirty="0">
                <a:solidFill>
                  <a:schemeClr val="tx1"/>
                </a:solidFill>
                <a:latin typeface="Times New Roman" pitchFamily="18" charset="0"/>
                <a:ea typeface="+mn-ea"/>
                <a:cs typeface="+mn-cs"/>
              </a:rPr>
              <a:t> el </a:t>
            </a:r>
            <a:r>
              <a:rPr lang="en-US" sz="1200" i="0" kern="1200" baseline="0" dirty="0" err="1">
                <a:solidFill>
                  <a:schemeClr val="tx1"/>
                </a:solidFill>
                <a:latin typeface="Times New Roman" pitchFamily="18" charset="0"/>
                <a:ea typeface="+mn-ea"/>
                <a:cs typeface="+mn-cs"/>
              </a:rPr>
              <a:t>tamaño</a:t>
            </a:r>
            <a:r>
              <a:rPr lang="en-US" sz="1200" i="0" kern="1200" baseline="0" dirty="0">
                <a:solidFill>
                  <a:schemeClr val="tx1"/>
                </a:solidFill>
                <a:latin typeface="Times New Roman" pitchFamily="18" charset="0"/>
                <a:ea typeface="+mn-ea"/>
                <a:cs typeface="+mn-cs"/>
              </a:rPr>
              <a:t> del </a:t>
            </a:r>
            <a:r>
              <a:rPr lang="en-US" sz="1200" i="0" kern="1200" baseline="0" dirty="0" err="1">
                <a:solidFill>
                  <a:schemeClr val="tx1"/>
                </a:solidFill>
                <a:latin typeface="Times New Roman" pitchFamily="18" charset="0"/>
                <a:ea typeface="+mn-ea"/>
                <a:cs typeface="+mn-cs"/>
              </a:rPr>
              <a:t>alfabeto</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Existe</a:t>
            </a:r>
            <a:r>
              <a:rPr lang="en-US" sz="1200" i="0" kern="1200" baseline="0" dirty="0">
                <a:solidFill>
                  <a:schemeClr val="tx1"/>
                </a:solidFill>
                <a:latin typeface="Times New Roman" pitchFamily="18" charset="0"/>
                <a:ea typeface="+mn-ea"/>
                <a:cs typeface="+mn-cs"/>
              </a:rPr>
              <a:t> un </a:t>
            </a:r>
            <a:r>
              <a:rPr lang="en-US" sz="1200" i="0" kern="1200" baseline="0" dirty="0" err="1">
                <a:solidFill>
                  <a:schemeClr val="tx1"/>
                </a:solidFill>
                <a:latin typeface="Times New Roman" pitchFamily="18" charset="0"/>
                <a:ea typeface="+mn-ea"/>
                <a:cs typeface="+mn-cs"/>
              </a:rPr>
              <a:t>arco</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que</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va</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desde</a:t>
            </a:r>
            <a:r>
              <a:rPr lang="en-US" sz="1200" i="0" kern="1200" baseline="0" dirty="0">
                <a:solidFill>
                  <a:schemeClr val="tx1"/>
                </a:solidFill>
                <a:latin typeface="Times New Roman" pitchFamily="18" charset="0"/>
                <a:ea typeface="+mn-ea"/>
                <a:cs typeface="+mn-cs"/>
              </a:rPr>
              <a:t> la </a:t>
            </a:r>
            <a:r>
              <a:rPr lang="en-US" sz="1200" i="0" kern="1200" baseline="0" dirty="0" err="1">
                <a:solidFill>
                  <a:schemeClr val="tx1"/>
                </a:solidFill>
                <a:latin typeface="Times New Roman" pitchFamily="18" charset="0"/>
                <a:ea typeface="+mn-ea"/>
                <a:cs typeface="+mn-cs"/>
              </a:rPr>
              <a:t>raíz</a:t>
            </a:r>
            <a:r>
              <a:rPr lang="en-US" sz="1200" i="0" kern="1200" baseline="0" dirty="0">
                <a:solidFill>
                  <a:schemeClr val="tx1"/>
                </a:solidFill>
                <a:latin typeface="Times New Roman" pitchFamily="18" charset="0"/>
                <a:ea typeface="+mn-ea"/>
                <a:cs typeface="+mn-cs"/>
              </a:rPr>
              <a:t> </a:t>
            </a:r>
            <a:r>
              <a:rPr lang="en-US" sz="1200" i="1" kern="1200" baseline="0" dirty="0">
                <a:solidFill>
                  <a:schemeClr val="tx1"/>
                </a:solidFill>
                <a:latin typeface="Times New Roman" pitchFamily="18" charset="0"/>
                <a:ea typeface="+mn-ea"/>
                <a:cs typeface="+mn-cs"/>
              </a:rPr>
              <a:t>r</a:t>
            </a:r>
            <a:r>
              <a:rPr lang="en-US" sz="1200" i="0" kern="1200" baseline="0" dirty="0">
                <a:solidFill>
                  <a:schemeClr val="tx1"/>
                </a:solidFill>
                <a:latin typeface="Times New Roman" pitchFamily="18" charset="0"/>
                <a:ea typeface="+mn-ea"/>
                <a:cs typeface="+mn-cs"/>
              </a:rPr>
              <a:t> a </a:t>
            </a:r>
            <a:r>
              <a:rPr lang="en-US" sz="1200" i="0" kern="1200" baseline="0" dirty="0" err="1">
                <a:solidFill>
                  <a:schemeClr val="tx1"/>
                </a:solidFill>
                <a:latin typeface="Times New Roman" pitchFamily="18" charset="0"/>
                <a:ea typeface="+mn-ea"/>
                <a:cs typeface="+mn-cs"/>
              </a:rPr>
              <a:t>uno</a:t>
            </a:r>
            <a:r>
              <a:rPr lang="en-US" sz="1200" i="0" kern="1200" baseline="0" dirty="0">
                <a:solidFill>
                  <a:schemeClr val="tx1"/>
                </a:solidFill>
                <a:latin typeface="Times New Roman" pitchFamily="18" charset="0"/>
                <a:ea typeface="+mn-ea"/>
                <a:cs typeface="+mn-cs"/>
              </a:rPr>
              <a:t> de </a:t>
            </a:r>
            <a:r>
              <a:rPr lang="en-US" sz="1200" i="0" kern="1200" baseline="0" dirty="0" err="1">
                <a:solidFill>
                  <a:schemeClr val="tx1"/>
                </a:solidFill>
                <a:latin typeface="Times New Roman" pitchFamily="18" charset="0"/>
                <a:ea typeface="+mn-ea"/>
                <a:cs typeface="+mn-cs"/>
              </a:rPr>
              <a:t>sus</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hijos</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por</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cada</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caracter</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que</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aparece</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primero</a:t>
            </a:r>
            <a:r>
              <a:rPr lang="en-US" sz="1200" i="0" kern="1200" baseline="0" dirty="0">
                <a:solidFill>
                  <a:schemeClr val="tx1"/>
                </a:solidFill>
                <a:latin typeface="Times New Roman" pitchFamily="18" charset="0"/>
                <a:ea typeface="+mn-ea"/>
                <a:cs typeface="+mn-cs"/>
              </a:rPr>
              <a:t> en </a:t>
            </a:r>
            <a:r>
              <a:rPr lang="en-US" sz="1200" i="0" kern="1200" baseline="0" dirty="0" err="1">
                <a:solidFill>
                  <a:schemeClr val="tx1"/>
                </a:solidFill>
                <a:latin typeface="Times New Roman" pitchFamily="18" charset="0"/>
                <a:ea typeface="+mn-ea"/>
                <a:cs typeface="+mn-cs"/>
              </a:rPr>
              <a:t>alguna</a:t>
            </a:r>
            <a:r>
              <a:rPr lang="en-US" sz="1200" i="0" kern="1200" baseline="0" dirty="0">
                <a:solidFill>
                  <a:schemeClr val="tx1"/>
                </a:solidFill>
                <a:latin typeface="Times New Roman" pitchFamily="18" charset="0"/>
                <a:ea typeface="+mn-ea"/>
                <a:cs typeface="+mn-cs"/>
              </a:rPr>
              <a:t> string de la </a:t>
            </a:r>
            <a:r>
              <a:rPr lang="en-US" sz="1200" i="0" kern="1200" baseline="0" dirty="0" err="1">
                <a:solidFill>
                  <a:schemeClr val="tx1"/>
                </a:solidFill>
                <a:latin typeface="Times New Roman" pitchFamily="18" charset="0"/>
                <a:ea typeface="+mn-ea"/>
                <a:cs typeface="+mn-cs"/>
              </a:rPr>
              <a:t>colección</a:t>
            </a:r>
            <a:r>
              <a:rPr lang="en-US" sz="1200" i="0" kern="1200" baseline="0" dirty="0">
                <a:solidFill>
                  <a:schemeClr val="tx1"/>
                </a:solidFill>
                <a:latin typeface="Times New Roman" pitchFamily="18" charset="0"/>
                <a:ea typeface="+mn-ea"/>
                <a:cs typeface="+mn-cs"/>
              </a:rPr>
              <a:t> </a:t>
            </a:r>
            <a:r>
              <a:rPr lang="en-US" sz="1200" i="1" kern="1200" baseline="0" dirty="0">
                <a:solidFill>
                  <a:schemeClr val="tx1"/>
                </a:solidFill>
                <a:latin typeface="Times New Roman" pitchFamily="18" charset="0"/>
                <a:ea typeface="+mn-ea"/>
                <a:cs typeface="+mn-cs"/>
              </a:rPr>
              <a:t>S</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Además</a:t>
            </a:r>
            <a:r>
              <a:rPr lang="en-US" sz="1200" i="0" kern="1200" baseline="0" dirty="0">
                <a:solidFill>
                  <a:schemeClr val="tx1"/>
                </a:solidFill>
                <a:latin typeface="Times New Roman" pitchFamily="18" charset="0"/>
                <a:ea typeface="+mn-ea"/>
                <a:cs typeface="+mn-cs"/>
              </a:rPr>
              <a:t>, un </a:t>
            </a:r>
            <a:r>
              <a:rPr lang="en-US" sz="1200" i="0" kern="1200" baseline="0" dirty="0" err="1">
                <a:solidFill>
                  <a:schemeClr val="tx1"/>
                </a:solidFill>
                <a:latin typeface="Times New Roman" pitchFamily="18" charset="0"/>
                <a:ea typeface="+mn-ea"/>
                <a:cs typeface="+mn-cs"/>
              </a:rPr>
              <a:t>camino</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desde</a:t>
            </a:r>
            <a:r>
              <a:rPr lang="en-US" sz="1200" i="0" kern="1200" baseline="0" dirty="0">
                <a:solidFill>
                  <a:schemeClr val="tx1"/>
                </a:solidFill>
                <a:latin typeface="Times New Roman" pitchFamily="18" charset="0"/>
                <a:ea typeface="+mn-ea"/>
                <a:cs typeface="+mn-cs"/>
              </a:rPr>
              <a:t> la </a:t>
            </a:r>
            <a:r>
              <a:rPr lang="en-US" sz="1200" i="0" kern="1200" baseline="0" dirty="0" err="1">
                <a:solidFill>
                  <a:schemeClr val="tx1"/>
                </a:solidFill>
                <a:latin typeface="Times New Roman" pitchFamily="18" charset="0"/>
                <a:ea typeface="+mn-ea"/>
                <a:cs typeface="+mn-cs"/>
              </a:rPr>
              <a:t>raíz</a:t>
            </a:r>
            <a:r>
              <a:rPr lang="en-US" sz="1200" i="0" kern="1200" baseline="0" dirty="0">
                <a:solidFill>
                  <a:schemeClr val="tx1"/>
                </a:solidFill>
                <a:latin typeface="Times New Roman" pitchFamily="18" charset="0"/>
                <a:ea typeface="+mn-ea"/>
                <a:cs typeface="+mn-cs"/>
              </a:rPr>
              <a:t> de </a:t>
            </a:r>
            <a:r>
              <a:rPr lang="en-US" sz="1200" i="1" kern="1200" baseline="0" dirty="0">
                <a:solidFill>
                  <a:schemeClr val="tx1"/>
                </a:solidFill>
                <a:latin typeface="Times New Roman" pitchFamily="18" charset="0"/>
                <a:ea typeface="+mn-ea"/>
                <a:cs typeface="+mn-cs"/>
              </a:rPr>
              <a:t>T</a:t>
            </a:r>
            <a:r>
              <a:rPr lang="en-US" sz="1200" i="0" kern="1200" baseline="0" dirty="0">
                <a:solidFill>
                  <a:schemeClr val="tx1"/>
                </a:solidFill>
                <a:latin typeface="Times New Roman" pitchFamily="18" charset="0"/>
                <a:ea typeface="+mn-ea"/>
                <a:cs typeface="+mn-cs"/>
              </a:rPr>
              <a:t> a un </a:t>
            </a:r>
            <a:r>
              <a:rPr lang="en-US" sz="1200" i="0" kern="1200" baseline="0" dirty="0" err="1">
                <a:solidFill>
                  <a:schemeClr val="tx1"/>
                </a:solidFill>
                <a:latin typeface="Times New Roman" pitchFamily="18" charset="0"/>
                <a:ea typeface="+mn-ea"/>
                <a:cs typeface="+mn-cs"/>
              </a:rPr>
              <a:t>nodo</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interno</a:t>
            </a:r>
            <a:r>
              <a:rPr lang="en-US" sz="1200" i="0" kern="1200" baseline="0" dirty="0">
                <a:solidFill>
                  <a:schemeClr val="tx1"/>
                </a:solidFill>
                <a:latin typeface="Times New Roman" pitchFamily="18" charset="0"/>
                <a:ea typeface="+mn-ea"/>
                <a:cs typeface="+mn-cs"/>
              </a:rPr>
              <a:t> </a:t>
            </a:r>
            <a:r>
              <a:rPr lang="en-US" sz="1200" i="1" kern="1200" baseline="0" dirty="0">
                <a:solidFill>
                  <a:schemeClr val="tx1"/>
                </a:solidFill>
                <a:latin typeface="Times New Roman" pitchFamily="18" charset="0"/>
                <a:ea typeface="+mn-ea"/>
                <a:cs typeface="+mn-cs"/>
              </a:rPr>
              <a:t>v</a:t>
            </a:r>
            <a:r>
              <a:rPr lang="en-US" sz="1200" i="0" kern="1200" baseline="0" dirty="0">
                <a:solidFill>
                  <a:schemeClr val="tx1"/>
                </a:solidFill>
                <a:latin typeface="Times New Roman" pitchFamily="18" charset="0"/>
                <a:ea typeface="+mn-ea"/>
                <a:cs typeface="+mn-cs"/>
              </a:rPr>
              <a:t> en el </a:t>
            </a:r>
            <a:r>
              <a:rPr lang="en-US" sz="1200" i="0" kern="1200" baseline="0" dirty="0" err="1">
                <a:solidFill>
                  <a:schemeClr val="tx1"/>
                </a:solidFill>
                <a:latin typeface="Times New Roman" pitchFamily="18" charset="0"/>
                <a:ea typeface="+mn-ea"/>
                <a:cs typeface="+mn-cs"/>
              </a:rPr>
              <a:t>nivel</a:t>
            </a:r>
            <a:r>
              <a:rPr lang="en-US" sz="1200" i="0" kern="1200" baseline="0" dirty="0">
                <a:solidFill>
                  <a:schemeClr val="tx1"/>
                </a:solidFill>
                <a:latin typeface="Times New Roman" pitchFamily="18" charset="0"/>
                <a:ea typeface="+mn-ea"/>
                <a:cs typeface="+mn-cs"/>
              </a:rPr>
              <a:t> </a:t>
            </a:r>
            <a:r>
              <a:rPr lang="en-US" sz="1200" i="1" kern="1200" baseline="0" dirty="0" err="1">
                <a:solidFill>
                  <a:schemeClr val="tx1"/>
                </a:solidFill>
                <a:latin typeface="Times New Roman" pitchFamily="18" charset="0"/>
                <a:ea typeface="+mn-ea"/>
                <a:cs typeface="+mn-cs"/>
              </a:rPr>
              <a:t>i</a:t>
            </a:r>
            <a:r>
              <a:rPr lang="en-US" sz="1200" i="1"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corresponde</a:t>
            </a:r>
            <a:r>
              <a:rPr lang="en-US" sz="1200" i="0" kern="1200" baseline="0" dirty="0">
                <a:solidFill>
                  <a:schemeClr val="tx1"/>
                </a:solidFill>
                <a:latin typeface="Times New Roman" pitchFamily="18" charset="0"/>
                <a:ea typeface="+mn-ea"/>
                <a:cs typeface="+mn-cs"/>
              </a:rPr>
              <a:t> al </a:t>
            </a:r>
            <a:r>
              <a:rPr lang="en-US" sz="1200" i="0" kern="1200" baseline="0" dirty="0" err="1">
                <a:solidFill>
                  <a:schemeClr val="tx1"/>
                </a:solidFill>
                <a:latin typeface="Times New Roman" pitchFamily="18" charset="0"/>
                <a:ea typeface="+mn-ea"/>
                <a:cs typeface="+mn-cs"/>
              </a:rPr>
              <a:t>prefijo</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compuesto</a:t>
            </a:r>
            <a:r>
              <a:rPr lang="en-US" sz="1200" i="0" kern="1200" baseline="0" dirty="0">
                <a:solidFill>
                  <a:schemeClr val="tx1"/>
                </a:solidFill>
                <a:latin typeface="Times New Roman" pitchFamily="18" charset="0"/>
                <a:ea typeface="+mn-ea"/>
                <a:cs typeface="+mn-cs"/>
              </a:rPr>
              <a:t> de </a:t>
            </a:r>
            <a:r>
              <a:rPr lang="en-US" sz="1200" i="1" kern="1200" baseline="0" dirty="0" err="1">
                <a:solidFill>
                  <a:schemeClr val="tx1"/>
                </a:solidFill>
                <a:latin typeface="Times New Roman" pitchFamily="18" charset="0"/>
                <a:ea typeface="+mn-ea"/>
                <a:cs typeface="+mn-cs"/>
              </a:rPr>
              <a:t>i</a:t>
            </a:r>
            <a:r>
              <a:rPr lang="en-US" sz="1200" i="1"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caracteres</a:t>
            </a:r>
            <a:r>
              <a:rPr lang="en-US" sz="1200" i="0" kern="1200" baseline="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[0..</a:t>
            </a:r>
            <a:r>
              <a:rPr lang="en-US" sz="1200" i="1" kern="1200" dirty="0">
                <a:solidFill>
                  <a:schemeClr val="tx1"/>
                </a:solidFill>
                <a:latin typeface="Times New Roman" pitchFamily="18" charset="0"/>
                <a:ea typeface="+mn-ea"/>
                <a:cs typeface="+mn-cs"/>
              </a:rPr>
              <a:t>i</a:t>
            </a:r>
            <a:r>
              <a:rPr lang="en-US" sz="1200" kern="1200" dirty="0">
                <a:solidFill>
                  <a:schemeClr val="tx1"/>
                </a:solidFill>
                <a:latin typeface="Times New Roman" pitchFamily="18" charset="0"/>
                <a:ea typeface="+mn-ea"/>
                <a:cs typeface="+mn-cs"/>
              </a:rPr>
              <a:t> − 1] de </a:t>
            </a:r>
            <a:r>
              <a:rPr lang="en-US" sz="1200" kern="1200" dirty="0" err="1">
                <a:solidFill>
                  <a:schemeClr val="tx1"/>
                </a:solidFill>
                <a:latin typeface="Times New Roman" pitchFamily="18" charset="0"/>
                <a:ea typeface="+mn-ea"/>
                <a:cs typeface="+mn-cs"/>
              </a:rPr>
              <a:t>una</a:t>
            </a:r>
            <a:r>
              <a:rPr lang="en-US" sz="1200" kern="1200" dirty="0">
                <a:solidFill>
                  <a:schemeClr val="tx1"/>
                </a:solidFill>
                <a:latin typeface="Times New Roman" pitchFamily="18" charset="0"/>
                <a:ea typeface="+mn-ea"/>
                <a:cs typeface="+mn-cs"/>
              </a:rPr>
              <a:t> string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de </a:t>
            </a:r>
            <a:r>
              <a:rPr lang="en-US" sz="1200" i="1" kern="1200" dirty="0">
                <a:solidFill>
                  <a:schemeClr val="tx1"/>
                </a:solidFill>
                <a:latin typeface="Times New Roman" pitchFamily="18" charset="0"/>
                <a:ea typeface="+mn-ea"/>
                <a:cs typeface="+mn-cs"/>
              </a:rPr>
              <a:t>S</a:t>
            </a:r>
            <a:r>
              <a:rPr lang="en-US" sz="1200" kern="1200" dirty="0">
                <a:solidFill>
                  <a:schemeClr val="tx1"/>
                </a:solidFill>
                <a:latin typeface="Times New Roman" pitchFamily="18" charset="0"/>
                <a:ea typeface="+mn-ea"/>
                <a:cs typeface="+mn-cs"/>
              </a:rPr>
              <a:t>. De </a:t>
            </a:r>
            <a:r>
              <a:rPr lang="en-US" sz="1200" kern="1200" dirty="0" err="1">
                <a:solidFill>
                  <a:schemeClr val="tx1"/>
                </a:solidFill>
                <a:latin typeface="Times New Roman" pitchFamily="18" charset="0"/>
                <a:ea typeface="+mn-ea"/>
                <a:cs typeface="+mn-cs"/>
              </a:rPr>
              <a:t>hecho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por</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cada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caracter</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c</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que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puede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seguir</a:t>
            </a:r>
            <a:r>
              <a:rPr lang="en-US" sz="1200" kern="1200" dirty="0">
                <a:solidFill>
                  <a:schemeClr val="tx1"/>
                </a:solidFill>
                <a:latin typeface="Times New Roman" pitchFamily="18" charset="0"/>
                <a:ea typeface="+mn-ea"/>
                <a:cs typeface="+mn-cs"/>
              </a:rPr>
              <a:t> el </a:t>
            </a:r>
            <a:r>
              <a:rPr lang="en-US" sz="1200" kern="1200" dirty="0" err="1">
                <a:solidFill>
                  <a:schemeClr val="tx1"/>
                </a:solidFill>
                <a:latin typeface="Times New Roman" pitchFamily="18" charset="0"/>
                <a:ea typeface="+mn-ea"/>
                <a:cs typeface="+mn-cs"/>
              </a:rPr>
              <a:t>prefijo</a:t>
            </a:r>
            <a:r>
              <a:rPr lang="en-US" sz="1200" kern="1200" baseline="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[0..</a:t>
            </a:r>
            <a:r>
              <a:rPr lang="en-US" sz="1200" i="1" kern="1200" dirty="0">
                <a:solidFill>
                  <a:schemeClr val="tx1"/>
                </a:solidFill>
                <a:latin typeface="Times New Roman" pitchFamily="18" charset="0"/>
                <a:ea typeface="+mn-ea"/>
                <a:cs typeface="+mn-cs"/>
              </a:rPr>
              <a:t>i</a:t>
            </a:r>
            <a:r>
              <a:rPr lang="en-US" sz="1200" kern="1200" dirty="0">
                <a:solidFill>
                  <a:schemeClr val="tx1"/>
                </a:solidFill>
                <a:latin typeface="Times New Roman" pitchFamily="18" charset="0"/>
                <a:ea typeface="+mn-ea"/>
                <a:cs typeface="+mn-cs"/>
              </a:rPr>
              <a:t> − 1] en </a:t>
            </a:r>
            <a:r>
              <a:rPr lang="en-US" sz="1200" kern="1200" dirty="0" err="1">
                <a:solidFill>
                  <a:schemeClr val="tx1"/>
                </a:solidFill>
                <a:latin typeface="Times New Roman" pitchFamily="18" charset="0"/>
                <a:ea typeface="+mn-ea"/>
                <a:cs typeface="+mn-cs"/>
              </a:rPr>
              <a:t>una</a:t>
            </a:r>
            <a:r>
              <a:rPr lang="en-US" sz="1200" kern="1200" dirty="0">
                <a:solidFill>
                  <a:schemeClr val="tx1"/>
                </a:solidFill>
                <a:latin typeface="Times New Roman" pitchFamily="18" charset="0"/>
                <a:ea typeface="+mn-ea"/>
                <a:cs typeface="+mn-cs"/>
              </a:rPr>
              <a:t> string del </a:t>
            </a:r>
            <a:r>
              <a:rPr lang="en-US" sz="1200" kern="1200" dirty="0" err="1">
                <a:solidFill>
                  <a:schemeClr val="tx1"/>
                </a:solidFill>
                <a:latin typeface="Times New Roman" pitchFamily="18" charset="0"/>
                <a:ea typeface="+mn-ea"/>
                <a:cs typeface="+mn-cs"/>
              </a:rPr>
              <a:t>conjunto</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existe</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hijo</a:t>
            </a:r>
            <a:r>
              <a:rPr lang="en-US" sz="1200" kern="1200" baseline="0" dirty="0">
                <a:solidFill>
                  <a:schemeClr val="tx1"/>
                </a:solidFill>
                <a:latin typeface="Times New Roman" pitchFamily="18" charset="0"/>
                <a:ea typeface="+mn-ea"/>
                <a:cs typeface="+mn-cs"/>
              </a:rPr>
              <a:t> </a:t>
            </a:r>
            <a:r>
              <a:rPr lang="en-US" sz="1200" kern="1200" dirty="0">
                <a:solidFill>
                  <a:schemeClr val="tx1"/>
                </a:solidFill>
                <a:latin typeface="Times New Roman" pitchFamily="18" charset="0"/>
                <a:ea typeface="+mn-ea"/>
                <a:cs typeface="+mn-cs"/>
              </a:rPr>
              <a:t>de </a:t>
            </a:r>
            <a:r>
              <a:rPr lang="en-US" sz="1200" i="1" kern="1200" dirty="0">
                <a:solidFill>
                  <a:schemeClr val="tx1"/>
                </a:solidFill>
                <a:latin typeface="Times New Roman" pitchFamily="18" charset="0"/>
                <a:ea typeface="+mn-ea"/>
                <a:cs typeface="+mn-cs"/>
              </a:rPr>
              <a:t>v</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etiquetado</a:t>
            </a:r>
            <a:r>
              <a:rPr lang="en-US" sz="1200" kern="1200" dirty="0">
                <a:solidFill>
                  <a:schemeClr val="tx1"/>
                </a:solidFill>
                <a:latin typeface="Times New Roman" pitchFamily="18" charset="0"/>
                <a:ea typeface="+mn-ea"/>
                <a:cs typeface="+mn-cs"/>
              </a:rPr>
              <a:t> con el </a:t>
            </a:r>
            <a:r>
              <a:rPr lang="en-US" sz="1200" kern="1200" dirty="0" err="1">
                <a:solidFill>
                  <a:schemeClr val="tx1"/>
                </a:solidFill>
                <a:latin typeface="Times New Roman" pitchFamily="18" charset="0"/>
                <a:ea typeface="+mn-ea"/>
                <a:cs typeface="+mn-cs"/>
              </a:rPr>
              <a:t>caracter</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c</a:t>
            </a:r>
            <a:r>
              <a:rPr lang="en-US" sz="1200" kern="1200" dirty="0">
                <a:solidFill>
                  <a:schemeClr val="tx1"/>
                </a:solidFill>
                <a:latin typeface="Times New Roman" pitchFamily="18" charset="0"/>
                <a:ea typeface="+mn-ea"/>
                <a:cs typeface="+mn-cs"/>
              </a:rPr>
              <a:t>.  De </a:t>
            </a:r>
            <a:r>
              <a:rPr lang="en-US" sz="1200" kern="1200" dirty="0" err="1">
                <a:solidFill>
                  <a:schemeClr val="tx1"/>
                </a:solidFill>
                <a:latin typeface="Times New Roman" pitchFamily="18" charset="0"/>
                <a:ea typeface="+mn-ea"/>
                <a:cs typeface="+mn-cs"/>
              </a:rPr>
              <a:t>esta</a:t>
            </a:r>
            <a:r>
              <a:rPr lang="en-US" sz="1200" kern="1200" dirty="0">
                <a:solidFill>
                  <a:schemeClr val="tx1"/>
                </a:solidFill>
                <a:latin typeface="Times New Roman" pitchFamily="18" charset="0"/>
                <a:ea typeface="+mn-ea"/>
                <a:cs typeface="+mn-cs"/>
              </a:rPr>
              <a:t> forma,</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trie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almacena</a:t>
            </a:r>
            <a:r>
              <a:rPr lang="en-US" sz="1200" kern="1200" baseline="0" dirty="0">
                <a:solidFill>
                  <a:schemeClr val="tx1"/>
                </a:solidFill>
                <a:latin typeface="Times New Roman" pitchFamily="18" charset="0"/>
                <a:ea typeface="+mn-ea"/>
                <a:cs typeface="+mn-cs"/>
              </a:rPr>
              <a:t> los </a:t>
            </a:r>
            <a:r>
              <a:rPr lang="en-US" sz="1200" kern="1200" baseline="0" dirty="0" err="1">
                <a:solidFill>
                  <a:schemeClr val="tx1"/>
                </a:solidFill>
                <a:latin typeface="Times New Roman" pitchFamily="18" charset="0"/>
                <a:ea typeface="+mn-ea"/>
                <a:cs typeface="+mn-cs"/>
              </a:rPr>
              <a:t>prefijos</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comunes</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existen</a:t>
            </a:r>
            <a:r>
              <a:rPr lang="en-US" sz="1200" kern="1200" baseline="0" dirty="0">
                <a:solidFill>
                  <a:schemeClr val="tx1"/>
                </a:solidFill>
                <a:latin typeface="Times New Roman" pitchFamily="18" charset="0"/>
                <a:ea typeface="+mn-ea"/>
                <a:cs typeface="+mn-cs"/>
              </a:rPr>
              <a:t> en un </a:t>
            </a:r>
            <a:r>
              <a:rPr lang="en-US" sz="1200" kern="1200" baseline="0" dirty="0" err="1">
                <a:solidFill>
                  <a:schemeClr val="tx1"/>
                </a:solidFill>
                <a:latin typeface="Times New Roman" pitchFamily="18" charset="0"/>
                <a:ea typeface="+mn-ea"/>
                <a:cs typeface="+mn-cs"/>
              </a:rPr>
              <a:t>conjunto</a:t>
            </a:r>
            <a:r>
              <a:rPr lang="en-US" sz="1200" kern="1200" baseline="0" dirty="0">
                <a:solidFill>
                  <a:schemeClr val="tx1"/>
                </a:solidFill>
                <a:latin typeface="Times New Roman" pitchFamily="18" charset="0"/>
                <a:ea typeface="+mn-ea"/>
                <a:cs typeface="+mn-cs"/>
              </a:rPr>
              <a:t> de strings</a:t>
            </a:r>
            <a:r>
              <a:rPr lang="en-US" sz="1200" kern="1200" dirty="0">
                <a:solidFill>
                  <a:schemeClr val="tx1"/>
                </a:solidFill>
                <a:latin typeface="Times New Roman" pitchFamily="18" charset="0"/>
                <a:ea typeface="+mn-ea"/>
                <a:cs typeface="+mn-cs"/>
              </a:rPr>
              <a:t>.</a:t>
            </a:r>
          </a:p>
          <a:p>
            <a:endParaRPr lang="en-US" sz="1200" i="0" kern="1200" baseline="0" dirty="0">
              <a:solidFill>
                <a:schemeClr val="tx1"/>
              </a:solidFill>
              <a:latin typeface="Times New Roman" pitchFamily="18" charset="0"/>
              <a:ea typeface="+mn-ea"/>
              <a:cs typeface="+mn-cs"/>
            </a:endParaRPr>
          </a:p>
          <a:p>
            <a:endParaRPr lang="en-US" sz="1200" i="0" kern="1200" baseline="0" dirty="0">
              <a:solidFill>
                <a:schemeClr val="tx1"/>
              </a:solidFill>
              <a:latin typeface="Times New Roman" pitchFamily="18" charset="0"/>
              <a:ea typeface="+mn-ea"/>
              <a:cs typeface="+mn-cs"/>
            </a:endParaRPr>
          </a:p>
          <a:p>
            <a:endParaRPr lang="en-US" sz="1200" kern="1200" baseline="0" dirty="0">
              <a:solidFill>
                <a:schemeClr val="tx1"/>
              </a:solidFill>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41</a:t>
            </a:fld>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El </a:t>
            </a:r>
            <a:r>
              <a:rPr lang="en-US" dirty="0" err="1"/>
              <a:t>trie</a:t>
            </a:r>
            <a:r>
              <a:rPr lang="en-US" dirty="0"/>
              <a:t> </a:t>
            </a:r>
            <a:r>
              <a:rPr lang="en-US" dirty="0" err="1"/>
              <a:t>estándar</a:t>
            </a:r>
            <a:r>
              <a:rPr lang="en-US" dirty="0"/>
              <a:t> para el </a:t>
            </a:r>
            <a:r>
              <a:rPr lang="en-US" dirty="0" err="1"/>
              <a:t>conjunto</a:t>
            </a:r>
            <a:r>
              <a:rPr lang="en-US" dirty="0"/>
              <a:t> de strings </a:t>
            </a:r>
            <a:r>
              <a:rPr lang="en-US" b="1" i="1" dirty="0"/>
              <a:t>S</a:t>
            </a:r>
            <a:r>
              <a:rPr lang="en-US" dirty="0"/>
              <a:t> </a:t>
            </a:r>
            <a:r>
              <a:rPr lang="en-US" dirty="0" err="1"/>
              <a:t>es</a:t>
            </a:r>
            <a:r>
              <a:rPr lang="en-US" dirty="0"/>
              <a:t> un </a:t>
            </a:r>
            <a:r>
              <a:rPr lang="en-US" dirty="0" err="1"/>
              <a:t>árbol</a:t>
            </a:r>
            <a:r>
              <a:rPr lang="en-US" dirty="0"/>
              <a:t> </a:t>
            </a:r>
            <a:r>
              <a:rPr lang="en-US" b="1" i="1" dirty="0" err="1"/>
              <a:t>ordenado</a:t>
            </a:r>
            <a:r>
              <a:rPr lang="en-US" dirty="0"/>
              <a:t> </a:t>
            </a:r>
            <a:r>
              <a:rPr lang="en-US" dirty="0" err="1"/>
              <a:t>tal</a:t>
            </a:r>
            <a:r>
              <a:rPr lang="en-US" dirty="0"/>
              <a:t> que:</a:t>
            </a:r>
          </a:p>
          <a:p>
            <a:pPr lvl="1"/>
            <a:r>
              <a:rPr lang="en-US" dirty="0" err="1"/>
              <a:t>Cada</a:t>
            </a:r>
            <a:r>
              <a:rPr lang="en-US" dirty="0"/>
              <a:t> </a:t>
            </a:r>
            <a:r>
              <a:rPr lang="en-US" dirty="0" err="1"/>
              <a:t>nodo</a:t>
            </a:r>
            <a:r>
              <a:rPr lang="en-US" dirty="0"/>
              <a:t> </a:t>
            </a:r>
            <a:r>
              <a:rPr lang="en-US" dirty="0" err="1"/>
              <a:t>está</a:t>
            </a:r>
            <a:r>
              <a:rPr lang="en-US" dirty="0"/>
              <a:t> </a:t>
            </a:r>
            <a:r>
              <a:rPr lang="en-US" dirty="0" err="1"/>
              <a:t>etiquetado</a:t>
            </a:r>
            <a:r>
              <a:rPr lang="en-US" dirty="0"/>
              <a:t> con un </a:t>
            </a:r>
            <a:r>
              <a:rPr lang="en-US" dirty="0" err="1"/>
              <a:t>caracter</a:t>
            </a:r>
            <a:endParaRPr lang="en-US" dirty="0"/>
          </a:p>
          <a:p>
            <a:pPr lvl="1"/>
            <a:r>
              <a:rPr lang="en-US" dirty="0"/>
              <a:t>Los </a:t>
            </a:r>
            <a:r>
              <a:rPr lang="en-US" dirty="0" err="1"/>
              <a:t>hijos</a:t>
            </a:r>
            <a:r>
              <a:rPr lang="en-US" dirty="0"/>
              <a:t> de un </a:t>
            </a:r>
            <a:r>
              <a:rPr lang="en-US" dirty="0" err="1"/>
              <a:t>nodo</a:t>
            </a:r>
            <a:r>
              <a:rPr lang="en-US" dirty="0"/>
              <a:t> </a:t>
            </a:r>
            <a:r>
              <a:rPr lang="en-US" dirty="0" err="1"/>
              <a:t>están</a:t>
            </a:r>
            <a:r>
              <a:rPr lang="en-US" dirty="0"/>
              <a:t> </a:t>
            </a:r>
            <a:r>
              <a:rPr lang="en-US" dirty="0" err="1"/>
              <a:t>ordenados</a:t>
            </a:r>
            <a:r>
              <a:rPr lang="en-US" dirty="0"/>
              <a:t> </a:t>
            </a:r>
            <a:r>
              <a:rPr lang="en-US" dirty="0" err="1"/>
              <a:t>alfabéticamente</a:t>
            </a:r>
            <a:endParaRPr lang="en-US" dirty="0"/>
          </a:p>
          <a:p>
            <a:pPr lvl="1"/>
            <a:r>
              <a:rPr lang="en-US" dirty="0"/>
              <a:t>Los </a:t>
            </a:r>
            <a:r>
              <a:rPr lang="en-US" dirty="0" err="1"/>
              <a:t>caminos</a:t>
            </a:r>
            <a:r>
              <a:rPr lang="en-US" dirty="0"/>
              <a:t> </a:t>
            </a:r>
            <a:r>
              <a:rPr lang="en-US" dirty="0" err="1"/>
              <a:t>desde</a:t>
            </a:r>
            <a:r>
              <a:rPr lang="en-US" dirty="0"/>
              <a:t> la </a:t>
            </a:r>
            <a:r>
              <a:rPr lang="en-US" dirty="0" err="1"/>
              <a:t>raíz</a:t>
            </a:r>
            <a:r>
              <a:rPr lang="en-US" dirty="0"/>
              <a:t> hasta </a:t>
            </a:r>
            <a:r>
              <a:rPr lang="en-US" dirty="0" err="1"/>
              <a:t>los</a:t>
            </a:r>
            <a:r>
              <a:rPr lang="en-US" dirty="0"/>
              <a:t> </a:t>
            </a:r>
            <a:r>
              <a:rPr lang="en-US" dirty="0" err="1"/>
              <a:t>nodos</a:t>
            </a:r>
            <a:r>
              <a:rPr lang="en-US" dirty="0"/>
              <a:t> </a:t>
            </a:r>
            <a:r>
              <a:rPr lang="en-US" dirty="0" err="1"/>
              <a:t>externos</a:t>
            </a:r>
            <a:r>
              <a:rPr lang="en-US" dirty="0"/>
              <a:t> </a:t>
            </a:r>
            <a:r>
              <a:rPr lang="en-US" dirty="0" err="1"/>
              <a:t>nos</a:t>
            </a:r>
            <a:r>
              <a:rPr lang="en-US" dirty="0"/>
              <a:t> </a:t>
            </a:r>
            <a:r>
              <a:rPr lang="en-US" dirty="0" err="1"/>
              <a:t>dan</a:t>
            </a:r>
            <a:r>
              <a:rPr lang="en-US" dirty="0"/>
              <a:t> las strings del </a:t>
            </a:r>
            <a:r>
              <a:rPr lang="en-US" dirty="0" err="1"/>
              <a:t>conjunto</a:t>
            </a:r>
            <a:r>
              <a:rPr lang="en-US" dirty="0"/>
              <a:t> </a:t>
            </a:r>
            <a:r>
              <a:rPr lang="en-US" b="1" i="1" dirty="0"/>
              <a:t>S</a:t>
            </a:r>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42</a:t>
            </a:fld>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a:solidFill>
                  <a:schemeClr val="tx1"/>
                </a:solidFill>
                <a:latin typeface="Times New Roman" pitchFamily="18" charset="0"/>
                <a:ea typeface="+mn-ea"/>
                <a:cs typeface="+mn-cs"/>
              </a:rPr>
              <a:t>Si hay sólo</a:t>
            </a:r>
            <a:r>
              <a:rPr lang="es-ES_tradnl" sz="1200" kern="1200" baseline="0" dirty="0">
                <a:solidFill>
                  <a:schemeClr val="tx1"/>
                </a:solidFill>
                <a:latin typeface="Times New Roman" pitchFamily="18" charset="0"/>
                <a:ea typeface="+mn-ea"/>
                <a:cs typeface="+mn-cs"/>
              </a:rPr>
              <a:t> dos caracteres en el alfabeto, entonces el trie es esencialmente un árbol binario, en el cual algunos nodos internos posiblemente tendrán un solo hijo. </a:t>
            </a:r>
          </a:p>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kern="1200" baseline="0" dirty="0">
                <a:solidFill>
                  <a:schemeClr val="tx1"/>
                </a:solidFill>
                <a:latin typeface="Times New Roman" pitchFamily="18" charset="0"/>
                <a:ea typeface="+mn-ea"/>
                <a:cs typeface="+mn-cs"/>
              </a:rPr>
              <a:t>En general, si el alfabeto tiene </a:t>
            </a:r>
            <a:r>
              <a:rPr lang="es-ES_tradnl" sz="1200" b="1" i="1" kern="1200" baseline="0" dirty="0">
                <a:solidFill>
                  <a:schemeClr val="tx1"/>
                </a:solidFill>
                <a:latin typeface="Times New Roman" pitchFamily="18" charset="0"/>
                <a:ea typeface="+mn-ea"/>
                <a:cs typeface="+mn-cs"/>
              </a:rPr>
              <a:t>d</a:t>
            </a:r>
            <a:r>
              <a:rPr lang="es-ES_tradnl" sz="1200" b="1" i="0" kern="1200" baseline="0" dirty="0">
                <a:solidFill>
                  <a:schemeClr val="tx1"/>
                </a:solidFill>
                <a:latin typeface="Times New Roman" pitchFamily="18" charset="0"/>
                <a:ea typeface="+mn-ea"/>
                <a:cs typeface="+mn-cs"/>
              </a:rPr>
              <a:t> </a:t>
            </a:r>
            <a:r>
              <a:rPr lang="es-ES_tradnl" sz="1200" i="0" kern="1200" baseline="0" dirty="0">
                <a:solidFill>
                  <a:schemeClr val="tx1"/>
                </a:solidFill>
                <a:latin typeface="Times New Roman" pitchFamily="18" charset="0"/>
                <a:ea typeface="+mn-ea"/>
                <a:cs typeface="+mn-cs"/>
              </a:rPr>
              <a:t>caracteres, entonces el trie será un árbol </a:t>
            </a:r>
            <a:r>
              <a:rPr lang="es-ES_tradnl" sz="1200" i="0" kern="1200" baseline="0" dirty="0" err="1">
                <a:solidFill>
                  <a:schemeClr val="tx1"/>
                </a:solidFill>
                <a:latin typeface="Times New Roman" pitchFamily="18" charset="0"/>
                <a:ea typeface="+mn-ea"/>
                <a:cs typeface="+mn-cs"/>
              </a:rPr>
              <a:t>multivía</a:t>
            </a:r>
            <a:r>
              <a:rPr lang="es-ES_tradnl" sz="1200" i="0" kern="1200" baseline="0" dirty="0">
                <a:solidFill>
                  <a:schemeClr val="tx1"/>
                </a:solidFill>
                <a:latin typeface="Times New Roman" pitchFamily="18" charset="0"/>
                <a:ea typeface="+mn-ea"/>
                <a:cs typeface="+mn-cs"/>
              </a:rPr>
              <a:t> en el que </a:t>
            </a:r>
            <a:r>
              <a:rPr lang="es-ES_tradnl" sz="1200" b="1" i="0" kern="1200" baseline="0" dirty="0">
                <a:solidFill>
                  <a:schemeClr val="tx1"/>
                </a:solidFill>
                <a:latin typeface="Times New Roman" pitchFamily="18" charset="0"/>
                <a:ea typeface="+mn-ea"/>
                <a:cs typeface="+mn-cs"/>
              </a:rPr>
              <a:t>cada nodo interno tiene entre 1 y </a:t>
            </a:r>
            <a:r>
              <a:rPr lang="es-ES_tradnl" sz="1200" b="1" i="1" kern="1200" baseline="0" dirty="0">
                <a:solidFill>
                  <a:schemeClr val="tx1"/>
                </a:solidFill>
                <a:latin typeface="Times New Roman" pitchFamily="18" charset="0"/>
                <a:ea typeface="+mn-ea"/>
                <a:cs typeface="+mn-cs"/>
              </a:rPr>
              <a:t>d</a:t>
            </a:r>
            <a:r>
              <a:rPr lang="es-ES_tradnl" sz="1200" b="1" i="0" kern="1200" baseline="0" dirty="0">
                <a:solidFill>
                  <a:schemeClr val="tx1"/>
                </a:solidFill>
                <a:latin typeface="Times New Roman" pitchFamily="18" charset="0"/>
                <a:ea typeface="+mn-ea"/>
                <a:cs typeface="+mn-cs"/>
              </a:rPr>
              <a:t> hijos</a:t>
            </a:r>
            <a:r>
              <a:rPr lang="es-ES_tradnl" sz="1200" i="0" kern="1200" baseline="0" dirty="0">
                <a:solidFill>
                  <a:schemeClr val="tx1"/>
                </a:solidFill>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i="0" kern="1200" baseline="0" dirty="0">
                <a:solidFill>
                  <a:schemeClr val="tx1"/>
                </a:solidFill>
                <a:latin typeface="Times New Roman" pitchFamily="18" charset="0"/>
                <a:ea typeface="+mn-ea"/>
                <a:cs typeface="+mn-cs"/>
              </a:rPr>
              <a:t>Además, es muy probable que en un trie estándar </a:t>
            </a:r>
            <a:r>
              <a:rPr lang="es-ES_tradnl" sz="1200" b="1" i="0" kern="1200" baseline="0" dirty="0">
                <a:solidFill>
                  <a:schemeClr val="tx1"/>
                </a:solidFill>
                <a:latin typeface="Times New Roman" pitchFamily="18" charset="0"/>
                <a:ea typeface="+mn-ea"/>
                <a:cs typeface="+mn-cs"/>
              </a:rPr>
              <a:t>haya varios nodos internos </a:t>
            </a:r>
            <a:r>
              <a:rPr lang="es-ES_tradnl" sz="1200" i="0" kern="1200" baseline="0" dirty="0">
                <a:solidFill>
                  <a:schemeClr val="tx1"/>
                </a:solidFill>
                <a:latin typeface="Times New Roman" pitchFamily="18" charset="0"/>
                <a:ea typeface="+mn-ea"/>
                <a:cs typeface="+mn-cs"/>
              </a:rPr>
              <a:t>que tengan menos de </a:t>
            </a:r>
            <a:r>
              <a:rPr lang="es-ES_tradnl" sz="1200" b="1" i="1" kern="1200" baseline="0" dirty="0">
                <a:solidFill>
                  <a:schemeClr val="tx1"/>
                </a:solidFill>
                <a:latin typeface="Times New Roman" pitchFamily="18" charset="0"/>
                <a:ea typeface="+mn-ea"/>
                <a:cs typeface="+mn-cs"/>
              </a:rPr>
              <a:t>d</a:t>
            </a:r>
            <a:r>
              <a:rPr lang="es-ES_tradnl" sz="1200" b="1" i="0" kern="1200" baseline="0" dirty="0">
                <a:solidFill>
                  <a:schemeClr val="tx1"/>
                </a:solidFill>
                <a:latin typeface="Times New Roman" pitchFamily="18" charset="0"/>
                <a:ea typeface="+mn-ea"/>
                <a:cs typeface="+mn-cs"/>
              </a:rPr>
              <a:t> </a:t>
            </a:r>
            <a:r>
              <a:rPr lang="es-ES_tradnl" sz="1200" i="0" kern="1200" baseline="0" dirty="0">
                <a:solidFill>
                  <a:schemeClr val="tx1"/>
                </a:solidFill>
                <a:latin typeface="Times New Roman" pitchFamily="18" charset="0"/>
                <a:ea typeface="+mn-ea"/>
                <a:cs typeface="+mn-cs"/>
              </a:rPr>
              <a:t>hijos. </a:t>
            </a:r>
          </a:p>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i="0" kern="1200" baseline="0" dirty="0">
                <a:solidFill>
                  <a:schemeClr val="tx1"/>
                </a:solidFill>
                <a:latin typeface="Times New Roman" pitchFamily="18" charset="0"/>
                <a:ea typeface="+mn-ea"/>
                <a:cs typeface="+mn-cs"/>
              </a:rPr>
              <a:t>El trie de la figura tiene </a:t>
            </a:r>
            <a:r>
              <a:rPr lang="es-ES_tradnl" sz="1200" b="1" i="0" kern="1200" baseline="0" dirty="0">
                <a:solidFill>
                  <a:schemeClr val="tx1"/>
                </a:solidFill>
                <a:latin typeface="Times New Roman" pitchFamily="18" charset="0"/>
                <a:ea typeface="+mn-ea"/>
                <a:cs typeface="+mn-cs"/>
              </a:rPr>
              <a:t>varios nodos internos que sólo tienen un hijo </a:t>
            </a:r>
            <a:r>
              <a:rPr lang="es-ES_tradnl" sz="1200" i="0" kern="1200" baseline="0" dirty="0">
                <a:solidFill>
                  <a:schemeClr val="tx1"/>
                </a:solidFill>
                <a:latin typeface="Times New Roman" pitchFamily="18" charset="0"/>
                <a:ea typeface="+mn-ea"/>
                <a:cs typeface="+mn-cs"/>
              </a:rPr>
              <a:t>(a, l, b, i, l, e, l, c).  </a:t>
            </a:r>
          </a:p>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i="0" kern="1200" baseline="0" dirty="0">
                <a:solidFill>
                  <a:schemeClr val="tx1"/>
                </a:solidFill>
                <a:latin typeface="Times New Roman" pitchFamily="18" charset="0"/>
                <a:ea typeface="+mn-ea"/>
                <a:cs typeface="+mn-cs"/>
              </a:rPr>
              <a:t>Podemos implementar un trie como un árbol que almacena caracteres en sus nodos.</a:t>
            </a:r>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43</a:t>
            </a:fld>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_tradnl" sz="1200" kern="1200" dirty="0">
                <a:solidFill>
                  <a:schemeClr val="tx1"/>
                </a:solidFill>
                <a:latin typeface="Times New Roman" pitchFamily="18" charset="0"/>
                <a:ea typeface="+mn-ea"/>
                <a:cs typeface="+mn-cs"/>
              </a:rPr>
              <a:t>Un </a:t>
            </a:r>
            <a:r>
              <a:rPr lang="en-US" sz="1200" kern="1200" dirty="0" err="1">
                <a:solidFill>
                  <a:schemeClr val="tx1"/>
                </a:solidFill>
                <a:latin typeface="Times New Roman" pitchFamily="18" charset="0"/>
                <a:ea typeface="+mn-ea"/>
                <a:cs typeface="+mn-cs"/>
              </a:rPr>
              <a:t>trie</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T</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para</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conjunto</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S</a:t>
            </a:r>
            <a:r>
              <a:rPr lang="en-US" sz="1200" kern="1200" dirty="0">
                <a:solidFill>
                  <a:schemeClr val="tx1"/>
                </a:solidFill>
                <a:latin typeface="Times New Roman" pitchFamily="18" charset="0"/>
                <a:ea typeface="+mn-ea"/>
                <a:cs typeface="+mn-cs"/>
              </a:rPr>
              <a:t> de  strings </a:t>
            </a:r>
            <a:r>
              <a:rPr lang="en-US" sz="1200" kern="1200" dirty="0" err="1">
                <a:solidFill>
                  <a:schemeClr val="tx1"/>
                </a:solidFill>
                <a:latin typeface="Times New Roman" pitchFamily="18" charset="0"/>
                <a:ea typeface="+mn-ea"/>
                <a:cs typeface="+mn-cs"/>
              </a:rPr>
              <a:t>puede</a:t>
            </a:r>
            <a:r>
              <a:rPr lang="en-US" sz="1200" kern="1200" dirty="0">
                <a:solidFill>
                  <a:schemeClr val="tx1"/>
                </a:solidFill>
                <a:latin typeface="Times New Roman" pitchFamily="18" charset="0"/>
                <a:ea typeface="+mn-ea"/>
                <a:cs typeface="+mn-cs"/>
              </a:rPr>
              <a:t> ser </a:t>
            </a:r>
            <a:r>
              <a:rPr lang="en-US" sz="1200" kern="1200" dirty="0" err="1">
                <a:solidFill>
                  <a:schemeClr val="tx1"/>
                </a:solidFill>
                <a:latin typeface="Times New Roman" pitchFamily="18" charset="0"/>
                <a:ea typeface="+mn-ea"/>
                <a:cs typeface="+mn-cs"/>
              </a:rPr>
              <a:t>utilizado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para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implementar</a:t>
            </a:r>
            <a:r>
              <a:rPr lang="en-US" sz="1200" kern="1200" baseline="0" dirty="0">
                <a:solidFill>
                  <a:schemeClr val="tx1"/>
                </a:solidFill>
                <a:latin typeface="Times New Roman" pitchFamily="18" charset="0"/>
                <a:ea typeface="+mn-ea"/>
                <a:cs typeface="+mn-cs"/>
              </a:rPr>
              <a:t> un </a:t>
            </a:r>
            <a:r>
              <a:rPr lang="en-US" sz="1200" b="1" kern="1200" baseline="0" dirty="0" err="1">
                <a:solidFill>
                  <a:schemeClr val="tx1"/>
                </a:solidFill>
                <a:latin typeface="Times New Roman" pitchFamily="18" charset="0"/>
                <a:ea typeface="+mn-ea"/>
                <a:cs typeface="+mn-cs"/>
              </a:rPr>
              <a:t>diccionario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cuyas</a:t>
            </a:r>
            <a:r>
              <a:rPr lang="en-US" sz="1200" kern="1200" baseline="0" dirty="0">
                <a:solidFill>
                  <a:schemeClr val="tx1"/>
                </a:solidFill>
                <a:latin typeface="Times New Roman" pitchFamily="18" charset="0"/>
                <a:ea typeface="+mn-ea"/>
                <a:cs typeface="+mn-cs"/>
              </a:rPr>
              <a:t> claves </a:t>
            </a:r>
            <a:r>
              <a:rPr lang="en-US" sz="1200" kern="1200" baseline="0" dirty="0" err="1">
                <a:solidFill>
                  <a:schemeClr val="tx1"/>
                </a:solidFill>
                <a:latin typeface="Times New Roman" pitchFamily="18" charset="0"/>
                <a:ea typeface="+mn-ea"/>
                <a:cs typeface="+mn-cs"/>
              </a:rPr>
              <a:t>sean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las</a:t>
            </a:r>
            <a:r>
              <a:rPr lang="en-US" sz="1200" kern="1200" baseline="0" dirty="0">
                <a:solidFill>
                  <a:schemeClr val="tx1"/>
                </a:solidFill>
                <a:latin typeface="Times New Roman" pitchFamily="18" charset="0"/>
                <a:ea typeface="+mn-ea"/>
                <a:cs typeface="+mn-cs"/>
              </a:rPr>
              <a:t> </a:t>
            </a:r>
            <a:r>
              <a:rPr lang="en-US" sz="1200" kern="1200" dirty="0">
                <a:solidFill>
                  <a:schemeClr val="tx1"/>
                </a:solidFill>
                <a:latin typeface="Times New Roman" pitchFamily="18" charset="0"/>
                <a:ea typeface="+mn-ea"/>
                <a:cs typeface="+mn-cs"/>
              </a:rPr>
              <a:t>strings de  </a:t>
            </a:r>
            <a:r>
              <a:rPr lang="en-US" sz="1200" i="1" kern="1200" dirty="0">
                <a:solidFill>
                  <a:schemeClr val="tx1"/>
                </a:solidFill>
                <a:latin typeface="Times New Roman" pitchFamily="18" charset="0"/>
                <a:ea typeface="+mn-ea"/>
                <a:cs typeface="+mn-cs"/>
              </a:rPr>
              <a:t>S</a:t>
            </a:r>
            <a:r>
              <a:rPr lang="en-US" sz="1200" kern="1200" dirty="0">
                <a:solidFill>
                  <a:schemeClr val="tx1"/>
                </a:solidFill>
                <a:latin typeface="Times New Roman" pitchFamily="18" charset="0"/>
                <a:ea typeface="+mn-ea"/>
                <a:cs typeface="+mn-cs"/>
              </a:rPr>
              <a:t>. </a:t>
            </a:r>
          </a:p>
          <a:p>
            <a:endParaRPr lang="en-US" sz="1200" kern="1200" dirty="0">
              <a:solidFill>
                <a:schemeClr val="tx1"/>
              </a:solidFill>
              <a:latin typeface="Times New Roman" pitchFamily="18" charset="0"/>
              <a:ea typeface="+mn-ea"/>
              <a:cs typeface="+mn-cs"/>
            </a:endParaRPr>
          </a:p>
          <a:p>
            <a:endParaRPr lang="en-US" sz="1200" kern="1200" dirty="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a:solidFill>
                  <a:schemeClr val="tx1"/>
                </a:solidFill>
                <a:latin typeface="Times New Roman" pitchFamily="18" charset="0"/>
                <a:ea typeface="+mn-ea"/>
                <a:cs typeface="+mn-cs"/>
              </a:rPr>
              <a:t>Existe una</a:t>
            </a:r>
            <a:r>
              <a:rPr lang="es-ES_tradnl" sz="1200" kern="1200" baseline="0" dirty="0">
                <a:solidFill>
                  <a:schemeClr val="tx1"/>
                </a:solidFill>
                <a:latin typeface="Times New Roman" pitchFamily="18" charset="0"/>
                <a:ea typeface="+mn-ea"/>
                <a:cs typeface="+mn-cs"/>
              </a:rPr>
              <a:t> potencial falta de eficiencia en espacio en el </a:t>
            </a:r>
            <a:r>
              <a:rPr lang="es-ES_tradnl" sz="1200" kern="1200" baseline="0" dirty="0" err="1">
                <a:solidFill>
                  <a:schemeClr val="tx1"/>
                </a:solidFill>
                <a:latin typeface="Times New Roman" pitchFamily="18" charset="0"/>
                <a:ea typeface="+mn-ea"/>
                <a:cs typeface="+mn-cs"/>
              </a:rPr>
              <a:t>trie</a:t>
            </a:r>
            <a:r>
              <a:rPr lang="es-ES_tradnl" sz="1200" kern="1200" baseline="0" dirty="0">
                <a:solidFill>
                  <a:schemeClr val="tx1"/>
                </a:solidFill>
                <a:latin typeface="Times New Roman" pitchFamily="18" charset="0"/>
                <a:ea typeface="+mn-ea"/>
                <a:cs typeface="+mn-cs"/>
              </a:rPr>
              <a:t> estándar, que ha sido resuelta mediante el </a:t>
            </a:r>
            <a:r>
              <a:rPr lang="en-US" sz="1200" b="1" i="1" kern="1200" baseline="0" dirty="0" err="1">
                <a:solidFill>
                  <a:schemeClr val="tx1"/>
                </a:solidFill>
                <a:latin typeface="Times New Roman" pitchFamily="18" charset="0"/>
                <a:ea typeface="+mn-ea"/>
                <a:cs typeface="+mn-cs"/>
              </a:rPr>
              <a:t>trie</a:t>
            </a:r>
            <a:r>
              <a:rPr lang="en-US" sz="1200" b="1" i="1" kern="1200" baseline="0" dirty="0">
                <a:solidFill>
                  <a:schemeClr val="tx1"/>
                </a:solidFill>
                <a:latin typeface="Times New Roman" pitchFamily="18" charset="0"/>
                <a:ea typeface="+mn-ea"/>
                <a:cs typeface="+mn-cs"/>
              </a:rPr>
              <a:t> </a:t>
            </a:r>
            <a:r>
              <a:rPr lang="en-US" sz="1200" b="1" i="1" kern="1200" baseline="0" dirty="0" err="1">
                <a:solidFill>
                  <a:schemeClr val="tx1"/>
                </a:solidFill>
                <a:latin typeface="Times New Roman" pitchFamily="18" charset="0"/>
                <a:ea typeface="+mn-ea"/>
                <a:cs typeface="+mn-cs"/>
              </a:rPr>
              <a:t>comprimido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que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también</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conocido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como</a:t>
            </a:r>
            <a:r>
              <a:rPr lang="en-US" sz="1200" kern="1200" dirty="0">
                <a:solidFill>
                  <a:schemeClr val="tx1"/>
                </a:solidFill>
                <a:latin typeface="Times New Roman" pitchFamily="18" charset="0"/>
                <a:ea typeface="+mn-ea"/>
                <a:cs typeface="+mn-cs"/>
              </a:rPr>
              <a:t> </a:t>
            </a:r>
            <a:r>
              <a:rPr lang="en-US" sz="1200" b="1" i="1" kern="1200" dirty="0" err="1">
                <a:solidFill>
                  <a:schemeClr val="tx1"/>
                </a:solidFill>
                <a:latin typeface="Times New Roman" pitchFamily="18" charset="0"/>
                <a:ea typeface="+mn-ea"/>
                <a:cs typeface="+mn-cs"/>
              </a:rPr>
              <a:t>trie</a:t>
            </a:r>
            <a:r>
              <a:rPr lang="en-US" sz="1200" b="1" i="1" kern="1200" baseline="0" dirty="0">
                <a:solidFill>
                  <a:schemeClr val="tx1"/>
                </a:solidFill>
                <a:latin typeface="Times New Roman" pitchFamily="18" charset="0"/>
                <a:ea typeface="+mn-ea"/>
                <a:cs typeface="+mn-cs"/>
              </a:rPr>
              <a:t> P</a:t>
            </a:r>
            <a:r>
              <a:rPr lang="en-US" sz="1200" b="1" i="1" kern="1200" dirty="0">
                <a:solidFill>
                  <a:schemeClr val="tx1"/>
                </a:solidFill>
                <a:latin typeface="Times New Roman" pitchFamily="18" charset="0"/>
                <a:ea typeface="+mn-ea"/>
                <a:cs typeface="+mn-cs"/>
              </a:rPr>
              <a:t>atricia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Potencialmente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existe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cantidad</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nodos</a:t>
            </a:r>
            <a:r>
              <a:rPr lang="en-US" sz="1200" kern="1200" baseline="0" dirty="0">
                <a:solidFill>
                  <a:schemeClr val="tx1"/>
                </a:solidFill>
                <a:latin typeface="Times New Roman" pitchFamily="18" charset="0"/>
                <a:ea typeface="+mn-ea"/>
                <a:cs typeface="+mn-cs"/>
              </a:rPr>
              <a:t> en el </a:t>
            </a:r>
            <a:r>
              <a:rPr lang="en-US" sz="1200" kern="1200" baseline="0" dirty="0" err="1">
                <a:solidFill>
                  <a:schemeClr val="tx1"/>
                </a:solidFill>
                <a:latin typeface="Times New Roman" pitchFamily="18" charset="0"/>
                <a:ea typeface="+mn-ea"/>
                <a:cs typeface="+mn-cs"/>
              </a:rPr>
              <a:t>trie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estándar</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tienen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solamente</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hijo</a:t>
            </a:r>
            <a:r>
              <a:rPr lang="en-US" sz="1200" kern="1200" baseline="0" dirty="0">
                <a:solidFill>
                  <a:schemeClr val="tx1"/>
                </a:solidFill>
                <a:latin typeface="Times New Roman" pitchFamily="18" charset="0"/>
                <a:ea typeface="+mn-ea"/>
                <a:cs typeface="+mn-cs"/>
              </a:rPr>
              <a:t>, lo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produce un </a:t>
            </a:r>
            <a:r>
              <a:rPr lang="en-US" sz="1200" kern="1200" baseline="0" dirty="0" err="1">
                <a:solidFill>
                  <a:schemeClr val="tx1"/>
                </a:solidFill>
                <a:latin typeface="Times New Roman" pitchFamily="18" charset="0"/>
                <a:ea typeface="+mn-ea"/>
                <a:cs typeface="+mn-cs"/>
              </a:rPr>
              <a:t>gran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desperdicio</a:t>
            </a:r>
            <a:r>
              <a:rPr lang="en-US" sz="1200" kern="1200" dirty="0">
                <a:solidFill>
                  <a:schemeClr val="tx1"/>
                </a:solidFill>
                <a:latin typeface="Times New Roman"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44</a:t>
            </a:fld>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8" charset="0"/>
                <a:ea typeface="+mn-ea"/>
                <a:cs typeface="+mn-cs"/>
              </a:rPr>
              <a:t>Se </a:t>
            </a:r>
            <a:r>
              <a:rPr lang="en-US" sz="1200" kern="1200" dirty="0" err="1">
                <a:solidFill>
                  <a:schemeClr val="tx1"/>
                </a:solidFill>
                <a:latin typeface="Times New Roman" pitchFamily="18" charset="0"/>
                <a:ea typeface="+mn-ea"/>
                <a:cs typeface="+mn-cs"/>
              </a:rPr>
              <a:t>puede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realizar</a:t>
            </a:r>
            <a:r>
              <a:rPr lang="en-US" sz="1200" kern="1200" baseline="0" dirty="0">
                <a:solidFill>
                  <a:schemeClr val="tx1"/>
                </a:solidFill>
                <a:latin typeface="Times New Roman" pitchFamily="18" charset="0"/>
                <a:ea typeface="+mn-ea"/>
                <a:cs typeface="+mn-cs"/>
              </a:rPr>
              <a:t> la </a:t>
            </a:r>
            <a:r>
              <a:rPr lang="en-US" sz="1200" kern="1200" baseline="0" dirty="0" err="1">
                <a:solidFill>
                  <a:schemeClr val="tx1"/>
                </a:solidFill>
                <a:latin typeface="Times New Roman" pitchFamily="18" charset="0"/>
                <a:ea typeface="+mn-ea"/>
                <a:cs typeface="+mn-cs"/>
              </a:rPr>
              <a:t>búsqueda</a:t>
            </a:r>
            <a:r>
              <a:rPr lang="en-US" sz="1200" kern="1200" baseline="0" dirty="0">
                <a:solidFill>
                  <a:schemeClr val="tx1"/>
                </a:solidFill>
                <a:latin typeface="Times New Roman" pitchFamily="18" charset="0"/>
                <a:ea typeface="+mn-ea"/>
                <a:cs typeface="+mn-cs"/>
              </a:rPr>
              <a:t> </a:t>
            </a:r>
            <a:r>
              <a:rPr lang="en-US" sz="1200" kern="1200" dirty="0">
                <a:solidFill>
                  <a:schemeClr val="tx1"/>
                </a:solidFill>
                <a:latin typeface="Times New Roman" pitchFamily="18" charset="0"/>
                <a:ea typeface="+mn-ea"/>
                <a:cs typeface="+mn-cs"/>
              </a:rPr>
              <a:t>en </a:t>
            </a:r>
            <a:r>
              <a:rPr lang="en-US" sz="1200" i="1" kern="1200" dirty="0">
                <a:solidFill>
                  <a:schemeClr val="tx1"/>
                </a:solidFill>
                <a:latin typeface="Times New Roman" pitchFamily="18" charset="0"/>
                <a:ea typeface="+mn-ea"/>
                <a:cs typeface="+mn-cs"/>
              </a:rPr>
              <a:t>T</a:t>
            </a:r>
            <a:r>
              <a:rPr lang="en-US" sz="1200" kern="1200" dirty="0">
                <a:solidFill>
                  <a:schemeClr val="tx1"/>
                </a:solidFill>
                <a:latin typeface="Times New Roman" pitchFamily="18" charset="0"/>
                <a:ea typeface="+mn-ea"/>
                <a:cs typeface="+mn-cs"/>
              </a:rPr>
              <a:t> de </a:t>
            </a:r>
            <a:r>
              <a:rPr lang="en-US" sz="1200" kern="1200" dirty="0" err="1">
                <a:solidFill>
                  <a:schemeClr val="tx1"/>
                </a:solidFill>
                <a:latin typeface="Times New Roman" pitchFamily="18" charset="0"/>
                <a:ea typeface="+mn-ea"/>
                <a:cs typeface="+mn-cs"/>
              </a:rPr>
              <a:t>una</a:t>
            </a:r>
            <a:r>
              <a:rPr lang="en-US" sz="1200" kern="1200" dirty="0">
                <a:solidFill>
                  <a:schemeClr val="tx1"/>
                </a:solidFill>
                <a:latin typeface="Times New Roman" pitchFamily="18" charset="0"/>
                <a:ea typeface="+mn-ea"/>
                <a:cs typeface="+mn-cs"/>
              </a:rPr>
              <a:t> string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siguiendo</a:t>
            </a:r>
            <a:r>
              <a:rPr lang="en-US" sz="1200" kern="1200" baseline="0" dirty="0">
                <a:solidFill>
                  <a:schemeClr val="tx1"/>
                </a:solidFill>
                <a:latin typeface="Times New Roman" pitchFamily="18" charset="0"/>
                <a:ea typeface="+mn-ea"/>
                <a:cs typeface="+mn-cs"/>
              </a:rPr>
              <a:t> el </a:t>
            </a:r>
            <a:r>
              <a:rPr lang="en-US" sz="1200" kern="1200" baseline="0" dirty="0" err="1">
                <a:solidFill>
                  <a:schemeClr val="tx1"/>
                </a:solidFill>
                <a:latin typeface="Times New Roman" pitchFamily="18" charset="0"/>
                <a:ea typeface="+mn-ea"/>
                <a:cs typeface="+mn-cs"/>
              </a:rPr>
              <a:t>camino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hacia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abajo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desde</a:t>
            </a:r>
            <a:r>
              <a:rPr lang="en-US" sz="1200" kern="1200" baseline="0" dirty="0">
                <a:solidFill>
                  <a:schemeClr val="tx1"/>
                </a:solidFill>
                <a:latin typeface="Times New Roman" pitchFamily="18" charset="0"/>
                <a:ea typeface="+mn-ea"/>
                <a:cs typeface="+mn-cs"/>
              </a:rPr>
              <a:t> la </a:t>
            </a:r>
            <a:r>
              <a:rPr lang="en-US" sz="1200" kern="1200" baseline="0" dirty="0" err="1">
                <a:solidFill>
                  <a:schemeClr val="tx1"/>
                </a:solidFill>
                <a:latin typeface="Times New Roman" pitchFamily="18" charset="0"/>
                <a:ea typeface="+mn-ea"/>
                <a:cs typeface="+mn-cs"/>
              </a:rPr>
              <a:t>raíz</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indicado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por</a:t>
            </a:r>
            <a:r>
              <a:rPr lang="en-US" sz="1200" kern="1200" baseline="0" dirty="0">
                <a:solidFill>
                  <a:schemeClr val="tx1"/>
                </a:solidFill>
                <a:latin typeface="Times New Roman" pitchFamily="18" charset="0"/>
                <a:ea typeface="+mn-ea"/>
                <a:cs typeface="+mn-cs"/>
              </a:rPr>
              <a:t> los </a:t>
            </a:r>
            <a:r>
              <a:rPr lang="en-US" sz="1200" kern="1200" dirty="0" err="1">
                <a:solidFill>
                  <a:schemeClr val="tx1"/>
                </a:solidFill>
                <a:latin typeface="Times New Roman" pitchFamily="18" charset="0"/>
                <a:ea typeface="+mn-ea"/>
                <a:cs typeface="+mn-cs"/>
              </a:rPr>
              <a:t>caracteres</a:t>
            </a:r>
            <a:r>
              <a:rPr lang="en-US" sz="1200" kern="1200" dirty="0">
                <a:solidFill>
                  <a:schemeClr val="tx1"/>
                </a:solidFill>
                <a:latin typeface="Times New Roman" pitchFamily="18" charset="0"/>
                <a:ea typeface="+mn-ea"/>
                <a:cs typeface="+mn-cs"/>
              </a:rPr>
              <a:t> en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a:t>
            </a:r>
          </a:p>
          <a:p>
            <a:r>
              <a:rPr lang="en-US" sz="1200" kern="1200" dirty="0">
                <a:solidFill>
                  <a:schemeClr val="tx1"/>
                </a:solidFill>
                <a:latin typeface="Times New Roman" pitchFamily="18" charset="0"/>
                <a:ea typeface="+mn-ea"/>
                <a:cs typeface="+mn-cs"/>
              </a:rPr>
              <a:t>Si este </a:t>
            </a:r>
            <a:r>
              <a:rPr lang="en-US" sz="1200" kern="1200" dirty="0" err="1">
                <a:solidFill>
                  <a:schemeClr val="tx1"/>
                </a:solidFill>
                <a:latin typeface="Times New Roman" pitchFamily="18" charset="0"/>
                <a:ea typeface="+mn-ea"/>
                <a:cs typeface="+mn-cs"/>
              </a:rPr>
              <a:t>camino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puede</a:t>
            </a:r>
            <a:r>
              <a:rPr lang="en-US" sz="1200" kern="1200" baseline="0" dirty="0">
                <a:solidFill>
                  <a:schemeClr val="tx1"/>
                </a:solidFill>
                <a:latin typeface="Times New Roman" pitchFamily="18" charset="0"/>
                <a:ea typeface="+mn-ea"/>
                <a:cs typeface="+mn-cs"/>
              </a:rPr>
              <a:t> ser </a:t>
            </a:r>
            <a:r>
              <a:rPr lang="en-US" sz="1200" kern="1200" baseline="0" dirty="0" err="1">
                <a:solidFill>
                  <a:schemeClr val="tx1"/>
                </a:solidFill>
                <a:latin typeface="Times New Roman" pitchFamily="18" charset="0"/>
                <a:ea typeface="+mn-ea"/>
                <a:cs typeface="+mn-cs"/>
              </a:rPr>
              <a:t>recorrrido</a:t>
            </a:r>
            <a:r>
              <a:rPr lang="en-US" sz="1200" kern="1200" baseline="0" dirty="0">
                <a:solidFill>
                  <a:schemeClr val="tx1"/>
                </a:solidFill>
                <a:latin typeface="Times New Roman" pitchFamily="18" charset="0"/>
                <a:ea typeface="+mn-ea"/>
                <a:cs typeface="+mn-cs"/>
              </a:rPr>
              <a:t> y </a:t>
            </a:r>
            <a:r>
              <a:rPr lang="en-US" sz="1200" kern="1200" baseline="0" dirty="0" err="1">
                <a:solidFill>
                  <a:schemeClr val="tx1"/>
                </a:solidFill>
                <a:latin typeface="Times New Roman" pitchFamily="18" charset="0"/>
                <a:ea typeface="+mn-ea"/>
                <a:cs typeface="+mn-cs"/>
              </a:rPr>
              <a:t>termina</a:t>
            </a:r>
            <a:r>
              <a:rPr lang="en-US" sz="1200" kern="1200" baseline="0" dirty="0">
                <a:solidFill>
                  <a:schemeClr val="tx1"/>
                </a:solidFill>
                <a:latin typeface="Times New Roman" pitchFamily="18" charset="0"/>
                <a:ea typeface="+mn-ea"/>
                <a:cs typeface="+mn-cs"/>
              </a:rPr>
              <a:t> en un </a:t>
            </a:r>
            <a:r>
              <a:rPr lang="en-US" sz="1200" kern="1200" baseline="0" dirty="0" err="1">
                <a:solidFill>
                  <a:schemeClr val="tx1"/>
                </a:solidFill>
                <a:latin typeface="Times New Roman" pitchFamily="18" charset="0"/>
                <a:ea typeface="+mn-ea"/>
                <a:cs typeface="+mn-cs"/>
              </a:rPr>
              <a:t>nodo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externo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entonces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sabemos</a:t>
            </a:r>
            <a:r>
              <a:rPr lang="en-US" sz="1200" kern="1200" dirty="0">
                <a:solidFill>
                  <a:schemeClr val="tx1"/>
                </a:solidFill>
                <a:latin typeface="Times New Roman" pitchFamily="18" charset="0"/>
                <a:ea typeface="+mn-ea"/>
                <a:cs typeface="+mn-cs"/>
              </a:rPr>
              <a:t> que </a:t>
            </a:r>
            <a:r>
              <a:rPr lang="en-US" sz="1200" b="1"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se </a:t>
            </a:r>
            <a:r>
              <a:rPr lang="en-US" sz="1200" kern="1200" dirty="0" err="1">
                <a:solidFill>
                  <a:schemeClr val="tx1"/>
                </a:solidFill>
                <a:latin typeface="Times New Roman" pitchFamily="18" charset="0"/>
                <a:ea typeface="+mn-ea"/>
                <a:cs typeface="+mn-cs"/>
              </a:rPr>
              <a:t>encuentra</a:t>
            </a:r>
            <a:r>
              <a:rPr lang="en-US" sz="1200" kern="1200" dirty="0">
                <a:solidFill>
                  <a:schemeClr val="tx1"/>
                </a:solidFill>
                <a:latin typeface="Times New Roman" pitchFamily="18" charset="0"/>
                <a:ea typeface="+mn-ea"/>
                <a:cs typeface="+mn-cs"/>
              </a:rPr>
              <a:t> en</a:t>
            </a:r>
            <a:r>
              <a:rPr lang="en-US" sz="1200" kern="1200" baseline="0" dirty="0">
                <a:solidFill>
                  <a:schemeClr val="tx1"/>
                </a:solidFill>
                <a:latin typeface="Times New Roman" pitchFamily="18" charset="0"/>
                <a:ea typeface="+mn-ea"/>
                <a:cs typeface="+mn-cs"/>
              </a:rPr>
              <a:t> el </a:t>
            </a:r>
            <a:r>
              <a:rPr lang="en-US" sz="1200" kern="1200" baseline="0" dirty="0" err="1">
                <a:solidFill>
                  <a:schemeClr val="tx1"/>
                </a:solidFill>
                <a:latin typeface="Times New Roman" pitchFamily="18" charset="0"/>
                <a:ea typeface="+mn-ea"/>
                <a:cs typeface="+mn-cs"/>
              </a:rPr>
              <a:t>diccionario</a:t>
            </a:r>
            <a:r>
              <a:rPr lang="en-US" sz="1200" kern="1200" dirty="0">
                <a:solidFill>
                  <a:schemeClr val="tx1"/>
                </a:solidFill>
                <a:latin typeface="Times New Roman" pitchFamily="18" charset="0"/>
                <a:ea typeface="+mn-ea"/>
                <a:cs typeface="+mn-cs"/>
              </a:rPr>
              <a:t>. </a:t>
            </a:r>
          </a:p>
          <a:p>
            <a:r>
              <a:rPr lang="en-US" sz="1200" kern="1200" dirty="0" err="1">
                <a:solidFill>
                  <a:schemeClr val="tx1"/>
                </a:solidFill>
                <a:latin typeface="Times New Roman" pitchFamily="18" charset="0"/>
                <a:ea typeface="+mn-ea"/>
                <a:cs typeface="+mn-cs"/>
              </a:rPr>
              <a:t>Por</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ejemplo</a:t>
            </a:r>
            <a:r>
              <a:rPr lang="en-US" sz="1200" kern="1200" dirty="0">
                <a:solidFill>
                  <a:schemeClr val="tx1"/>
                </a:solidFill>
                <a:latin typeface="Times New Roman" pitchFamily="18" charset="0"/>
                <a:ea typeface="+mn-ea"/>
                <a:cs typeface="+mn-cs"/>
              </a:rPr>
              <a:t>, en el </a:t>
            </a:r>
            <a:r>
              <a:rPr lang="en-US" sz="1200" kern="1200" dirty="0" err="1">
                <a:solidFill>
                  <a:schemeClr val="tx1"/>
                </a:solidFill>
                <a:latin typeface="Times New Roman" pitchFamily="18" charset="0"/>
                <a:ea typeface="+mn-ea"/>
                <a:cs typeface="+mn-cs"/>
              </a:rPr>
              <a:t>trie</a:t>
            </a:r>
            <a:r>
              <a:rPr lang="en-US" sz="1200" kern="1200" baseline="0" dirty="0">
                <a:solidFill>
                  <a:schemeClr val="tx1"/>
                </a:solidFill>
                <a:latin typeface="Times New Roman" pitchFamily="18" charset="0"/>
                <a:ea typeface="+mn-ea"/>
                <a:cs typeface="+mn-cs"/>
              </a:rPr>
              <a:t> de la </a:t>
            </a:r>
            <a:r>
              <a:rPr lang="en-US" sz="1200" u="sng" kern="1200" dirty="0" err="1">
                <a:solidFill>
                  <a:schemeClr val="tx1"/>
                </a:solidFill>
                <a:latin typeface="Times New Roman" pitchFamily="18" charset="0"/>
                <a:ea typeface="+mn-ea"/>
                <a:cs typeface="+mn-cs"/>
              </a:rPr>
              <a:t>figura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siguiendo</a:t>
            </a:r>
            <a:r>
              <a:rPr lang="en-US" sz="1200" kern="1200" baseline="0" dirty="0">
                <a:solidFill>
                  <a:schemeClr val="tx1"/>
                </a:solidFill>
                <a:latin typeface="Times New Roman" pitchFamily="18" charset="0"/>
                <a:ea typeface="+mn-ea"/>
                <a:cs typeface="+mn-cs"/>
              </a:rPr>
              <a:t> el </a:t>
            </a:r>
            <a:r>
              <a:rPr lang="en-US" sz="1200" kern="1200" baseline="0" dirty="0" err="1">
                <a:solidFill>
                  <a:schemeClr val="tx1"/>
                </a:solidFill>
                <a:latin typeface="Times New Roman" pitchFamily="18" charset="0"/>
                <a:ea typeface="+mn-ea"/>
                <a:cs typeface="+mn-cs"/>
              </a:rPr>
              <a:t>camino</a:t>
            </a:r>
            <a:r>
              <a:rPr lang="en-US" sz="1200" kern="1200" baseline="0" dirty="0">
                <a:solidFill>
                  <a:schemeClr val="tx1"/>
                </a:solidFill>
                <a:latin typeface="Times New Roman" pitchFamily="18" charset="0"/>
                <a:ea typeface="+mn-ea"/>
                <a:cs typeface="+mn-cs"/>
              </a:rPr>
              <a:t> para </a:t>
            </a:r>
            <a:r>
              <a:rPr lang="en-US" sz="1200" b="1" kern="1200" dirty="0">
                <a:solidFill>
                  <a:schemeClr val="tx1"/>
                </a:solidFill>
                <a:latin typeface="Times New Roman" pitchFamily="18" charset="0"/>
                <a:ea typeface="+mn-ea"/>
                <a:cs typeface="+mn-cs"/>
              </a:rPr>
              <a:t>"bull"</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terminamos</a:t>
            </a:r>
            <a:r>
              <a:rPr lang="en-US" sz="1200" kern="1200" baseline="0" dirty="0">
                <a:solidFill>
                  <a:schemeClr val="tx1"/>
                </a:solidFill>
                <a:latin typeface="Times New Roman" pitchFamily="18" charset="0"/>
                <a:ea typeface="+mn-ea"/>
                <a:cs typeface="+mn-cs"/>
              </a:rPr>
              <a:t> en un </a:t>
            </a:r>
            <a:r>
              <a:rPr lang="en-US" sz="1200" kern="1200" baseline="0" dirty="0" err="1">
                <a:solidFill>
                  <a:schemeClr val="tx1"/>
                </a:solidFill>
                <a:latin typeface="Times New Roman" pitchFamily="18" charset="0"/>
                <a:ea typeface="+mn-ea"/>
                <a:cs typeface="+mn-cs"/>
              </a:rPr>
              <a:t>nodo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externo</a:t>
            </a:r>
            <a:r>
              <a:rPr lang="en-US" sz="1200" kern="1200" baseline="0" dirty="0">
                <a:solidFill>
                  <a:schemeClr val="tx1"/>
                </a:solidFill>
                <a:latin typeface="Times New Roman" pitchFamily="18" charset="0"/>
                <a:ea typeface="+mn-ea"/>
                <a:cs typeface="+mn-cs"/>
              </a:rPr>
              <a:t>.</a:t>
            </a:r>
            <a:r>
              <a:rPr lang="en-US" sz="1200" kern="1200" dirty="0">
                <a:solidFill>
                  <a:schemeClr val="tx1"/>
                </a:solidFill>
                <a:latin typeface="Times New Roman" pitchFamily="18" charset="0"/>
                <a:ea typeface="+mn-ea"/>
                <a:cs typeface="+mn-cs"/>
              </a:rPr>
              <a:t>. </a:t>
            </a:r>
          </a:p>
          <a:p>
            <a:endParaRPr lang="es-ES_tradnl" sz="1200" kern="1200" dirty="0">
              <a:solidFill>
                <a:schemeClr val="tx1"/>
              </a:solidFill>
              <a:latin typeface="Times New Roman" pitchFamily="18" charset="0"/>
              <a:ea typeface="+mn-ea"/>
              <a:cs typeface="+mn-cs"/>
            </a:endParaRPr>
          </a:p>
          <a:p>
            <a:r>
              <a:rPr lang="es-ES_tradnl" sz="1200" kern="1200" dirty="0">
                <a:solidFill>
                  <a:schemeClr val="tx1"/>
                </a:solidFill>
                <a:latin typeface="Times New Roman" pitchFamily="18" charset="0"/>
                <a:ea typeface="+mn-ea"/>
                <a:cs typeface="+mn-cs"/>
              </a:rPr>
              <a:t>Si el camino no puede ser recorrido,</a:t>
            </a:r>
            <a:r>
              <a:rPr lang="es-ES_tradnl" sz="1200" kern="1200" baseline="0" dirty="0">
                <a:solidFill>
                  <a:schemeClr val="tx1"/>
                </a:solidFill>
                <a:latin typeface="Times New Roman" pitchFamily="18" charset="0"/>
                <a:ea typeface="+mn-ea"/>
                <a:cs typeface="+mn-cs"/>
              </a:rPr>
              <a:t> o puede recorrerse pero termina en un nodo interno, entonces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a:t>
            </a:r>
            <a:r>
              <a:rPr lang="en-US" sz="1200" b="1" kern="1200" dirty="0">
                <a:solidFill>
                  <a:schemeClr val="tx1"/>
                </a:solidFill>
                <a:latin typeface="Times New Roman" pitchFamily="18" charset="0"/>
                <a:ea typeface="+mn-ea"/>
                <a:cs typeface="+mn-cs"/>
              </a:rPr>
              <a:t>no </a:t>
            </a:r>
            <a:r>
              <a:rPr lang="en-US" sz="1200" b="1" kern="1200" dirty="0" err="1">
                <a:solidFill>
                  <a:schemeClr val="tx1"/>
                </a:solidFill>
                <a:latin typeface="Times New Roman" pitchFamily="18" charset="0"/>
                <a:ea typeface="+mn-ea"/>
                <a:cs typeface="+mn-cs"/>
              </a:rPr>
              <a:t>está</a:t>
            </a:r>
            <a:r>
              <a:rPr lang="en-US" sz="1200" b="1" kern="1200" dirty="0">
                <a:solidFill>
                  <a:schemeClr val="tx1"/>
                </a:solidFill>
                <a:latin typeface="Times New Roman" pitchFamily="18" charset="0"/>
                <a:ea typeface="+mn-ea"/>
                <a:cs typeface="+mn-cs"/>
              </a:rPr>
              <a:t> </a:t>
            </a:r>
            <a:r>
              <a:rPr lang="en-US" sz="1200" kern="1200" dirty="0">
                <a:solidFill>
                  <a:schemeClr val="tx1"/>
                </a:solidFill>
                <a:latin typeface="Times New Roman" pitchFamily="18" charset="0"/>
                <a:ea typeface="+mn-ea"/>
                <a:cs typeface="+mn-cs"/>
              </a:rPr>
              <a:t>en el </a:t>
            </a:r>
            <a:r>
              <a:rPr lang="en-US" sz="1200" kern="1200" dirty="0" err="1">
                <a:solidFill>
                  <a:schemeClr val="tx1"/>
                </a:solidFill>
                <a:latin typeface="Times New Roman" pitchFamily="18" charset="0"/>
                <a:ea typeface="+mn-ea"/>
                <a:cs typeface="+mn-cs"/>
              </a:rPr>
              <a:t>diccionario</a:t>
            </a:r>
            <a:r>
              <a:rPr lang="en-US" sz="1200" kern="1200" dirty="0">
                <a:solidFill>
                  <a:schemeClr val="tx1"/>
                </a:solidFill>
                <a:latin typeface="Times New Roman" pitchFamily="18" charset="0"/>
                <a:ea typeface="+mn-ea"/>
                <a:cs typeface="+mn-cs"/>
              </a:rPr>
              <a:t>. </a:t>
            </a:r>
          </a:p>
          <a:p>
            <a:r>
              <a:rPr lang="en-US" sz="1200" kern="1200" dirty="0">
                <a:solidFill>
                  <a:schemeClr val="tx1"/>
                </a:solidFill>
                <a:latin typeface="Times New Roman" pitchFamily="18" charset="0"/>
                <a:ea typeface="+mn-ea"/>
                <a:cs typeface="+mn-cs"/>
              </a:rPr>
              <a:t>En la </a:t>
            </a:r>
            <a:r>
              <a:rPr lang="en-US" sz="1200" kern="1200" dirty="0" err="1">
                <a:solidFill>
                  <a:schemeClr val="tx1"/>
                </a:solidFill>
                <a:latin typeface="Times New Roman" pitchFamily="18" charset="0"/>
                <a:ea typeface="+mn-ea"/>
                <a:cs typeface="+mn-cs"/>
              </a:rPr>
              <a:t>figura</a:t>
            </a:r>
            <a:r>
              <a:rPr lang="en-US" sz="1200" kern="1200" baseline="0" dirty="0">
                <a:solidFill>
                  <a:schemeClr val="tx1"/>
                </a:solidFill>
                <a:latin typeface="Times New Roman" pitchFamily="18" charset="0"/>
                <a:ea typeface="+mn-ea"/>
                <a:cs typeface="+mn-cs"/>
              </a:rPr>
              <a:t> </a:t>
            </a:r>
            <a:r>
              <a:rPr lang="en-US" sz="1200" kern="1200" dirty="0">
                <a:solidFill>
                  <a:schemeClr val="tx1"/>
                </a:solidFill>
                <a:latin typeface="Times New Roman" pitchFamily="18" charset="0"/>
                <a:ea typeface="+mn-ea"/>
                <a:cs typeface="+mn-cs"/>
              </a:rPr>
              <a:t>, el</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camino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para</a:t>
            </a:r>
            <a:r>
              <a:rPr lang="en-US" sz="1200" kern="1200" baseline="0" dirty="0">
                <a:solidFill>
                  <a:schemeClr val="tx1"/>
                </a:solidFill>
                <a:latin typeface="Times New Roman" pitchFamily="18" charset="0"/>
                <a:ea typeface="+mn-ea"/>
                <a:cs typeface="+mn-cs"/>
              </a:rPr>
              <a:t> </a:t>
            </a:r>
            <a:r>
              <a:rPr lang="en-US" sz="1200" b="1" kern="1200" dirty="0">
                <a:solidFill>
                  <a:schemeClr val="tx1"/>
                </a:solidFill>
                <a:latin typeface="Times New Roman" pitchFamily="18" charset="0"/>
                <a:ea typeface="+mn-ea"/>
                <a:cs typeface="+mn-cs"/>
              </a:rPr>
              <a:t>"bet"</a:t>
            </a:r>
            <a:r>
              <a:rPr lang="en-US" sz="1200" kern="1200" dirty="0">
                <a:solidFill>
                  <a:schemeClr val="tx1"/>
                </a:solidFill>
                <a:latin typeface="Times New Roman" pitchFamily="18" charset="0"/>
                <a:ea typeface="+mn-ea"/>
                <a:cs typeface="+mn-cs"/>
              </a:rPr>
              <a:t> no </a:t>
            </a:r>
            <a:r>
              <a:rPr lang="en-US" sz="1200" kern="1200" dirty="0" err="1">
                <a:solidFill>
                  <a:schemeClr val="tx1"/>
                </a:solidFill>
                <a:latin typeface="Times New Roman" pitchFamily="18" charset="0"/>
                <a:ea typeface="+mn-ea"/>
                <a:cs typeface="+mn-cs"/>
              </a:rPr>
              <a:t>puede</a:t>
            </a:r>
            <a:r>
              <a:rPr lang="en-US" sz="1200" kern="1200" baseline="0" dirty="0">
                <a:solidFill>
                  <a:schemeClr val="tx1"/>
                </a:solidFill>
                <a:latin typeface="Times New Roman" pitchFamily="18" charset="0"/>
                <a:ea typeface="+mn-ea"/>
                <a:cs typeface="+mn-cs"/>
              </a:rPr>
              <a:t> ser </a:t>
            </a:r>
            <a:r>
              <a:rPr lang="en-US" sz="1200" kern="1200" baseline="0" dirty="0" err="1">
                <a:solidFill>
                  <a:schemeClr val="tx1"/>
                </a:solidFill>
                <a:latin typeface="Times New Roman" pitchFamily="18" charset="0"/>
                <a:ea typeface="+mn-ea"/>
                <a:cs typeface="+mn-cs"/>
              </a:rPr>
              <a:t>recorrrido</a:t>
            </a:r>
            <a:r>
              <a:rPr lang="en-US" sz="1200" kern="1200" baseline="0" dirty="0">
                <a:solidFill>
                  <a:schemeClr val="tx1"/>
                </a:solidFill>
                <a:latin typeface="Times New Roman" pitchFamily="18" charset="0"/>
                <a:ea typeface="+mn-ea"/>
                <a:cs typeface="+mn-cs"/>
              </a:rPr>
              <a:t>, y el </a:t>
            </a:r>
            <a:r>
              <a:rPr lang="en-US" sz="1200" kern="1200" baseline="0" dirty="0" err="1">
                <a:solidFill>
                  <a:schemeClr val="tx1"/>
                </a:solidFill>
                <a:latin typeface="Times New Roman" pitchFamily="18" charset="0"/>
                <a:ea typeface="+mn-ea"/>
                <a:cs typeface="+mn-cs"/>
              </a:rPr>
              <a:t>camino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para</a:t>
            </a:r>
            <a:r>
              <a:rPr lang="en-US" sz="1200" kern="1200" baseline="0" dirty="0">
                <a:solidFill>
                  <a:schemeClr val="tx1"/>
                </a:solidFill>
                <a:latin typeface="Times New Roman" pitchFamily="18" charset="0"/>
                <a:ea typeface="+mn-ea"/>
                <a:cs typeface="+mn-cs"/>
              </a:rPr>
              <a:t> </a:t>
            </a:r>
            <a:r>
              <a:rPr lang="en-US" sz="1200" b="1" kern="1200" dirty="0">
                <a:solidFill>
                  <a:schemeClr val="tx1"/>
                </a:solidFill>
                <a:latin typeface="Times New Roman" pitchFamily="18" charset="0"/>
                <a:ea typeface="+mn-ea"/>
                <a:cs typeface="+mn-cs"/>
              </a:rPr>
              <a:t>"be"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termina</a:t>
            </a:r>
            <a:r>
              <a:rPr lang="en-US" sz="1200" kern="1200" dirty="0">
                <a:solidFill>
                  <a:schemeClr val="tx1"/>
                </a:solidFill>
                <a:latin typeface="Times New Roman" pitchFamily="18" charset="0"/>
                <a:ea typeface="+mn-ea"/>
                <a:cs typeface="+mn-cs"/>
              </a:rPr>
              <a:t> en un </a:t>
            </a:r>
            <a:r>
              <a:rPr lang="en-US" sz="1200" kern="1200" dirty="0" err="1">
                <a:solidFill>
                  <a:schemeClr val="tx1"/>
                </a:solidFill>
                <a:latin typeface="Times New Roman" pitchFamily="18" charset="0"/>
                <a:ea typeface="+mn-ea"/>
                <a:cs typeface="+mn-cs"/>
              </a:rPr>
              <a:t>nodo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interno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Por</a:t>
            </a:r>
            <a:r>
              <a:rPr lang="en-US" sz="1200" kern="1200" dirty="0">
                <a:solidFill>
                  <a:schemeClr val="tx1"/>
                </a:solidFill>
                <a:latin typeface="Times New Roman" pitchFamily="18" charset="0"/>
                <a:ea typeface="+mn-ea"/>
                <a:cs typeface="+mn-cs"/>
              </a:rPr>
              <a:t> lo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tanto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ninguna</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las</a:t>
            </a:r>
            <a:r>
              <a:rPr lang="en-US" sz="1200" kern="1200" baseline="0" dirty="0">
                <a:solidFill>
                  <a:schemeClr val="tx1"/>
                </a:solidFill>
                <a:latin typeface="Times New Roman" pitchFamily="18" charset="0"/>
                <a:ea typeface="+mn-ea"/>
                <a:cs typeface="+mn-cs"/>
              </a:rPr>
              <a:t> dos </a:t>
            </a:r>
            <a:r>
              <a:rPr lang="en-US" sz="1200" kern="1200" baseline="0" dirty="0" err="1">
                <a:solidFill>
                  <a:schemeClr val="tx1"/>
                </a:solidFill>
                <a:latin typeface="Times New Roman" pitchFamily="18" charset="0"/>
                <a:ea typeface="+mn-ea"/>
                <a:cs typeface="+mn-cs"/>
              </a:rPr>
              <a:t>palabras</a:t>
            </a:r>
            <a:r>
              <a:rPr lang="en-US" sz="1200" kern="1200" baseline="0" dirty="0">
                <a:solidFill>
                  <a:schemeClr val="tx1"/>
                </a:solidFill>
                <a:latin typeface="Times New Roman" pitchFamily="18" charset="0"/>
                <a:ea typeface="+mn-ea"/>
                <a:cs typeface="+mn-cs"/>
              </a:rPr>
              <a:t> se </a:t>
            </a:r>
            <a:r>
              <a:rPr lang="en-US" sz="1200" kern="1200" baseline="0" dirty="0" err="1">
                <a:solidFill>
                  <a:schemeClr val="tx1"/>
                </a:solidFill>
                <a:latin typeface="Times New Roman" pitchFamily="18" charset="0"/>
                <a:ea typeface="+mn-ea"/>
                <a:cs typeface="+mn-cs"/>
              </a:rPr>
              <a:t>encuentra</a:t>
            </a:r>
            <a:r>
              <a:rPr lang="en-US" sz="1200" kern="1200" baseline="0" dirty="0">
                <a:solidFill>
                  <a:schemeClr val="tx1"/>
                </a:solidFill>
                <a:latin typeface="Times New Roman" pitchFamily="18" charset="0"/>
                <a:ea typeface="+mn-ea"/>
                <a:cs typeface="+mn-cs"/>
              </a:rPr>
              <a:t> en el </a:t>
            </a:r>
            <a:r>
              <a:rPr lang="en-US" sz="1200" kern="1200" baseline="0" dirty="0" err="1">
                <a:solidFill>
                  <a:schemeClr val="tx1"/>
                </a:solidFill>
                <a:latin typeface="Times New Roman" pitchFamily="18" charset="0"/>
                <a:ea typeface="+mn-ea"/>
                <a:cs typeface="+mn-cs"/>
              </a:rPr>
              <a:t>diccionario</a:t>
            </a:r>
            <a:r>
              <a:rPr lang="en-US" sz="1200" kern="1200" baseline="0" dirty="0">
                <a:solidFill>
                  <a:schemeClr val="tx1"/>
                </a:solidFill>
                <a:latin typeface="Times New Roman" pitchFamily="18" charset="0"/>
                <a:ea typeface="+mn-ea"/>
                <a:cs typeface="+mn-cs"/>
              </a:rPr>
              <a:t>. </a:t>
            </a:r>
            <a:endParaRPr lang="en-US" sz="1200" kern="1200" dirty="0">
              <a:solidFill>
                <a:schemeClr val="tx1"/>
              </a:solidFill>
              <a:latin typeface="Times New Roman" pitchFamily="18" charset="0"/>
              <a:ea typeface="+mn-ea"/>
              <a:cs typeface="+mn-cs"/>
            </a:endParaRPr>
          </a:p>
          <a:p>
            <a:endParaRPr lang="en-US" sz="1200" kern="1200" dirty="0">
              <a:solidFill>
                <a:schemeClr val="tx1"/>
              </a:solidFill>
              <a:latin typeface="Times New Roman" pitchFamily="18" charset="0"/>
              <a:ea typeface="+mn-ea"/>
              <a:cs typeface="+mn-cs"/>
            </a:endParaRPr>
          </a:p>
          <a:p>
            <a:r>
              <a:rPr lang="en-US" sz="1200" kern="1200" dirty="0" err="1">
                <a:solidFill>
                  <a:schemeClr val="tx1"/>
                </a:solidFill>
                <a:latin typeface="Times New Roman" pitchFamily="18" charset="0"/>
                <a:ea typeface="+mn-ea"/>
                <a:cs typeface="+mn-cs"/>
              </a:rPr>
              <a:t>Notese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que</a:t>
            </a:r>
            <a:r>
              <a:rPr lang="en-US" sz="1200" kern="1200" dirty="0">
                <a:solidFill>
                  <a:schemeClr val="tx1"/>
                </a:solidFill>
                <a:latin typeface="Times New Roman" pitchFamily="18" charset="0"/>
                <a:ea typeface="+mn-ea"/>
                <a:cs typeface="+mn-cs"/>
              </a:rPr>
              <a:t> en </a:t>
            </a:r>
            <a:r>
              <a:rPr lang="en-US" sz="1200" kern="1200" dirty="0" err="1">
                <a:solidFill>
                  <a:schemeClr val="tx1"/>
                </a:solidFill>
                <a:latin typeface="Times New Roman" pitchFamily="18" charset="0"/>
                <a:ea typeface="+mn-ea"/>
                <a:cs typeface="+mn-cs"/>
              </a:rPr>
              <a:t>esta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implementación</a:t>
            </a:r>
            <a:r>
              <a:rPr lang="en-US" sz="1200" kern="1200" baseline="0" dirty="0">
                <a:solidFill>
                  <a:schemeClr val="tx1"/>
                </a:solidFill>
                <a:latin typeface="Times New Roman" pitchFamily="18" charset="0"/>
                <a:ea typeface="+mn-ea"/>
                <a:cs typeface="+mn-cs"/>
              </a:rPr>
              <a:t> del </a:t>
            </a:r>
            <a:r>
              <a:rPr lang="en-US" sz="1200" kern="1200" baseline="0" dirty="0" err="1">
                <a:solidFill>
                  <a:schemeClr val="tx1"/>
                </a:solidFill>
                <a:latin typeface="Times New Roman" pitchFamily="18" charset="0"/>
                <a:ea typeface="+mn-ea"/>
                <a:cs typeface="+mn-cs"/>
              </a:rPr>
              <a:t>diccionario</a:t>
            </a:r>
            <a:r>
              <a:rPr lang="en-US" sz="1200" kern="1200" baseline="0" dirty="0">
                <a:solidFill>
                  <a:schemeClr val="tx1"/>
                </a:solidFill>
                <a:latin typeface="Times New Roman" pitchFamily="18" charset="0"/>
                <a:ea typeface="+mn-ea"/>
                <a:cs typeface="+mn-cs"/>
              </a:rPr>
              <a:t>, se </a:t>
            </a:r>
            <a:r>
              <a:rPr lang="en-US" sz="1200" kern="1200" baseline="0" dirty="0" err="1">
                <a:solidFill>
                  <a:schemeClr val="tx1"/>
                </a:solidFill>
                <a:latin typeface="Times New Roman" pitchFamily="18" charset="0"/>
                <a:ea typeface="+mn-ea"/>
                <a:cs typeface="+mn-cs"/>
              </a:rPr>
              <a:t>comparan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caracteres</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individuales</a:t>
            </a:r>
            <a:r>
              <a:rPr lang="en-US" sz="1200" kern="1200" baseline="0" dirty="0">
                <a:solidFill>
                  <a:schemeClr val="tx1"/>
                </a:solidFill>
                <a:latin typeface="Times New Roman" pitchFamily="18" charset="0"/>
                <a:ea typeface="+mn-ea"/>
                <a:cs typeface="+mn-cs"/>
              </a:rPr>
              <a:t> en </a:t>
            </a:r>
            <a:r>
              <a:rPr lang="en-US" sz="1200" kern="1200" baseline="0" dirty="0" err="1">
                <a:solidFill>
                  <a:schemeClr val="tx1"/>
                </a:solidFill>
                <a:latin typeface="Times New Roman" pitchFamily="18" charset="0"/>
                <a:ea typeface="+mn-ea"/>
                <a:cs typeface="+mn-cs"/>
              </a:rPr>
              <a:t>vez</a:t>
            </a:r>
            <a:r>
              <a:rPr lang="en-US" sz="1200" kern="1200" baseline="0" dirty="0">
                <a:solidFill>
                  <a:schemeClr val="tx1"/>
                </a:solidFill>
                <a:latin typeface="Times New Roman" pitchFamily="18" charset="0"/>
                <a:ea typeface="+mn-ea"/>
                <a:cs typeface="+mn-cs"/>
              </a:rPr>
              <a:t> de strings </a:t>
            </a:r>
            <a:r>
              <a:rPr lang="en-US" sz="1200" kern="1200" baseline="0" dirty="0" err="1">
                <a:solidFill>
                  <a:schemeClr val="tx1"/>
                </a:solidFill>
                <a:latin typeface="Times New Roman" pitchFamily="18" charset="0"/>
                <a:ea typeface="+mn-ea"/>
                <a:cs typeface="+mn-cs"/>
              </a:rPr>
              <a:t>completas</a:t>
            </a:r>
            <a:r>
              <a:rPr lang="en-US" sz="1200" kern="1200" baseline="0" dirty="0">
                <a:solidFill>
                  <a:schemeClr val="tx1"/>
                </a:solidFill>
                <a:latin typeface="Times New Roman" pitchFamily="18" charset="0"/>
                <a:ea typeface="+mn-ea"/>
                <a:cs typeface="+mn-cs"/>
              </a:rPr>
              <a:t>. </a:t>
            </a:r>
          </a:p>
          <a:p>
            <a:endParaRPr lang="en-US" sz="1200" kern="1200" baseline="0" dirty="0">
              <a:solidFill>
                <a:schemeClr val="tx1"/>
              </a:solidFill>
              <a:latin typeface="Times New Roman" pitchFamily="18" charset="0"/>
              <a:ea typeface="+mn-ea"/>
              <a:cs typeface="+mn-cs"/>
            </a:endParaRPr>
          </a:p>
          <a:p>
            <a:r>
              <a:rPr lang="en-US" sz="1200" kern="1200" baseline="0" dirty="0" err="1">
                <a:solidFill>
                  <a:schemeClr val="tx1"/>
                </a:solidFill>
                <a:latin typeface="Times New Roman" pitchFamily="18" charset="0"/>
                <a:ea typeface="+mn-ea"/>
                <a:cs typeface="+mn-cs"/>
              </a:rPr>
              <a:t>Es</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fácil</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ver</a:t>
            </a:r>
            <a:r>
              <a:rPr lang="en-US" sz="1200" kern="1200" baseline="0" dirty="0">
                <a:solidFill>
                  <a:schemeClr val="tx1"/>
                </a:solidFill>
                <a:latin typeface="Times New Roman" pitchFamily="18" charset="0"/>
                <a:ea typeface="+mn-ea"/>
                <a:cs typeface="+mn-cs"/>
              </a:rPr>
              <a:t> que el </a:t>
            </a:r>
            <a:r>
              <a:rPr lang="en-US" sz="1200" kern="1200" baseline="0" dirty="0" err="1">
                <a:solidFill>
                  <a:schemeClr val="tx1"/>
                </a:solidFill>
                <a:latin typeface="Times New Roman" pitchFamily="18" charset="0"/>
                <a:ea typeface="+mn-ea"/>
                <a:cs typeface="+mn-cs"/>
              </a:rPr>
              <a:t>tiempo</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ejecución</a:t>
            </a:r>
            <a:r>
              <a:rPr lang="en-US" sz="1200" kern="1200" baseline="0" dirty="0">
                <a:solidFill>
                  <a:schemeClr val="tx1"/>
                </a:solidFill>
                <a:latin typeface="Times New Roman" pitchFamily="18" charset="0"/>
                <a:ea typeface="+mn-ea"/>
                <a:cs typeface="+mn-cs"/>
              </a:rPr>
              <a:t> de la </a:t>
            </a:r>
            <a:r>
              <a:rPr lang="en-US" sz="1200" kern="1200" baseline="0" dirty="0" err="1">
                <a:solidFill>
                  <a:schemeClr val="tx1"/>
                </a:solidFill>
                <a:latin typeface="Times New Roman" pitchFamily="18" charset="0"/>
                <a:ea typeface="+mn-ea"/>
                <a:cs typeface="+mn-cs"/>
              </a:rPr>
              <a:t>búsqueda</a:t>
            </a:r>
            <a:r>
              <a:rPr lang="en-US" sz="1200" kern="1200" baseline="0" dirty="0">
                <a:solidFill>
                  <a:schemeClr val="tx1"/>
                </a:solidFill>
                <a:latin typeface="Times New Roman" pitchFamily="18" charset="0"/>
                <a:ea typeface="+mn-ea"/>
                <a:cs typeface="+mn-cs"/>
              </a:rPr>
              <a:t> para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string de </a:t>
            </a:r>
            <a:r>
              <a:rPr lang="en-US" sz="1200" kern="1200" baseline="0" dirty="0" err="1">
                <a:solidFill>
                  <a:schemeClr val="tx1"/>
                </a:solidFill>
                <a:latin typeface="Times New Roman" pitchFamily="18" charset="0"/>
                <a:ea typeface="+mn-ea"/>
                <a:cs typeface="+mn-cs"/>
              </a:rPr>
              <a:t>tamaño</a:t>
            </a:r>
            <a:r>
              <a:rPr lang="en-US" sz="1200" kern="1200" baseline="0" dirty="0">
                <a:solidFill>
                  <a:schemeClr val="tx1"/>
                </a:solidFill>
                <a:latin typeface="Times New Roman" pitchFamily="18" charset="0"/>
                <a:ea typeface="+mn-ea"/>
                <a:cs typeface="+mn-cs"/>
              </a:rPr>
              <a:t> </a:t>
            </a:r>
            <a:r>
              <a:rPr lang="en-US" sz="1200" b="1" i="0" kern="1200" baseline="0" dirty="0">
                <a:solidFill>
                  <a:schemeClr val="tx1"/>
                </a:solidFill>
                <a:latin typeface="Times New Roman" pitchFamily="18" charset="0"/>
                <a:ea typeface="+mn-ea"/>
                <a:cs typeface="+mn-cs"/>
              </a:rPr>
              <a:t>m </a:t>
            </a:r>
            <a:r>
              <a:rPr lang="en-US" sz="1200" i="0" kern="1200" baseline="0" dirty="0" err="1">
                <a:solidFill>
                  <a:schemeClr val="tx1"/>
                </a:solidFill>
                <a:latin typeface="Times New Roman" pitchFamily="18" charset="0"/>
                <a:ea typeface="+mn-ea"/>
                <a:cs typeface="+mn-cs"/>
              </a:rPr>
              <a:t>es</a:t>
            </a:r>
            <a:r>
              <a:rPr lang="en-US" sz="1200" i="0" kern="1200" baseline="0" dirty="0">
                <a:solidFill>
                  <a:schemeClr val="tx1"/>
                </a:solidFill>
                <a:latin typeface="Times New Roman" pitchFamily="18" charset="0"/>
                <a:ea typeface="+mn-ea"/>
                <a:cs typeface="+mn-cs"/>
              </a:rPr>
              <a:t> </a:t>
            </a:r>
            <a:r>
              <a:rPr lang="en-US" sz="1200" b="1" i="1" kern="1200" dirty="0">
                <a:solidFill>
                  <a:schemeClr val="tx1"/>
                </a:solidFill>
                <a:latin typeface="Times New Roman" pitchFamily="18" charset="0"/>
                <a:ea typeface="+mn-ea"/>
                <a:cs typeface="+mn-cs"/>
              </a:rPr>
              <a:t>O</a:t>
            </a:r>
            <a:r>
              <a:rPr lang="en-US" sz="1200" b="1" kern="1200" dirty="0">
                <a:solidFill>
                  <a:schemeClr val="tx1"/>
                </a:solidFill>
                <a:latin typeface="Times New Roman" pitchFamily="18" charset="0"/>
                <a:ea typeface="+mn-ea"/>
                <a:cs typeface="+mn-cs"/>
              </a:rPr>
              <a:t>(</a:t>
            </a:r>
            <a:r>
              <a:rPr lang="en-US" sz="1200" b="1" i="1" kern="1200" dirty="0">
                <a:solidFill>
                  <a:schemeClr val="tx1"/>
                </a:solidFill>
                <a:latin typeface="Times New Roman" pitchFamily="18" charset="0"/>
                <a:ea typeface="+mn-ea"/>
                <a:cs typeface="+mn-cs"/>
              </a:rPr>
              <a:t>dm</a:t>
            </a:r>
            <a:r>
              <a:rPr lang="en-US" sz="1200" b="1" kern="1200" dirty="0">
                <a:solidFill>
                  <a:schemeClr val="tx1"/>
                </a:solidFill>
                <a:latin typeface="Times New Roman" pitchFamily="18" charset="0"/>
                <a:ea typeface="+mn-ea"/>
                <a:cs typeface="+mn-cs"/>
              </a:rPr>
              <a:t>)</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donde</a:t>
            </a:r>
            <a:r>
              <a:rPr lang="en-US" sz="1200" kern="1200" dirty="0">
                <a:solidFill>
                  <a:schemeClr val="tx1"/>
                </a:solidFill>
                <a:latin typeface="Times New Roman" pitchFamily="18" charset="0"/>
                <a:ea typeface="+mn-ea"/>
                <a:cs typeface="+mn-cs"/>
              </a:rPr>
              <a:t> </a:t>
            </a:r>
            <a:r>
              <a:rPr lang="en-US" sz="1200" b="1" i="1" kern="1200" dirty="0">
                <a:solidFill>
                  <a:schemeClr val="tx1"/>
                </a:solidFill>
                <a:latin typeface="Times New Roman" pitchFamily="18" charset="0"/>
                <a:ea typeface="+mn-ea"/>
                <a:cs typeface="+mn-cs"/>
              </a:rPr>
              <a:t>d</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el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alfabeto</a:t>
            </a:r>
            <a:endParaRPr lang="en-US" sz="1200" kern="1200" dirty="0">
              <a:solidFill>
                <a:schemeClr val="tx1"/>
              </a:solidFill>
              <a:latin typeface="Times New Roman" pitchFamily="18" charset="0"/>
              <a:ea typeface="+mn-ea"/>
              <a:cs typeface="+mn-cs"/>
            </a:endParaRPr>
          </a:p>
          <a:p>
            <a:r>
              <a:rPr lang="es-ES_tradnl" sz="1200" kern="1200" dirty="0">
                <a:solidFill>
                  <a:schemeClr val="tx1"/>
                </a:solidFill>
                <a:latin typeface="Times New Roman" pitchFamily="18" charset="0"/>
                <a:ea typeface="+mn-ea"/>
                <a:cs typeface="+mn-cs"/>
              </a:rPr>
              <a:t>Efectivamente, visitamos como máximo </a:t>
            </a:r>
            <a:r>
              <a:rPr lang="en-US" sz="1200" b="1" i="1" kern="1200" dirty="0">
                <a:solidFill>
                  <a:schemeClr val="tx1"/>
                </a:solidFill>
                <a:latin typeface="Times New Roman" pitchFamily="18" charset="0"/>
                <a:ea typeface="+mn-ea"/>
                <a:cs typeface="+mn-cs"/>
              </a:rPr>
              <a:t>m</a:t>
            </a:r>
            <a:r>
              <a:rPr lang="en-US" sz="1200" b="1" kern="1200" dirty="0">
                <a:solidFill>
                  <a:schemeClr val="tx1"/>
                </a:solidFill>
                <a:latin typeface="Times New Roman" pitchFamily="18" charset="0"/>
                <a:ea typeface="+mn-ea"/>
                <a:cs typeface="+mn-cs"/>
              </a:rPr>
              <a:t> + 1</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nodos</a:t>
            </a:r>
            <a:r>
              <a:rPr lang="en-US" sz="1200" kern="1200" dirty="0">
                <a:solidFill>
                  <a:schemeClr val="tx1"/>
                </a:solidFill>
                <a:latin typeface="Times New Roman" pitchFamily="18" charset="0"/>
                <a:ea typeface="+mn-ea"/>
                <a:cs typeface="+mn-cs"/>
              </a:rPr>
              <a:t> de</a:t>
            </a:r>
            <a:r>
              <a:rPr lang="en-US" sz="1200" kern="1200" baseline="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T</a:t>
            </a:r>
            <a:r>
              <a:rPr lang="en-US" sz="1200" kern="1200" dirty="0">
                <a:solidFill>
                  <a:schemeClr val="tx1"/>
                </a:solidFill>
                <a:latin typeface="Times New Roman" pitchFamily="18" charset="0"/>
                <a:ea typeface="+mn-ea"/>
                <a:cs typeface="+mn-cs"/>
              </a:rPr>
              <a:t> y </a:t>
            </a:r>
            <a:r>
              <a:rPr lang="en-US" sz="1200" kern="1200" dirty="0" err="1">
                <a:solidFill>
                  <a:schemeClr val="tx1"/>
                </a:solidFill>
                <a:latin typeface="Times New Roman" pitchFamily="18" charset="0"/>
                <a:ea typeface="+mn-ea"/>
                <a:cs typeface="+mn-cs"/>
              </a:rPr>
              <a:t>gastamos</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tiempo</a:t>
            </a:r>
            <a:r>
              <a:rPr lang="en-US" sz="1200" kern="1200" dirty="0">
                <a:solidFill>
                  <a:schemeClr val="tx1"/>
                </a:solidFill>
                <a:latin typeface="Times New Roman" pitchFamily="18" charset="0"/>
                <a:ea typeface="+mn-ea"/>
                <a:cs typeface="+mn-cs"/>
              </a:rPr>
              <a:t> </a:t>
            </a:r>
            <a:r>
              <a:rPr lang="en-US" sz="1200" b="1" i="1" kern="1200" dirty="0">
                <a:solidFill>
                  <a:schemeClr val="tx1"/>
                </a:solidFill>
                <a:latin typeface="Times New Roman" pitchFamily="18" charset="0"/>
                <a:ea typeface="+mn-ea"/>
                <a:cs typeface="+mn-cs"/>
              </a:rPr>
              <a:t>O</a:t>
            </a:r>
            <a:r>
              <a:rPr lang="en-US" sz="1200" b="1" kern="1200" dirty="0">
                <a:solidFill>
                  <a:schemeClr val="tx1"/>
                </a:solidFill>
                <a:latin typeface="Times New Roman" pitchFamily="18" charset="0"/>
                <a:ea typeface="+mn-ea"/>
                <a:cs typeface="+mn-cs"/>
              </a:rPr>
              <a:t>(</a:t>
            </a:r>
            <a:r>
              <a:rPr lang="en-US" sz="1200" b="1" i="1" kern="1200" dirty="0">
                <a:solidFill>
                  <a:schemeClr val="tx1"/>
                </a:solidFill>
                <a:latin typeface="Times New Roman" pitchFamily="18" charset="0"/>
                <a:ea typeface="+mn-ea"/>
                <a:cs typeface="+mn-cs"/>
              </a:rPr>
              <a:t>d</a:t>
            </a:r>
            <a:r>
              <a:rPr lang="en-US" sz="1200" b="1" kern="1200" dirty="0">
                <a:solidFill>
                  <a:schemeClr val="tx1"/>
                </a:solidFill>
                <a:latin typeface="Times New Roman" pitchFamily="18" charset="0"/>
                <a:ea typeface="+mn-ea"/>
                <a:cs typeface="+mn-cs"/>
              </a:rPr>
              <a:t>)</a:t>
            </a:r>
            <a:r>
              <a:rPr lang="en-US" sz="1200" kern="1200" dirty="0">
                <a:solidFill>
                  <a:schemeClr val="tx1"/>
                </a:solidFill>
                <a:latin typeface="Times New Roman" pitchFamily="18" charset="0"/>
                <a:ea typeface="+mn-ea"/>
                <a:cs typeface="+mn-cs"/>
              </a:rPr>
              <a:t> en </a:t>
            </a:r>
            <a:r>
              <a:rPr lang="en-US" sz="1200" kern="1200" dirty="0" err="1">
                <a:solidFill>
                  <a:schemeClr val="tx1"/>
                </a:solidFill>
                <a:latin typeface="Times New Roman" pitchFamily="18" charset="0"/>
                <a:ea typeface="+mn-ea"/>
                <a:cs typeface="+mn-cs"/>
              </a:rPr>
              <a:t>cada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nodo</a:t>
            </a:r>
            <a:r>
              <a:rPr lang="en-US" sz="1200" kern="1200" dirty="0">
                <a:solidFill>
                  <a:schemeClr val="tx1"/>
                </a:solidFill>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i="0" kern="1200" baseline="0" dirty="0">
                <a:solidFill>
                  <a:schemeClr val="tx1"/>
                </a:solidFill>
                <a:latin typeface="Times New Roman" pitchFamily="18"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46</a:t>
            </a:fld>
            <a:endParaRPr lang="es-ES"/>
          </a:p>
        </p:txBody>
      </p:sp>
    </p:spTree>
    <p:extLst>
      <p:ext uri="{BB962C8B-B14F-4D97-AF65-F5344CB8AC3E}">
        <p14:creationId xmlns:p14="http://schemas.microsoft.com/office/powerpoint/2010/main" val="414765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a:solidFill>
                  <a:schemeClr val="tx1"/>
                </a:solidFill>
                <a:latin typeface="Times New Roman" pitchFamily="18" charset="0"/>
                <a:ea typeface="+mn-ea"/>
                <a:cs typeface="+mn-cs"/>
              </a:rPr>
              <a:t>Utilizando</a:t>
            </a:r>
            <a:r>
              <a:rPr lang="es-ES_tradnl" sz="1200" kern="1200" baseline="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trie</a:t>
            </a:r>
            <a:r>
              <a:rPr lang="en-US" sz="1200" kern="1200" dirty="0">
                <a:solidFill>
                  <a:schemeClr val="tx1"/>
                </a:solidFill>
                <a:latin typeface="Times New Roman" pitchFamily="18" charset="0"/>
                <a:ea typeface="+mn-ea"/>
                <a:cs typeface="+mn-cs"/>
              </a:rPr>
              <a:t>, la </a:t>
            </a:r>
            <a:r>
              <a:rPr lang="en-US" sz="1200" kern="1200" dirty="0" err="1">
                <a:solidFill>
                  <a:schemeClr val="tx1"/>
                </a:solidFill>
                <a:latin typeface="Times New Roman" pitchFamily="18" charset="0"/>
                <a:ea typeface="+mn-ea"/>
                <a:cs typeface="+mn-cs"/>
              </a:rPr>
              <a:t>busqueda</a:t>
            </a:r>
            <a:r>
              <a:rPr lang="en-US" sz="1200" kern="1200" dirty="0">
                <a:solidFill>
                  <a:schemeClr val="tx1"/>
                </a:solidFill>
                <a:latin typeface="Times New Roman" pitchFamily="18" charset="0"/>
                <a:ea typeface="+mn-ea"/>
                <a:cs typeface="+mn-cs"/>
              </a:rPr>
              <a:t> de </a:t>
            </a:r>
            <a:r>
              <a:rPr lang="en-US" sz="1200" kern="1200" dirty="0" err="1">
                <a:solidFill>
                  <a:schemeClr val="tx1"/>
                </a:solidFill>
                <a:latin typeface="Times New Roman" pitchFamily="18" charset="0"/>
                <a:ea typeface="+mn-ea"/>
                <a:cs typeface="+mn-cs"/>
              </a:rPr>
              <a:t>palabras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para</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patrón</a:t>
            </a:r>
            <a:r>
              <a:rPr lang="en-US" sz="1200" kern="1200" dirty="0">
                <a:solidFill>
                  <a:schemeClr val="tx1"/>
                </a:solidFill>
                <a:latin typeface="Times New Roman" pitchFamily="18" charset="0"/>
                <a:ea typeface="+mn-ea"/>
                <a:cs typeface="+mn-cs"/>
              </a:rPr>
              <a:t> de largo </a:t>
            </a:r>
            <a:r>
              <a:rPr lang="en-US" sz="1200" i="1" kern="1200" dirty="0">
                <a:solidFill>
                  <a:schemeClr val="tx1"/>
                </a:solidFill>
                <a:latin typeface="Times New Roman" pitchFamily="18" charset="0"/>
                <a:ea typeface="+mn-ea"/>
                <a:cs typeface="+mn-cs"/>
              </a:rPr>
              <a:t>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toma</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tiempo</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O</a:t>
            </a:r>
            <a:r>
              <a:rPr lang="en-US" sz="1200" kern="1200" dirty="0">
                <a:solidFill>
                  <a:schemeClr val="tx1"/>
                </a:solidFill>
                <a:latin typeface="Times New Roman" pitchFamily="18" charset="0"/>
                <a:ea typeface="+mn-ea"/>
                <a:cs typeface="+mn-cs"/>
              </a:rPr>
              <a:t>(</a:t>
            </a:r>
            <a:r>
              <a:rPr lang="en-US" sz="1200" i="1" kern="1200" dirty="0">
                <a:solidFill>
                  <a:schemeClr val="tx1"/>
                </a:solidFill>
                <a:latin typeface="Times New Roman" pitchFamily="18" charset="0"/>
                <a:ea typeface="+mn-ea"/>
                <a:cs typeface="+mn-cs"/>
              </a:rPr>
              <a:t>dm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donde</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d</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el </a:t>
            </a:r>
            <a:r>
              <a:rPr lang="en-US" sz="1200" kern="1200" dirty="0" err="1">
                <a:solidFill>
                  <a:schemeClr val="tx1"/>
                </a:solidFill>
                <a:latin typeface="Times New Roman" pitchFamily="18" charset="0"/>
                <a:ea typeface="+mn-ea"/>
                <a:cs typeface="+mn-cs"/>
              </a:rPr>
              <a:t>tamaño</a:t>
            </a:r>
            <a:r>
              <a:rPr lang="en-US" sz="1200" kern="1200" baseline="0" dirty="0">
                <a:solidFill>
                  <a:schemeClr val="tx1"/>
                </a:solidFill>
                <a:latin typeface="Times New Roman" pitchFamily="18" charset="0"/>
                <a:ea typeface="+mn-ea"/>
                <a:cs typeface="+mn-cs"/>
              </a:rPr>
              <a:t> del </a:t>
            </a:r>
            <a:r>
              <a:rPr lang="en-US" sz="1200" kern="1200" baseline="0" dirty="0" err="1">
                <a:solidFill>
                  <a:schemeClr val="tx1"/>
                </a:solidFill>
                <a:latin typeface="Times New Roman" pitchFamily="18" charset="0"/>
                <a:ea typeface="+mn-ea"/>
                <a:cs typeface="+mn-cs"/>
              </a:rPr>
              <a:t>alfabeto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independiente</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texto</a:t>
            </a:r>
            <a:r>
              <a:rPr lang="en-US" sz="1200" kern="1200" dirty="0">
                <a:solidFill>
                  <a:schemeClr val="tx1"/>
                </a:solidFill>
                <a:latin typeface="Times New Roman" pitchFamily="18" charset="0"/>
                <a:ea typeface="+mn-ea"/>
                <a:cs typeface="+mn-cs"/>
              </a:rPr>
              <a:t>. Si el </a:t>
            </a:r>
            <a:r>
              <a:rPr lang="en-US" sz="1200" kern="1200" dirty="0" err="1">
                <a:solidFill>
                  <a:schemeClr val="tx1"/>
                </a:solidFill>
                <a:latin typeface="Times New Roman" pitchFamily="18" charset="0"/>
                <a:ea typeface="+mn-ea"/>
                <a:cs typeface="+mn-cs"/>
              </a:rPr>
              <a:t>alfabeto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tiene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constante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como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el </a:t>
            </a:r>
            <a:r>
              <a:rPr lang="en-US" sz="1200" kern="1200" dirty="0" err="1">
                <a:solidFill>
                  <a:schemeClr val="tx1"/>
                </a:solidFill>
                <a:latin typeface="Times New Roman" pitchFamily="18" charset="0"/>
                <a:ea typeface="+mn-ea"/>
                <a:cs typeface="+mn-cs"/>
              </a:rPr>
              <a:t>caso</a:t>
            </a:r>
            <a:r>
              <a:rPr lang="en-US" sz="1200" kern="1200" dirty="0">
                <a:solidFill>
                  <a:schemeClr val="tx1"/>
                </a:solidFill>
                <a:latin typeface="Times New Roman" pitchFamily="18" charset="0"/>
                <a:ea typeface="+mn-ea"/>
                <a:cs typeface="+mn-cs"/>
              </a:rPr>
              <a:t> de los </a:t>
            </a:r>
            <a:r>
              <a:rPr lang="en-US" sz="1200" kern="1200" dirty="0" err="1">
                <a:solidFill>
                  <a:schemeClr val="tx1"/>
                </a:solidFill>
                <a:latin typeface="Times New Roman" pitchFamily="18" charset="0"/>
                <a:ea typeface="+mn-ea"/>
                <a:cs typeface="+mn-cs"/>
              </a:rPr>
              <a:t>lenguajes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naturales</a:t>
            </a:r>
            <a:r>
              <a:rPr lang="en-US" sz="1200" kern="1200" dirty="0">
                <a:solidFill>
                  <a:schemeClr val="tx1"/>
                </a:solidFill>
                <a:latin typeface="Times New Roman" pitchFamily="18" charset="0"/>
                <a:ea typeface="+mn-ea"/>
                <a:cs typeface="+mn-cs"/>
              </a:rPr>
              <a:t> o </a:t>
            </a:r>
            <a:r>
              <a:rPr lang="en-US" sz="1200" kern="1200" dirty="0" err="1">
                <a:solidFill>
                  <a:schemeClr val="tx1"/>
                </a:solidFill>
                <a:latin typeface="Times New Roman" pitchFamily="18" charset="0"/>
                <a:ea typeface="+mn-ea"/>
                <a:cs typeface="+mn-cs"/>
              </a:rPr>
              <a:t>cadenas</a:t>
            </a:r>
            <a:r>
              <a:rPr lang="en-US" sz="1200" kern="1200" dirty="0">
                <a:solidFill>
                  <a:schemeClr val="tx1"/>
                </a:solidFill>
                <a:latin typeface="Times New Roman" pitchFamily="18" charset="0"/>
                <a:ea typeface="+mn-ea"/>
                <a:cs typeface="+mn-cs"/>
              </a:rPr>
              <a:t> ADN),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consulta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toma</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tiempo</a:t>
            </a:r>
            <a:r>
              <a:rPr lang="en-US" sz="1200" kern="1200" baseline="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O</a:t>
            </a:r>
            <a:r>
              <a:rPr lang="en-US" sz="1200" kern="1200" dirty="0">
                <a:solidFill>
                  <a:schemeClr val="tx1"/>
                </a:solidFill>
                <a:latin typeface="Times New Roman" pitchFamily="18" charset="0"/>
                <a:ea typeface="+mn-ea"/>
                <a:cs typeface="+mn-cs"/>
              </a:rPr>
              <a:t>(</a:t>
            </a:r>
            <a:r>
              <a:rPr lang="en-US" sz="1200" i="1" kern="1200" dirty="0">
                <a:solidFill>
                  <a:schemeClr val="tx1"/>
                </a:solidFill>
                <a:latin typeface="Times New Roman" pitchFamily="18" charset="0"/>
                <a:ea typeface="+mn-ea"/>
                <a:cs typeface="+mn-cs"/>
              </a:rPr>
              <a:t>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proporcional</a:t>
            </a:r>
            <a:r>
              <a:rPr lang="en-US" sz="1200" kern="1200" dirty="0">
                <a:solidFill>
                  <a:schemeClr val="tx1"/>
                </a:solidFill>
                <a:latin typeface="Times New Roman" pitchFamily="18" charset="0"/>
                <a:ea typeface="+mn-ea"/>
                <a:cs typeface="+mn-cs"/>
              </a:rPr>
              <a:t> al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patrón</a:t>
            </a:r>
            <a:r>
              <a:rPr lang="en-US" sz="1200" kern="1200" dirty="0">
                <a:solidFill>
                  <a:schemeClr val="tx1"/>
                </a:solidFill>
                <a:latin typeface="Times New Roman" pitchFamily="18" charset="0"/>
                <a:ea typeface="+mn-ea"/>
                <a:cs typeface="+mn-cs"/>
              </a:rPr>
              <a:t>. </a:t>
            </a:r>
          </a:p>
          <a:p>
            <a:endParaRPr lang="es-ES_tradnl" dirty="0"/>
          </a:p>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a:solidFill>
                  <a:schemeClr val="tx1"/>
                </a:solidFill>
                <a:latin typeface="Times New Roman" pitchFamily="18" charset="0"/>
                <a:ea typeface="+mn-ea"/>
                <a:cs typeface="+mn-cs"/>
              </a:rPr>
              <a:t>Existe una</a:t>
            </a:r>
            <a:r>
              <a:rPr lang="es-ES_tradnl" sz="1200" kern="1200" baseline="0" dirty="0">
                <a:solidFill>
                  <a:schemeClr val="tx1"/>
                </a:solidFill>
                <a:latin typeface="Times New Roman" pitchFamily="18" charset="0"/>
                <a:ea typeface="+mn-ea"/>
                <a:cs typeface="+mn-cs"/>
              </a:rPr>
              <a:t> potencial falta de eficiencia en espacio en el </a:t>
            </a:r>
            <a:r>
              <a:rPr lang="es-ES_tradnl" sz="1200" kern="1200" baseline="0" dirty="0" err="1">
                <a:solidFill>
                  <a:schemeClr val="tx1"/>
                </a:solidFill>
                <a:latin typeface="Times New Roman" pitchFamily="18" charset="0"/>
                <a:ea typeface="+mn-ea"/>
                <a:cs typeface="+mn-cs"/>
              </a:rPr>
              <a:t>trie</a:t>
            </a:r>
            <a:r>
              <a:rPr lang="es-ES_tradnl" sz="1200" kern="1200" baseline="0" dirty="0">
                <a:solidFill>
                  <a:schemeClr val="tx1"/>
                </a:solidFill>
                <a:latin typeface="Times New Roman" pitchFamily="18" charset="0"/>
                <a:ea typeface="+mn-ea"/>
                <a:cs typeface="+mn-cs"/>
              </a:rPr>
              <a:t> estándar, que ha sido resuelta mediante el </a:t>
            </a:r>
            <a:r>
              <a:rPr lang="en-US" sz="1200" b="1" i="1" kern="1200" baseline="0" dirty="0" err="1">
                <a:solidFill>
                  <a:schemeClr val="tx1"/>
                </a:solidFill>
                <a:latin typeface="Times New Roman" pitchFamily="18" charset="0"/>
                <a:ea typeface="+mn-ea"/>
                <a:cs typeface="+mn-cs"/>
              </a:rPr>
              <a:t>trie</a:t>
            </a:r>
            <a:r>
              <a:rPr lang="en-US" sz="1200" b="1" i="1" kern="1200" baseline="0" dirty="0">
                <a:solidFill>
                  <a:schemeClr val="tx1"/>
                </a:solidFill>
                <a:latin typeface="Times New Roman" pitchFamily="18" charset="0"/>
                <a:ea typeface="+mn-ea"/>
                <a:cs typeface="+mn-cs"/>
              </a:rPr>
              <a:t> </a:t>
            </a:r>
            <a:r>
              <a:rPr lang="en-US" sz="1200" b="1" i="1" kern="1200" baseline="0" dirty="0" err="1">
                <a:solidFill>
                  <a:schemeClr val="tx1"/>
                </a:solidFill>
                <a:latin typeface="Times New Roman" pitchFamily="18" charset="0"/>
                <a:ea typeface="+mn-ea"/>
                <a:cs typeface="+mn-cs"/>
              </a:rPr>
              <a:t>comprimido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que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también</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conocido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como</a:t>
            </a:r>
            <a:r>
              <a:rPr lang="en-US" sz="1200" kern="1200" dirty="0">
                <a:solidFill>
                  <a:schemeClr val="tx1"/>
                </a:solidFill>
                <a:latin typeface="Times New Roman" pitchFamily="18" charset="0"/>
                <a:ea typeface="+mn-ea"/>
                <a:cs typeface="+mn-cs"/>
              </a:rPr>
              <a:t> </a:t>
            </a:r>
            <a:r>
              <a:rPr lang="en-US" sz="1200" b="1" i="1" kern="1200" dirty="0" err="1">
                <a:solidFill>
                  <a:schemeClr val="tx1"/>
                </a:solidFill>
                <a:latin typeface="Times New Roman" pitchFamily="18" charset="0"/>
                <a:ea typeface="+mn-ea"/>
                <a:cs typeface="+mn-cs"/>
              </a:rPr>
              <a:t>trie</a:t>
            </a:r>
            <a:r>
              <a:rPr lang="en-US" sz="1200" b="1" i="1" kern="1200" baseline="0" dirty="0">
                <a:solidFill>
                  <a:schemeClr val="tx1"/>
                </a:solidFill>
                <a:latin typeface="Times New Roman" pitchFamily="18" charset="0"/>
                <a:ea typeface="+mn-ea"/>
                <a:cs typeface="+mn-cs"/>
              </a:rPr>
              <a:t> P</a:t>
            </a:r>
            <a:r>
              <a:rPr lang="en-US" sz="1200" b="1" i="1" kern="1200" dirty="0">
                <a:solidFill>
                  <a:schemeClr val="tx1"/>
                </a:solidFill>
                <a:latin typeface="Times New Roman" pitchFamily="18" charset="0"/>
                <a:ea typeface="+mn-ea"/>
                <a:cs typeface="+mn-cs"/>
              </a:rPr>
              <a:t>atricia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Potencialmente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existe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cantidad</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nodos</a:t>
            </a:r>
            <a:r>
              <a:rPr lang="en-US" sz="1200" kern="1200" baseline="0" dirty="0">
                <a:solidFill>
                  <a:schemeClr val="tx1"/>
                </a:solidFill>
                <a:latin typeface="Times New Roman" pitchFamily="18" charset="0"/>
                <a:ea typeface="+mn-ea"/>
                <a:cs typeface="+mn-cs"/>
              </a:rPr>
              <a:t> en el </a:t>
            </a:r>
            <a:r>
              <a:rPr lang="en-US" sz="1200" kern="1200" baseline="0" dirty="0" err="1">
                <a:solidFill>
                  <a:schemeClr val="tx1"/>
                </a:solidFill>
                <a:latin typeface="Times New Roman" pitchFamily="18" charset="0"/>
                <a:ea typeface="+mn-ea"/>
                <a:cs typeface="+mn-cs"/>
              </a:rPr>
              <a:t>trie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estándar</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tienen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solamente</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hijo</a:t>
            </a:r>
            <a:r>
              <a:rPr lang="en-US" sz="1200" kern="1200" baseline="0" dirty="0">
                <a:solidFill>
                  <a:schemeClr val="tx1"/>
                </a:solidFill>
                <a:latin typeface="Times New Roman" pitchFamily="18" charset="0"/>
                <a:ea typeface="+mn-ea"/>
                <a:cs typeface="+mn-cs"/>
              </a:rPr>
              <a:t>, lo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produce un </a:t>
            </a:r>
            <a:r>
              <a:rPr lang="en-US" sz="1200" kern="1200" baseline="0" dirty="0" err="1">
                <a:solidFill>
                  <a:schemeClr val="tx1"/>
                </a:solidFill>
                <a:latin typeface="Times New Roman" pitchFamily="18" charset="0"/>
                <a:ea typeface="+mn-ea"/>
                <a:cs typeface="+mn-cs"/>
              </a:rPr>
              <a:t>gran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desperdicio</a:t>
            </a:r>
            <a:r>
              <a:rPr lang="en-US" sz="1200" kern="1200" dirty="0">
                <a:solidFill>
                  <a:schemeClr val="tx1"/>
                </a:solidFill>
                <a:latin typeface="Times New Roman"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47</a:t>
            </a:fld>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b="1" kern="1200" dirty="0" err="1">
                <a:solidFill>
                  <a:schemeClr val="tx1"/>
                </a:solidFill>
                <a:latin typeface="Times New Roman" pitchFamily="18" charset="0"/>
                <a:ea typeface="+mn-ea"/>
                <a:cs typeface="+mn-cs"/>
              </a:rPr>
              <a:t>Busqued</a:t>
            </a:r>
            <a:r>
              <a:rPr lang="es-ES_tradnl" sz="1200" b="1" kern="1200" baseline="0" dirty="0" err="1">
                <a:solidFill>
                  <a:schemeClr val="tx1"/>
                </a:solidFill>
                <a:latin typeface="Times New Roman" pitchFamily="18" charset="0"/>
                <a:ea typeface="+mn-ea"/>
                <a:cs typeface="+mn-cs"/>
              </a:rPr>
              <a:t>a</a:t>
            </a:r>
            <a:r>
              <a:rPr lang="es-ES_tradnl" sz="1200" b="1" kern="1200" baseline="0" dirty="0">
                <a:solidFill>
                  <a:schemeClr val="tx1"/>
                </a:solidFill>
                <a:latin typeface="Times New Roman" pitchFamily="18" charset="0"/>
                <a:ea typeface="+mn-ea"/>
                <a:cs typeface="+mn-cs"/>
              </a:rPr>
              <a:t> de palabras y de prefijos con un </a:t>
            </a:r>
            <a:r>
              <a:rPr lang="es-ES_tradnl" sz="1200" b="1" kern="1200" baseline="0" dirty="0" err="1">
                <a:solidFill>
                  <a:schemeClr val="tx1"/>
                </a:solidFill>
                <a:latin typeface="Times New Roman" pitchFamily="18" charset="0"/>
                <a:ea typeface="+mn-ea"/>
                <a:cs typeface="+mn-cs"/>
              </a:rPr>
              <a:t>trie</a:t>
            </a:r>
            <a:r>
              <a:rPr lang="es-ES_tradnl" sz="1200" b="1" kern="1200" baseline="0" dirty="0">
                <a:solidFill>
                  <a:schemeClr val="tx1"/>
                </a:solidFill>
                <a:latin typeface="Times New Roman" pitchFamily="18" charset="0"/>
                <a:ea typeface="+mn-ea"/>
                <a:cs typeface="+mn-cs"/>
              </a:rPr>
              <a:t>: </a:t>
            </a:r>
            <a:r>
              <a:rPr lang="en-US" sz="1200" b="1" kern="1200" dirty="0">
                <a:solidFill>
                  <a:schemeClr val="tx1"/>
                </a:solidFill>
                <a:latin typeface="Times New Roman" pitchFamily="18" charset="0"/>
                <a:ea typeface="+mn-ea"/>
                <a:cs typeface="+mn-cs"/>
              </a:rPr>
              <a:t>(a) </a:t>
            </a:r>
            <a:r>
              <a:rPr lang="en-US" sz="1200" b="1" kern="1200" dirty="0" err="1">
                <a:solidFill>
                  <a:schemeClr val="tx1"/>
                </a:solidFill>
                <a:latin typeface="Times New Roman" pitchFamily="18" charset="0"/>
                <a:ea typeface="+mn-ea"/>
                <a:cs typeface="+mn-cs"/>
              </a:rPr>
              <a:t>texto</a:t>
            </a:r>
            <a:r>
              <a:rPr lang="en-US" sz="1200" b="1" kern="1200" dirty="0">
                <a:solidFill>
                  <a:schemeClr val="tx1"/>
                </a:solidFill>
                <a:latin typeface="Times New Roman" pitchFamily="18" charset="0"/>
                <a:ea typeface="+mn-ea"/>
                <a:cs typeface="+mn-cs"/>
              </a:rPr>
              <a:t> a ser </a:t>
            </a:r>
            <a:r>
              <a:rPr lang="en-US" sz="1200" b="1" kern="1200" dirty="0" err="1">
                <a:solidFill>
                  <a:schemeClr val="tx1"/>
                </a:solidFill>
                <a:latin typeface="Times New Roman" pitchFamily="18" charset="0"/>
                <a:ea typeface="+mn-ea"/>
                <a:cs typeface="+mn-cs"/>
              </a:rPr>
              <a:t>buscado</a:t>
            </a:r>
            <a:r>
              <a:rPr lang="en-US" sz="1200" b="1" kern="1200" dirty="0">
                <a:solidFill>
                  <a:schemeClr val="tx1"/>
                </a:solidFill>
                <a:latin typeface="Times New Roman" pitchFamily="18" charset="0"/>
                <a:ea typeface="+mn-ea"/>
                <a:cs typeface="+mn-cs"/>
              </a:rPr>
              <a:t>; (b) </a:t>
            </a:r>
            <a:r>
              <a:rPr lang="en-US" sz="1200" b="1" kern="1200" dirty="0" err="1">
                <a:solidFill>
                  <a:schemeClr val="tx1"/>
                </a:solidFill>
                <a:latin typeface="Times New Roman" pitchFamily="18" charset="0"/>
                <a:ea typeface="+mn-ea"/>
                <a:cs typeface="+mn-cs"/>
              </a:rPr>
              <a:t>trie</a:t>
            </a:r>
            <a:r>
              <a:rPr lang="en-US" sz="1200" b="1" kern="1200" baseline="0" dirty="0">
                <a:solidFill>
                  <a:schemeClr val="tx1"/>
                </a:solidFill>
                <a:latin typeface="Times New Roman" pitchFamily="18" charset="0"/>
                <a:ea typeface="+mn-ea"/>
                <a:cs typeface="+mn-cs"/>
              </a:rPr>
              <a:t> </a:t>
            </a:r>
            <a:r>
              <a:rPr lang="en-US" sz="1200" b="1" kern="1200" baseline="0" dirty="0" err="1">
                <a:solidFill>
                  <a:schemeClr val="tx1"/>
                </a:solidFill>
                <a:latin typeface="Times New Roman" pitchFamily="18" charset="0"/>
                <a:ea typeface="+mn-ea"/>
                <a:cs typeface="+mn-cs"/>
              </a:rPr>
              <a:t>para</a:t>
            </a:r>
            <a:r>
              <a:rPr lang="en-US" sz="1200" b="1" kern="1200" baseline="0" dirty="0">
                <a:solidFill>
                  <a:schemeClr val="tx1"/>
                </a:solidFill>
                <a:latin typeface="Times New Roman" pitchFamily="18" charset="0"/>
                <a:ea typeface="+mn-ea"/>
                <a:cs typeface="+mn-cs"/>
              </a:rPr>
              <a:t> </a:t>
            </a:r>
            <a:r>
              <a:rPr lang="en-US" sz="1200" b="1" kern="1200" baseline="0" dirty="0" err="1">
                <a:solidFill>
                  <a:schemeClr val="tx1"/>
                </a:solidFill>
                <a:latin typeface="Times New Roman" pitchFamily="18" charset="0"/>
                <a:ea typeface="+mn-ea"/>
                <a:cs typeface="+mn-cs"/>
              </a:rPr>
              <a:t>las</a:t>
            </a:r>
            <a:r>
              <a:rPr lang="en-US" sz="1200" b="1" kern="1200" baseline="0" dirty="0">
                <a:solidFill>
                  <a:schemeClr val="tx1"/>
                </a:solidFill>
                <a:latin typeface="Times New Roman" pitchFamily="18" charset="0"/>
                <a:ea typeface="+mn-ea"/>
                <a:cs typeface="+mn-cs"/>
              </a:rPr>
              <a:t> </a:t>
            </a:r>
            <a:r>
              <a:rPr lang="en-US" sz="1200" b="1" kern="1200" baseline="0" dirty="0" err="1">
                <a:solidFill>
                  <a:schemeClr val="tx1"/>
                </a:solidFill>
                <a:latin typeface="Times New Roman" pitchFamily="18" charset="0"/>
                <a:ea typeface="+mn-ea"/>
                <a:cs typeface="+mn-cs"/>
              </a:rPr>
              <a:t>palabras</a:t>
            </a:r>
            <a:r>
              <a:rPr lang="en-US" sz="1200" b="1" kern="1200" baseline="0" dirty="0">
                <a:solidFill>
                  <a:schemeClr val="tx1"/>
                </a:solidFill>
                <a:latin typeface="Times New Roman" pitchFamily="18" charset="0"/>
                <a:ea typeface="+mn-ea"/>
                <a:cs typeface="+mn-cs"/>
              </a:rPr>
              <a:t> del </a:t>
            </a:r>
            <a:r>
              <a:rPr lang="en-US" sz="1200" b="1" kern="1200" baseline="0" dirty="0" err="1">
                <a:solidFill>
                  <a:schemeClr val="tx1"/>
                </a:solidFill>
                <a:latin typeface="Times New Roman" pitchFamily="18" charset="0"/>
                <a:ea typeface="+mn-ea"/>
                <a:cs typeface="+mn-cs"/>
              </a:rPr>
              <a:t>texto</a:t>
            </a:r>
            <a:r>
              <a:rPr lang="en-US" sz="1200" b="1" kern="1200" baseline="0" dirty="0">
                <a:solidFill>
                  <a:schemeClr val="tx1"/>
                </a:solidFill>
                <a:latin typeface="Times New Roman" pitchFamily="18" charset="0"/>
                <a:ea typeface="+mn-ea"/>
                <a:cs typeface="+mn-cs"/>
              </a:rPr>
              <a:t> (</a:t>
            </a:r>
            <a:r>
              <a:rPr lang="en-US" sz="1200" b="1" kern="1200" baseline="0" dirty="0" err="1">
                <a:solidFill>
                  <a:schemeClr val="tx1"/>
                </a:solidFill>
                <a:latin typeface="Times New Roman" pitchFamily="18" charset="0"/>
                <a:ea typeface="+mn-ea"/>
                <a:cs typeface="+mn-cs"/>
              </a:rPr>
              <a:t>artículos</a:t>
            </a:r>
            <a:r>
              <a:rPr lang="en-US" sz="1200" b="1" kern="1200" baseline="0" dirty="0">
                <a:solidFill>
                  <a:schemeClr val="tx1"/>
                </a:solidFill>
                <a:latin typeface="Times New Roman" pitchFamily="18" charset="0"/>
                <a:ea typeface="+mn-ea"/>
                <a:cs typeface="+mn-cs"/>
              </a:rPr>
              <a:t> y </a:t>
            </a:r>
            <a:r>
              <a:rPr lang="en-US" sz="1200" b="1" kern="1200" baseline="0" dirty="0" err="1">
                <a:solidFill>
                  <a:schemeClr val="tx1"/>
                </a:solidFill>
                <a:latin typeface="Times New Roman" pitchFamily="18" charset="0"/>
                <a:ea typeface="+mn-ea"/>
                <a:cs typeface="+mn-cs"/>
              </a:rPr>
              <a:t>preposiciones</a:t>
            </a:r>
            <a:r>
              <a:rPr lang="en-US" sz="1200" b="1" kern="1200" baseline="0" dirty="0">
                <a:solidFill>
                  <a:schemeClr val="tx1"/>
                </a:solidFill>
                <a:latin typeface="Times New Roman" pitchFamily="18" charset="0"/>
                <a:ea typeface="+mn-ea"/>
                <a:cs typeface="+mn-cs"/>
              </a:rPr>
              <a:t> </a:t>
            </a:r>
            <a:r>
              <a:rPr lang="en-US" sz="1200" b="1" kern="1200" baseline="0" dirty="0" err="1">
                <a:solidFill>
                  <a:schemeClr val="tx1"/>
                </a:solidFill>
                <a:latin typeface="Times New Roman" pitchFamily="18" charset="0"/>
                <a:ea typeface="+mn-ea"/>
                <a:cs typeface="+mn-cs"/>
              </a:rPr>
              <a:t>eliminadas</a:t>
            </a:r>
            <a:r>
              <a:rPr lang="en-US" sz="1200" b="1" kern="1200" baseline="0" dirty="0">
                <a:solidFill>
                  <a:schemeClr val="tx1"/>
                </a:solidFill>
                <a:latin typeface="Times New Roman" pitchFamily="18" charset="0"/>
                <a:ea typeface="+mn-ea"/>
                <a:cs typeface="+mn-cs"/>
              </a:rPr>
              <a:t>, </a:t>
            </a:r>
            <a:r>
              <a:rPr lang="en-US" sz="1200" b="1" kern="1200" baseline="0" dirty="0" err="1">
                <a:solidFill>
                  <a:schemeClr val="tx1"/>
                </a:solidFill>
                <a:latin typeface="Times New Roman" pitchFamily="18" charset="0"/>
                <a:ea typeface="+mn-ea"/>
                <a:cs typeface="+mn-cs"/>
              </a:rPr>
              <a:t>también</a:t>
            </a:r>
            <a:r>
              <a:rPr lang="en-US" sz="1200" b="1" kern="1200" baseline="0" dirty="0">
                <a:solidFill>
                  <a:schemeClr val="tx1"/>
                </a:solidFill>
                <a:latin typeface="Times New Roman" pitchFamily="18" charset="0"/>
                <a:ea typeface="+mn-ea"/>
                <a:cs typeface="+mn-cs"/>
              </a:rPr>
              <a:t> </a:t>
            </a:r>
            <a:r>
              <a:rPr lang="en-US" sz="1200" b="1" kern="1200" baseline="0" dirty="0" err="1">
                <a:solidFill>
                  <a:schemeClr val="tx1"/>
                </a:solidFill>
                <a:latin typeface="Times New Roman" pitchFamily="18" charset="0"/>
                <a:ea typeface="+mn-ea"/>
                <a:cs typeface="+mn-cs"/>
              </a:rPr>
              <a:t>llamadas</a:t>
            </a:r>
            <a:r>
              <a:rPr lang="en-US" sz="1200" b="1" kern="1200" baseline="0" dirty="0">
                <a:solidFill>
                  <a:schemeClr val="tx1"/>
                </a:solidFill>
                <a:latin typeface="Times New Roman" pitchFamily="18" charset="0"/>
                <a:ea typeface="+mn-ea"/>
                <a:cs typeface="+mn-cs"/>
              </a:rPr>
              <a:t> </a:t>
            </a:r>
            <a:r>
              <a:rPr lang="en-US" sz="1200" b="1" i="1" kern="1200" baseline="0" dirty="0" err="1">
                <a:solidFill>
                  <a:schemeClr val="tx1"/>
                </a:solidFill>
                <a:latin typeface="Times New Roman" pitchFamily="18" charset="0"/>
                <a:ea typeface="+mn-ea"/>
                <a:cs typeface="+mn-cs"/>
              </a:rPr>
              <a:t>palabras</a:t>
            </a:r>
            <a:r>
              <a:rPr lang="en-US" sz="1200" b="1" i="1" kern="1200" baseline="0" dirty="0">
                <a:solidFill>
                  <a:schemeClr val="tx1"/>
                </a:solidFill>
                <a:latin typeface="Times New Roman" pitchFamily="18" charset="0"/>
                <a:ea typeface="+mn-ea"/>
                <a:cs typeface="+mn-cs"/>
              </a:rPr>
              <a:t> de </a:t>
            </a:r>
            <a:r>
              <a:rPr lang="en-US" sz="1200" b="1" i="1" kern="1200" baseline="0" dirty="0" err="1">
                <a:solidFill>
                  <a:schemeClr val="tx1"/>
                </a:solidFill>
                <a:latin typeface="Times New Roman" pitchFamily="18" charset="0"/>
                <a:ea typeface="+mn-ea"/>
                <a:cs typeface="+mn-cs"/>
              </a:rPr>
              <a:t>parada</a:t>
            </a:r>
            <a:r>
              <a:rPr lang="en-US" sz="1200" b="1" i="1" kern="1200" baseline="0" dirty="0">
                <a:solidFill>
                  <a:schemeClr val="tx1"/>
                </a:solidFill>
                <a:latin typeface="Times New Roman" pitchFamily="18" charset="0"/>
                <a:ea typeface="+mn-ea"/>
                <a:cs typeface="+mn-cs"/>
              </a:rPr>
              <a:t> – stop words ), </a:t>
            </a:r>
            <a:r>
              <a:rPr lang="en-US" sz="1200" b="1" i="0" kern="1200" baseline="0" dirty="0">
                <a:solidFill>
                  <a:schemeClr val="tx1"/>
                </a:solidFill>
                <a:latin typeface="Times New Roman" pitchFamily="18" charset="0"/>
                <a:ea typeface="+mn-ea"/>
                <a:cs typeface="+mn-cs"/>
              </a:rPr>
              <a:t>con los </a:t>
            </a:r>
            <a:r>
              <a:rPr lang="en-US" sz="1200" b="1" i="0" kern="1200" baseline="0" dirty="0" err="1">
                <a:solidFill>
                  <a:schemeClr val="tx1"/>
                </a:solidFill>
                <a:latin typeface="Times New Roman" pitchFamily="18" charset="0"/>
                <a:ea typeface="+mn-ea"/>
                <a:cs typeface="+mn-cs"/>
              </a:rPr>
              <a:t>nodos</a:t>
            </a:r>
            <a:r>
              <a:rPr lang="en-US" sz="1200" b="1" i="0" kern="1200" baseline="0" dirty="0">
                <a:solidFill>
                  <a:schemeClr val="tx1"/>
                </a:solidFill>
                <a:latin typeface="Times New Roman" pitchFamily="18" charset="0"/>
                <a:ea typeface="+mn-ea"/>
                <a:cs typeface="+mn-cs"/>
              </a:rPr>
              <a:t> </a:t>
            </a:r>
            <a:r>
              <a:rPr lang="en-US" sz="1200" b="1" i="0" kern="1200" baseline="0" dirty="0" err="1">
                <a:solidFill>
                  <a:schemeClr val="tx1"/>
                </a:solidFill>
                <a:latin typeface="Times New Roman" pitchFamily="18" charset="0"/>
                <a:ea typeface="+mn-ea"/>
                <a:cs typeface="+mn-cs"/>
              </a:rPr>
              <a:t>externos</a:t>
            </a:r>
            <a:r>
              <a:rPr lang="en-US" sz="1200" b="1" i="0" kern="1200" baseline="0" dirty="0">
                <a:solidFill>
                  <a:schemeClr val="tx1"/>
                </a:solidFill>
                <a:latin typeface="Times New Roman" pitchFamily="18" charset="0"/>
                <a:ea typeface="+mn-ea"/>
                <a:cs typeface="+mn-cs"/>
              </a:rPr>
              <a:t> </a:t>
            </a:r>
            <a:r>
              <a:rPr lang="en-US" sz="1200" b="1" i="0" kern="1200" baseline="0" dirty="0" err="1">
                <a:solidFill>
                  <a:schemeClr val="tx1"/>
                </a:solidFill>
                <a:latin typeface="Times New Roman" pitchFamily="18" charset="0"/>
                <a:ea typeface="+mn-ea"/>
                <a:cs typeface="+mn-cs"/>
              </a:rPr>
              <a:t>aumentados</a:t>
            </a:r>
            <a:r>
              <a:rPr lang="en-US" sz="1200" b="1" i="0" kern="1200" baseline="0" dirty="0">
                <a:solidFill>
                  <a:schemeClr val="tx1"/>
                </a:solidFill>
                <a:latin typeface="Times New Roman" pitchFamily="18" charset="0"/>
                <a:ea typeface="+mn-ea"/>
                <a:cs typeface="+mn-cs"/>
              </a:rPr>
              <a:t> con </a:t>
            </a:r>
            <a:r>
              <a:rPr lang="en-US" sz="1200" b="1" i="0" kern="1200" baseline="0" dirty="0" err="1">
                <a:solidFill>
                  <a:schemeClr val="tx1"/>
                </a:solidFill>
                <a:latin typeface="Times New Roman" pitchFamily="18" charset="0"/>
                <a:ea typeface="+mn-ea"/>
                <a:cs typeface="+mn-cs"/>
              </a:rPr>
              <a:t>indicadores</a:t>
            </a:r>
            <a:r>
              <a:rPr lang="en-US" sz="1200" b="1" i="0" kern="1200" baseline="0" dirty="0">
                <a:solidFill>
                  <a:schemeClr val="tx1"/>
                </a:solidFill>
                <a:latin typeface="Times New Roman" pitchFamily="18" charset="0"/>
                <a:ea typeface="+mn-ea"/>
                <a:cs typeface="+mn-cs"/>
              </a:rPr>
              <a:t> de </a:t>
            </a:r>
            <a:r>
              <a:rPr lang="en-US" sz="1200" b="1" i="0" kern="1200" baseline="0" dirty="0" err="1">
                <a:solidFill>
                  <a:schemeClr val="tx1"/>
                </a:solidFill>
                <a:latin typeface="Times New Roman" pitchFamily="18" charset="0"/>
                <a:ea typeface="+mn-ea"/>
                <a:cs typeface="+mn-cs"/>
              </a:rPr>
              <a:t>las</a:t>
            </a:r>
            <a:r>
              <a:rPr lang="en-US" sz="1200" b="1" i="0" kern="1200" baseline="0" dirty="0">
                <a:solidFill>
                  <a:schemeClr val="tx1"/>
                </a:solidFill>
                <a:latin typeface="Times New Roman" pitchFamily="18" charset="0"/>
                <a:ea typeface="+mn-ea"/>
                <a:cs typeface="+mn-cs"/>
              </a:rPr>
              <a:t> </a:t>
            </a:r>
            <a:r>
              <a:rPr lang="en-US" sz="1200" b="1" i="0" kern="1200" baseline="0" dirty="0" err="1">
                <a:solidFill>
                  <a:schemeClr val="tx1"/>
                </a:solidFill>
                <a:latin typeface="Times New Roman" pitchFamily="18" charset="0"/>
                <a:ea typeface="+mn-ea"/>
                <a:cs typeface="+mn-cs"/>
              </a:rPr>
              <a:t>posiciones</a:t>
            </a:r>
            <a:r>
              <a:rPr lang="en-US" sz="1200" b="1" i="0" kern="1200" baseline="0" dirty="0">
                <a:solidFill>
                  <a:schemeClr val="tx1"/>
                </a:solidFill>
                <a:latin typeface="Times New Roman" pitchFamily="18" charset="0"/>
                <a:ea typeface="+mn-ea"/>
                <a:cs typeface="+mn-cs"/>
              </a:rPr>
              <a:t> de </a:t>
            </a:r>
            <a:r>
              <a:rPr lang="en-US" sz="1200" b="1" i="0" kern="1200" baseline="0" dirty="0" err="1">
                <a:solidFill>
                  <a:schemeClr val="tx1"/>
                </a:solidFill>
                <a:latin typeface="Times New Roman" pitchFamily="18" charset="0"/>
                <a:ea typeface="+mn-ea"/>
                <a:cs typeface="+mn-cs"/>
              </a:rPr>
              <a:t>las</a:t>
            </a:r>
            <a:r>
              <a:rPr lang="en-US" sz="1200" b="1" i="0" kern="1200" baseline="0" dirty="0">
                <a:solidFill>
                  <a:schemeClr val="tx1"/>
                </a:solidFill>
                <a:latin typeface="Times New Roman" pitchFamily="18" charset="0"/>
                <a:ea typeface="+mn-ea"/>
                <a:cs typeface="+mn-cs"/>
              </a:rPr>
              <a:t> </a:t>
            </a:r>
            <a:r>
              <a:rPr lang="en-US" sz="1200" b="1" i="0" kern="1200" baseline="0" dirty="0" err="1">
                <a:solidFill>
                  <a:schemeClr val="tx1"/>
                </a:solidFill>
                <a:latin typeface="Times New Roman" pitchFamily="18" charset="0"/>
                <a:ea typeface="+mn-ea"/>
                <a:cs typeface="+mn-cs"/>
              </a:rPr>
              <a:t>palabras</a:t>
            </a:r>
            <a:r>
              <a:rPr lang="en-US" sz="1200" b="1" kern="1200" dirty="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mn-ea"/>
                <a:cs typeface="+mn-cs"/>
              </a:rPr>
              <a:t>De </a:t>
            </a:r>
            <a:r>
              <a:rPr lang="en-US" sz="1200" kern="1200" dirty="0" err="1">
                <a:solidFill>
                  <a:schemeClr val="tx1"/>
                </a:solidFill>
                <a:latin typeface="Times New Roman" pitchFamily="18" charset="0"/>
                <a:ea typeface="+mn-ea"/>
                <a:cs typeface="+mn-cs"/>
              </a:rPr>
              <a:t>esto</a:t>
            </a:r>
            <a:r>
              <a:rPr lang="en-US" sz="1200" kern="1200" dirty="0">
                <a:solidFill>
                  <a:schemeClr val="tx1"/>
                </a:solidFill>
                <a:latin typeface="Times New Roman" pitchFamily="18" charset="0"/>
                <a:ea typeface="+mn-ea"/>
                <a:cs typeface="+mn-cs"/>
              </a:rPr>
              <a:t> se</a:t>
            </a:r>
            <a:r>
              <a:rPr lang="en-US" sz="1200" kern="1200" baseline="0" dirty="0">
                <a:solidFill>
                  <a:schemeClr val="tx1"/>
                </a:solidFill>
                <a:latin typeface="Times New Roman" pitchFamily="18" charset="0"/>
                <a:ea typeface="+mn-ea"/>
                <a:cs typeface="+mn-cs"/>
              </a:rPr>
              <a:t> deduce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podemos</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usar</a:t>
            </a:r>
            <a:r>
              <a:rPr lang="en-US" sz="1200" kern="1200" baseline="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trie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para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realizar</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tipo</a:t>
            </a:r>
            <a:r>
              <a:rPr lang="en-US" sz="1200" kern="1200" baseline="0" dirty="0">
                <a:solidFill>
                  <a:schemeClr val="tx1"/>
                </a:solidFill>
                <a:latin typeface="Times New Roman" pitchFamily="18" charset="0"/>
                <a:ea typeface="+mn-ea"/>
                <a:cs typeface="+mn-cs"/>
              </a:rPr>
              <a:t> especial de </a:t>
            </a:r>
            <a:r>
              <a:rPr lang="en-US" sz="1200" kern="1200" baseline="0" dirty="0" err="1">
                <a:solidFill>
                  <a:schemeClr val="tx1"/>
                </a:solidFill>
                <a:latin typeface="Times New Roman" pitchFamily="18" charset="0"/>
                <a:ea typeface="+mn-ea"/>
                <a:cs typeface="+mn-cs"/>
              </a:rPr>
              <a:t>búsqueda</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patrones</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llamado</a:t>
            </a:r>
            <a:r>
              <a:rPr lang="en-US" sz="1200" kern="1200" baseline="0" dirty="0">
                <a:solidFill>
                  <a:schemeClr val="tx1"/>
                </a:solidFill>
                <a:latin typeface="Times New Roman" pitchFamily="18" charset="0"/>
                <a:ea typeface="+mn-ea"/>
                <a:cs typeface="+mn-cs"/>
              </a:rPr>
              <a:t> </a:t>
            </a:r>
            <a:r>
              <a:rPr lang="en-US" sz="1200" b="1" i="1" kern="1200" baseline="0" dirty="0" err="1">
                <a:solidFill>
                  <a:schemeClr val="tx1"/>
                </a:solidFill>
                <a:latin typeface="Times New Roman" pitchFamily="18" charset="0"/>
                <a:ea typeface="+mn-ea"/>
                <a:cs typeface="+mn-cs"/>
              </a:rPr>
              <a:t>comparación</a:t>
            </a:r>
            <a:r>
              <a:rPr lang="en-US" sz="1200" b="1" i="1" kern="1200" baseline="0" dirty="0">
                <a:solidFill>
                  <a:schemeClr val="tx1"/>
                </a:solidFill>
                <a:latin typeface="Times New Roman" pitchFamily="18" charset="0"/>
                <a:ea typeface="+mn-ea"/>
                <a:cs typeface="+mn-cs"/>
              </a:rPr>
              <a:t> de </a:t>
            </a:r>
            <a:r>
              <a:rPr lang="en-US" sz="1200" b="1" i="1" kern="1200" baseline="0" dirty="0" err="1">
                <a:solidFill>
                  <a:schemeClr val="tx1"/>
                </a:solidFill>
                <a:latin typeface="Times New Roman" pitchFamily="18" charset="0"/>
                <a:ea typeface="+mn-ea"/>
                <a:cs typeface="+mn-cs"/>
              </a:rPr>
              <a:t>palabras</a:t>
            </a:r>
            <a:r>
              <a:rPr lang="en-US" sz="1200" i="1" kern="1200" baseline="0" dirty="0">
                <a:solidFill>
                  <a:schemeClr val="tx1"/>
                </a:solidFill>
                <a:latin typeface="Times New Roman" pitchFamily="18" charset="0"/>
                <a:ea typeface="+mn-ea"/>
                <a:cs typeface="+mn-cs"/>
              </a:rPr>
              <a:t>, </a:t>
            </a:r>
            <a:r>
              <a:rPr lang="en-US" sz="1200" i="0" kern="1200" baseline="0" dirty="0">
                <a:solidFill>
                  <a:schemeClr val="tx1"/>
                </a:solidFill>
                <a:latin typeface="Times New Roman" pitchFamily="18" charset="0"/>
                <a:ea typeface="+mn-ea"/>
                <a:cs typeface="+mn-cs"/>
              </a:rPr>
              <a:t>en el </a:t>
            </a:r>
            <a:r>
              <a:rPr lang="en-US" sz="1200" i="0" kern="1200" baseline="0" dirty="0" err="1">
                <a:solidFill>
                  <a:schemeClr val="tx1"/>
                </a:solidFill>
                <a:latin typeface="Times New Roman" pitchFamily="18" charset="0"/>
                <a:ea typeface="+mn-ea"/>
                <a:cs typeface="+mn-cs"/>
              </a:rPr>
              <a:t>cual</a:t>
            </a:r>
            <a:r>
              <a:rPr lang="en-US" sz="1200" i="0" kern="1200" baseline="0" dirty="0">
                <a:solidFill>
                  <a:schemeClr val="tx1"/>
                </a:solidFill>
                <a:latin typeface="Times New Roman" pitchFamily="18" charset="0"/>
                <a:ea typeface="+mn-ea"/>
                <a:cs typeface="+mn-cs"/>
              </a:rPr>
              <a:t> se </a:t>
            </a:r>
            <a:r>
              <a:rPr lang="en-US" sz="1200" i="0" kern="1200" baseline="0" dirty="0" err="1">
                <a:solidFill>
                  <a:schemeClr val="tx1"/>
                </a:solidFill>
                <a:latin typeface="Times New Roman" pitchFamily="18" charset="0"/>
                <a:ea typeface="+mn-ea"/>
                <a:cs typeface="+mn-cs"/>
              </a:rPr>
              <a:t>desea</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determinar</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si</a:t>
            </a:r>
            <a:r>
              <a:rPr lang="en-US" sz="1200" i="0" kern="1200" baseline="0" dirty="0">
                <a:solidFill>
                  <a:schemeClr val="tx1"/>
                </a:solidFill>
                <a:latin typeface="Times New Roman" pitchFamily="18" charset="0"/>
                <a:ea typeface="+mn-ea"/>
                <a:cs typeface="+mn-cs"/>
              </a:rPr>
              <a:t> un </a:t>
            </a:r>
            <a:r>
              <a:rPr lang="en-US" sz="1200" i="0" kern="1200" baseline="0" dirty="0" err="1">
                <a:solidFill>
                  <a:schemeClr val="tx1"/>
                </a:solidFill>
                <a:latin typeface="Times New Roman" pitchFamily="18" charset="0"/>
                <a:ea typeface="+mn-ea"/>
                <a:cs typeface="+mn-cs"/>
              </a:rPr>
              <a:t>patrón</a:t>
            </a:r>
            <a:r>
              <a:rPr lang="en-US" sz="1200" i="0" kern="1200" baseline="0" dirty="0">
                <a:solidFill>
                  <a:schemeClr val="tx1"/>
                </a:solidFill>
                <a:latin typeface="Times New Roman" pitchFamily="18" charset="0"/>
                <a:ea typeface="+mn-ea"/>
                <a:cs typeface="+mn-cs"/>
              </a:rPr>
              <a:t> dado </a:t>
            </a:r>
            <a:r>
              <a:rPr lang="en-US" sz="1200" i="0" kern="1200" baseline="0" dirty="0" err="1">
                <a:solidFill>
                  <a:schemeClr val="tx1"/>
                </a:solidFill>
                <a:latin typeface="Times New Roman" pitchFamily="18" charset="0"/>
                <a:ea typeface="+mn-ea"/>
                <a:cs typeface="+mn-cs"/>
              </a:rPr>
              <a:t>está</a:t>
            </a:r>
            <a:r>
              <a:rPr lang="en-US" sz="1200" i="0" kern="1200" baseline="0" dirty="0">
                <a:solidFill>
                  <a:schemeClr val="tx1"/>
                </a:solidFill>
                <a:latin typeface="Times New Roman" pitchFamily="18" charset="0"/>
                <a:ea typeface="+mn-ea"/>
                <a:cs typeface="+mn-cs"/>
              </a:rPr>
              <a:t> en </a:t>
            </a:r>
            <a:r>
              <a:rPr lang="en-US" sz="1200" i="0" kern="1200" baseline="0" dirty="0" err="1">
                <a:solidFill>
                  <a:schemeClr val="tx1"/>
                </a:solidFill>
                <a:latin typeface="Times New Roman" pitchFamily="18" charset="0"/>
                <a:ea typeface="+mn-ea"/>
                <a:cs typeface="+mn-cs"/>
              </a:rPr>
              <a:t>una</a:t>
            </a:r>
            <a:r>
              <a:rPr lang="en-US" sz="1200" i="0" kern="1200" baseline="0" dirty="0">
                <a:solidFill>
                  <a:schemeClr val="tx1"/>
                </a:solidFill>
                <a:latin typeface="Times New Roman" pitchFamily="18" charset="0"/>
                <a:ea typeface="+mn-ea"/>
                <a:cs typeface="+mn-cs"/>
              </a:rPr>
              <a:t> de </a:t>
            </a:r>
            <a:r>
              <a:rPr lang="en-US" sz="1200" i="0" kern="1200" baseline="0" dirty="0" err="1">
                <a:solidFill>
                  <a:schemeClr val="tx1"/>
                </a:solidFill>
                <a:latin typeface="Times New Roman" pitchFamily="18" charset="0"/>
                <a:ea typeface="+mn-ea"/>
                <a:cs typeface="+mn-cs"/>
              </a:rPr>
              <a:t>las</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palabras</a:t>
            </a:r>
            <a:r>
              <a:rPr lang="en-US" sz="1200" i="0" kern="1200" baseline="0" dirty="0">
                <a:solidFill>
                  <a:schemeClr val="tx1"/>
                </a:solidFill>
                <a:latin typeface="Times New Roman" pitchFamily="18" charset="0"/>
                <a:ea typeface="+mn-ea"/>
                <a:cs typeface="+mn-cs"/>
              </a:rPr>
              <a:t> del </a:t>
            </a:r>
            <a:r>
              <a:rPr lang="en-US" sz="1200" i="0" kern="1200" baseline="0" dirty="0" err="1">
                <a:solidFill>
                  <a:schemeClr val="tx1"/>
                </a:solidFill>
                <a:latin typeface="Times New Roman" pitchFamily="18" charset="0"/>
                <a:ea typeface="+mn-ea"/>
                <a:cs typeface="+mn-cs"/>
              </a:rPr>
              <a:t>texto</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exactamente</a:t>
            </a:r>
            <a:r>
              <a:rPr lang="en-US" sz="1200" i="0" kern="1200" baseline="0" dirty="0">
                <a:solidFill>
                  <a:schemeClr val="tx1"/>
                </a:solidFill>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_tradnl" sz="1200" kern="1200" dirty="0">
              <a:solidFill>
                <a:schemeClr val="tx1"/>
              </a:solidFill>
              <a:latin typeface="Times New Roman" pitchFamily="18" charset="0"/>
              <a:ea typeface="+mn-ea"/>
              <a:cs typeface="+mn-cs"/>
            </a:endParaRPr>
          </a:p>
          <a:p>
            <a:endParaRPr lang="es-ES_tradnl" dirty="0"/>
          </a:p>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a:solidFill>
                  <a:schemeClr val="tx1"/>
                </a:solidFill>
                <a:latin typeface="Times New Roman" pitchFamily="18" charset="0"/>
                <a:ea typeface="+mn-ea"/>
                <a:cs typeface="+mn-cs"/>
              </a:rPr>
              <a:t>Existe una</a:t>
            </a:r>
            <a:r>
              <a:rPr lang="es-ES_tradnl" sz="1200" kern="1200" baseline="0" dirty="0">
                <a:solidFill>
                  <a:schemeClr val="tx1"/>
                </a:solidFill>
                <a:latin typeface="Times New Roman" pitchFamily="18" charset="0"/>
                <a:ea typeface="+mn-ea"/>
                <a:cs typeface="+mn-cs"/>
              </a:rPr>
              <a:t> potencial falta de eficiencia en espacio en el </a:t>
            </a:r>
            <a:r>
              <a:rPr lang="es-ES_tradnl" sz="1200" kern="1200" baseline="0" dirty="0" err="1">
                <a:solidFill>
                  <a:schemeClr val="tx1"/>
                </a:solidFill>
                <a:latin typeface="Times New Roman" pitchFamily="18" charset="0"/>
                <a:ea typeface="+mn-ea"/>
                <a:cs typeface="+mn-cs"/>
              </a:rPr>
              <a:t>trie</a:t>
            </a:r>
            <a:r>
              <a:rPr lang="es-ES_tradnl" sz="1200" kern="1200" baseline="0" dirty="0">
                <a:solidFill>
                  <a:schemeClr val="tx1"/>
                </a:solidFill>
                <a:latin typeface="Times New Roman" pitchFamily="18" charset="0"/>
                <a:ea typeface="+mn-ea"/>
                <a:cs typeface="+mn-cs"/>
              </a:rPr>
              <a:t> estándar, que ha sido resuelta mediante el </a:t>
            </a:r>
            <a:r>
              <a:rPr lang="en-US" sz="1200" b="1" i="1" kern="1200" baseline="0" dirty="0" err="1">
                <a:solidFill>
                  <a:schemeClr val="tx1"/>
                </a:solidFill>
                <a:latin typeface="Times New Roman" pitchFamily="18" charset="0"/>
                <a:ea typeface="+mn-ea"/>
                <a:cs typeface="+mn-cs"/>
              </a:rPr>
              <a:t>trie</a:t>
            </a:r>
            <a:r>
              <a:rPr lang="en-US" sz="1200" b="1" i="1" kern="1200" baseline="0" dirty="0">
                <a:solidFill>
                  <a:schemeClr val="tx1"/>
                </a:solidFill>
                <a:latin typeface="Times New Roman" pitchFamily="18" charset="0"/>
                <a:ea typeface="+mn-ea"/>
                <a:cs typeface="+mn-cs"/>
              </a:rPr>
              <a:t> </a:t>
            </a:r>
            <a:r>
              <a:rPr lang="en-US" sz="1200" b="1" i="1" kern="1200" baseline="0" dirty="0" err="1">
                <a:solidFill>
                  <a:schemeClr val="tx1"/>
                </a:solidFill>
                <a:latin typeface="Times New Roman" pitchFamily="18" charset="0"/>
                <a:ea typeface="+mn-ea"/>
                <a:cs typeface="+mn-cs"/>
              </a:rPr>
              <a:t>comprimido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que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también</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conocido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como</a:t>
            </a:r>
            <a:r>
              <a:rPr lang="en-US" sz="1200" kern="1200" dirty="0">
                <a:solidFill>
                  <a:schemeClr val="tx1"/>
                </a:solidFill>
                <a:latin typeface="Times New Roman" pitchFamily="18" charset="0"/>
                <a:ea typeface="+mn-ea"/>
                <a:cs typeface="+mn-cs"/>
              </a:rPr>
              <a:t> </a:t>
            </a:r>
            <a:r>
              <a:rPr lang="en-US" sz="1200" b="1" i="1" kern="1200" dirty="0" err="1">
                <a:solidFill>
                  <a:schemeClr val="tx1"/>
                </a:solidFill>
                <a:latin typeface="Times New Roman" pitchFamily="18" charset="0"/>
                <a:ea typeface="+mn-ea"/>
                <a:cs typeface="+mn-cs"/>
              </a:rPr>
              <a:t>trie</a:t>
            </a:r>
            <a:r>
              <a:rPr lang="en-US" sz="1200" b="1" i="1" kern="1200" baseline="0" dirty="0">
                <a:solidFill>
                  <a:schemeClr val="tx1"/>
                </a:solidFill>
                <a:latin typeface="Times New Roman" pitchFamily="18" charset="0"/>
                <a:ea typeface="+mn-ea"/>
                <a:cs typeface="+mn-cs"/>
              </a:rPr>
              <a:t> P</a:t>
            </a:r>
            <a:r>
              <a:rPr lang="en-US" sz="1200" b="1" i="1" kern="1200" dirty="0">
                <a:solidFill>
                  <a:schemeClr val="tx1"/>
                </a:solidFill>
                <a:latin typeface="Times New Roman" pitchFamily="18" charset="0"/>
                <a:ea typeface="+mn-ea"/>
                <a:cs typeface="+mn-cs"/>
              </a:rPr>
              <a:t>atricia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Potencialmente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existe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cantidad</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nodos</a:t>
            </a:r>
            <a:r>
              <a:rPr lang="en-US" sz="1200" kern="1200" baseline="0" dirty="0">
                <a:solidFill>
                  <a:schemeClr val="tx1"/>
                </a:solidFill>
                <a:latin typeface="Times New Roman" pitchFamily="18" charset="0"/>
                <a:ea typeface="+mn-ea"/>
                <a:cs typeface="+mn-cs"/>
              </a:rPr>
              <a:t> en el </a:t>
            </a:r>
            <a:r>
              <a:rPr lang="en-US" sz="1200" kern="1200" baseline="0" dirty="0" err="1">
                <a:solidFill>
                  <a:schemeClr val="tx1"/>
                </a:solidFill>
                <a:latin typeface="Times New Roman" pitchFamily="18" charset="0"/>
                <a:ea typeface="+mn-ea"/>
                <a:cs typeface="+mn-cs"/>
              </a:rPr>
              <a:t>trie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estándar</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tienen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solamente</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hijo</a:t>
            </a:r>
            <a:r>
              <a:rPr lang="en-US" sz="1200" kern="1200" baseline="0" dirty="0">
                <a:solidFill>
                  <a:schemeClr val="tx1"/>
                </a:solidFill>
                <a:latin typeface="Times New Roman" pitchFamily="18" charset="0"/>
                <a:ea typeface="+mn-ea"/>
                <a:cs typeface="+mn-cs"/>
              </a:rPr>
              <a:t>, lo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produce un </a:t>
            </a:r>
            <a:r>
              <a:rPr lang="en-US" sz="1200" kern="1200" baseline="0" dirty="0" err="1">
                <a:solidFill>
                  <a:schemeClr val="tx1"/>
                </a:solidFill>
                <a:latin typeface="Times New Roman" pitchFamily="18" charset="0"/>
                <a:ea typeface="+mn-ea"/>
                <a:cs typeface="+mn-cs"/>
              </a:rPr>
              <a:t>gran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desperdicio</a:t>
            </a:r>
            <a:r>
              <a:rPr lang="en-US" sz="1200" kern="1200" dirty="0">
                <a:solidFill>
                  <a:schemeClr val="tx1"/>
                </a:solidFill>
                <a:latin typeface="Times New Roman"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48</a:t>
            </a:fld>
            <a:endParaRPr lang="es-ES"/>
          </a:p>
        </p:txBody>
      </p:sp>
    </p:spTree>
    <p:extLst>
      <p:ext uri="{BB962C8B-B14F-4D97-AF65-F5344CB8AC3E}">
        <p14:creationId xmlns:p14="http://schemas.microsoft.com/office/powerpoint/2010/main" val="31744107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8" charset="0"/>
                <a:ea typeface="+mn-ea"/>
                <a:cs typeface="+mn-cs"/>
              </a:rPr>
              <a:t>Se </a:t>
            </a:r>
            <a:r>
              <a:rPr lang="en-US" sz="1200" kern="1200" dirty="0" err="1">
                <a:solidFill>
                  <a:schemeClr val="tx1"/>
                </a:solidFill>
                <a:latin typeface="Times New Roman" pitchFamily="18" charset="0"/>
                <a:ea typeface="+mn-ea"/>
                <a:cs typeface="+mn-cs"/>
              </a:rPr>
              <a:t>puede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realizar</a:t>
            </a:r>
            <a:r>
              <a:rPr lang="en-US" sz="1200" kern="1200" baseline="0" dirty="0">
                <a:solidFill>
                  <a:schemeClr val="tx1"/>
                </a:solidFill>
                <a:latin typeface="Times New Roman" pitchFamily="18" charset="0"/>
                <a:ea typeface="+mn-ea"/>
                <a:cs typeface="+mn-cs"/>
              </a:rPr>
              <a:t> la </a:t>
            </a:r>
            <a:r>
              <a:rPr lang="en-US" sz="1200" kern="1200" baseline="0" dirty="0" err="1">
                <a:solidFill>
                  <a:schemeClr val="tx1"/>
                </a:solidFill>
                <a:latin typeface="Times New Roman" pitchFamily="18" charset="0"/>
                <a:ea typeface="+mn-ea"/>
                <a:cs typeface="+mn-cs"/>
              </a:rPr>
              <a:t>búsqueda</a:t>
            </a:r>
            <a:r>
              <a:rPr lang="en-US" sz="1200" kern="1200" baseline="0" dirty="0">
                <a:solidFill>
                  <a:schemeClr val="tx1"/>
                </a:solidFill>
                <a:latin typeface="Times New Roman" pitchFamily="18" charset="0"/>
                <a:ea typeface="+mn-ea"/>
                <a:cs typeface="+mn-cs"/>
              </a:rPr>
              <a:t> </a:t>
            </a:r>
            <a:r>
              <a:rPr lang="en-US" sz="1200" kern="1200" dirty="0">
                <a:solidFill>
                  <a:schemeClr val="tx1"/>
                </a:solidFill>
                <a:latin typeface="Times New Roman" pitchFamily="18" charset="0"/>
                <a:ea typeface="+mn-ea"/>
                <a:cs typeface="+mn-cs"/>
              </a:rPr>
              <a:t>en </a:t>
            </a:r>
            <a:r>
              <a:rPr lang="en-US" sz="1200" i="1" kern="1200" dirty="0">
                <a:solidFill>
                  <a:schemeClr val="tx1"/>
                </a:solidFill>
                <a:latin typeface="Times New Roman" pitchFamily="18" charset="0"/>
                <a:ea typeface="+mn-ea"/>
                <a:cs typeface="+mn-cs"/>
              </a:rPr>
              <a:t>T</a:t>
            </a:r>
            <a:r>
              <a:rPr lang="en-US" sz="1200" kern="1200" dirty="0">
                <a:solidFill>
                  <a:schemeClr val="tx1"/>
                </a:solidFill>
                <a:latin typeface="Times New Roman" pitchFamily="18" charset="0"/>
                <a:ea typeface="+mn-ea"/>
                <a:cs typeface="+mn-cs"/>
              </a:rPr>
              <a:t> de </a:t>
            </a:r>
            <a:r>
              <a:rPr lang="en-US" sz="1200" kern="1200" dirty="0" err="1">
                <a:solidFill>
                  <a:schemeClr val="tx1"/>
                </a:solidFill>
                <a:latin typeface="Times New Roman" pitchFamily="18" charset="0"/>
                <a:ea typeface="+mn-ea"/>
                <a:cs typeface="+mn-cs"/>
              </a:rPr>
              <a:t>una</a:t>
            </a:r>
            <a:r>
              <a:rPr lang="en-US" sz="1200" kern="1200" dirty="0">
                <a:solidFill>
                  <a:schemeClr val="tx1"/>
                </a:solidFill>
                <a:latin typeface="Times New Roman" pitchFamily="18" charset="0"/>
                <a:ea typeface="+mn-ea"/>
                <a:cs typeface="+mn-cs"/>
              </a:rPr>
              <a:t> string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siguiendo</a:t>
            </a:r>
            <a:r>
              <a:rPr lang="en-US" sz="1200" kern="1200" baseline="0" dirty="0">
                <a:solidFill>
                  <a:schemeClr val="tx1"/>
                </a:solidFill>
                <a:latin typeface="Times New Roman" pitchFamily="18" charset="0"/>
                <a:ea typeface="+mn-ea"/>
                <a:cs typeface="+mn-cs"/>
              </a:rPr>
              <a:t> el </a:t>
            </a:r>
            <a:r>
              <a:rPr lang="en-US" sz="1200" kern="1200" baseline="0" dirty="0" err="1">
                <a:solidFill>
                  <a:schemeClr val="tx1"/>
                </a:solidFill>
                <a:latin typeface="Times New Roman" pitchFamily="18" charset="0"/>
                <a:ea typeface="+mn-ea"/>
                <a:cs typeface="+mn-cs"/>
              </a:rPr>
              <a:t>camino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hacia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abajo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desde</a:t>
            </a:r>
            <a:r>
              <a:rPr lang="en-US" sz="1200" kern="1200" baseline="0" dirty="0">
                <a:solidFill>
                  <a:schemeClr val="tx1"/>
                </a:solidFill>
                <a:latin typeface="Times New Roman" pitchFamily="18" charset="0"/>
                <a:ea typeface="+mn-ea"/>
                <a:cs typeface="+mn-cs"/>
              </a:rPr>
              <a:t> la </a:t>
            </a:r>
            <a:r>
              <a:rPr lang="en-US" sz="1200" kern="1200" baseline="0" dirty="0" err="1">
                <a:solidFill>
                  <a:schemeClr val="tx1"/>
                </a:solidFill>
                <a:latin typeface="Times New Roman" pitchFamily="18" charset="0"/>
                <a:ea typeface="+mn-ea"/>
                <a:cs typeface="+mn-cs"/>
              </a:rPr>
              <a:t>raíz</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indicado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por</a:t>
            </a:r>
            <a:r>
              <a:rPr lang="en-US" sz="1200" kern="1200" baseline="0" dirty="0">
                <a:solidFill>
                  <a:schemeClr val="tx1"/>
                </a:solidFill>
                <a:latin typeface="Times New Roman" pitchFamily="18" charset="0"/>
                <a:ea typeface="+mn-ea"/>
                <a:cs typeface="+mn-cs"/>
              </a:rPr>
              <a:t> los </a:t>
            </a:r>
            <a:r>
              <a:rPr lang="en-US" sz="1200" kern="1200" dirty="0" err="1">
                <a:solidFill>
                  <a:schemeClr val="tx1"/>
                </a:solidFill>
                <a:latin typeface="Times New Roman" pitchFamily="18" charset="0"/>
                <a:ea typeface="+mn-ea"/>
                <a:cs typeface="+mn-cs"/>
              </a:rPr>
              <a:t>caracteres</a:t>
            </a:r>
            <a:r>
              <a:rPr lang="en-US" sz="1200" kern="1200" dirty="0">
                <a:solidFill>
                  <a:schemeClr val="tx1"/>
                </a:solidFill>
                <a:latin typeface="Times New Roman" pitchFamily="18" charset="0"/>
                <a:ea typeface="+mn-ea"/>
                <a:cs typeface="+mn-cs"/>
              </a:rPr>
              <a:t> en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a:t>
            </a:r>
          </a:p>
          <a:p>
            <a:r>
              <a:rPr lang="en-US" sz="1200" kern="1200" dirty="0">
                <a:solidFill>
                  <a:schemeClr val="tx1"/>
                </a:solidFill>
                <a:latin typeface="Times New Roman" pitchFamily="18" charset="0"/>
                <a:ea typeface="+mn-ea"/>
                <a:cs typeface="+mn-cs"/>
              </a:rPr>
              <a:t>Si este </a:t>
            </a:r>
            <a:r>
              <a:rPr lang="en-US" sz="1200" kern="1200" dirty="0" err="1">
                <a:solidFill>
                  <a:schemeClr val="tx1"/>
                </a:solidFill>
                <a:latin typeface="Times New Roman" pitchFamily="18" charset="0"/>
                <a:ea typeface="+mn-ea"/>
                <a:cs typeface="+mn-cs"/>
              </a:rPr>
              <a:t>camino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puede</a:t>
            </a:r>
            <a:r>
              <a:rPr lang="en-US" sz="1200" kern="1200" baseline="0" dirty="0">
                <a:solidFill>
                  <a:schemeClr val="tx1"/>
                </a:solidFill>
                <a:latin typeface="Times New Roman" pitchFamily="18" charset="0"/>
                <a:ea typeface="+mn-ea"/>
                <a:cs typeface="+mn-cs"/>
              </a:rPr>
              <a:t> ser </a:t>
            </a:r>
            <a:r>
              <a:rPr lang="en-US" sz="1200" kern="1200" baseline="0" dirty="0" err="1">
                <a:solidFill>
                  <a:schemeClr val="tx1"/>
                </a:solidFill>
                <a:latin typeface="Times New Roman" pitchFamily="18" charset="0"/>
                <a:ea typeface="+mn-ea"/>
                <a:cs typeface="+mn-cs"/>
              </a:rPr>
              <a:t>recorrrido</a:t>
            </a:r>
            <a:r>
              <a:rPr lang="en-US" sz="1200" kern="1200" baseline="0" dirty="0">
                <a:solidFill>
                  <a:schemeClr val="tx1"/>
                </a:solidFill>
                <a:latin typeface="Times New Roman" pitchFamily="18" charset="0"/>
                <a:ea typeface="+mn-ea"/>
                <a:cs typeface="+mn-cs"/>
              </a:rPr>
              <a:t> y </a:t>
            </a:r>
            <a:r>
              <a:rPr lang="en-US" sz="1200" kern="1200" baseline="0" dirty="0" err="1">
                <a:solidFill>
                  <a:schemeClr val="tx1"/>
                </a:solidFill>
                <a:latin typeface="Times New Roman" pitchFamily="18" charset="0"/>
                <a:ea typeface="+mn-ea"/>
                <a:cs typeface="+mn-cs"/>
              </a:rPr>
              <a:t>termina</a:t>
            </a:r>
            <a:r>
              <a:rPr lang="en-US" sz="1200" kern="1200" baseline="0" dirty="0">
                <a:solidFill>
                  <a:schemeClr val="tx1"/>
                </a:solidFill>
                <a:latin typeface="Times New Roman" pitchFamily="18" charset="0"/>
                <a:ea typeface="+mn-ea"/>
                <a:cs typeface="+mn-cs"/>
              </a:rPr>
              <a:t> en un </a:t>
            </a:r>
            <a:r>
              <a:rPr lang="en-US" sz="1200" kern="1200" baseline="0" dirty="0" err="1">
                <a:solidFill>
                  <a:schemeClr val="tx1"/>
                </a:solidFill>
                <a:latin typeface="Times New Roman" pitchFamily="18" charset="0"/>
                <a:ea typeface="+mn-ea"/>
                <a:cs typeface="+mn-cs"/>
              </a:rPr>
              <a:t>nodo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externo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entonces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sabemos</a:t>
            </a:r>
            <a:r>
              <a:rPr lang="en-US" sz="1200" kern="1200" dirty="0">
                <a:solidFill>
                  <a:schemeClr val="tx1"/>
                </a:solidFill>
                <a:latin typeface="Times New Roman" pitchFamily="18" charset="0"/>
                <a:ea typeface="+mn-ea"/>
                <a:cs typeface="+mn-cs"/>
              </a:rPr>
              <a:t> que </a:t>
            </a:r>
            <a:r>
              <a:rPr lang="en-US" sz="1200" b="1"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se </a:t>
            </a:r>
            <a:r>
              <a:rPr lang="en-US" sz="1200" kern="1200" dirty="0" err="1">
                <a:solidFill>
                  <a:schemeClr val="tx1"/>
                </a:solidFill>
                <a:latin typeface="Times New Roman" pitchFamily="18" charset="0"/>
                <a:ea typeface="+mn-ea"/>
                <a:cs typeface="+mn-cs"/>
              </a:rPr>
              <a:t>encuentra</a:t>
            </a:r>
            <a:r>
              <a:rPr lang="en-US" sz="1200" kern="1200" dirty="0">
                <a:solidFill>
                  <a:schemeClr val="tx1"/>
                </a:solidFill>
                <a:latin typeface="Times New Roman" pitchFamily="18" charset="0"/>
                <a:ea typeface="+mn-ea"/>
                <a:cs typeface="+mn-cs"/>
              </a:rPr>
              <a:t> en</a:t>
            </a:r>
            <a:r>
              <a:rPr lang="en-US" sz="1200" kern="1200" baseline="0" dirty="0">
                <a:solidFill>
                  <a:schemeClr val="tx1"/>
                </a:solidFill>
                <a:latin typeface="Times New Roman" pitchFamily="18" charset="0"/>
                <a:ea typeface="+mn-ea"/>
                <a:cs typeface="+mn-cs"/>
              </a:rPr>
              <a:t> el </a:t>
            </a:r>
            <a:r>
              <a:rPr lang="en-US" sz="1200" kern="1200" baseline="0" dirty="0" err="1">
                <a:solidFill>
                  <a:schemeClr val="tx1"/>
                </a:solidFill>
                <a:latin typeface="Times New Roman" pitchFamily="18" charset="0"/>
                <a:ea typeface="+mn-ea"/>
                <a:cs typeface="+mn-cs"/>
              </a:rPr>
              <a:t>diccionario</a:t>
            </a:r>
            <a:r>
              <a:rPr lang="en-US" sz="1200" kern="1200" dirty="0">
                <a:solidFill>
                  <a:schemeClr val="tx1"/>
                </a:solidFill>
                <a:latin typeface="Times New Roman" pitchFamily="18" charset="0"/>
                <a:ea typeface="+mn-ea"/>
                <a:cs typeface="+mn-cs"/>
              </a:rPr>
              <a:t>. </a:t>
            </a:r>
          </a:p>
          <a:p>
            <a:r>
              <a:rPr lang="en-US" sz="1200" kern="1200" dirty="0" err="1">
                <a:solidFill>
                  <a:schemeClr val="tx1"/>
                </a:solidFill>
                <a:latin typeface="Times New Roman" pitchFamily="18" charset="0"/>
                <a:ea typeface="+mn-ea"/>
                <a:cs typeface="+mn-cs"/>
              </a:rPr>
              <a:t>Por</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ejemplo</a:t>
            </a:r>
            <a:r>
              <a:rPr lang="en-US" sz="1200" kern="1200" dirty="0">
                <a:solidFill>
                  <a:schemeClr val="tx1"/>
                </a:solidFill>
                <a:latin typeface="Times New Roman" pitchFamily="18" charset="0"/>
                <a:ea typeface="+mn-ea"/>
                <a:cs typeface="+mn-cs"/>
              </a:rPr>
              <a:t>, en el </a:t>
            </a:r>
            <a:r>
              <a:rPr lang="en-US" sz="1200" kern="1200" dirty="0" err="1">
                <a:solidFill>
                  <a:schemeClr val="tx1"/>
                </a:solidFill>
                <a:latin typeface="Times New Roman" pitchFamily="18" charset="0"/>
                <a:ea typeface="+mn-ea"/>
                <a:cs typeface="+mn-cs"/>
              </a:rPr>
              <a:t>trie</a:t>
            </a:r>
            <a:r>
              <a:rPr lang="en-US" sz="1200" kern="1200" baseline="0" dirty="0">
                <a:solidFill>
                  <a:schemeClr val="tx1"/>
                </a:solidFill>
                <a:latin typeface="Times New Roman" pitchFamily="18" charset="0"/>
                <a:ea typeface="+mn-ea"/>
                <a:cs typeface="+mn-cs"/>
              </a:rPr>
              <a:t> de la </a:t>
            </a:r>
            <a:r>
              <a:rPr lang="en-US" sz="1200" u="sng" kern="1200" dirty="0" err="1">
                <a:solidFill>
                  <a:schemeClr val="tx1"/>
                </a:solidFill>
                <a:latin typeface="Times New Roman" pitchFamily="18" charset="0"/>
                <a:ea typeface="+mn-ea"/>
                <a:cs typeface="+mn-cs"/>
              </a:rPr>
              <a:t>figura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siguiendo</a:t>
            </a:r>
            <a:r>
              <a:rPr lang="en-US" sz="1200" kern="1200" baseline="0" dirty="0">
                <a:solidFill>
                  <a:schemeClr val="tx1"/>
                </a:solidFill>
                <a:latin typeface="Times New Roman" pitchFamily="18" charset="0"/>
                <a:ea typeface="+mn-ea"/>
                <a:cs typeface="+mn-cs"/>
              </a:rPr>
              <a:t> el </a:t>
            </a:r>
            <a:r>
              <a:rPr lang="en-US" sz="1200" kern="1200" baseline="0" dirty="0" err="1">
                <a:solidFill>
                  <a:schemeClr val="tx1"/>
                </a:solidFill>
                <a:latin typeface="Times New Roman" pitchFamily="18" charset="0"/>
                <a:ea typeface="+mn-ea"/>
                <a:cs typeface="+mn-cs"/>
              </a:rPr>
              <a:t>camino</a:t>
            </a:r>
            <a:r>
              <a:rPr lang="en-US" sz="1200" kern="1200" baseline="0" dirty="0">
                <a:solidFill>
                  <a:schemeClr val="tx1"/>
                </a:solidFill>
                <a:latin typeface="Times New Roman" pitchFamily="18" charset="0"/>
                <a:ea typeface="+mn-ea"/>
                <a:cs typeface="+mn-cs"/>
              </a:rPr>
              <a:t> para </a:t>
            </a:r>
            <a:r>
              <a:rPr lang="en-US" sz="1200" b="1" kern="1200" dirty="0">
                <a:solidFill>
                  <a:schemeClr val="tx1"/>
                </a:solidFill>
                <a:latin typeface="Times New Roman" pitchFamily="18" charset="0"/>
                <a:ea typeface="+mn-ea"/>
                <a:cs typeface="+mn-cs"/>
              </a:rPr>
              <a:t>"bull"</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terminamos</a:t>
            </a:r>
            <a:r>
              <a:rPr lang="en-US" sz="1200" kern="1200" baseline="0" dirty="0">
                <a:solidFill>
                  <a:schemeClr val="tx1"/>
                </a:solidFill>
                <a:latin typeface="Times New Roman" pitchFamily="18" charset="0"/>
                <a:ea typeface="+mn-ea"/>
                <a:cs typeface="+mn-cs"/>
              </a:rPr>
              <a:t> en un </a:t>
            </a:r>
            <a:r>
              <a:rPr lang="en-US" sz="1200" kern="1200" baseline="0" dirty="0" err="1">
                <a:solidFill>
                  <a:schemeClr val="tx1"/>
                </a:solidFill>
                <a:latin typeface="Times New Roman" pitchFamily="18" charset="0"/>
                <a:ea typeface="+mn-ea"/>
                <a:cs typeface="+mn-cs"/>
              </a:rPr>
              <a:t>nodo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externo</a:t>
            </a:r>
            <a:r>
              <a:rPr lang="en-US" sz="1200" kern="1200" baseline="0" dirty="0">
                <a:solidFill>
                  <a:schemeClr val="tx1"/>
                </a:solidFill>
                <a:latin typeface="Times New Roman" pitchFamily="18" charset="0"/>
                <a:ea typeface="+mn-ea"/>
                <a:cs typeface="+mn-cs"/>
              </a:rPr>
              <a:t>.</a:t>
            </a:r>
            <a:r>
              <a:rPr lang="en-US" sz="1200" kern="1200" dirty="0">
                <a:solidFill>
                  <a:schemeClr val="tx1"/>
                </a:solidFill>
                <a:latin typeface="Times New Roman" pitchFamily="18" charset="0"/>
                <a:ea typeface="+mn-ea"/>
                <a:cs typeface="+mn-cs"/>
              </a:rPr>
              <a:t>. </a:t>
            </a:r>
          </a:p>
          <a:p>
            <a:endParaRPr lang="es-ES_tradnl" sz="1200" kern="1200" dirty="0">
              <a:solidFill>
                <a:schemeClr val="tx1"/>
              </a:solidFill>
              <a:latin typeface="Times New Roman" pitchFamily="18" charset="0"/>
              <a:ea typeface="+mn-ea"/>
              <a:cs typeface="+mn-cs"/>
            </a:endParaRPr>
          </a:p>
          <a:p>
            <a:r>
              <a:rPr lang="es-ES_tradnl" sz="1200" kern="1200" dirty="0">
                <a:solidFill>
                  <a:schemeClr val="tx1"/>
                </a:solidFill>
                <a:latin typeface="Times New Roman" pitchFamily="18" charset="0"/>
                <a:ea typeface="+mn-ea"/>
                <a:cs typeface="+mn-cs"/>
              </a:rPr>
              <a:t>Si el camino no puede ser recorrido,</a:t>
            </a:r>
            <a:r>
              <a:rPr lang="es-ES_tradnl" sz="1200" kern="1200" baseline="0" dirty="0">
                <a:solidFill>
                  <a:schemeClr val="tx1"/>
                </a:solidFill>
                <a:latin typeface="Times New Roman" pitchFamily="18" charset="0"/>
                <a:ea typeface="+mn-ea"/>
                <a:cs typeface="+mn-cs"/>
              </a:rPr>
              <a:t> o puede recorrerse pero termina en un nodo interno, entonces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a:t>
            </a:r>
            <a:r>
              <a:rPr lang="en-US" sz="1200" b="1" kern="1200" dirty="0">
                <a:solidFill>
                  <a:schemeClr val="tx1"/>
                </a:solidFill>
                <a:latin typeface="Times New Roman" pitchFamily="18" charset="0"/>
                <a:ea typeface="+mn-ea"/>
                <a:cs typeface="+mn-cs"/>
              </a:rPr>
              <a:t>no </a:t>
            </a:r>
            <a:r>
              <a:rPr lang="en-US" sz="1200" b="1" kern="1200" dirty="0" err="1">
                <a:solidFill>
                  <a:schemeClr val="tx1"/>
                </a:solidFill>
                <a:latin typeface="Times New Roman" pitchFamily="18" charset="0"/>
                <a:ea typeface="+mn-ea"/>
                <a:cs typeface="+mn-cs"/>
              </a:rPr>
              <a:t>está</a:t>
            </a:r>
            <a:r>
              <a:rPr lang="en-US" sz="1200" b="1" kern="1200" dirty="0">
                <a:solidFill>
                  <a:schemeClr val="tx1"/>
                </a:solidFill>
                <a:latin typeface="Times New Roman" pitchFamily="18" charset="0"/>
                <a:ea typeface="+mn-ea"/>
                <a:cs typeface="+mn-cs"/>
              </a:rPr>
              <a:t> </a:t>
            </a:r>
            <a:r>
              <a:rPr lang="en-US" sz="1200" kern="1200" dirty="0">
                <a:solidFill>
                  <a:schemeClr val="tx1"/>
                </a:solidFill>
                <a:latin typeface="Times New Roman" pitchFamily="18" charset="0"/>
                <a:ea typeface="+mn-ea"/>
                <a:cs typeface="+mn-cs"/>
              </a:rPr>
              <a:t>en el </a:t>
            </a:r>
            <a:r>
              <a:rPr lang="en-US" sz="1200" kern="1200" dirty="0" err="1">
                <a:solidFill>
                  <a:schemeClr val="tx1"/>
                </a:solidFill>
                <a:latin typeface="Times New Roman" pitchFamily="18" charset="0"/>
                <a:ea typeface="+mn-ea"/>
                <a:cs typeface="+mn-cs"/>
              </a:rPr>
              <a:t>diccionario</a:t>
            </a:r>
            <a:r>
              <a:rPr lang="en-US" sz="1200" kern="1200" dirty="0">
                <a:solidFill>
                  <a:schemeClr val="tx1"/>
                </a:solidFill>
                <a:latin typeface="Times New Roman" pitchFamily="18" charset="0"/>
                <a:ea typeface="+mn-ea"/>
                <a:cs typeface="+mn-cs"/>
              </a:rPr>
              <a:t>. </a:t>
            </a:r>
          </a:p>
          <a:p>
            <a:r>
              <a:rPr lang="en-US" sz="1200" kern="1200" dirty="0">
                <a:solidFill>
                  <a:schemeClr val="tx1"/>
                </a:solidFill>
                <a:latin typeface="Times New Roman" pitchFamily="18" charset="0"/>
                <a:ea typeface="+mn-ea"/>
                <a:cs typeface="+mn-cs"/>
              </a:rPr>
              <a:t>En la </a:t>
            </a:r>
            <a:r>
              <a:rPr lang="en-US" sz="1200" kern="1200" dirty="0" err="1">
                <a:solidFill>
                  <a:schemeClr val="tx1"/>
                </a:solidFill>
                <a:latin typeface="Times New Roman" pitchFamily="18" charset="0"/>
                <a:ea typeface="+mn-ea"/>
                <a:cs typeface="+mn-cs"/>
              </a:rPr>
              <a:t>figura</a:t>
            </a:r>
            <a:r>
              <a:rPr lang="en-US" sz="1200" kern="1200" baseline="0" dirty="0">
                <a:solidFill>
                  <a:schemeClr val="tx1"/>
                </a:solidFill>
                <a:latin typeface="Times New Roman" pitchFamily="18" charset="0"/>
                <a:ea typeface="+mn-ea"/>
                <a:cs typeface="+mn-cs"/>
              </a:rPr>
              <a:t> </a:t>
            </a:r>
            <a:r>
              <a:rPr lang="en-US" sz="1200" kern="1200" dirty="0">
                <a:solidFill>
                  <a:schemeClr val="tx1"/>
                </a:solidFill>
                <a:latin typeface="Times New Roman" pitchFamily="18" charset="0"/>
                <a:ea typeface="+mn-ea"/>
                <a:cs typeface="+mn-cs"/>
              </a:rPr>
              <a:t>, el</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camino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para</a:t>
            </a:r>
            <a:r>
              <a:rPr lang="en-US" sz="1200" kern="1200" baseline="0" dirty="0">
                <a:solidFill>
                  <a:schemeClr val="tx1"/>
                </a:solidFill>
                <a:latin typeface="Times New Roman" pitchFamily="18" charset="0"/>
                <a:ea typeface="+mn-ea"/>
                <a:cs typeface="+mn-cs"/>
              </a:rPr>
              <a:t> </a:t>
            </a:r>
            <a:r>
              <a:rPr lang="en-US" sz="1200" b="1" kern="1200" dirty="0">
                <a:solidFill>
                  <a:schemeClr val="tx1"/>
                </a:solidFill>
                <a:latin typeface="Times New Roman" pitchFamily="18" charset="0"/>
                <a:ea typeface="+mn-ea"/>
                <a:cs typeface="+mn-cs"/>
              </a:rPr>
              <a:t>"bet"</a:t>
            </a:r>
            <a:r>
              <a:rPr lang="en-US" sz="1200" kern="1200" dirty="0">
                <a:solidFill>
                  <a:schemeClr val="tx1"/>
                </a:solidFill>
                <a:latin typeface="Times New Roman" pitchFamily="18" charset="0"/>
                <a:ea typeface="+mn-ea"/>
                <a:cs typeface="+mn-cs"/>
              </a:rPr>
              <a:t> no </a:t>
            </a:r>
            <a:r>
              <a:rPr lang="en-US" sz="1200" kern="1200" dirty="0" err="1">
                <a:solidFill>
                  <a:schemeClr val="tx1"/>
                </a:solidFill>
                <a:latin typeface="Times New Roman" pitchFamily="18" charset="0"/>
                <a:ea typeface="+mn-ea"/>
                <a:cs typeface="+mn-cs"/>
              </a:rPr>
              <a:t>puede</a:t>
            </a:r>
            <a:r>
              <a:rPr lang="en-US" sz="1200" kern="1200" baseline="0" dirty="0">
                <a:solidFill>
                  <a:schemeClr val="tx1"/>
                </a:solidFill>
                <a:latin typeface="Times New Roman" pitchFamily="18" charset="0"/>
                <a:ea typeface="+mn-ea"/>
                <a:cs typeface="+mn-cs"/>
              </a:rPr>
              <a:t> ser </a:t>
            </a:r>
            <a:r>
              <a:rPr lang="en-US" sz="1200" kern="1200" baseline="0" dirty="0" err="1">
                <a:solidFill>
                  <a:schemeClr val="tx1"/>
                </a:solidFill>
                <a:latin typeface="Times New Roman" pitchFamily="18" charset="0"/>
                <a:ea typeface="+mn-ea"/>
                <a:cs typeface="+mn-cs"/>
              </a:rPr>
              <a:t>recorrrido</a:t>
            </a:r>
            <a:r>
              <a:rPr lang="en-US" sz="1200" kern="1200" baseline="0" dirty="0">
                <a:solidFill>
                  <a:schemeClr val="tx1"/>
                </a:solidFill>
                <a:latin typeface="Times New Roman" pitchFamily="18" charset="0"/>
                <a:ea typeface="+mn-ea"/>
                <a:cs typeface="+mn-cs"/>
              </a:rPr>
              <a:t>, y el </a:t>
            </a:r>
            <a:r>
              <a:rPr lang="en-US" sz="1200" kern="1200" baseline="0" dirty="0" err="1">
                <a:solidFill>
                  <a:schemeClr val="tx1"/>
                </a:solidFill>
                <a:latin typeface="Times New Roman" pitchFamily="18" charset="0"/>
                <a:ea typeface="+mn-ea"/>
                <a:cs typeface="+mn-cs"/>
              </a:rPr>
              <a:t>camino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para</a:t>
            </a:r>
            <a:r>
              <a:rPr lang="en-US" sz="1200" kern="1200" baseline="0" dirty="0">
                <a:solidFill>
                  <a:schemeClr val="tx1"/>
                </a:solidFill>
                <a:latin typeface="Times New Roman" pitchFamily="18" charset="0"/>
                <a:ea typeface="+mn-ea"/>
                <a:cs typeface="+mn-cs"/>
              </a:rPr>
              <a:t> </a:t>
            </a:r>
            <a:r>
              <a:rPr lang="en-US" sz="1200" b="1" kern="1200" dirty="0">
                <a:solidFill>
                  <a:schemeClr val="tx1"/>
                </a:solidFill>
                <a:latin typeface="Times New Roman" pitchFamily="18" charset="0"/>
                <a:ea typeface="+mn-ea"/>
                <a:cs typeface="+mn-cs"/>
              </a:rPr>
              <a:t>"be"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termina</a:t>
            </a:r>
            <a:r>
              <a:rPr lang="en-US" sz="1200" kern="1200" dirty="0">
                <a:solidFill>
                  <a:schemeClr val="tx1"/>
                </a:solidFill>
                <a:latin typeface="Times New Roman" pitchFamily="18" charset="0"/>
                <a:ea typeface="+mn-ea"/>
                <a:cs typeface="+mn-cs"/>
              </a:rPr>
              <a:t> en un </a:t>
            </a:r>
            <a:r>
              <a:rPr lang="en-US" sz="1200" kern="1200" dirty="0" err="1">
                <a:solidFill>
                  <a:schemeClr val="tx1"/>
                </a:solidFill>
                <a:latin typeface="Times New Roman" pitchFamily="18" charset="0"/>
                <a:ea typeface="+mn-ea"/>
                <a:cs typeface="+mn-cs"/>
              </a:rPr>
              <a:t>nodo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interno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Por</a:t>
            </a:r>
            <a:r>
              <a:rPr lang="en-US" sz="1200" kern="1200" dirty="0">
                <a:solidFill>
                  <a:schemeClr val="tx1"/>
                </a:solidFill>
                <a:latin typeface="Times New Roman" pitchFamily="18" charset="0"/>
                <a:ea typeface="+mn-ea"/>
                <a:cs typeface="+mn-cs"/>
              </a:rPr>
              <a:t> lo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tanto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ninguna</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las</a:t>
            </a:r>
            <a:r>
              <a:rPr lang="en-US" sz="1200" kern="1200" baseline="0" dirty="0">
                <a:solidFill>
                  <a:schemeClr val="tx1"/>
                </a:solidFill>
                <a:latin typeface="Times New Roman" pitchFamily="18" charset="0"/>
                <a:ea typeface="+mn-ea"/>
                <a:cs typeface="+mn-cs"/>
              </a:rPr>
              <a:t> dos </a:t>
            </a:r>
            <a:r>
              <a:rPr lang="en-US" sz="1200" kern="1200" baseline="0" dirty="0" err="1">
                <a:solidFill>
                  <a:schemeClr val="tx1"/>
                </a:solidFill>
                <a:latin typeface="Times New Roman" pitchFamily="18" charset="0"/>
                <a:ea typeface="+mn-ea"/>
                <a:cs typeface="+mn-cs"/>
              </a:rPr>
              <a:t>palabras</a:t>
            </a:r>
            <a:r>
              <a:rPr lang="en-US" sz="1200" kern="1200" baseline="0" dirty="0">
                <a:solidFill>
                  <a:schemeClr val="tx1"/>
                </a:solidFill>
                <a:latin typeface="Times New Roman" pitchFamily="18" charset="0"/>
                <a:ea typeface="+mn-ea"/>
                <a:cs typeface="+mn-cs"/>
              </a:rPr>
              <a:t> se </a:t>
            </a:r>
            <a:r>
              <a:rPr lang="en-US" sz="1200" kern="1200" baseline="0" dirty="0" err="1">
                <a:solidFill>
                  <a:schemeClr val="tx1"/>
                </a:solidFill>
                <a:latin typeface="Times New Roman" pitchFamily="18" charset="0"/>
                <a:ea typeface="+mn-ea"/>
                <a:cs typeface="+mn-cs"/>
              </a:rPr>
              <a:t>encuentra</a:t>
            </a:r>
            <a:r>
              <a:rPr lang="en-US" sz="1200" kern="1200" baseline="0" dirty="0">
                <a:solidFill>
                  <a:schemeClr val="tx1"/>
                </a:solidFill>
                <a:latin typeface="Times New Roman" pitchFamily="18" charset="0"/>
                <a:ea typeface="+mn-ea"/>
                <a:cs typeface="+mn-cs"/>
              </a:rPr>
              <a:t> en el </a:t>
            </a:r>
            <a:r>
              <a:rPr lang="en-US" sz="1200" kern="1200" baseline="0" dirty="0" err="1">
                <a:solidFill>
                  <a:schemeClr val="tx1"/>
                </a:solidFill>
                <a:latin typeface="Times New Roman" pitchFamily="18" charset="0"/>
                <a:ea typeface="+mn-ea"/>
                <a:cs typeface="+mn-cs"/>
              </a:rPr>
              <a:t>diccionario</a:t>
            </a:r>
            <a:r>
              <a:rPr lang="en-US" sz="1200" kern="1200" baseline="0" dirty="0">
                <a:solidFill>
                  <a:schemeClr val="tx1"/>
                </a:solidFill>
                <a:latin typeface="Times New Roman" pitchFamily="18" charset="0"/>
                <a:ea typeface="+mn-ea"/>
                <a:cs typeface="+mn-cs"/>
              </a:rPr>
              <a:t>. </a:t>
            </a:r>
            <a:endParaRPr lang="en-US" sz="1200" kern="1200" dirty="0">
              <a:solidFill>
                <a:schemeClr val="tx1"/>
              </a:solidFill>
              <a:latin typeface="Times New Roman" pitchFamily="18" charset="0"/>
              <a:ea typeface="+mn-ea"/>
              <a:cs typeface="+mn-cs"/>
            </a:endParaRPr>
          </a:p>
          <a:p>
            <a:endParaRPr lang="en-US" sz="1200" kern="1200" dirty="0">
              <a:solidFill>
                <a:schemeClr val="tx1"/>
              </a:solidFill>
              <a:latin typeface="Times New Roman" pitchFamily="18" charset="0"/>
              <a:ea typeface="+mn-ea"/>
              <a:cs typeface="+mn-cs"/>
            </a:endParaRPr>
          </a:p>
          <a:p>
            <a:r>
              <a:rPr lang="en-US" sz="1200" kern="1200" dirty="0" err="1">
                <a:solidFill>
                  <a:schemeClr val="tx1"/>
                </a:solidFill>
                <a:latin typeface="Times New Roman" pitchFamily="18" charset="0"/>
                <a:ea typeface="+mn-ea"/>
                <a:cs typeface="+mn-cs"/>
              </a:rPr>
              <a:t>Notese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que</a:t>
            </a:r>
            <a:r>
              <a:rPr lang="en-US" sz="1200" kern="1200" dirty="0">
                <a:solidFill>
                  <a:schemeClr val="tx1"/>
                </a:solidFill>
                <a:latin typeface="Times New Roman" pitchFamily="18" charset="0"/>
                <a:ea typeface="+mn-ea"/>
                <a:cs typeface="+mn-cs"/>
              </a:rPr>
              <a:t> en </a:t>
            </a:r>
            <a:r>
              <a:rPr lang="en-US" sz="1200" kern="1200" dirty="0" err="1">
                <a:solidFill>
                  <a:schemeClr val="tx1"/>
                </a:solidFill>
                <a:latin typeface="Times New Roman" pitchFamily="18" charset="0"/>
                <a:ea typeface="+mn-ea"/>
                <a:cs typeface="+mn-cs"/>
              </a:rPr>
              <a:t>esta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implementación</a:t>
            </a:r>
            <a:r>
              <a:rPr lang="en-US" sz="1200" kern="1200" baseline="0" dirty="0">
                <a:solidFill>
                  <a:schemeClr val="tx1"/>
                </a:solidFill>
                <a:latin typeface="Times New Roman" pitchFamily="18" charset="0"/>
                <a:ea typeface="+mn-ea"/>
                <a:cs typeface="+mn-cs"/>
              </a:rPr>
              <a:t> del </a:t>
            </a:r>
            <a:r>
              <a:rPr lang="en-US" sz="1200" kern="1200" baseline="0" dirty="0" err="1">
                <a:solidFill>
                  <a:schemeClr val="tx1"/>
                </a:solidFill>
                <a:latin typeface="Times New Roman" pitchFamily="18" charset="0"/>
                <a:ea typeface="+mn-ea"/>
                <a:cs typeface="+mn-cs"/>
              </a:rPr>
              <a:t>diccionario</a:t>
            </a:r>
            <a:r>
              <a:rPr lang="en-US" sz="1200" kern="1200" baseline="0" dirty="0">
                <a:solidFill>
                  <a:schemeClr val="tx1"/>
                </a:solidFill>
                <a:latin typeface="Times New Roman" pitchFamily="18" charset="0"/>
                <a:ea typeface="+mn-ea"/>
                <a:cs typeface="+mn-cs"/>
              </a:rPr>
              <a:t>, se </a:t>
            </a:r>
            <a:r>
              <a:rPr lang="en-US" sz="1200" kern="1200" baseline="0" dirty="0" err="1">
                <a:solidFill>
                  <a:schemeClr val="tx1"/>
                </a:solidFill>
                <a:latin typeface="Times New Roman" pitchFamily="18" charset="0"/>
                <a:ea typeface="+mn-ea"/>
                <a:cs typeface="+mn-cs"/>
              </a:rPr>
              <a:t>comparan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caracteres</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individuales</a:t>
            </a:r>
            <a:r>
              <a:rPr lang="en-US" sz="1200" kern="1200" baseline="0" dirty="0">
                <a:solidFill>
                  <a:schemeClr val="tx1"/>
                </a:solidFill>
                <a:latin typeface="Times New Roman" pitchFamily="18" charset="0"/>
                <a:ea typeface="+mn-ea"/>
                <a:cs typeface="+mn-cs"/>
              </a:rPr>
              <a:t> en </a:t>
            </a:r>
            <a:r>
              <a:rPr lang="en-US" sz="1200" kern="1200" baseline="0" dirty="0" err="1">
                <a:solidFill>
                  <a:schemeClr val="tx1"/>
                </a:solidFill>
                <a:latin typeface="Times New Roman" pitchFamily="18" charset="0"/>
                <a:ea typeface="+mn-ea"/>
                <a:cs typeface="+mn-cs"/>
              </a:rPr>
              <a:t>vez</a:t>
            </a:r>
            <a:r>
              <a:rPr lang="en-US" sz="1200" kern="1200" baseline="0" dirty="0">
                <a:solidFill>
                  <a:schemeClr val="tx1"/>
                </a:solidFill>
                <a:latin typeface="Times New Roman" pitchFamily="18" charset="0"/>
                <a:ea typeface="+mn-ea"/>
                <a:cs typeface="+mn-cs"/>
              </a:rPr>
              <a:t> de strings </a:t>
            </a:r>
            <a:r>
              <a:rPr lang="en-US" sz="1200" kern="1200" baseline="0" dirty="0" err="1">
                <a:solidFill>
                  <a:schemeClr val="tx1"/>
                </a:solidFill>
                <a:latin typeface="Times New Roman" pitchFamily="18" charset="0"/>
                <a:ea typeface="+mn-ea"/>
                <a:cs typeface="+mn-cs"/>
              </a:rPr>
              <a:t>completas</a:t>
            </a:r>
            <a:r>
              <a:rPr lang="en-US" sz="1200" kern="1200" baseline="0" dirty="0">
                <a:solidFill>
                  <a:schemeClr val="tx1"/>
                </a:solidFill>
                <a:latin typeface="Times New Roman" pitchFamily="18" charset="0"/>
                <a:ea typeface="+mn-ea"/>
                <a:cs typeface="+mn-cs"/>
              </a:rPr>
              <a:t>. </a:t>
            </a:r>
          </a:p>
          <a:p>
            <a:endParaRPr lang="en-US" sz="1200" kern="1200" baseline="0" dirty="0">
              <a:solidFill>
                <a:schemeClr val="tx1"/>
              </a:solidFill>
              <a:latin typeface="Times New Roman" pitchFamily="18" charset="0"/>
              <a:ea typeface="+mn-ea"/>
              <a:cs typeface="+mn-cs"/>
            </a:endParaRPr>
          </a:p>
          <a:p>
            <a:r>
              <a:rPr lang="en-US" sz="1200" kern="1200" baseline="0" dirty="0" err="1">
                <a:solidFill>
                  <a:schemeClr val="tx1"/>
                </a:solidFill>
                <a:latin typeface="Times New Roman" pitchFamily="18" charset="0"/>
                <a:ea typeface="+mn-ea"/>
                <a:cs typeface="+mn-cs"/>
              </a:rPr>
              <a:t>Es</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fácil</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ver</a:t>
            </a:r>
            <a:r>
              <a:rPr lang="en-US" sz="1200" kern="1200" baseline="0" dirty="0">
                <a:solidFill>
                  <a:schemeClr val="tx1"/>
                </a:solidFill>
                <a:latin typeface="Times New Roman" pitchFamily="18" charset="0"/>
                <a:ea typeface="+mn-ea"/>
                <a:cs typeface="+mn-cs"/>
              </a:rPr>
              <a:t> que el </a:t>
            </a:r>
            <a:r>
              <a:rPr lang="en-US" sz="1200" kern="1200" baseline="0" dirty="0" err="1">
                <a:solidFill>
                  <a:schemeClr val="tx1"/>
                </a:solidFill>
                <a:latin typeface="Times New Roman" pitchFamily="18" charset="0"/>
                <a:ea typeface="+mn-ea"/>
                <a:cs typeface="+mn-cs"/>
              </a:rPr>
              <a:t>tiempo</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ejecución</a:t>
            </a:r>
            <a:r>
              <a:rPr lang="en-US" sz="1200" kern="1200" baseline="0" dirty="0">
                <a:solidFill>
                  <a:schemeClr val="tx1"/>
                </a:solidFill>
                <a:latin typeface="Times New Roman" pitchFamily="18" charset="0"/>
                <a:ea typeface="+mn-ea"/>
                <a:cs typeface="+mn-cs"/>
              </a:rPr>
              <a:t> de la </a:t>
            </a:r>
            <a:r>
              <a:rPr lang="en-US" sz="1200" kern="1200" baseline="0" dirty="0" err="1">
                <a:solidFill>
                  <a:schemeClr val="tx1"/>
                </a:solidFill>
                <a:latin typeface="Times New Roman" pitchFamily="18" charset="0"/>
                <a:ea typeface="+mn-ea"/>
                <a:cs typeface="+mn-cs"/>
              </a:rPr>
              <a:t>búsqueda</a:t>
            </a:r>
            <a:r>
              <a:rPr lang="en-US" sz="1200" kern="1200" baseline="0" dirty="0">
                <a:solidFill>
                  <a:schemeClr val="tx1"/>
                </a:solidFill>
                <a:latin typeface="Times New Roman" pitchFamily="18" charset="0"/>
                <a:ea typeface="+mn-ea"/>
                <a:cs typeface="+mn-cs"/>
              </a:rPr>
              <a:t> para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string de </a:t>
            </a:r>
            <a:r>
              <a:rPr lang="en-US" sz="1200" kern="1200" baseline="0" dirty="0" err="1">
                <a:solidFill>
                  <a:schemeClr val="tx1"/>
                </a:solidFill>
                <a:latin typeface="Times New Roman" pitchFamily="18" charset="0"/>
                <a:ea typeface="+mn-ea"/>
                <a:cs typeface="+mn-cs"/>
              </a:rPr>
              <a:t>tamaño</a:t>
            </a:r>
            <a:r>
              <a:rPr lang="en-US" sz="1200" kern="1200" baseline="0" dirty="0">
                <a:solidFill>
                  <a:schemeClr val="tx1"/>
                </a:solidFill>
                <a:latin typeface="Times New Roman" pitchFamily="18" charset="0"/>
                <a:ea typeface="+mn-ea"/>
                <a:cs typeface="+mn-cs"/>
              </a:rPr>
              <a:t> </a:t>
            </a:r>
            <a:r>
              <a:rPr lang="en-US" sz="1200" b="1" i="0" kern="1200" baseline="0" dirty="0">
                <a:solidFill>
                  <a:schemeClr val="tx1"/>
                </a:solidFill>
                <a:latin typeface="Times New Roman" pitchFamily="18" charset="0"/>
                <a:ea typeface="+mn-ea"/>
                <a:cs typeface="+mn-cs"/>
              </a:rPr>
              <a:t>m </a:t>
            </a:r>
            <a:r>
              <a:rPr lang="en-US" sz="1200" i="0" kern="1200" baseline="0" dirty="0" err="1">
                <a:solidFill>
                  <a:schemeClr val="tx1"/>
                </a:solidFill>
                <a:latin typeface="Times New Roman" pitchFamily="18" charset="0"/>
                <a:ea typeface="+mn-ea"/>
                <a:cs typeface="+mn-cs"/>
              </a:rPr>
              <a:t>es</a:t>
            </a:r>
            <a:r>
              <a:rPr lang="en-US" sz="1200" i="0" kern="1200" baseline="0" dirty="0">
                <a:solidFill>
                  <a:schemeClr val="tx1"/>
                </a:solidFill>
                <a:latin typeface="Times New Roman" pitchFamily="18" charset="0"/>
                <a:ea typeface="+mn-ea"/>
                <a:cs typeface="+mn-cs"/>
              </a:rPr>
              <a:t> </a:t>
            </a:r>
            <a:r>
              <a:rPr lang="en-US" sz="1200" b="1" i="1" kern="1200" dirty="0">
                <a:solidFill>
                  <a:schemeClr val="tx1"/>
                </a:solidFill>
                <a:latin typeface="Times New Roman" pitchFamily="18" charset="0"/>
                <a:ea typeface="+mn-ea"/>
                <a:cs typeface="+mn-cs"/>
              </a:rPr>
              <a:t>O</a:t>
            </a:r>
            <a:r>
              <a:rPr lang="en-US" sz="1200" b="1" kern="1200" dirty="0">
                <a:solidFill>
                  <a:schemeClr val="tx1"/>
                </a:solidFill>
                <a:latin typeface="Times New Roman" pitchFamily="18" charset="0"/>
                <a:ea typeface="+mn-ea"/>
                <a:cs typeface="+mn-cs"/>
              </a:rPr>
              <a:t>(</a:t>
            </a:r>
            <a:r>
              <a:rPr lang="en-US" sz="1200" b="1" i="1" kern="1200" dirty="0">
                <a:solidFill>
                  <a:schemeClr val="tx1"/>
                </a:solidFill>
                <a:latin typeface="Times New Roman" pitchFamily="18" charset="0"/>
                <a:ea typeface="+mn-ea"/>
                <a:cs typeface="+mn-cs"/>
              </a:rPr>
              <a:t>dm</a:t>
            </a:r>
            <a:r>
              <a:rPr lang="en-US" sz="1200" b="1" kern="1200" dirty="0">
                <a:solidFill>
                  <a:schemeClr val="tx1"/>
                </a:solidFill>
                <a:latin typeface="Times New Roman" pitchFamily="18" charset="0"/>
                <a:ea typeface="+mn-ea"/>
                <a:cs typeface="+mn-cs"/>
              </a:rPr>
              <a:t>)</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donde</a:t>
            </a:r>
            <a:r>
              <a:rPr lang="en-US" sz="1200" kern="1200" dirty="0">
                <a:solidFill>
                  <a:schemeClr val="tx1"/>
                </a:solidFill>
                <a:latin typeface="Times New Roman" pitchFamily="18" charset="0"/>
                <a:ea typeface="+mn-ea"/>
                <a:cs typeface="+mn-cs"/>
              </a:rPr>
              <a:t> </a:t>
            </a:r>
            <a:r>
              <a:rPr lang="en-US" sz="1200" b="1" i="1" kern="1200" dirty="0">
                <a:solidFill>
                  <a:schemeClr val="tx1"/>
                </a:solidFill>
                <a:latin typeface="Times New Roman" pitchFamily="18" charset="0"/>
                <a:ea typeface="+mn-ea"/>
                <a:cs typeface="+mn-cs"/>
              </a:rPr>
              <a:t>d</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el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alfabeto</a:t>
            </a:r>
            <a:endParaRPr lang="en-US" sz="1200" kern="1200" dirty="0">
              <a:solidFill>
                <a:schemeClr val="tx1"/>
              </a:solidFill>
              <a:latin typeface="Times New Roman" pitchFamily="18" charset="0"/>
              <a:ea typeface="+mn-ea"/>
              <a:cs typeface="+mn-cs"/>
            </a:endParaRPr>
          </a:p>
          <a:p>
            <a:r>
              <a:rPr lang="es-ES_tradnl" sz="1200" kern="1200" dirty="0">
                <a:solidFill>
                  <a:schemeClr val="tx1"/>
                </a:solidFill>
                <a:latin typeface="Times New Roman" pitchFamily="18" charset="0"/>
                <a:ea typeface="+mn-ea"/>
                <a:cs typeface="+mn-cs"/>
              </a:rPr>
              <a:t>Efectivamente, visitamos como máximo </a:t>
            </a:r>
            <a:r>
              <a:rPr lang="en-US" sz="1200" b="1" i="1" kern="1200" dirty="0">
                <a:solidFill>
                  <a:schemeClr val="tx1"/>
                </a:solidFill>
                <a:latin typeface="Times New Roman" pitchFamily="18" charset="0"/>
                <a:ea typeface="+mn-ea"/>
                <a:cs typeface="+mn-cs"/>
              </a:rPr>
              <a:t>m</a:t>
            </a:r>
            <a:r>
              <a:rPr lang="en-US" sz="1200" b="1" kern="1200" dirty="0">
                <a:solidFill>
                  <a:schemeClr val="tx1"/>
                </a:solidFill>
                <a:latin typeface="Times New Roman" pitchFamily="18" charset="0"/>
                <a:ea typeface="+mn-ea"/>
                <a:cs typeface="+mn-cs"/>
              </a:rPr>
              <a:t> + 1</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nodos</a:t>
            </a:r>
            <a:r>
              <a:rPr lang="en-US" sz="1200" kern="1200" dirty="0">
                <a:solidFill>
                  <a:schemeClr val="tx1"/>
                </a:solidFill>
                <a:latin typeface="Times New Roman" pitchFamily="18" charset="0"/>
                <a:ea typeface="+mn-ea"/>
                <a:cs typeface="+mn-cs"/>
              </a:rPr>
              <a:t> de</a:t>
            </a:r>
            <a:r>
              <a:rPr lang="en-US" sz="1200" kern="1200" baseline="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T</a:t>
            </a:r>
            <a:r>
              <a:rPr lang="en-US" sz="1200" kern="1200" dirty="0">
                <a:solidFill>
                  <a:schemeClr val="tx1"/>
                </a:solidFill>
                <a:latin typeface="Times New Roman" pitchFamily="18" charset="0"/>
                <a:ea typeface="+mn-ea"/>
                <a:cs typeface="+mn-cs"/>
              </a:rPr>
              <a:t> y </a:t>
            </a:r>
            <a:r>
              <a:rPr lang="en-US" sz="1200" kern="1200" dirty="0" err="1">
                <a:solidFill>
                  <a:schemeClr val="tx1"/>
                </a:solidFill>
                <a:latin typeface="Times New Roman" pitchFamily="18" charset="0"/>
                <a:ea typeface="+mn-ea"/>
                <a:cs typeface="+mn-cs"/>
              </a:rPr>
              <a:t>gastamos</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tiempo</a:t>
            </a:r>
            <a:r>
              <a:rPr lang="en-US" sz="1200" kern="1200" dirty="0">
                <a:solidFill>
                  <a:schemeClr val="tx1"/>
                </a:solidFill>
                <a:latin typeface="Times New Roman" pitchFamily="18" charset="0"/>
                <a:ea typeface="+mn-ea"/>
                <a:cs typeface="+mn-cs"/>
              </a:rPr>
              <a:t> </a:t>
            </a:r>
            <a:r>
              <a:rPr lang="en-US" sz="1200" b="1" i="1" kern="1200" dirty="0">
                <a:solidFill>
                  <a:schemeClr val="tx1"/>
                </a:solidFill>
                <a:latin typeface="Times New Roman" pitchFamily="18" charset="0"/>
                <a:ea typeface="+mn-ea"/>
                <a:cs typeface="+mn-cs"/>
              </a:rPr>
              <a:t>O</a:t>
            </a:r>
            <a:r>
              <a:rPr lang="en-US" sz="1200" b="1" kern="1200" dirty="0">
                <a:solidFill>
                  <a:schemeClr val="tx1"/>
                </a:solidFill>
                <a:latin typeface="Times New Roman" pitchFamily="18" charset="0"/>
                <a:ea typeface="+mn-ea"/>
                <a:cs typeface="+mn-cs"/>
              </a:rPr>
              <a:t>(</a:t>
            </a:r>
            <a:r>
              <a:rPr lang="en-US" sz="1200" b="1" i="1" kern="1200" dirty="0">
                <a:solidFill>
                  <a:schemeClr val="tx1"/>
                </a:solidFill>
                <a:latin typeface="Times New Roman" pitchFamily="18" charset="0"/>
                <a:ea typeface="+mn-ea"/>
                <a:cs typeface="+mn-cs"/>
              </a:rPr>
              <a:t>d</a:t>
            </a:r>
            <a:r>
              <a:rPr lang="en-US" sz="1200" b="1" kern="1200" dirty="0">
                <a:solidFill>
                  <a:schemeClr val="tx1"/>
                </a:solidFill>
                <a:latin typeface="Times New Roman" pitchFamily="18" charset="0"/>
                <a:ea typeface="+mn-ea"/>
                <a:cs typeface="+mn-cs"/>
              </a:rPr>
              <a:t>)</a:t>
            </a:r>
            <a:r>
              <a:rPr lang="en-US" sz="1200" kern="1200" dirty="0">
                <a:solidFill>
                  <a:schemeClr val="tx1"/>
                </a:solidFill>
                <a:latin typeface="Times New Roman" pitchFamily="18" charset="0"/>
                <a:ea typeface="+mn-ea"/>
                <a:cs typeface="+mn-cs"/>
              </a:rPr>
              <a:t> en </a:t>
            </a:r>
            <a:r>
              <a:rPr lang="en-US" sz="1200" kern="1200" dirty="0" err="1">
                <a:solidFill>
                  <a:schemeClr val="tx1"/>
                </a:solidFill>
                <a:latin typeface="Times New Roman" pitchFamily="18" charset="0"/>
                <a:ea typeface="+mn-ea"/>
                <a:cs typeface="+mn-cs"/>
              </a:rPr>
              <a:t>cada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nodo</a:t>
            </a:r>
            <a:r>
              <a:rPr lang="en-US" sz="1200" kern="1200" dirty="0">
                <a:solidFill>
                  <a:schemeClr val="tx1"/>
                </a:solidFill>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i="0" kern="1200" baseline="0" dirty="0">
                <a:solidFill>
                  <a:schemeClr val="tx1"/>
                </a:solidFill>
                <a:latin typeface="Times New Roman" pitchFamily="18"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49</a:t>
            </a:fld>
            <a:endParaRPr lang="es-ES"/>
          </a:p>
        </p:txBody>
      </p:sp>
    </p:spTree>
    <p:extLst>
      <p:ext uri="{BB962C8B-B14F-4D97-AF65-F5344CB8AC3E}">
        <p14:creationId xmlns:p14="http://schemas.microsoft.com/office/powerpoint/2010/main" val="29688057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_tradnl" dirty="0"/>
              <a:t>Bear</a:t>
            </a:r>
          </a:p>
          <a:p>
            <a:r>
              <a:rPr lang="es-ES_tradnl" dirty="0"/>
              <a:t>Bell</a:t>
            </a:r>
          </a:p>
          <a:p>
            <a:r>
              <a:rPr lang="es-ES_tradnl" dirty="0" err="1"/>
              <a:t>Bid</a:t>
            </a:r>
            <a:endParaRPr lang="es-ES_tradnl" dirty="0"/>
          </a:p>
          <a:p>
            <a:r>
              <a:rPr lang="es-ES_tradnl" dirty="0" err="1"/>
              <a:t>Buy</a:t>
            </a:r>
            <a:endParaRPr lang="es-ES_tradnl" dirty="0"/>
          </a:p>
          <a:p>
            <a:r>
              <a:rPr lang="es-ES_tradnl" dirty="0"/>
              <a:t>Bull</a:t>
            </a:r>
          </a:p>
          <a:p>
            <a:r>
              <a:rPr lang="es-ES_tradnl" dirty="0" err="1"/>
              <a:t>Sell</a:t>
            </a:r>
            <a:endParaRPr lang="es-ES_tradnl" dirty="0"/>
          </a:p>
          <a:p>
            <a:r>
              <a:rPr lang="es-ES_tradnl" dirty="0"/>
              <a:t>Stop</a:t>
            </a:r>
          </a:p>
          <a:p>
            <a:r>
              <a:rPr lang="es-ES_tradnl" dirty="0"/>
              <a:t>Stock</a:t>
            </a:r>
          </a:p>
          <a:p>
            <a:endParaRPr lang="es-ES_tradnl" dirty="0"/>
          </a:p>
          <a:p>
            <a:r>
              <a:rPr lang="es-ES_tradnl" dirty="0"/>
              <a:t>Bell</a:t>
            </a:r>
          </a:p>
          <a:p>
            <a:r>
              <a:rPr lang="es-ES_tradnl" dirty="0" err="1"/>
              <a:t>Seal</a:t>
            </a:r>
            <a:endParaRPr lang="es-ES_tradnl" dirty="0"/>
          </a:p>
          <a:p>
            <a:r>
              <a:rPr lang="es-ES_tradnl" dirty="0" err="1"/>
              <a:t>Buy</a:t>
            </a:r>
            <a:endParaRPr lang="es-ES_tradnl" dirty="0"/>
          </a:p>
          <a:p>
            <a:r>
              <a:rPr lang="es-ES_tradnl" dirty="0" err="1"/>
              <a:t>Buyer</a:t>
            </a:r>
            <a:endParaRPr lang="es-ES_tradnl" dirty="0"/>
          </a:p>
          <a:p>
            <a:r>
              <a:rPr lang="es-ES_tradnl" dirty="0"/>
              <a:t>Head</a:t>
            </a:r>
          </a:p>
          <a:p>
            <a:r>
              <a:rPr lang="es-ES_tradnl" dirty="0"/>
              <a:t>Stop</a:t>
            </a:r>
          </a:p>
          <a:p>
            <a:r>
              <a:rPr lang="es-ES_tradnl" dirty="0" err="1"/>
              <a:t>bid</a:t>
            </a:r>
            <a:endParaRPr lang="es-ES_tradnl"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50</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40A18-0A71-468C-95E1-49E40A613F80}" type="slidenum">
              <a:rPr lang="en-US"/>
              <a:pPr/>
              <a:t>5</a:t>
            </a:fld>
            <a:endParaRPr lang="en-US"/>
          </a:p>
        </p:txBody>
      </p:sp>
      <p:sp>
        <p:nvSpPr>
          <p:cNvPr id="12290" name="Rectangle 2"/>
          <p:cNvSpPr>
            <a:spLocks noGrp="1" noChangeArrowheads="1"/>
          </p:cNvSpPr>
          <p:nvPr>
            <p:ph type="body" idx="1"/>
          </p:nvPr>
        </p:nvSpPr>
        <p:spPr>
          <a:xfrm>
            <a:off x="974725" y="4562477"/>
            <a:ext cx="5365750" cy="4043362"/>
          </a:xfrm>
          <a:ln/>
        </p:spPr>
        <p:txBody>
          <a:bodyPr lIns="97544" tIns="48772" rIns="97544" bIns="48772"/>
          <a:lstStyle/>
          <a:p>
            <a:endParaRPr lang="en-US"/>
          </a:p>
        </p:txBody>
      </p:sp>
      <p:sp>
        <p:nvSpPr>
          <p:cNvPr id="12291" name="Rectangle 3"/>
          <p:cNvSpPr>
            <a:spLocks noGrp="1" noRot="1" noChangeAspect="1" noChangeArrowheads="1" noTextEdit="1"/>
          </p:cNvSpPr>
          <p:nvPr>
            <p:ph type="sldImg"/>
          </p:nvPr>
        </p:nvSpPr>
        <p:spPr>
          <a:xfrm>
            <a:off x="1416050" y="835025"/>
            <a:ext cx="4486275" cy="3365500"/>
          </a:xfrm>
          <a:ln w="12700" cap="flat">
            <a:solidFill>
              <a:schemeClr val="tx1"/>
            </a:solid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a:solidFill>
                  <a:schemeClr val="tx1"/>
                </a:solidFill>
                <a:latin typeface="Times New Roman" pitchFamily="18" charset="0"/>
                <a:ea typeface="+mn-ea"/>
                <a:cs typeface="+mn-cs"/>
              </a:rPr>
              <a:t>Para construir</a:t>
            </a:r>
            <a:r>
              <a:rPr lang="es-ES_tradnl" sz="1200" kern="1200" baseline="0" dirty="0">
                <a:solidFill>
                  <a:schemeClr val="tx1"/>
                </a:solidFill>
                <a:latin typeface="Times New Roman" pitchFamily="18" charset="0"/>
                <a:ea typeface="+mn-ea"/>
                <a:cs typeface="+mn-cs"/>
              </a:rPr>
              <a:t> un </a:t>
            </a:r>
            <a:r>
              <a:rPr lang="es-ES_tradnl" sz="1200" kern="1200" baseline="0" dirty="0" err="1">
                <a:solidFill>
                  <a:schemeClr val="tx1"/>
                </a:solidFill>
                <a:latin typeface="Times New Roman" pitchFamily="18" charset="0"/>
                <a:ea typeface="+mn-ea"/>
                <a:cs typeface="+mn-cs"/>
              </a:rPr>
              <a:t>trie</a:t>
            </a:r>
            <a:r>
              <a:rPr lang="es-ES_tradnl" sz="1200" kern="1200" baseline="0" dirty="0">
                <a:solidFill>
                  <a:schemeClr val="tx1"/>
                </a:solidFill>
                <a:latin typeface="Times New Roman" pitchFamily="18" charset="0"/>
                <a:ea typeface="+mn-ea"/>
                <a:cs typeface="+mn-cs"/>
              </a:rPr>
              <a:t> estándar para un conjunto de </a:t>
            </a:r>
            <a:r>
              <a:rPr lang="en-US" sz="1200" i="1" kern="1200" dirty="0">
                <a:solidFill>
                  <a:schemeClr val="tx1"/>
                </a:solidFill>
                <a:latin typeface="Times New Roman" pitchFamily="18" charset="0"/>
                <a:ea typeface="+mn-ea"/>
                <a:cs typeface="+mn-cs"/>
              </a:rPr>
              <a:t>S</a:t>
            </a:r>
            <a:r>
              <a:rPr lang="en-US" sz="1200" kern="1200" dirty="0">
                <a:solidFill>
                  <a:schemeClr val="tx1"/>
                </a:solidFill>
                <a:latin typeface="Times New Roman" pitchFamily="18" charset="0"/>
                <a:ea typeface="+mn-ea"/>
                <a:cs typeface="+mn-cs"/>
              </a:rPr>
              <a:t> strings, </a:t>
            </a:r>
            <a:r>
              <a:rPr lang="en-US" sz="1200" kern="1200" dirty="0" err="1">
                <a:solidFill>
                  <a:schemeClr val="tx1"/>
                </a:solidFill>
                <a:latin typeface="Times New Roman" pitchFamily="18" charset="0"/>
                <a:ea typeface="+mn-ea"/>
                <a:cs typeface="+mn-cs"/>
              </a:rPr>
              <a:t>podemos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usar</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algoritmo</a:t>
            </a:r>
            <a:r>
              <a:rPr lang="en-US" sz="1200" kern="1200" baseline="0" dirty="0">
                <a:solidFill>
                  <a:schemeClr val="tx1"/>
                </a:solidFill>
                <a:latin typeface="Times New Roman" pitchFamily="18" charset="0"/>
                <a:ea typeface="+mn-ea"/>
                <a:cs typeface="+mn-cs"/>
              </a:rPr>
              <a:t> incremental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inserte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las</a:t>
            </a:r>
            <a:r>
              <a:rPr lang="en-US" sz="1200" kern="1200" baseline="0" dirty="0">
                <a:solidFill>
                  <a:schemeClr val="tx1"/>
                </a:solidFill>
                <a:latin typeface="Times New Roman" pitchFamily="18" charset="0"/>
                <a:ea typeface="+mn-ea"/>
                <a:cs typeface="+mn-cs"/>
              </a:rPr>
              <a:t> strings de a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a:solidFill>
                  <a:schemeClr val="tx1"/>
                </a:solidFill>
                <a:latin typeface="Times New Roman" pitchFamily="18" charset="0"/>
                <a:ea typeface="+mn-ea"/>
                <a:cs typeface="+mn-cs"/>
              </a:rPr>
              <a:t>Recuérdese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ninguna</a:t>
            </a:r>
            <a:r>
              <a:rPr lang="en-US" sz="1200" kern="1200" baseline="0" dirty="0">
                <a:solidFill>
                  <a:schemeClr val="tx1"/>
                </a:solidFill>
                <a:latin typeface="Times New Roman" pitchFamily="18" charset="0"/>
                <a:ea typeface="+mn-ea"/>
                <a:cs typeface="+mn-cs"/>
              </a:rPr>
              <a:t> string de S </a:t>
            </a:r>
            <a:r>
              <a:rPr lang="en-US" sz="1200" kern="1200" baseline="0" dirty="0" err="1">
                <a:solidFill>
                  <a:schemeClr val="tx1"/>
                </a:solidFill>
                <a:latin typeface="Times New Roman" pitchFamily="18" charset="0"/>
                <a:ea typeface="+mn-ea"/>
                <a:cs typeface="+mn-cs"/>
              </a:rPr>
              <a:t>es</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prefijo</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otra</a:t>
            </a:r>
            <a:r>
              <a:rPr lang="en-US" sz="1200" kern="1200" baseline="0" dirty="0">
                <a:solidFill>
                  <a:schemeClr val="tx1"/>
                </a:solidFill>
                <a:latin typeface="Times New Roman" pitchFamily="18" charset="0"/>
                <a:ea typeface="+mn-ea"/>
                <a:cs typeface="+mn-cs"/>
              </a:rPr>
              <a:t> del </a:t>
            </a:r>
            <a:r>
              <a:rPr lang="en-US" sz="1200" kern="1200" baseline="0" dirty="0" err="1">
                <a:solidFill>
                  <a:schemeClr val="tx1"/>
                </a:solidFill>
                <a:latin typeface="Times New Roman" pitchFamily="18" charset="0"/>
                <a:ea typeface="+mn-ea"/>
                <a:cs typeface="+mn-cs"/>
              </a:rPr>
              <a:t>conjunto</a:t>
            </a:r>
            <a:r>
              <a:rPr lang="en-US" sz="1200" kern="1200" baseline="0" dirty="0">
                <a:solidFill>
                  <a:schemeClr val="tx1"/>
                </a:solidFill>
                <a:latin typeface="Times New Roman" pitchFamily="18" charset="0"/>
                <a:ea typeface="+mn-ea"/>
                <a:cs typeface="+mn-cs"/>
              </a:rPr>
              <a:t>.</a:t>
            </a:r>
            <a:endParaRPr lang="en-US" sz="1200" kern="1200" dirty="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mn-ea"/>
                <a:cs typeface="+mn-cs"/>
              </a:rPr>
              <a:t>Para </a:t>
            </a:r>
            <a:r>
              <a:rPr lang="en-US" sz="1200" kern="1200" dirty="0" err="1">
                <a:solidFill>
                  <a:schemeClr val="tx1"/>
                </a:solidFill>
                <a:latin typeface="Times New Roman" pitchFamily="18" charset="0"/>
                <a:ea typeface="+mn-ea"/>
                <a:cs typeface="+mn-cs"/>
              </a:rPr>
              <a:t>insertar</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string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en</a:t>
            </a:r>
            <a:r>
              <a:rPr lang="en-US" sz="1200" kern="1200" baseline="0" dirty="0">
                <a:solidFill>
                  <a:schemeClr val="tx1"/>
                </a:solidFill>
                <a:latin typeface="Times New Roman" pitchFamily="18" charset="0"/>
                <a:ea typeface="+mn-ea"/>
                <a:cs typeface="+mn-cs"/>
              </a:rPr>
              <a:t> el </a:t>
            </a:r>
            <a:r>
              <a:rPr lang="en-US" sz="1200" kern="1200" baseline="0" dirty="0" err="1">
                <a:solidFill>
                  <a:schemeClr val="tx1"/>
                </a:solidFill>
                <a:latin typeface="Times New Roman" pitchFamily="18" charset="0"/>
                <a:ea typeface="+mn-ea"/>
                <a:cs typeface="+mn-cs"/>
              </a:rPr>
              <a:t>trie</a:t>
            </a:r>
            <a:r>
              <a:rPr lang="en-US" sz="1200" kern="1200" baseline="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T</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primero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tratamos</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recorrer</a:t>
            </a:r>
            <a:r>
              <a:rPr lang="en-US" sz="1200" kern="1200" baseline="0" dirty="0">
                <a:solidFill>
                  <a:schemeClr val="tx1"/>
                </a:solidFill>
                <a:latin typeface="Times New Roman" pitchFamily="18" charset="0"/>
                <a:ea typeface="+mn-ea"/>
                <a:cs typeface="+mn-cs"/>
              </a:rPr>
              <a:t> el </a:t>
            </a:r>
            <a:r>
              <a:rPr lang="en-US" sz="1200" kern="1200" baseline="0" dirty="0" err="1">
                <a:solidFill>
                  <a:schemeClr val="tx1"/>
                </a:solidFill>
                <a:latin typeface="Times New Roman" pitchFamily="18" charset="0"/>
                <a:ea typeface="+mn-ea"/>
                <a:cs typeface="+mn-cs"/>
              </a:rPr>
              <a:t>camino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asociado</a:t>
            </a:r>
            <a:r>
              <a:rPr lang="en-US" sz="1200" kern="1200" baseline="0" dirty="0">
                <a:solidFill>
                  <a:schemeClr val="tx1"/>
                </a:solidFill>
                <a:latin typeface="Times New Roman" pitchFamily="18" charset="0"/>
                <a:ea typeface="+mn-ea"/>
                <a:cs typeface="+mn-cs"/>
              </a:rPr>
              <a:t> con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en </a:t>
            </a:r>
            <a:r>
              <a:rPr lang="en-US" sz="1200" i="1" kern="1200" dirty="0">
                <a:solidFill>
                  <a:schemeClr val="tx1"/>
                </a:solidFill>
                <a:latin typeface="Times New Roman" pitchFamily="18" charset="0"/>
                <a:ea typeface="+mn-ea"/>
                <a:cs typeface="+mn-cs"/>
              </a:rPr>
              <a:t>T</a:t>
            </a:r>
            <a:r>
              <a:rPr lang="en-US" sz="1200" kern="1200" dirty="0">
                <a:solidFill>
                  <a:schemeClr val="tx1"/>
                </a:solidFill>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mn-ea"/>
                <a:cs typeface="+mn-cs"/>
              </a:rPr>
              <a:t>Como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no </a:t>
            </a:r>
            <a:r>
              <a:rPr lang="en-US" sz="1200" kern="1200" dirty="0" err="1">
                <a:solidFill>
                  <a:schemeClr val="tx1"/>
                </a:solidFill>
                <a:latin typeface="Times New Roman" pitchFamily="18" charset="0"/>
                <a:ea typeface="+mn-ea"/>
                <a:cs typeface="+mn-cs"/>
              </a:rPr>
              <a:t>está</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todavía</a:t>
            </a:r>
            <a:r>
              <a:rPr lang="en-US" sz="1200" kern="1200" dirty="0">
                <a:solidFill>
                  <a:schemeClr val="tx1"/>
                </a:solidFill>
                <a:latin typeface="Times New Roman" pitchFamily="18" charset="0"/>
                <a:ea typeface="+mn-ea"/>
                <a:cs typeface="+mn-cs"/>
              </a:rPr>
              <a:t> en </a:t>
            </a:r>
            <a:r>
              <a:rPr lang="en-US" sz="1200" i="1" kern="1200" dirty="0">
                <a:solidFill>
                  <a:schemeClr val="tx1"/>
                </a:solidFill>
                <a:latin typeface="Times New Roman" pitchFamily="18" charset="0"/>
                <a:ea typeface="+mn-ea"/>
                <a:cs typeface="+mn-cs"/>
              </a:rPr>
              <a:t>T</a:t>
            </a:r>
            <a:r>
              <a:rPr lang="en-US" sz="1200" kern="1200" dirty="0">
                <a:solidFill>
                  <a:schemeClr val="tx1"/>
                </a:solidFill>
                <a:latin typeface="Times New Roman" pitchFamily="18" charset="0"/>
                <a:ea typeface="+mn-ea"/>
                <a:cs typeface="+mn-cs"/>
              </a:rPr>
              <a:t> y </a:t>
            </a:r>
            <a:r>
              <a:rPr lang="en-US" sz="1200" kern="1200" dirty="0" err="1">
                <a:solidFill>
                  <a:schemeClr val="tx1"/>
                </a:solidFill>
                <a:latin typeface="Times New Roman" pitchFamily="18" charset="0"/>
                <a:ea typeface="+mn-ea"/>
                <a:cs typeface="+mn-cs"/>
              </a:rPr>
              <a:t>ninguna</a:t>
            </a:r>
            <a:r>
              <a:rPr lang="en-US" sz="1200" kern="1200" dirty="0">
                <a:solidFill>
                  <a:schemeClr val="tx1"/>
                </a:solidFill>
                <a:latin typeface="Times New Roman" pitchFamily="18" charset="0"/>
                <a:ea typeface="+mn-ea"/>
                <a:cs typeface="+mn-cs"/>
              </a:rPr>
              <a:t> string de </a:t>
            </a:r>
            <a:r>
              <a:rPr lang="en-US" sz="1200" i="1" kern="1200" dirty="0">
                <a:solidFill>
                  <a:schemeClr val="tx1"/>
                </a:solidFill>
                <a:latin typeface="Times New Roman" pitchFamily="18" charset="0"/>
                <a:ea typeface="+mn-ea"/>
                <a:cs typeface="+mn-cs"/>
              </a:rPr>
              <a:t>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un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prefijo</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otra</a:t>
            </a:r>
            <a:r>
              <a:rPr lang="en-US" sz="1200" kern="1200" baseline="0" dirty="0">
                <a:solidFill>
                  <a:schemeClr val="tx1"/>
                </a:solidFill>
                <a:latin typeface="Times New Roman" pitchFamily="18" charset="0"/>
                <a:ea typeface="+mn-ea"/>
                <a:cs typeface="+mn-cs"/>
              </a:rPr>
              <a:t> </a:t>
            </a:r>
            <a:r>
              <a:rPr lang="en-US" sz="1200" kern="1200" dirty="0">
                <a:solidFill>
                  <a:schemeClr val="tx1"/>
                </a:solidFill>
                <a:latin typeface="Times New Roman" pitchFamily="18" charset="0"/>
                <a:ea typeface="+mn-ea"/>
                <a:cs typeface="+mn-cs"/>
              </a:rPr>
              <a:t>string, </a:t>
            </a:r>
            <a:r>
              <a:rPr lang="en-US" sz="1200" kern="1200" dirty="0" err="1">
                <a:solidFill>
                  <a:schemeClr val="tx1"/>
                </a:solidFill>
                <a:latin typeface="Times New Roman" pitchFamily="18" charset="0"/>
                <a:ea typeface="+mn-ea"/>
                <a:cs typeface="+mn-cs"/>
              </a:rPr>
              <a:t>pararemos</a:t>
            </a:r>
            <a:r>
              <a:rPr lang="en-US" sz="1200" kern="1200" baseline="0" dirty="0">
                <a:solidFill>
                  <a:schemeClr val="tx1"/>
                </a:solidFill>
                <a:latin typeface="Times New Roman" pitchFamily="18" charset="0"/>
                <a:ea typeface="+mn-ea"/>
                <a:cs typeface="+mn-cs"/>
              </a:rPr>
              <a:t> el </a:t>
            </a:r>
            <a:r>
              <a:rPr lang="en-US" sz="1200" kern="1200" baseline="0" dirty="0" err="1">
                <a:solidFill>
                  <a:schemeClr val="tx1"/>
                </a:solidFill>
                <a:latin typeface="Times New Roman" pitchFamily="18" charset="0"/>
                <a:ea typeface="+mn-ea"/>
                <a:cs typeface="+mn-cs"/>
              </a:rPr>
              <a:t>recorrido</a:t>
            </a:r>
            <a:r>
              <a:rPr lang="en-US" sz="1200" kern="1200" baseline="0" dirty="0">
                <a:solidFill>
                  <a:schemeClr val="tx1"/>
                </a:solidFill>
                <a:latin typeface="Times New Roman" pitchFamily="18" charset="0"/>
                <a:ea typeface="+mn-ea"/>
                <a:cs typeface="+mn-cs"/>
              </a:rPr>
              <a:t> del </a:t>
            </a:r>
            <a:r>
              <a:rPr lang="en-US" sz="1200" kern="1200" baseline="0" dirty="0" err="1">
                <a:solidFill>
                  <a:schemeClr val="tx1"/>
                </a:solidFill>
                <a:latin typeface="Times New Roman" pitchFamily="18" charset="0"/>
                <a:ea typeface="+mn-ea"/>
                <a:cs typeface="+mn-cs"/>
              </a:rPr>
              <a:t>camino</a:t>
            </a:r>
            <a:r>
              <a:rPr lang="en-US" sz="1200" kern="1200" baseline="0" dirty="0">
                <a:solidFill>
                  <a:schemeClr val="tx1"/>
                </a:solidFill>
                <a:latin typeface="Times New Roman" pitchFamily="18" charset="0"/>
                <a:ea typeface="+mn-ea"/>
                <a:cs typeface="+mn-cs"/>
              </a:rPr>
              <a:t> en un </a:t>
            </a:r>
            <a:r>
              <a:rPr lang="en-US" sz="1200" kern="1200" baseline="0" dirty="0" err="1">
                <a:solidFill>
                  <a:schemeClr val="tx1"/>
                </a:solidFill>
                <a:latin typeface="Times New Roman" pitchFamily="18" charset="0"/>
                <a:ea typeface="+mn-ea"/>
                <a:cs typeface="+mn-cs"/>
              </a:rPr>
              <a:t>un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nodo</a:t>
            </a:r>
            <a:r>
              <a:rPr lang="en-US" sz="1200" kern="1200" baseline="0" dirty="0">
                <a:solidFill>
                  <a:schemeClr val="tx1"/>
                </a:solidFill>
                <a:latin typeface="Times New Roman" pitchFamily="18" charset="0"/>
                <a:ea typeface="+mn-ea"/>
                <a:cs typeface="+mn-cs"/>
              </a:rPr>
              <a:t> </a:t>
            </a:r>
            <a:r>
              <a:rPr lang="en-US" sz="1200" b="1" i="1" kern="1200" baseline="0" dirty="0" err="1">
                <a:solidFill>
                  <a:schemeClr val="tx1"/>
                </a:solidFill>
                <a:latin typeface="Times New Roman" pitchFamily="18" charset="0"/>
                <a:ea typeface="+mn-ea"/>
                <a:cs typeface="+mn-cs"/>
              </a:rPr>
              <a:t>interno</a:t>
            </a:r>
            <a:r>
              <a:rPr lang="en-US" sz="1200" b="1" i="1" kern="1200" baseline="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v</a:t>
            </a:r>
            <a:r>
              <a:rPr lang="en-US" sz="1200" kern="1200" dirty="0">
                <a:solidFill>
                  <a:schemeClr val="tx1"/>
                </a:solidFill>
                <a:latin typeface="Times New Roman" pitchFamily="18" charset="0"/>
                <a:ea typeface="+mn-ea"/>
                <a:cs typeface="+mn-cs"/>
              </a:rPr>
              <a:t> de </a:t>
            </a:r>
            <a:r>
              <a:rPr lang="en-US" sz="1200" i="1" kern="1200" dirty="0">
                <a:solidFill>
                  <a:schemeClr val="tx1"/>
                </a:solidFill>
                <a:latin typeface="Times New Roman" pitchFamily="18" charset="0"/>
                <a:ea typeface="+mn-ea"/>
                <a:cs typeface="+mn-cs"/>
              </a:rPr>
              <a:t>T</a:t>
            </a:r>
            <a:r>
              <a:rPr lang="en-US" sz="1200" kern="1200" dirty="0">
                <a:solidFill>
                  <a:schemeClr val="tx1"/>
                </a:solidFill>
                <a:latin typeface="Times New Roman" pitchFamily="18" charset="0"/>
                <a:ea typeface="+mn-ea"/>
                <a:cs typeface="+mn-cs"/>
              </a:rPr>
              <a:t> antes de </a:t>
            </a:r>
            <a:r>
              <a:rPr lang="en-US" sz="1200" kern="1200" dirty="0" err="1">
                <a:solidFill>
                  <a:schemeClr val="tx1"/>
                </a:solidFill>
                <a:latin typeface="Times New Roman" pitchFamily="18" charset="0"/>
                <a:ea typeface="+mn-ea"/>
                <a:cs typeface="+mn-cs"/>
              </a:rPr>
              <a:t>alcanzar</a:t>
            </a:r>
            <a:r>
              <a:rPr lang="en-US" sz="1200" kern="1200" dirty="0">
                <a:solidFill>
                  <a:schemeClr val="tx1"/>
                </a:solidFill>
                <a:latin typeface="Times New Roman" pitchFamily="18" charset="0"/>
                <a:ea typeface="+mn-ea"/>
                <a:cs typeface="+mn-cs"/>
              </a:rPr>
              <a:t> el final de la string</a:t>
            </a:r>
            <a:r>
              <a:rPr lang="en-US" sz="1200" kern="1200" baseline="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Entonces</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creamos</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nueva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cadena</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nodos</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descendientes</a:t>
            </a:r>
            <a:r>
              <a:rPr lang="en-US" sz="1200" kern="1200" baseline="0" dirty="0">
                <a:solidFill>
                  <a:schemeClr val="tx1"/>
                </a:solidFill>
                <a:latin typeface="Times New Roman" pitchFamily="18" charset="0"/>
                <a:ea typeface="+mn-ea"/>
                <a:cs typeface="+mn-cs"/>
              </a:rPr>
              <a:t> de </a:t>
            </a:r>
            <a:r>
              <a:rPr lang="en-US" sz="1200" i="1" kern="1200" dirty="0">
                <a:solidFill>
                  <a:schemeClr val="tx1"/>
                </a:solidFill>
                <a:latin typeface="Times New Roman" pitchFamily="18" charset="0"/>
                <a:ea typeface="+mn-ea"/>
                <a:cs typeface="+mn-cs"/>
              </a:rPr>
              <a:t>v</a:t>
            </a:r>
            <a:r>
              <a:rPr lang="en-US" sz="1200" kern="1200" dirty="0">
                <a:solidFill>
                  <a:schemeClr val="tx1"/>
                </a:solidFill>
                <a:latin typeface="Times New Roman" pitchFamily="18" charset="0"/>
                <a:ea typeface="+mn-ea"/>
                <a:cs typeface="+mn-cs"/>
              </a:rPr>
              <a:t> to </a:t>
            </a:r>
            <a:r>
              <a:rPr lang="en-US" sz="1200" kern="1200" dirty="0" err="1">
                <a:solidFill>
                  <a:schemeClr val="tx1"/>
                </a:solidFill>
                <a:latin typeface="Times New Roman" pitchFamily="18" charset="0"/>
                <a:ea typeface="+mn-ea"/>
                <a:cs typeface="+mn-cs"/>
              </a:rPr>
              <a:t>para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almacenar</a:t>
            </a:r>
            <a:r>
              <a:rPr lang="en-US" sz="1200" kern="1200" dirty="0">
                <a:solidFill>
                  <a:schemeClr val="tx1"/>
                </a:solidFill>
                <a:latin typeface="Times New Roman" pitchFamily="18" charset="0"/>
                <a:ea typeface="+mn-ea"/>
                <a:cs typeface="+mn-cs"/>
              </a:rPr>
              <a:t> los </a:t>
            </a:r>
            <a:r>
              <a:rPr lang="en-US" sz="1200" kern="1200" dirty="0" err="1">
                <a:solidFill>
                  <a:schemeClr val="tx1"/>
                </a:solidFill>
                <a:latin typeface="Times New Roman" pitchFamily="18" charset="0"/>
                <a:ea typeface="+mn-ea"/>
                <a:cs typeface="+mn-cs"/>
              </a:rPr>
              <a:t>restantes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caracteres</a:t>
            </a:r>
            <a:r>
              <a:rPr lang="en-US" sz="1200" kern="1200" dirty="0">
                <a:solidFill>
                  <a:schemeClr val="tx1"/>
                </a:solidFill>
                <a:latin typeface="Times New Roman" pitchFamily="18" charset="0"/>
                <a:ea typeface="+mn-ea"/>
                <a:cs typeface="+mn-cs"/>
              </a:rPr>
              <a:t> de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mn-ea"/>
                <a:cs typeface="+mn-cs"/>
              </a:rPr>
              <a:t>El </a:t>
            </a:r>
            <a:r>
              <a:rPr lang="en-US" sz="1200" kern="1200" dirty="0" err="1">
                <a:solidFill>
                  <a:schemeClr val="tx1"/>
                </a:solidFill>
                <a:latin typeface="Times New Roman" pitchFamily="18" charset="0"/>
                <a:ea typeface="+mn-ea"/>
                <a:cs typeface="+mn-cs"/>
              </a:rPr>
              <a:t>tiempo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para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insertar</a:t>
            </a:r>
            <a:r>
              <a:rPr lang="en-US" sz="1200" kern="1200" baseline="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O</a:t>
            </a:r>
            <a:r>
              <a:rPr lang="en-US" sz="1200" kern="1200" dirty="0">
                <a:solidFill>
                  <a:schemeClr val="tx1"/>
                </a:solidFill>
                <a:latin typeface="Times New Roman" pitchFamily="18" charset="0"/>
                <a:ea typeface="+mn-ea"/>
                <a:cs typeface="+mn-cs"/>
              </a:rPr>
              <a:t>(</a:t>
            </a:r>
            <a:r>
              <a:rPr lang="en-US" sz="1200" i="1" kern="1200" dirty="0">
                <a:solidFill>
                  <a:schemeClr val="tx1"/>
                </a:solidFill>
                <a:latin typeface="Times New Roman" pitchFamily="18" charset="0"/>
                <a:ea typeface="+mn-ea"/>
                <a:cs typeface="+mn-cs"/>
              </a:rPr>
              <a:t>dm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donde</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el largo</a:t>
            </a:r>
            <a:r>
              <a:rPr lang="en-US" sz="1200" kern="1200" baseline="0" dirty="0">
                <a:solidFill>
                  <a:schemeClr val="tx1"/>
                </a:solidFill>
                <a:latin typeface="Times New Roman" pitchFamily="18" charset="0"/>
                <a:ea typeface="+mn-ea"/>
                <a:cs typeface="+mn-cs"/>
              </a:rPr>
              <a:t> de </a:t>
            </a:r>
            <a:r>
              <a:rPr lang="en-US" sz="1200" i="1" kern="1200" dirty="0">
                <a:solidFill>
                  <a:schemeClr val="tx1"/>
                </a:solidFill>
                <a:latin typeface="Times New Roman" pitchFamily="18" charset="0"/>
                <a:ea typeface="+mn-ea"/>
                <a:cs typeface="+mn-cs"/>
              </a:rPr>
              <a:t>X</a:t>
            </a:r>
            <a:r>
              <a:rPr lang="en-US" sz="1200" kern="1200" dirty="0">
                <a:solidFill>
                  <a:schemeClr val="tx1"/>
                </a:solidFill>
                <a:latin typeface="Times New Roman" pitchFamily="18" charset="0"/>
                <a:ea typeface="+mn-ea"/>
                <a:cs typeface="+mn-cs"/>
              </a:rPr>
              <a:t> y </a:t>
            </a:r>
            <a:r>
              <a:rPr lang="en-US" sz="1200" i="1" kern="1200" dirty="0">
                <a:solidFill>
                  <a:schemeClr val="tx1"/>
                </a:solidFill>
                <a:latin typeface="Times New Roman" pitchFamily="18" charset="0"/>
                <a:ea typeface="+mn-ea"/>
                <a:cs typeface="+mn-cs"/>
              </a:rPr>
              <a:t>d</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el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alfabeto</a:t>
            </a:r>
            <a:r>
              <a:rPr lang="en-US" sz="1200" kern="1200" dirty="0">
                <a:solidFill>
                  <a:schemeClr val="tx1"/>
                </a:solidFill>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a:solidFill>
                  <a:schemeClr val="tx1"/>
                </a:solidFill>
                <a:latin typeface="Times New Roman" pitchFamily="18" charset="0"/>
                <a:ea typeface="+mn-ea"/>
                <a:cs typeface="+mn-cs"/>
              </a:rPr>
              <a:t>Por</a:t>
            </a:r>
            <a:r>
              <a:rPr lang="en-US" sz="1200" kern="1200" dirty="0">
                <a:solidFill>
                  <a:schemeClr val="tx1"/>
                </a:solidFill>
                <a:latin typeface="Times New Roman" pitchFamily="18" charset="0"/>
                <a:ea typeface="+mn-ea"/>
                <a:cs typeface="+mn-cs"/>
              </a:rPr>
              <a:t> lo </a:t>
            </a:r>
            <a:r>
              <a:rPr lang="en-US" sz="1200" kern="1200" dirty="0" err="1">
                <a:solidFill>
                  <a:schemeClr val="tx1"/>
                </a:solidFill>
                <a:latin typeface="Times New Roman" pitchFamily="18" charset="0"/>
                <a:ea typeface="+mn-ea"/>
                <a:cs typeface="+mn-cs"/>
              </a:rPr>
              <a:t>tanto</a:t>
            </a:r>
            <a:r>
              <a:rPr lang="en-US" sz="1200" kern="1200" dirty="0">
                <a:solidFill>
                  <a:schemeClr val="tx1"/>
                </a:solidFill>
                <a:latin typeface="Times New Roman" pitchFamily="18" charset="0"/>
                <a:ea typeface="+mn-ea"/>
                <a:cs typeface="+mn-cs"/>
              </a:rPr>
              <a:t>, la </a:t>
            </a:r>
            <a:r>
              <a:rPr lang="en-US" sz="1200" kern="1200" dirty="0" err="1">
                <a:solidFill>
                  <a:schemeClr val="tx1"/>
                </a:solidFill>
                <a:latin typeface="Times New Roman" pitchFamily="18" charset="0"/>
                <a:ea typeface="+mn-ea"/>
                <a:cs typeface="+mn-cs"/>
              </a:rPr>
              <a:t>construcción</a:t>
            </a:r>
            <a:r>
              <a:rPr lang="en-US" sz="1200" kern="1200" baseline="0" dirty="0">
                <a:solidFill>
                  <a:schemeClr val="tx1"/>
                </a:solidFill>
                <a:latin typeface="Times New Roman" pitchFamily="18" charset="0"/>
                <a:ea typeface="+mn-ea"/>
                <a:cs typeface="+mn-cs"/>
              </a:rPr>
              <a:t> del </a:t>
            </a:r>
            <a:r>
              <a:rPr lang="en-US" sz="1200" kern="1200" baseline="0" dirty="0" err="1">
                <a:solidFill>
                  <a:schemeClr val="tx1"/>
                </a:solidFill>
                <a:latin typeface="Times New Roman" pitchFamily="18" charset="0"/>
                <a:ea typeface="+mn-ea"/>
                <a:cs typeface="+mn-cs"/>
              </a:rPr>
              <a:t>trie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entero</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para</a:t>
            </a:r>
            <a:r>
              <a:rPr lang="en-US" sz="1200" kern="1200" baseline="0" dirty="0">
                <a:solidFill>
                  <a:schemeClr val="tx1"/>
                </a:solidFill>
                <a:latin typeface="Times New Roman" pitchFamily="18" charset="0"/>
                <a:ea typeface="+mn-ea"/>
                <a:cs typeface="+mn-cs"/>
              </a:rPr>
              <a:t> el </a:t>
            </a:r>
            <a:r>
              <a:rPr lang="en-US" sz="1200" kern="1200" baseline="0" dirty="0" err="1">
                <a:solidFill>
                  <a:schemeClr val="tx1"/>
                </a:solidFill>
                <a:latin typeface="Times New Roman" pitchFamily="18" charset="0"/>
                <a:ea typeface="+mn-ea"/>
                <a:cs typeface="+mn-cs"/>
              </a:rPr>
              <a:t>conjunto</a:t>
            </a:r>
            <a:r>
              <a:rPr lang="en-US" sz="1200" kern="1200" baseline="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toma</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tiempo</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O</a:t>
            </a:r>
            <a:r>
              <a:rPr lang="en-US" sz="1200" kern="1200" dirty="0">
                <a:solidFill>
                  <a:schemeClr val="tx1"/>
                </a:solidFill>
                <a:latin typeface="Times New Roman" pitchFamily="18" charset="0"/>
                <a:ea typeface="+mn-ea"/>
                <a:cs typeface="+mn-cs"/>
              </a:rPr>
              <a:t>(</a:t>
            </a:r>
            <a:r>
              <a:rPr lang="en-US" sz="1200" i="1" kern="1200" dirty="0" err="1">
                <a:solidFill>
                  <a:schemeClr val="tx1"/>
                </a:solidFill>
                <a:latin typeface="Times New Roman" pitchFamily="18" charset="0"/>
                <a:ea typeface="+mn-ea"/>
                <a:cs typeface="+mn-cs"/>
              </a:rPr>
              <a:t>dn</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donde</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n</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baseline="0" dirty="0">
                <a:solidFill>
                  <a:schemeClr val="tx1"/>
                </a:solidFill>
                <a:latin typeface="Times New Roman" pitchFamily="18" charset="0"/>
                <a:ea typeface="+mn-ea"/>
                <a:cs typeface="+mn-cs"/>
              </a:rPr>
              <a:t> el largo total de </a:t>
            </a:r>
            <a:r>
              <a:rPr lang="en-US" sz="1200" kern="1200" baseline="0" dirty="0" err="1">
                <a:solidFill>
                  <a:schemeClr val="tx1"/>
                </a:solidFill>
                <a:latin typeface="Times New Roman" pitchFamily="18" charset="0"/>
                <a:ea typeface="+mn-ea"/>
                <a:cs typeface="+mn-cs"/>
              </a:rPr>
              <a:t>las</a:t>
            </a:r>
            <a:r>
              <a:rPr lang="en-US" sz="1200" kern="1200" baseline="0" dirty="0">
                <a:solidFill>
                  <a:schemeClr val="tx1"/>
                </a:solidFill>
                <a:latin typeface="Times New Roman" pitchFamily="18" charset="0"/>
                <a:ea typeface="+mn-ea"/>
                <a:cs typeface="+mn-cs"/>
              </a:rPr>
              <a:t> </a:t>
            </a:r>
            <a:r>
              <a:rPr lang="en-US" sz="1200" kern="1200" dirty="0">
                <a:solidFill>
                  <a:schemeClr val="tx1"/>
                </a:solidFill>
                <a:latin typeface="Times New Roman" pitchFamily="18" charset="0"/>
                <a:ea typeface="+mn-ea"/>
                <a:cs typeface="+mn-cs"/>
              </a:rPr>
              <a:t>strings de  </a:t>
            </a:r>
            <a:r>
              <a:rPr lang="en-US" sz="1200" i="1" kern="1200" dirty="0">
                <a:solidFill>
                  <a:schemeClr val="tx1"/>
                </a:solidFill>
                <a:latin typeface="Times New Roman" pitchFamily="18" charset="0"/>
                <a:ea typeface="+mn-ea"/>
                <a:cs typeface="+mn-cs"/>
              </a:rPr>
              <a:t>S</a:t>
            </a:r>
            <a:r>
              <a:rPr lang="en-US" sz="1200" kern="1200" dirty="0">
                <a:solidFill>
                  <a:schemeClr val="tx1"/>
                </a:solidFill>
                <a:latin typeface="Times New Roman"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51</a:t>
            </a:fld>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7D615D-F995-453A-9169-E658EF5EA526}" type="slidenum">
              <a:rPr lang="en-US" smtClean="0"/>
              <a:pPr/>
              <a:t>52</a:t>
            </a:fld>
            <a:endParaRPr lang="en-US"/>
          </a:p>
        </p:txBody>
      </p:sp>
    </p:spTree>
    <p:extLst>
      <p:ext uri="{BB962C8B-B14F-4D97-AF65-F5344CB8AC3E}">
        <p14:creationId xmlns:p14="http://schemas.microsoft.com/office/powerpoint/2010/main" val="15072669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000000"/>
                </a:solidFill>
                <a:effectLst/>
                <a:latin typeface="Arial" panose="020B0604020202020204" pitchFamily="34" charset="0"/>
              </a:rPr>
              <a:t>143,859 characters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hlinkClick r:id="rId3"/>
              </a:rPr>
              <a:t>http://www.unicode.org/versions/Unicode13.0.0/</a:t>
            </a:r>
            <a:endParaRPr lang="es-ES" b="1" i="1" dirty="0"/>
          </a:p>
          <a:p>
            <a:endParaRPr lang="es-ES" dirty="0"/>
          </a:p>
        </p:txBody>
      </p:sp>
      <p:sp>
        <p:nvSpPr>
          <p:cNvPr id="4" name="Slide Number Placeholder 3"/>
          <p:cNvSpPr>
            <a:spLocks noGrp="1"/>
          </p:cNvSpPr>
          <p:nvPr>
            <p:ph type="sldNum" sz="quarter" idx="5"/>
          </p:nvPr>
        </p:nvSpPr>
        <p:spPr/>
        <p:txBody>
          <a:bodyPr/>
          <a:lstStyle/>
          <a:p>
            <a:fld id="{A57D615D-F995-453A-9169-E658EF5EA526}" type="slidenum">
              <a:rPr lang="en-US" smtClean="0"/>
              <a:pPr/>
              <a:t>53</a:t>
            </a:fld>
            <a:endParaRPr lang="en-US"/>
          </a:p>
        </p:txBody>
      </p:sp>
    </p:spTree>
    <p:extLst>
      <p:ext uri="{BB962C8B-B14F-4D97-AF65-F5344CB8AC3E}">
        <p14:creationId xmlns:p14="http://schemas.microsoft.com/office/powerpoint/2010/main" val="40076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A57D615D-F995-453A-9169-E658EF5EA526}" type="slidenum">
              <a:rPr lang="en-US" smtClean="0"/>
              <a:pPr/>
              <a:t>54</a:t>
            </a:fld>
            <a:endParaRPr lang="en-US"/>
          </a:p>
        </p:txBody>
      </p:sp>
    </p:spTree>
    <p:extLst>
      <p:ext uri="{BB962C8B-B14F-4D97-AF65-F5344CB8AC3E}">
        <p14:creationId xmlns:p14="http://schemas.microsoft.com/office/powerpoint/2010/main" val="20237127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7D615D-F995-453A-9169-E658EF5EA526}" type="slidenum">
              <a:rPr lang="en-US" smtClean="0"/>
              <a:pPr/>
              <a:t>55</a:t>
            </a:fld>
            <a:endParaRPr lang="en-US"/>
          </a:p>
        </p:txBody>
      </p:sp>
    </p:spTree>
    <p:extLst>
      <p:ext uri="{BB962C8B-B14F-4D97-AF65-F5344CB8AC3E}">
        <p14:creationId xmlns:p14="http://schemas.microsoft.com/office/powerpoint/2010/main" val="9142685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a:solidFill>
                  <a:schemeClr val="tx1"/>
                </a:solidFill>
                <a:latin typeface="Times New Roman" pitchFamily="18" charset="0"/>
                <a:ea typeface="+mn-ea"/>
                <a:cs typeface="+mn-cs"/>
              </a:rPr>
              <a:t>Utilizando</a:t>
            </a:r>
            <a:r>
              <a:rPr lang="es-ES_tradnl" sz="1200" kern="1200" baseline="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trie</a:t>
            </a:r>
            <a:r>
              <a:rPr lang="en-US" sz="1200" kern="1200" dirty="0">
                <a:solidFill>
                  <a:schemeClr val="tx1"/>
                </a:solidFill>
                <a:latin typeface="Times New Roman" pitchFamily="18" charset="0"/>
                <a:ea typeface="+mn-ea"/>
                <a:cs typeface="+mn-cs"/>
              </a:rPr>
              <a:t>, la </a:t>
            </a:r>
            <a:r>
              <a:rPr lang="en-US" sz="1200" kern="1200" dirty="0" err="1">
                <a:solidFill>
                  <a:schemeClr val="tx1"/>
                </a:solidFill>
                <a:latin typeface="Times New Roman" pitchFamily="18" charset="0"/>
                <a:ea typeface="+mn-ea"/>
                <a:cs typeface="+mn-cs"/>
              </a:rPr>
              <a:t>busqueda</a:t>
            </a:r>
            <a:r>
              <a:rPr lang="en-US" sz="1200" kern="1200" dirty="0">
                <a:solidFill>
                  <a:schemeClr val="tx1"/>
                </a:solidFill>
                <a:latin typeface="Times New Roman" pitchFamily="18" charset="0"/>
                <a:ea typeface="+mn-ea"/>
                <a:cs typeface="+mn-cs"/>
              </a:rPr>
              <a:t> de </a:t>
            </a:r>
            <a:r>
              <a:rPr lang="en-US" sz="1200" kern="1200" dirty="0" err="1">
                <a:solidFill>
                  <a:schemeClr val="tx1"/>
                </a:solidFill>
                <a:latin typeface="Times New Roman" pitchFamily="18" charset="0"/>
                <a:ea typeface="+mn-ea"/>
                <a:cs typeface="+mn-cs"/>
              </a:rPr>
              <a:t>palabras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para</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patrón</a:t>
            </a:r>
            <a:r>
              <a:rPr lang="en-US" sz="1200" kern="1200" dirty="0">
                <a:solidFill>
                  <a:schemeClr val="tx1"/>
                </a:solidFill>
                <a:latin typeface="Times New Roman" pitchFamily="18" charset="0"/>
                <a:ea typeface="+mn-ea"/>
                <a:cs typeface="+mn-cs"/>
              </a:rPr>
              <a:t> de largo </a:t>
            </a:r>
            <a:r>
              <a:rPr lang="en-US" sz="1200" i="1" kern="1200" dirty="0">
                <a:solidFill>
                  <a:schemeClr val="tx1"/>
                </a:solidFill>
                <a:latin typeface="Times New Roman" pitchFamily="18" charset="0"/>
                <a:ea typeface="+mn-ea"/>
                <a:cs typeface="+mn-cs"/>
              </a:rPr>
              <a:t>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toma</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tiempo</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O</a:t>
            </a:r>
            <a:r>
              <a:rPr lang="en-US" sz="1200" kern="1200" dirty="0">
                <a:solidFill>
                  <a:schemeClr val="tx1"/>
                </a:solidFill>
                <a:latin typeface="Times New Roman" pitchFamily="18" charset="0"/>
                <a:ea typeface="+mn-ea"/>
                <a:cs typeface="+mn-cs"/>
              </a:rPr>
              <a:t>(</a:t>
            </a:r>
            <a:r>
              <a:rPr lang="en-US" sz="1200" i="1" kern="1200" dirty="0">
                <a:solidFill>
                  <a:schemeClr val="tx1"/>
                </a:solidFill>
                <a:latin typeface="Times New Roman" pitchFamily="18" charset="0"/>
                <a:ea typeface="+mn-ea"/>
                <a:cs typeface="+mn-cs"/>
              </a:rPr>
              <a:t>dm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donde</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d</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el </a:t>
            </a:r>
            <a:r>
              <a:rPr lang="en-US" sz="1200" kern="1200" dirty="0" err="1">
                <a:solidFill>
                  <a:schemeClr val="tx1"/>
                </a:solidFill>
                <a:latin typeface="Times New Roman" pitchFamily="18" charset="0"/>
                <a:ea typeface="+mn-ea"/>
                <a:cs typeface="+mn-cs"/>
              </a:rPr>
              <a:t>tamaño</a:t>
            </a:r>
            <a:r>
              <a:rPr lang="en-US" sz="1200" kern="1200" baseline="0" dirty="0">
                <a:solidFill>
                  <a:schemeClr val="tx1"/>
                </a:solidFill>
                <a:latin typeface="Times New Roman" pitchFamily="18" charset="0"/>
                <a:ea typeface="+mn-ea"/>
                <a:cs typeface="+mn-cs"/>
              </a:rPr>
              <a:t> del </a:t>
            </a:r>
            <a:r>
              <a:rPr lang="en-US" sz="1200" kern="1200" baseline="0" dirty="0" err="1">
                <a:solidFill>
                  <a:schemeClr val="tx1"/>
                </a:solidFill>
                <a:latin typeface="Times New Roman" pitchFamily="18" charset="0"/>
                <a:ea typeface="+mn-ea"/>
                <a:cs typeface="+mn-cs"/>
              </a:rPr>
              <a:t>alfabeto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independiente</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texto</a:t>
            </a:r>
            <a:r>
              <a:rPr lang="en-US" sz="1200" kern="1200" dirty="0">
                <a:solidFill>
                  <a:schemeClr val="tx1"/>
                </a:solidFill>
                <a:latin typeface="Times New Roman" pitchFamily="18" charset="0"/>
                <a:ea typeface="+mn-ea"/>
                <a:cs typeface="+mn-cs"/>
              </a:rPr>
              <a:t>. Si el </a:t>
            </a:r>
            <a:r>
              <a:rPr lang="en-US" sz="1200" kern="1200" dirty="0" err="1">
                <a:solidFill>
                  <a:schemeClr val="tx1"/>
                </a:solidFill>
                <a:latin typeface="Times New Roman" pitchFamily="18" charset="0"/>
                <a:ea typeface="+mn-ea"/>
                <a:cs typeface="+mn-cs"/>
              </a:rPr>
              <a:t>alfabeto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tiene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constante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como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el </a:t>
            </a:r>
            <a:r>
              <a:rPr lang="en-US" sz="1200" kern="1200" dirty="0" err="1">
                <a:solidFill>
                  <a:schemeClr val="tx1"/>
                </a:solidFill>
                <a:latin typeface="Times New Roman" pitchFamily="18" charset="0"/>
                <a:ea typeface="+mn-ea"/>
                <a:cs typeface="+mn-cs"/>
              </a:rPr>
              <a:t>caso</a:t>
            </a:r>
            <a:r>
              <a:rPr lang="en-US" sz="1200" kern="1200" dirty="0">
                <a:solidFill>
                  <a:schemeClr val="tx1"/>
                </a:solidFill>
                <a:latin typeface="Times New Roman" pitchFamily="18" charset="0"/>
                <a:ea typeface="+mn-ea"/>
                <a:cs typeface="+mn-cs"/>
              </a:rPr>
              <a:t> de los </a:t>
            </a:r>
            <a:r>
              <a:rPr lang="en-US" sz="1200" kern="1200" dirty="0" err="1">
                <a:solidFill>
                  <a:schemeClr val="tx1"/>
                </a:solidFill>
                <a:latin typeface="Times New Roman" pitchFamily="18" charset="0"/>
                <a:ea typeface="+mn-ea"/>
                <a:cs typeface="+mn-cs"/>
              </a:rPr>
              <a:t>lenguajes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naturales</a:t>
            </a:r>
            <a:r>
              <a:rPr lang="en-US" sz="1200" kern="1200" dirty="0">
                <a:solidFill>
                  <a:schemeClr val="tx1"/>
                </a:solidFill>
                <a:latin typeface="Times New Roman" pitchFamily="18" charset="0"/>
                <a:ea typeface="+mn-ea"/>
                <a:cs typeface="+mn-cs"/>
              </a:rPr>
              <a:t> o </a:t>
            </a:r>
            <a:r>
              <a:rPr lang="en-US" sz="1200" kern="1200" dirty="0" err="1">
                <a:solidFill>
                  <a:schemeClr val="tx1"/>
                </a:solidFill>
                <a:latin typeface="Times New Roman" pitchFamily="18" charset="0"/>
                <a:ea typeface="+mn-ea"/>
                <a:cs typeface="+mn-cs"/>
              </a:rPr>
              <a:t>cadenas</a:t>
            </a:r>
            <a:r>
              <a:rPr lang="en-US" sz="1200" kern="1200" dirty="0">
                <a:solidFill>
                  <a:schemeClr val="tx1"/>
                </a:solidFill>
                <a:latin typeface="Times New Roman" pitchFamily="18" charset="0"/>
                <a:ea typeface="+mn-ea"/>
                <a:cs typeface="+mn-cs"/>
              </a:rPr>
              <a:t> ADN),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consulta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toma</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tiempo</a:t>
            </a:r>
            <a:r>
              <a:rPr lang="en-US" sz="1200" kern="1200" baseline="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O</a:t>
            </a:r>
            <a:r>
              <a:rPr lang="en-US" sz="1200" kern="1200" dirty="0">
                <a:solidFill>
                  <a:schemeClr val="tx1"/>
                </a:solidFill>
                <a:latin typeface="Times New Roman" pitchFamily="18" charset="0"/>
                <a:ea typeface="+mn-ea"/>
                <a:cs typeface="+mn-cs"/>
              </a:rPr>
              <a:t>(</a:t>
            </a:r>
            <a:r>
              <a:rPr lang="en-US" sz="1200" i="1" kern="1200" dirty="0">
                <a:solidFill>
                  <a:schemeClr val="tx1"/>
                </a:solidFill>
                <a:latin typeface="Times New Roman" pitchFamily="18" charset="0"/>
                <a:ea typeface="+mn-ea"/>
                <a:cs typeface="+mn-cs"/>
              </a:rPr>
              <a:t>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proporcional</a:t>
            </a:r>
            <a:r>
              <a:rPr lang="en-US" sz="1200" kern="1200" dirty="0">
                <a:solidFill>
                  <a:schemeClr val="tx1"/>
                </a:solidFill>
                <a:latin typeface="Times New Roman" pitchFamily="18" charset="0"/>
                <a:ea typeface="+mn-ea"/>
                <a:cs typeface="+mn-cs"/>
              </a:rPr>
              <a:t> al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patrón</a:t>
            </a:r>
            <a:r>
              <a:rPr lang="en-US" sz="1200" kern="1200" dirty="0">
                <a:solidFill>
                  <a:schemeClr val="tx1"/>
                </a:solidFill>
                <a:latin typeface="Times New Roman" pitchFamily="18" charset="0"/>
                <a:ea typeface="+mn-ea"/>
                <a:cs typeface="+mn-cs"/>
              </a:rPr>
              <a:t>. </a:t>
            </a:r>
          </a:p>
          <a:p>
            <a:endParaRPr lang="es-ES_tradnl" dirty="0"/>
          </a:p>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a:solidFill>
                  <a:schemeClr val="tx1"/>
                </a:solidFill>
                <a:latin typeface="Times New Roman" pitchFamily="18" charset="0"/>
                <a:ea typeface="+mn-ea"/>
                <a:cs typeface="+mn-cs"/>
              </a:rPr>
              <a:t>Existe una</a:t>
            </a:r>
            <a:r>
              <a:rPr lang="es-ES_tradnl" sz="1200" kern="1200" baseline="0" dirty="0">
                <a:solidFill>
                  <a:schemeClr val="tx1"/>
                </a:solidFill>
                <a:latin typeface="Times New Roman" pitchFamily="18" charset="0"/>
                <a:ea typeface="+mn-ea"/>
                <a:cs typeface="+mn-cs"/>
              </a:rPr>
              <a:t> potencial falta de eficiencia en espacio en el </a:t>
            </a:r>
            <a:r>
              <a:rPr lang="es-ES_tradnl" sz="1200" kern="1200" baseline="0" dirty="0" err="1">
                <a:solidFill>
                  <a:schemeClr val="tx1"/>
                </a:solidFill>
                <a:latin typeface="Times New Roman" pitchFamily="18" charset="0"/>
                <a:ea typeface="+mn-ea"/>
                <a:cs typeface="+mn-cs"/>
              </a:rPr>
              <a:t>trie</a:t>
            </a:r>
            <a:r>
              <a:rPr lang="es-ES_tradnl" sz="1200" kern="1200" baseline="0" dirty="0">
                <a:solidFill>
                  <a:schemeClr val="tx1"/>
                </a:solidFill>
                <a:latin typeface="Times New Roman" pitchFamily="18" charset="0"/>
                <a:ea typeface="+mn-ea"/>
                <a:cs typeface="+mn-cs"/>
              </a:rPr>
              <a:t> estándar, que ha sido resuelta mediante el </a:t>
            </a:r>
            <a:r>
              <a:rPr lang="en-US" sz="1200" b="1" i="1" kern="1200" baseline="0" dirty="0" err="1">
                <a:solidFill>
                  <a:schemeClr val="tx1"/>
                </a:solidFill>
                <a:latin typeface="Times New Roman" pitchFamily="18" charset="0"/>
                <a:ea typeface="+mn-ea"/>
                <a:cs typeface="+mn-cs"/>
              </a:rPr>
              <a:t>trie</a:t>
            </a:r>
            <a:r>
              <a:rPr lang="en-US" sz="1200" b="1" i="1" kern="1200" baseline="0" dirty="0">
                <a:solidFill>
                  <a:schemeClr val="tx1"/>
                </a:solidFill>
                <a:latin typeface="Times New Roman" pitchFamily="18" charset="0"/>
                <a:ea typeface="+mn-ea"/>
                <a:cs typeface="+mn-cs"/>
              </a:rPr>
              <a:t> </a:t>
            </a:r>
            <a:r>
              <a:rPr lang="en-US" sz="1200" b="1" i="1" kern="1200" baseline="0" dirty="0" err="1">
                <a:solidFill>
                  <a:schemeClr val="tx1"/>
                </a:solidFill>
                <a:latin typeface="Times New Roman" pitchFamily="18" charset="0"/>
                <a:ea typeface="+mn-ea"/>
                <a:cs typeface="+mn-cs"/>
              </a:rPr>
              <a:t>comprimido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que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también</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conocido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como</a:t>
            </a:r>
            <a:r>
              <a:rPr lang="en-US" sz="1200" kern="1200" dirty="0">
                <a:solidFill>
                  <a:schemeClr val="tx1"/>
                </a:solidFill>
                <a:latin typeface="Times New Roman" pitchFamily="18" charset="0"/>
                <a:ea typeface="+mn-ea"/>
                <a:cs typeface="+mn-cs"/>
              </a:rPr>
              <a:t> </a:t>
            </a:r>
            <a:r>
              <a:rPr lang="en-US" sz="1200" b="1" i="1" kern="1200" dirty="0" err="1">
                <a:solidFill>
                  <a:schemeClr val="tx1"/>
                </a:solidFill>
                <a:latin typeface="Times New Roman" pitchFamily="18" charset="0"/>
                <a:ea typeface="+mn-ea"/>
                <a:cs typeface="+mn-cs"/>
              </a:rPr>
              <a:t>trie</a:t>
            </a:r>
            <a:r>
              <a:rPr lang="en-US" sz="1200" b="1" i="1" kern="1200" baseline="0" dirty="0">
                <a:solidFill>
                  <a:schemeClr val="tx1"/>
                </a:solidFill>
                <a:latin typeface="Times New Roman" pitchFamily="18" charset="0"/>
                <a:ea typeface="+mn-ea"/>
                <a:cs typeface="+mn-cs"/>
              </a:rPr>
              <a:t> P</a:t>
            </a:r>
            <a:r>
              <a:rPr lang="en-US" sz="1200" b="1" i="1" kern="1200" dirty="0">
                <a:solidFill>
                  <a:schemeClr val="tx1"/>
                </a:solidFill>
                <a:latin typeface="Times New Roman" pitchFamily="18" charset="0"/>
                <a:ea typeface="+mn-ea"/>
                <a:cs typeface="+mn-cs"/>
              </a:rPr>
              <a:t>atricia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Potencialmente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existe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cantidad</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nodos</a:t>
            </a:r>
            <a:r>
              <a:rPr lang="en-US" sz="1200" kern="1200" baseline="0" dirty="0">
                <a:solidFill>
                  <a:schemeClr val="tx1"/>
                </a:solidFill>
                <a:latin typeface="Times New Roman" pitchFamily="18" charset="0"/>
                <a:ea typeface="+mn-ea"/>
                <a:cs typeface="+mn-cs"/>
              </a:rPr>
              <a:t> en el </a:t>
            </a:r>
            <a:r>
              <a:rPr lang="en-US" sz="1200" kern="1200" baseline="0" dirty="0" err="1">
                <a:solidFill>
                  <a:schemeClr val="tx1"/>
                </a:solidFill>
                <a:latin typeface="Times New Roman" pitchFamily="18" charset="0"/>
                <a:ea typeface="+mn-ea"/>
                <a:cs typeface="+mn-cs"/>
              </a:rPr>
              <a:t>trie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estándar</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tienen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solamente</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hijo</a:t>
            </a:r>
            <a:r>
              <a:rPr lang="en-US" sz="1200" kern="1200" baseline="0" dirty="0">
                <a:solidFill>
                  <a:schemeClr val="tx1"/>
                </a:solidFill>
                <a:latin typeface="Times New Roman" pitchFamily="18" charset="0"/>
                <a:ea typeface="+mn-ea"/>
                <a:cs typeface="+mn-cs"/>
              </a:rPr>
              <a:t>, lo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produce un </a:t>
            </a:r>
            <a:r>
              <a:rPr lang="en-US" sz="1200" kern="1200" baseline="0" dirty="0" err="1">
                <a:solidFill>
                  <a:schemeClr val="tx1"/>
                </a:solidFill>
                <a:latin typeface="Times New Roman" pitchFamily="18" charset="0"/>
                <a:ea typeface="+mn-ea"/>
                <a:cs typeface="+mn-cs"/>
              </a:rPr>
              <a:t>gran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desperdicio</a:t>
            </a:r>
            <a:r>
              <a:rPr lang="en-US" sz="1200" kern="1200" dirty="0">
                <a:solidFill>
                  <a:schemeClr val="tx1"/>
                </a:solidFill>
                <a:latin typeface="Times New Roman"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57</a:t>
            </a:fld>
            <a:endParaRPr lang="es-ES"/>
          </a:p>
        </p:txBody>
      </p:sp>
    </p:spTree>
    <p:extLst>
      <p:ext uri="{BB962C8B-B14F-4D97-AF65-F5344CB8AC3E}">
        <p14:creationId xmlns:p14="http://schemas.microsoft.com/office/powerpoint/2010/main" val="6827477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a:solidFill>
                  <a:schemeClr val="tx1"/>
                </a:solidFill>
                <a:latin typeface="Times New Roman" pitchFamily="18" charset="0"/>
                <a:ea typeface="+mn-ea"/>
                <a:cs typeface="+mn-cs"/>
              </a:rPr>
              <a:t>Utilizando</a:t>
            </a:r>
            <a:r>
              <a:rPr lang="es-ES_tradnl" sz="1200" kern="1200" baseline="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trie</a:t>
            </a:r>
            <a:r>
              <a:rPr lang="en-US" sz="1200" kern="1200" dirty="0">
                <a:solidFill>
                  <a:schemeClr val="tx1"/>
                </a:solidFill>
                <a:latin typeface="Times New Roman" pitchFamily="18" charset="0"/>
                <a:ea typeface="+mn-ea"/>
                <a:cs typeface="+mn-cs"/>
              </a:rPr>
              <a:t>, la </a:t>
            </a:r>
            <a:r>
              <a:rPr lang="en-US" sz="1200" kern="1200" dirty="0" err="1">
                <a:solidFill>
                  <a:schemeClr val="tx1"/>
                </a:solidFill>
                <a:latin typeface="Times New Roman" pitchFamily="18" charset="0"/>
                <a:ea typeface="+mn-ea"/>
                <a:cs typeface="+mn-cs"/>
              </a:rPr>
              <a:t>busqueda</a:t>
            </a:r>
            <a:r>
              <a:rPr lang="en-US" sz="1200" kern="1200" dirty="0">
                <a:solidFill>
                  <a:schemeClr val="tx1"/>
                </a:solidFill>
                <a:latin typeface="Times New Roman" pitchFamily="18" charset="0"/>
                <a:ea typeface="+mn-ea"/>
                <a:cs typeface="+mn-cs"/>
              </a:rPr>
              <a:t> de </a:t>
            </a:r>
            <a:r>
              <a:rPr lang="en-US" sz="1200" kern="1200" dirty="0" err="1">
                <a:solidFill>
                  <a:schemeClr val="tx1"/>
                </a:solidFill>
                <a:latin typeface="Times New Roman" pitchFamily="18" charset="0"/>
                <a:ea typeface="+mn-ea"/>
                <a:cs typeface="+mn-cs"/>
              </a:rPr>
              <a:t>palabras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para</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patrón</a:t>
            </a:r>
            <a:r>
              <a:rPr lang="en-US" sz="1200" kern="1200" dirty="0">
                <a:solidFill>
                  <a:schemeClr val="tx1"/>
                </a:solidFill>
                <a:latin typeface="Times New Roman" pitchFamily="18" charset="0"/>
                <a:ea typeface="+mn-ea"/>
                <a:cs typeface="+mn-cs"/>
              </a:rPr>
              <a:t> de largo </a:t>
            </a:r>
            <a:r>
              <a:rPr lang="en-US" sz="1200" i="1" kern="1200" dirty="0">
                <a:solidFill>
                  <a:schemeClr val="tx1"/>
                </a:solidFill>
                <a:latin typeface="Times New Roman" pitchFamily="18" charset="0"/>
                <a:ea typeface="+mn-ea"/>
                <a:cs typeface="+mn-cs"/>
              </a:rPr>
              <a:t>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toma</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tiempo</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O</a:t>
            </a:r>
            <a:r>
              <a:rPr lang="en-US" sz="1200" kern="1200" dirty="0">
                <a:solidFill>
                  <a:schemeClr val="tx1"/>
                </a:solidFill>
                <a:latin typeface="Times New Roman" pitchFamily="18" charset="0"/>
                <a:ea typeface="+mn-ea"/>
                <a:cs typeface="+mn-cs"/>
              </a:rPr>
              <a:t>(</a:t>
            </a:r>
            <a:r>
              <a:rPr lang="en-US" sz="1200" i="1" kern="1200" dirty="0">
                <a:solidFill>
                  <a:schemeClr val="tx1"/>
                </a:solidFill>
                <a:latin typeface="Times New Roman" pitchFamily="18" charset="0"/>
                <a:ea typeface="+mn-ea"/>
                <a:cs typeface="+mn-cs"/>
              </a:rPr>
              <a:t>dm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donde</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d</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el </a:t>
            </a:r>
            <a:r>
              <a:rPr lang="en-US" sz="1200" kern="1200" dirty="0" err="1">
                <a:solidFill>
                  <a:schemeClr val="tx1"/>
                </a:solidFill>
                <a:latin typeface="Times New Roman" pitchFamily="18" charset="0"/>
                <a:ea typeface="+mn-ea"/>
                <a:cs typeface="+mn-cs"/>
              </a:rPr>
              <a:t>tamaño</a:t>
            </a:r>
            <a:r>
              <a:rPr lang="en-US" sz="1200" kern="1200" baseline="0" dirty="0">
                <a:solidFill>
                  <a:schemeClr val="tx1"/>
                </a:solidFill>
                <a:latin typeface="Times New Roman" pitchFamily="18" charset="0"/>
                <a:ea typeface="+mn-ea"/>
                <a:cs typeface="+mn-cs"/>
              </a:rPr>
              <a:t> del </a:t>
            </a:r>
            <a:r>
              <a:rPr lang="en-US" sz="1200" kern="1200" baseline="0" dirty="0" err="1">
                <a:solidFill>
                  <a:schemeClr val="tx1"/>
                </a:solidFill>
                <a:latin typeface="Times New Roman" pitchFamily="18" charset="0"/>
                <a:ea typeface="+mn-ea"/>
                <a:cs typeface="+mn-cs"/>
              </a:rPr>
              <a:t>alfabeto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independiente</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texto</a:t>
            </a:r>
            <a:r>
              <a:rPr lang="en-US" sz="1200" kern="1200" dirty="0">
                <a:solidFill>
                  <a:schemeClr val="tx1"/>
                </a:solidFill>
                <a:latin typeface="Times New Roman" pitchFamily="18" charset="0"/>
                <a:ea typeface="+mn-ea"/>
                <a:cs typeface="+mn-cs"/>
              </a:rPr>
              <a:t>. Si el </a:t>
            </a:r>
            <a:r>
              <a:rPr lang="en-US" sz="1200" kern="1200" dirty="0" err="1">
                <a:solidFill>
                  <a:schemeClr val="tx1"/>
                </a:solidFill>
                <a:latin typeface="Times New Roman" pitchFamily="18" charset="0"/>
                <a:ea typeface="+mn-ea"/>
                <a:cs typeface="+mn-cs"/>
              </a:rPr>
              <a:t>alfabeto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tiene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constante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como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el </a:t>
            </a:r>
            <a:r>
              <a:rPr lang="en-US" sz="1200" kern="1200" dirty="0" err="1">
                <a:solidFill>
                  <a:schemeClr val="tx1"/>
                </a:solidFill>
                <a:latin typeface="Times New Roman" pitchFamily="18" charset="0"/>
                <a:ea typeface="+mn-ea"/>
                <a:cs typeface="+mn-cs"/>
              </a:rPr>
              <a:t>caso</a:t>
            </a:r>
            <a:r>
              <a:rPr lang="en-US" sz="1200" kern="1200" dirty="0">
                <a:solidFill>
                  <a:schemeClr val="tx1"/>
                </a:solidFill>
                <a:latin typeface="Times New Roman" pitchFamily="18" charset="0"/>
                <a:ea typeface="+mn-ea"/>
                <a:cs typeface="+mn-cs"/>
              </a:rPr>
              <a:t> de los </a:t>
            </a:r>
            <a:r>
              <a:rPr lang="en-US" sz="1200" kern="1200" dirty="0" err="1">
                <a:solidFill>
                  <a:schemeClr val="tx1"/>
                </a:solidFill>
                <a:latin typeface="Times New Roman" pitchFamily="18" charset="0"/>
                <a:ea typeface="+mn-ea"/>
                <a:cs typeface="+mn-cs"/>
              </a:rPr>
              <a:t>lenguajes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naturales</a:t>
            </a:r>
            <a:r>
              <a:rPr lang="en-US" sz="1200" kern="1200" dirty="0">
                <a:solidFill>
                  <a:schemeClr val="tx1"/>
                </a:solidFill>
                <a:latin typeface="Times New Roman" pitchFamily="18" charset="0"/>
                <a:ea typeface="+mn-ea"/>
                <a:cs typeface="+mn-cs"/>
              </a:rPr>
              <a:t> o </a:t>
            </a:r>
            <a:r>
              <a:rPr lang="en-US" sz="1200" kern="1200" dirty="0" err="1">
                <a:solidFill>
                  <a:schemeClr val="tx1"/>
                </a:solidFill>
                <a:latin typeface="Times New Roman" pitchFamily="18" charset="0"/>
                <a:ea typeface="+mn-ea"/>
                <a:cs typeface="+mn-cs"/>
              </a:rPr>
              <a:t>cadenas</a:t>
            </a:r>
            <a:r>
              <a:rPr lang="en-US" sz="1200" kern="1200" dirty="0">
                <a:solidFill>
                  <a:schemeClr val="tx1"/>
                </a:solidFill>
                <a:latin typeface="Times New Roman" pitchFamily="18" charset="0"/>
                <a:ea typeface="+mn-ea"/>
                <a:cs typeface="+mn-cs"/>
              </a:rPr>
              <a:t> ADN),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consulta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toma</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tiempo</a:t>
            </a:r>
            <a:r>
              <a:rPr lang="en-US" sz="1200" kern="1200" baseline="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O</a:t>
            </a:r>
            <a:r>
              <a:rPr lang="en-US" sz="1200" kern="1200" dirty="0">
                <a:solidFill>
                  <a:schemeClr val="tx1"/>
                </a:solidFill>
                <a:latin typeface="Times New Roman" pitchFamily="18" charset="0"/>
                <a:ea typeface="+mn-ea"/>
                <a:cs typeface="+mn-cs"/>
              </a:rPr>
              <a:t>(</a:t>
            </a:r>
            <a:r>
              <a:rPr lang="en-US" sz="1200" i="1" kern="1200" dirty="0">
                <a:solidFill>
                  <a:schemeClr val="tx1"/>
                </a:solidFill>
                <a:latin typeface="Times New Roman" pitchFamily="18" charset="0"/>
                <a:ea typeface="+mn-ea"/>
                <a:cs typeface="+mn-cs"/>
              </a:rPr>
              <a:t>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proporcional</a:t>
            </a:r>
            <a:r>
              <a:rPr lang="en-US" sz="1200" kern="1200" dirty="0">
                <a:solidFill>
                  <a:schemeClr val="tx1"/>
                </a:solidFill>
                <a:latin typeface="Times New Roman" pitchFamily="18" charset="0"/>
                <a:ea typeface="+mn-ea"/>
                <a:cs typeface="+mn-cs"/>
              </a:rPr>
              <a:t> al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patrón</a:t>
            </a:r>
            <a:r>
              <a:rPr lang="en-US" sz="1200" kern="1200" dirty="0">
                <a:solidFill>
                  <a:schemeClr val="tx1"/>
                </a:solidFill>
                <a:latin typeface="Times New Roman" pitchFamily="18" charset="0"/>
                <a:ea typeface="+mn-ea"/>
                <a:cs typeface="+mn-cs"/>
              </a:rPr>
              <a:t>. </a:t>
            </a:r>
          </a:p>
          <a:p>
            <a:endParaRPr lang="es-ES_tradnl" dirty="0"/>
          </a:p>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a:solidFill>
                  <a:schemeClr val="tx1"/>
                </a:solidFill>
                <a:latin typeface="Times New Roman" pitchFamily="18" charset="0"/>
                <a:ea typeface="+mn-ea"/>
                <a:cs typeface="+mn-cs"/>
              </a:rPr>
              <a:t>Existe una</a:t>
            </a:r>
            <a:r>
              <a:rPr lang="es-ES_tradnl" sz="1200" kern="1200" baseline="0" dirty="0">
                <a:solidFill>
                  <a:schemeClr val="tx1"/>
                </a:solidFill>
                <a:latin typeface="Times New Roman" pitchFamily="18" charset="0"/>
                <a:ea typeface="+mn-ea"/>
                <a:cs typeface="+mn-cs"/>
              </a:rPr>
              <a:t> potencial falta de eficiencia en espacio en el </a:t>
            </a:r>
            <a:r>
              <a:rPr lang="es-ES_tradnl" sz="1200" kern="1200" baseline="0" dirty="0" err="1">
                <a:solidFill>
                  <a:schemeClr val="tx1"/>
                </a:solidFill>
                <a:latin typeface="Times New Roman" pitchFamily="18" charset="0"/>
                <a:ea typeface="+mn-ea"/>
                <a:cs typeface="+mn-cs"/>
              </a:rPr>
              <a:t>trie</a:t>
            </a:r>
            <a:r>
              <a:rPr lang="es-ES_tradnl" sz="1200" kern="1200" baseline="0" dirty="0">
                <a:solidFill>
                  <a:schemeClr val="tx1"/>
                </a:solidFill>
                <a:latin typeface="Times New Roman" pitchFamily="18" charset="0"/>
                <a:ea typeface="+mn-ea"/>
                <a:cs typeface="+mn-cs"/>
              </a:rPr>
              <a:t> estándar, que ha sido resuelta mediante el </a:t>
            </a:r>
            <a:r>
              <a:rPr lang="en-US" sz="1200" b="1" i="1" kern="1200" baseline="0" dirty="0" err="1">
                <a:solidFill>
                  <a:schemeClr val="tx1"/>
                </a:solidFill>
                <a:latin typeface="Times New Roman" pitchFamily="18" charset="0"/>
                <a:ea typeface="+mn-ea"/>
                <a:cs typeface="+mn-cs"/>
              </a:rPr>
              <a:t>trie</a:t>
            </a:r>
            <a:r>
              <a:rPr lang="en-US" sz="1200" b="1" i="1" kern="1200" baseline="0" dirty="0">
                <a:solidFill>
                  <a:schemeClr val="tx1"/>
                </a:solidFill>
                <a:latin typeface="Times New Roman" pitchFamily="18" charset="0"/>
                <a:ea typeface="+mn-ea"/>
                <a:cs typeface="+mn-cs"/>
              </a:rPr>
              <a:t> </a:t>
            </a:r>
            <a:r>
              <a:rPr lang="en-US" sz="1200" b="1" i="1" kern="1200" baseline="0" dirty="0" err="1">
                <a:solidFill>
                  <a:schemeClr val="tx1"/>
                </a:solidFill>
                <a:latin typeface="Times New Roman" pitchFamily="18" charset="0"/>
                <a:ea typeface="+mn-ea"/>
                <a:cs typeface="+mn-cs"/>
              </a:rPr>
              <a:t>comprimido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que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también</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conocido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como</a:t>
            </a:r>
            <a:r>
              <a:rPr lang="en-US" sz="1200" kern="1200" dirty="0">
                <a:solidFill>
                  <a:schemeClr val="tx1"/>
                </a:solidFill>
                <a:latin typeface="Times New Roman" pitchFamily="18" charset="0"/>
                <a:ea typeface="+mn-ea"/>
                <a:cs typeface="+mn-cs"/>
              </a:rPr>
              <a:t> </a:t>
            </a:r>
            <a:r>
              <a:rPr lang="en-US" sz="1200" b="1" i="1" kern="1200" dirty="0" err="1">
                <a:solidFill>
                  <a:schemeClr val="tx1"/>
                </a:solidFill>
                <a:latin typeface="Times New Roman" pitchFamily="18" charset="0"/>
                <a:ea typeface="+mn-ea"/>
                <a:cs typeface="+mn-cs"/>
              </a:rPr>
              <a:t>trie</a:t>
            </a:r>
            <a:r>
              <a:rPr lang="en-US" sz="1200" b="1" i="1" kern="1200" baseline="0" dirty="0">
                <a:solidFill>
                  <a:schemeClr val="tx1"/>
                </a:solidFill>
                <a:latin typeface="Times New Roman" pitchFamily="18" charset="0"/>
                <a:ea typeface="+mn-ea"/>
                <a:cs typeface="+mn-cs"/>
              </a:rPr>
              <a:t> P</a:t>
            </a:r>
            <a:r>
              <a:rPr lang="en-US" sz="1200" b="1" i="1" kern="1200" dirty="0">
                <a:solidFill>
                  <a:schemeClr val="tx1"/>
                </a:solidFill>
                <a:latin typeface="Times New Roman" pitchFamily="18" charset="0"/>
                <a:ea typeface="+mn-ea"/>
                <a:cs typeface="+mn-cs"/>
              </a:rPr>
              <a:t>atricia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Potencialmente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existe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cantidad</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nodos</a:t>
            </a:r>
            <a:r>
              <a:rPr lang="en-US" sz="1200" kern="1200" baseline="0" dirty="0">
                <a:solidFill>
                  <a:schemeClr val="tx1"/>
                </a:solidFill>
                <a:latin typeface="Times New Roman" pitchFamily="18" charset="0"/>
                <a:ea typeface="+mn-ea"/>
                <a:cs typeface="+mn-cs"/>
              </a:rPr>
              <a:t> en el </a:t>
            </a:r>
            <a:r>
              <a:rPr lang="en-US" sz="1200" kern="1200" baseline="0" dirty="0" err="1">
                <a:solidFill>
                  <a:schemeClr val="tx1"/>
                </a:solidFill>
                <a:latin typeface="Times New Roman" pitchFamily="18" charset="0"/>
                <a:ea typeface="+mn-ea"/>
                <a:cs typeface="+mn-cs"/>
              </a:rPr>
              <a:t>trie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estándar</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tienen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solamente</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hijo</a:t>
            </a:r>
            <a:r>
              <a:rPr lang="en-US" sz="1200" kern="1200" baseline="0" dirty="0">
                <a:solidFill>
                  <a:schemeClr val="tx1"/>
                </a:solidFill>
                <a:latin typeface="Times New Roman" pitchFamily="18" charset="0"/>
                <a:ea typeface="+mn-ea"/>
                <a:cs typeface="+mn-cs"/>
              </a:rPr>
              <a:t>, lo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produce un </a:t>
            </a:r>
            <a:r>
              <a:rPr lang="en-US" sz="1200" kern="1200" baseline="0" dirty="0" err="1">
                <a:solidFill>
                  <a:schemeClr val="tx1"/>
                </a:solidFill>
                <a:latin typeface="Times New Roman" pitchFamily="18" charset="0"/>
                <a:ea typeface="+mn-ea"/>
                <a:cs typeface="+mn-cs"/>
              </a:rPr>
              <a:t>gran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desperdicio</a:t>
            </a:r>
            <a:r>
              <a:rPr lang="en-US" sz="1200" kern="1200" dirty="0">
                <a:solidFill>
                  <a:schemeClr val="tx1"/>
                </a:solidFill>
                <a:latin typeface="Times New Roman"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58</a:t>
            </a:fld>
            <a:endParaRPr lang="es-ES"/>
          </a:p>
        </p:txBody>
      </p:sp>
    </p:spTree>
    <p:extLst>
      <p:ext uri="{BB962C8B-B14F-4D97-AF65-F5344CB8AC3E}">
        <p14:creationId xmlns:p14="http://schemas.microsoft.com/office/powerpoint/2010/main" val="22887205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a:solidFill>
                  <a:schemeClr val="tx1"/>
                </a:solidFill>
                <a:latin typeface="Times New Roman" pitchFamily="18" charset="0"/>
                <a:ea typeface="+mn-ea"/>
                <a:cs typeface="+mn-cs"/>
              </a:rPr>
              <a:t>Utilizando</a:t>
            </a:r>
            <a:r>
              <a:rPr lang="es-ES_tradnl" sz="1200" kern="1200" baseline="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trie</a:t>
            </a:r>
            <a:r>
              <a:rPr lang="en-US" sz="1200" kern="1200" dirty="0">
                <a:solidFill>
                  <a:schemeClr val="tx1"/>
                </a:solidFill>
                <a:latin typeface="Times New Roman" pitchFamily="18" charset="0"/>
                <a:ea typeface="+mn-ea"/>
                <a:cs typeface="+mn-cs"/>
              </a:rPr>
              <a:t>, la </a:t>
            </a:r>
            <a:r>
              <a:rPr lang="en-US" sz="1200" kern="1200" dirty="0" err="1">
                <a:solidFill>
                  <a:schemeClr val="tx1"/>
                </a:solidFill>
                <a:latin typeface="Times New Roman" pitchFamily="18" charset="0"/>
                <a:ea typeface="+mn-ea"/>
                <a:cs typeface="+mn-cs"/>
              </a:rPr>
              <a:t>busqueda</a:t>
            </a:r>
            <a:r>
              <a:rPr lang="en-US" sz="1200" kern="1200" dirty="0">
                <a:solidFill>
                  <a:schemeClr val="tx1"/>
                </a:solidFill>
                <a:latin typeface="Times New Roman" pitchFamily="18" charset="0"/>
                <a:ea typeface="+mn-ea"/>
                <a:cs typeface="+mn-cs"/>
              </a:rPr>
              <a:t> de </a:t>
            </a:r>
            <a:r>
              <a:rPr lang="en-US" sz="1200" kern="1200" dirty="0" err="1">
                <a:solidFill>
                  <a:schemeClr val="tx1"/>
                </a:solidFill>
                <a:latin typeface="Times New Roman" pitchFamily="18" charset="0"/>
                <a:ea typeface="+mn-ea"/>
                <a:cs typeface="+mn-cs"/>
              </a:rPr>
              <a:t>palabras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para</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patrón</a:t>
            </a:r>
            <a:r>
              <a:rPr lang="en-US" sz="1200" kern="1200" dirty="0">
                <a:solidFill>
                  <a:schemeClr val="tx1"/>
                </a:solidFill>
                <a:latin typeface="Times New Roman" pitchFamily="18" charset="0"/>
                <a:ea typeface="+mn-ea"/>
                <a:cs typeface="+mn-cs"/>
              </a:rPr>
              <a:t> de largo </a:t>
            </a:r>
            <a:r>
              <a:rPr lang="en-US" sz="1200" i="1" kern="1200" dirty="0">
                <a:solidFill>
                  <a:schemeClr val="tx1"/>
                </a:solidFill>
                <a:latin typeface="Times New Roman" pitchFamily="18" charset="0"/>
                <a:ea typeface="+mn-ea"/>
                <a:cs typeface="+mn-cs"/>
              </a:rPr>
              <a:t>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toma</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tiempo</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O</a:t>
            </a:r>
            <a:r>
              <a:rPr lang="en-US" sz="1200" kern="1200" dirty="0">
                <a:solidFill>
                  <a:schemeClr val="tx1"/>
                </a:solidFill>
                <a:latin typeface="Times New Roman" pitchFamily="18" charset="0"/>
                <a:ea typeface="+mn-ea"/>
                <a:cs typeface="+mn-cs"/>
              </a:rPr>
              <a:t>(</a:t>
            </a:r>
            <a:r>
              <a:rPr lang="en-US" sz="1200" i="1" kern="1200" dirty="0">
                <a:solidFill>
                  <a:schemeClr val="tx1"/>
                </a:solidFill>
                <a:latin typeface="Times New Roman" pitchFamily="18" charset="0"/>
                <a:ea typeface="+mn-ea"/>
                <a:cs typeface="+mn-cs"/>
              </a:rPr>
              <a:t>dm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donde</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d</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el </a:t>
            </a:r>
            <a:r>
              <a:rPr lang="en-US" sz="1200" kern="1200" dirty="0" err="1">
                <a:solidFill>
                  <a:schemeClr val="tx1"/>
                </a:solidFill>
                <a:latin typeface="Times New Roman" pitchFamily="18" charset="0"/>
                <a:ea typeface="+mn-ea"/>
                <a:cs typeface="+mn-cs"/>
              </a:rPr>
              <a:t>tamaño</a:t>
            </a:r>
            <a:r>
              <a:rPr lang="en-US" sz="1200" kern="1200" baseline="0" dirty="0">
                <a:solidFill>
                  <a:schemeClr val="tx1"/>
                </a:solidFill>
                <a:latin typeface="Times New Roman" pitchFamily="18" charset="0"/>
                <a:ea typeface="+mn-ea"/>
                <a:cs typeface="+mn-cs"/>
              </a:rPr>
              <a:t> del </a:t>
            </a:r>
            <a:r>
              <a:rPr lang="en-US" sz="1200" kern="1200" baseline="0" dirty="0" err="1">
                <a:solidFill>
                  <a:schemeClr val="tx1"/>
                </a:solidFill>
                <a:latin typeface="Times New Roman" pitchFamily="18" charset="0"/>
                <a:ea typeface="+mn-ea"/>
                <a:cs typeface="+mn-cs"/>
              </a:rPr>
              <a:t>alfabeto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independiente</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texto</a:t>
            </a:r>
            <a:r>
              <a:rPr lang="en-US" sz="1200" kern="1200" dirty="0">
                <a:solidFill>
                  <a:schemeClr val="tx1"/>
                </a:solidFill>
                <a:latin typeface="Times New Roman" pitchFamily="18" charset="0"/>
                <a:ea typeface="+mn-ea"/>
                <a:cs typeface="+mn-cs"/>
              </a:rPr>
              <a:t>. Si el </a:t>
            </a:r>
            <a:r>
              <a:rPr lang="en-US" sz="1200" kern="1200" dirty="0" err="1">
                <a:solidFill>
                  <a:schemeClr val="tx1"/>
                </a:solidFill>
                <a:latin typeface="Times New Roman" pitchFamily="18" charset="0"/>
                <a:ea typeface="+mn-ea"/>
                <a:cs typeface="+mn-cs"/>
              </a:rPr>
              <a:t>alfabeto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tiene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constante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como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el </a:t>
            </a:r>
            <a:r>
              <a:rPr lang="en-US" sz="1200" kern="1200" dirty="0" err="1">
                <a:solidFill>
                  <a:schemeClr val="tx1"/>
                </a:solidFill>
                <a:latin typeface="Times New Roman" pitchFamily="18" charset="0"/>
                <a:ea typeface="+mn-ea"/>
                <a:cs typeface="+mn-cs"/>
              </a:rPr>
              <a:t>caso</a:t>
            </a:r>
            <a:r>
              <a:rPr lang="en-US" sz="1200" kern="1200" dirty="0">
                <a:solidFill>
                  <a:schemeClr val="tx1"/>
                </a:solidFill>
                <a:latin typeface="Times New Roman" pitchFamily="18" charset="0"/>
                <a:ea typeface="+mn-ea"/>
                <a:cs typeface="+mn-cs"/>
              </a:rPr>
              <a:t> de los </a:t>
            </a:r>
            <a:r>
              <a:rPr lang="en-US" sz="1200" kern="1200" dirty="0" err="1">
                <a:solidFill>
                  <a:schemeClr val="tx1"/>
                </a:solidFill>
                <a:latin typeface="Times New Roman" pitchFamily="18" charset="0"/>
                <a:ea typeface="+mn-ea"/>
                <a:cs typeface="+mn-cs"/>
              </a:rPr>
              <a:t>lenguajes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naturales</a:t>
            </a:r>
            <a:r>
              <a:rPr lang="en-US" sz="1200" kern="1200" dirty="0">
                <a:solidFill>
                  <a:schemeClr val="tx1"/>
                </a:solidFill>
                <a:latin typeface="Times New Roman" pitchFamily="18" charset="0"/>
                <a:ea typeface="+mn-ea"/>
                <a:cs typeface="+mn-cs"/>
              </a:rPr>
              <a:t> o </a:t>
            </a:r>
            <a:r>
              <a:rPr lang="en-US" sz="1200" kern="1200" dirty="0" err="1">
                <a:solidFill>
                  <a:schemeClr val="tx1"/>
                </a:solidFill>
                <a:latin typeface="Times New Roman" pitchFamily="18" charset="0"/>
                <a:ea typeface="+mn-ea"/>
                <a:cs typeface="+mn-cs"/>
              </a:rPr>
              <a:t>cadenas</a:t>
            </a:r>
            <a:r>
              <a:rPr lang="en-US" sz="1200" kern="1200" dirty="0">
                <a:solidFill>
                  <a:schemeClr val="tx1"/>
                </a:solidFill>
                <a:latin typeface="Times New Roman" pitchFamily="18" charset="0"/>
                <a:ea typeface="+mn-ea"/>
                <a:cs typeface="+mn-cs"/>
              </a:rPr>
              <a:t> ADN),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consulta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toma</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tiempo</a:t>
            </a:r>
            <a:r>
              <a:rPr lang="en-US" sz="1200" kern="1200" baseline="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O</a:t>
            </a:r>
            <a:r>
              <a:rPr lang="en-US" sz="1200" kern="1200" dirty="0">
                <a:solidFill>
                  <a:schemeClr val="tx1"/>
                </a:solidFill>
                <a:latin typeface="Times New Roman" pitchFamily="18" charset="0"/>
                <a:ea typeface="+mn-ea"/>
                <a:cs typeface="+mn-cs"/>
              </a:rPr>
              <a:t>(</a:t>
            </a:r>
            <a:r>
              <a:rPr lang="en-US" sz="1200" i="1" kern="1200" dirty="0">
                <a:solidFill>
                  <a:schemeClr val="tx1"/>
                </a:solidFill>
                <a:latin typeface="Times New Roman" pitchFamily="18" charset="0"/>
                <a:ea typeface="+mn-ea"/>
                <a:cs typeface="+mn-cs"/>
              </a:rPr>
              <a:t>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proporcional</a:t>
            </a:r>
            <a:r>
              <a:rPr lang="en-US" sz="1200" kern="1200" dirty="0">
                <a:solidFill>
                  <a:schemeClr val="tx1"/>
                </a:solidFill>
                <a:latin typeface="Times New Roman" pitchFamily="18" charset="0"/>
                <a:ea typeface="+mn-ea"/>
                <a:cs typeface="+mn-cs"/>
              </a:rPr>
              <a:t> al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patrón</a:t>
            </a:r>
            <a:r>
              <a:rPr lang="en-US" sz="1200" kern="1200" dirty="0">
                <a:solidFill>
                  <a:schemeClr val="tx1"/>
                </a:solidFill>
                <a:latin typeface="Times New Roman" pitchFamily="18" charset="0"/>
                <a:ea typeface="+mn-ea"/>
                <a:cs typeface="+mn-cs"/>
              </a:rPr>
              <a:t>. </a:t>
            </a:r>
          </a:p>
          <a:p>
            <a:endParaRPr lang="es-ES_tradnl" dirty="0"/>
          </a:p>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a:solidFill>
                  <a:schemeClr val="tx1"/>
                </a:solidFill>
                <a:latin typeface="Times New Roman" pitchFamily="18" charset="0"/>
                <a:ea typeface="+mn-ea"/>
                <a:cs typeface="+mn-cs"/>
              </a:rPr>
              <a:t>Existe una</a:t>
            </a:r>
            <a:r>
              <a:rPr lang="es-ES_tradnl" sz="1200" kern="1200" baseline="0" dirty="0">
                <a:solidFill>
                  <a:schemeClr val="tx1"/>
                </a:solidFill>
                <a:latin typeface="Times New Roman" pitchFamily="18" charset="0"/>
                <a:ea typeface="+mn-ea"/>
                <a:cs typeface="+mn-cs"/>
              </a:rPr>
              <a:t> potencial falta de eficiencia en espacio en el </a:t>
            </a:r>
            <a:r>
              <a:rPr lang="es-ES_tradnl" sz="1200" kern="1200" baseline="0" dirty="0" err="1">
                <a:solidFill>
                  <a:schemeClr val="tx1"/>
                </a:solidFill>
                <a:latin typeface="Times New Roman" pitchFamily="18" charset="0"/>
                <a:ea typeface="+mn-ea"/>
                <a:cs typeface="+mn-cs"/>
              </a:rPr>
              <a:t>trie</a:t>
            </a:r>
            <a:r>
              <a:rPr lang="es-ES_tradnl" sz="1200" kern="1200" baseline="0" dirty="0">
                <a:solidFill>
                  <a:schemeClr val="tx1"/>
                </a:solidFill>
                <a:latin typeface="Times New Roman" pitchFamily="18" charset="0"/>
                <a:ea typeface="+mn-ea"/>
                <a:cs typeface="+mn-cs"/>
              </a:rPr>
              <a:t> estándar, que ha sido resuelta mediante el </a:t>
            </a:r>
            <a:r>
              <a:rPr lang="en-US" sz="1200" b="1" i="1" kern="1200" baseline="0" dirty="0" err="1">
                <a:solidFill>
                  <a:schemeClr val="tx1"/>
                </a:solidFill>
                <a:latin typeface="Times New Roman" pitchFamily="18" charset="0"/>
                <a:ea typeface="+mn-ea"/>
                <a:cs typeface="+mn-cs"/>
              </a:rPr>
              <a:t>trie</a:t>
            </a:r>
            <a:r>
              <a:rPr lang="en-US" sz="1200" b="1" i="1" kern="1200" baseline="0" dirty="0">
                <a:solidFill>
                  <a:schemeClr val="tx1"/>
                </a:solidFill>
                <a:latin typeface="Times New Roman" pitchFamily="18" charset="0"/>
                <a:ea typeface="+mn-ea"/>
                <a:cs typeface="+mn-cs"/>
              </a:rPr>
              <a:t> </a:t>
            </a:r>
            <a:r>
              <a:rPr lang="en-US" sz="1200" b="1" i="1" kern="1200" baseline="0" dirty="0" err="1">
                <a:solidFill>
                  <a:schemeClr val="tx1"/>
                </a:solidFill>
                <a:latin typeface="Times New Roman" pitchFamily="18" charset="0"/>
                <a:ea typeface="+mn-ea"/>
                <a:cs typeface="+mn-cs"/>
              </a:rPr>
              <a:t>comprimido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que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también</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conocido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como</a:t>
            </a:r>
            <a:r>
              <a:rPr lang="en-US" sz="1200" kern="1200" dirty="0">
                <a:solidFill>
                  <a:schemeClr val="tx1"/>
                </a:solidFill>
                <a:latin typeface="Times New Roman" pitchFamily="18" charset="0"/>
                <a:ea typeface="+mn-ea"/>
                <a:cs typeface="+mn-cs"/>
              </a:rPr>
              <a:t> </a:t>
            </a:r>
            <a:r>
              <a:rPr lang="en-US" sz="1200" b="1" i="1" kern="1200" dirty="0" err="1">
                <a:solidFill>
                  <a:schemeClr val="tx1"/>
                </a:solidFill>
                <a:latin typeface="Times New Roman" pitchFamily="18" charset="0"/>
                <a:ea typeface="+mn-ea"/>
                <a:cs typeface="+mn-cs"/>
              </a:rPr>
              <a:t>trie</a:t>
            </a:r>
            <a:r>
              <a:rPr lang="en-US" sz="1200" b="1" i="1" kern="1200" baseline="0" dirty="0">
                <a:solidFill>
                  <a:schemeClr val="tx1"/>
                </a:solidFill>
                <a:latin typeface="Times New Roman" pitchFamily="18" charset="0"/>
                <a:ea typeface="+mn-ea"/>
                <a:cs typeface="+mn-cs"/>
              </a:rPr>
              <a:t> P</a:t>
            </a:r>
            <a:r>
              <a:rPr lang="en-US" sz="1200" b="1" i="1" kern="1200" dirty="0">
                <a:solidFill>
                  <a:schemeClr val="tx1"/>
                </a:solidFill>
                <a:latin typeface="Times New Roman" pitchFamily="18" charset="0"/>
                <a:ea typeface="+mn-ea"/>
                <a:cs typeface="+mn-cs"/>
              </a:rPr>
              <a:t>atricia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Potencialmente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existe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cantidad</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nodos</a:t>
            </a:r>
            <a:r>
              <a:rPr lang="en-US" sz="1200" kern="1200" baseline="0" dirty="0">
                <a:solidFill>
                  <a:schemeClr val="tx1"/>
                </a:solidFill>
                <a:latin typeface="Times New Roman" pitchFamily="18" charset="0"/>
                <a:ea typeface="+mn-ea"/>
                <a:cs typeface="+mn-cs"/>
              </a:rPr>
              <a:t> en el </a:t>
            </a:r>
            <a:r>
              <a:rPr lang="en-US" sz="1200" kern="1200" baseline="0" dirty="0" err="1">
                <a:solidFill>
                  <a:schemeClr val="tx1"/>
                </a:solidFill>
                <a:latin typeface="Times New Roman" pitchFamily="18" charset="0"/>
                <a:ea typeface="+mn-ea"/>
                <a:cs typeface="+mn-cs"/>
              </a:rPr>
              <a:t>trie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estándar</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tienen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solamente</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hijo</a:t>
            </a:r>
            <a:r>
              <a:rPr lang="en-US" sz="1200" kern="1200" baseline="0" dirty="0">
                <a:solidFill>
                  <a:schemeClr val="tx1"/>
                </a:solidFill>
                <a:latin typeface="Times New Roman" pitchFamily="18" charset="0"/>
                <a:ea typeface="+mn-ea"/>
                <a:cs typeface="+mn-cs"/>
              </a:rPr>
              <a:t>, lo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produce un </a:t>
            </a:r>
            <a:r>
              <a:rPr lang="en-US" sz="1200" kern="1200" baseline="0" dirty="0" err="1">
                <a:solidFill>
                  <a:schemeClr val="tx1"/>
                </a:solidFill>
                <a:latin typeface="Times New Roman" pitchFamily="18" charset="0"/>
                <a:ea typeface="+mn-ea"/>
                <a:cs typeface="+mn-cs"/>
              </a:rPr>
              <a:t>gran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desperdicio</a:t>
            </a:r>
            <a:r>
              <a:rPr lang="en-US" sz="1200" kern="1200" dirty="0">
                <a:solidFill>
                  <a:schemeClr val="tx1"/>
                </a:solidFill>
                <a:latin typeface="Times New Roman"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59</a:t>
            </a:fld>
            <a:endParaRPr lang="es-ES"/>
          </a:p>
        </p:txBody>
      </p:sp>
    </p:spTree>
    <p:extLst>
      <p:ext uri="{BB962C8B-B14F-4D97-AF65-F5344CB8AC3E}">
        <p14:creationId xmlns:p14="http://schemas.microsoft.com/office/powerpoint/2010/main" val="16560536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60</a:t>
            </a:fld>
            <a:endParaRPr lang="es-ES"/>
          </a:p>
        </p:txBody>
      </p:sp>
    </p:spTree>
    <p:extLst>
      <p:ext uri="{BB962C8B-B14F-4D97-AF65-F5344CB8AC3E}">
        <p14:creationId xmlns:p14="http://schemas.microsoft.com/office/powerpoint/2010/main" val="12554059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61</a:t>
            </a:fld>
            <a:endParaRPr lang="es-ES"/>
          </a:p>
        </p:txBody>
      </p:sp>
    </p:spTree>
    <p:extLst>
      <p:ext uri="{BB962C8B-B14F-4D97-AF65-F5344CB8AC3E}">
        <p14:creationId xmlns:p14="http://schemas.microsoft.com/office/powerpoint/2010/main" val="955160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199AB0-F588-4211-A322-D2E12FC080E4}" type="slidenum">
              <a:rPr lang="en-US"/>
              <a:pPr/>
              <a:t>6</a:t>
            </a:fld>
            <a:endParaRPr lang="en-US"/>
          </a:p>
        </p:txBody>
      </p:sp>
      <p:sp>
        <p:nvSpPr>
          <p:cNvPr id="21506" name="Rectangle 2"/>
          <p:cNvSpPr>
            <a:spLocks noGrp="1" noRot="1" noChangeAspect="1" noChangeArrowheads="1" noTextEdit="1"/>
          </p:cNvSpPr>
          <p:nvPr>
            <p:ph type="sldImg"/>
          </p:nvPr>
        </p:nvSpPr>
        <p:spPr>
          <a:xfrm>
            <a:off x="1416050" y="835025"/>
            <a:ext cx="4486275" cy="3365500"/>
          </a:xfrm>
          <a:ln w="12700" cap="flat">
            <a:solidFill>
              <a:schemeClr val="tx1"/>
            </a:solidFill>
          </a:ln>
        </p:spPr>
      </p:sp>
      <p:sp>
        <p:nvSpPr>
          <p:cNvPr id="21507" name="Rectangle 3"/>
          <p:cNvSpPr>
            <a:spLocks noGrp="1" noChangeArrowheads="1"/>
          </p:cNvSpPr>
          <p:nvPr>
            <p:ph type="body" idx="1"/>
          </p:nvPr>
        </p:nvSpPr>
        <p:spPr>
          <a:xfrm>
            <a:off x="974725" y="4562477"/>
            <a:ext cx="5365750" cy="4043362"/>
          </a:xfrm>
          <a:ln/>
        </p:spPr>
        <p:txBody>
          <a:bodyPr lIns="97544" tIns="48772" rIns="97544" bIns="48772"/>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62</a:t>
            </a:fld>
            <a:endParaRPr lang="es-ES"/>
          </a:p>
        </p:txBody>
      </p:sp>
    </p:spTree>
    <p:extLst>
      <p:ext uri="{BB962C8B-B14F-4D97-AF65-F5344CB8AC3E}">
        <p14:creationId xmlns:p14="http://schemas.microsoft.com/office/powerpoint/2010/main" val="33456953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a:solidFill>
                  <a:schemeClr val="tx1"/>
                </a:solidFill>
                <a:latin typeface="Times New Roman" pitchFamily="18" charset="0"/>
                <a:ea typeface="+mn-ea"/>
                <a:cs typeface="+mn-cs"/>
              </a:rPr>
              <a:t>Utilizando</a:t>
            </a:r>
            <a:r>
              <a:rPr lang="es-ES_tradnl" sz="1200" kern="1200" baseline="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trie</a:t>
            </a:r>
            <a:r>
              <a:rPr lang="en-US" sz="1200" kern="1200" dirty="0">
                <a:solidFill>
                  <a:schemeClr val="tx1"/>
                </a:solidFill>
                <a:latin typeface="Times New Roman" pitchFamily="18" charset="0"/>
                <a:ea typeface="+mn-ea"/>
                <a:cs typeface="+mn-cs"/>
              </a:rPr>
              <a:t>, la </a:t>
            </a:r>
            <a:r>
              <a:rPr lang="en-US" sz="1200" kern="1200" dirty="0" err="1">
                <a:solidFill>
                  <a:schemeClr val="tx1"/>
                </a:solidFill>
                <a:latin typeface="Times New Roman" pitchFamily="18" charset="0"/>
                <a:ea typeface="+mn-ea"/>
                <a:cs typeface="+mn-cs"/>
              </a:rPr>
              <a:t>busqueda</a:t>
            </a:r>
            <a:r>
              <a:rPr lang="en-US" sz="1200" kern="1200" dirty="0">
                <a:solidFill>
                  <a:schemeClr val="tx1"/>
                </a:solidFill>
                <a:latin typeface="Times New Roman" pitchFamily="18" charset="0"/>
                <a:ea typeface="+mn-ea"/>
                <a:cs typeface="+mn-cs"/>
              </a:rPr>
              <a:t> de </a:t>
            </a:r>
            <a:r>
              <a:rPr lang="en-US" sz="1200" kern="1200" dirty="0" err="1">
                <a:solidFill>
                  <a:schemeClr val="tx1"/>
                </a:solidFill>
                <a:latin typeface="Times New Roman" pitchFamily="18" charset="0"/>
                <a:ea typeface="+mn-ea"/>
                <a:cs typeface="+mn-cs"/>
              </a:rPr>
              <a:t>palabras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para</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patrón</a:t>
            </a:r>
            <a:r>
              <a:rPr lang="en-US" sz="1200" kern="1200" dirty="0">
                <a:solidFill>
                  <a:schemeClr val="tx1"/>
                </a:solidFill>
                <a:latin typeface="Times New Roman" pitchFamily="18" charset="0"/>
                <a:ea typeface="+mn-ea"/>
                <a:cs typeface="+mn-cs"/>
              </a:rPr>
              <a:t> de largo </a:t>
            </a:r>
            <a:r>
              <a:rPr lang="en-US" sz="1200" i="1" kern="1200" dirty="0">
                <a:solidFill>
                  <a:schemeClr val="tx1"/>
                </a:solidFill>
                <a:latin typeface="Times New Roman" pitchFamily="18" charset="0"/>
                <a:ea typeface="+mn-ea"/>
                <a:cs typeface="+mn-cs"/>
              </a:rPr>
              <a:t>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toma</a:t>
            </a:r>
            <a:r>
              <a:rPr lang="en-US" sz="1200" kern="120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tiempo</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O</a:t>
            </a:r>
            <a:r>
              <a:rPr lang="en-US" sz="1200" kern="1200" dirty="0">
                <a:solidFill>
                  <a:schemeClr val="tx1"/>
                </a:solidFill>
                <a:latin typeface="Times New Roman" pitchFamily="18" charset="0"/>
                <a:ea typeface="+mn-ea"/>
                <a:cs typeface="+mn-cs"/>
              </a:rPr>
              <a:t>(</a:t>
            </a:r>
            <a:r>
              <a:rPr lang="en-US" sz="1200" i="1" kern="1200" dirty="0">
                <a:solidFill>
                  <a:schemeClr val="tx1"/>
                </a:solidFill>
                <a:latin typeface="Times New Roman" pitchFamily="18" charset="0"/>
                <a:ea typeface="+mn-ea"/>
                <a:cs typeface="+mn-cs"/>
              </a:rPr>
              <a:t>dm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donde</a:t>
            </a:r>
            <a:r>
              <a:rPr lang="en-US" sz="1200" kern="120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d</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el </a:t>
            </a:r>
            <a:r>
              <a:rPr lang="en-US" sz="1200" kern="1200" dirty="0" err="1">
                <a:solidFill>
                  <a:schemeClr val="tx1"/>
                </a:solidFill>
                <a:latin typeface="Times New Roman" pitchFamily="18" charset="0"/>
                <a:ea typeface="+mn-ea"/>
                <a:cs typeface="+mn-cs"/>
              </a:rPr>
              <a:t>tamaño</a:t>
            </a:r>
            <a:r>
              <a:rPr lang="en-US" sz="1200" kern="1200" baseline="0" dirty="0">
                <a:solidFill>
                  <a:schemeClr val="tx1"/>
                </a:solidFill>
                <a:latin typeface="Times New Roman" pitchFamily="18" charset="0"/>
                <a:ea typeface="+mn-ea"/>
                <a:cs typeface="+mn-cs"/>
              </a:rPr>
              <a:t> del </a:t>
            </a:r>
            <a:r>
              <a:rPr lang="en-US" sz="1200" kern="1200" baseline="0" dirty="0" err="1">
                <a:solidFill>
                  <a:schemeClr val="tx1"/>
                </a:solidFill>
                <a:latin typeface="Times New Roman" pitchFamily="18" charset="0"/>
                <a:ea typeface="+mn-ea"/>
                <a:cs typeface="+mn-cs"/>
              </a:rPr>
              <a:t>alfabeto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independiente</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texto</a:t>
            </a:r>
            <a:r>
              <a:rPr lang="en-US" sz="1200" kern="1200" dirty="0">
                <a:solidFill>
                  <a:schemeClr val="tx1"/>
                </a:solidFill>
                <a:latin typeface="Times New Roman" pitchFamily="18" charset="0"/>
                <a:ea typeface="+mn-ea"/>
                <a:cs typeface="+mn-cs"/>
              </a:rPr>
              <a:t>. Si el </a:t>
            </a:r>
            <a:r>
              <a:rPr lang="en-US" sz="1200" kern="1200" dirty="0" err="1">
                <a:solidFill>
                  <a:schemeClr val="tx1"/>
                </a:solidFill>
                <a:latin typeface="Times New Roman" pitchFamily="18" charset="0"/>
                <a:ea typeface="+mn-ea"/>
                <a:cs typeface="+mn-cs"/>
              </a:rPr>
              <a:t>alfabeto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tiene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constante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como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el </a:t>
            </a:r>
            <a:r>
              <a:rPr lang="en-US" sz="1200" kern="1200" dirty="0" err="1">
                <a:solidFill>
                  <a:schemeClr val="tx1"/>
                </a:solidFill>
                <a:latin typeface="Times New Roman" pitchFamily="18" charset="0"/>
                <a:ea typeface="+mn-ea"/>
                <a:cs typeface="+mn-cs"/>
              </a:rPr>
              <a:t>caso</a:t>
            </a:r>
            <a:r>
              <a:rPr lang="en-US" sz="1200" kern="1200" dirty="0">
                <a:solidFill>
                  <a:schemeClr val="tx1"/>
                </a:solidFill>
                <a:latin typeface="Times New Roman" pitchFamily="18" charset="0"/>
                <a:ea typeface="+mn-ea"/>
                <a:cs typeface="+mn-cs"/>
              </a:rPr>
              <a:t> de los </a:t>
            </a:r>
            <a:r>
              <a:rPr lang="en-US" sz="1200" kern="1200" dirty="0" err="1">
                <a:solidFill>
                  <a:schemeClr val="tx1"/>
                </a:solidFill>
                <a:latin typeface="Times New Roman" pitchFamily="18" charset="0"/>
                <a:ea typeface="+mn-ea"/>
                <a:cs typeface="+mn-cs"/>
              </a:rPr>
              <a:t>lenguajes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naturales</a:t>
            </a:r>
            <a:r>
              <a:rPr lang="en-US" sz="1200" kern="1200" dirty="0">
                <a:solidFill>
                  <a:schemeClr val="tx1"/>
                </a:solidFill>
                <a:latin typeface="Times New Roman" pitchFamily="18" charset="0"/>
                <a:ea typeface="+mn-ea"/>
                <a:cs typeface="+mn-cs"/>
              </a:rPr>
              <a:t> o </a:t>
            </a:r>
            <a:r>
              <a:rPr lang="en-US" sz="1200" kern="1200" dirty="0" err="1">
                <a:solidFill>
                  <a:schemeClr val="tx1"/>
                </a:solidFill>
                <a:latin typeface="Times New Roman" pitchFamily="18" charset="0"/>
                <a:ea typeface="+mn-ea"/>
                <a:cs typeface="+mn-cs"/>
              </a:rPr>
              <a:t>cadenas</a:t>
            </a:r>
            <a:r>
              <a:rPr lang="en-US" sz="1200" kern="1200" dirty="0">
                <a:solidFill>
                  <a:schemeClr val="tx1"/>
                </a:solidFill>
                <a:latin typeface="Times New Roman" pitchFamily="18" charset="0"/>
                <a:ea typeface="+mn-ea"/>
                <a:cs typeface="+mn-cs"/>
              </a:rPr>
              <a:t> ADN),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consulta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toma</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tiempo</a:t>
            </a:r>
            <a:r>
              <a:rPr lang="en-US" sz="1200" kern="1200" baseline="0" dirty="0">
                <a:solidFill>
                  <a:schemeClr val="tx1"/>
                </a:solidFill>
                <a:latin typeface="Times New Roman" pitchFamily="18" charset="0"/>
                <a:ea typeface="+mn-ea"/>
                <a:cs typeface="+mn-cs"/>
              </a:rPr>
              <a:t> </a:t>
            </a:r>
            <a:r>
              <a:rPr lang="en-US" sz="1200" i="1" kern="1200" dirty="0">
                <a:solidFill>
                  <a:schemeClr val="tx1"/>
                </a:solidFill>
                <a:latin typeface="Times New Roman" pitchFamily="18" charset="0"/>
                <a:ea typeface="+mn-ea"/>
                <a:cs typeface="+mn-cs"/>
              </a:rPr>
              <a:t>O</a:t>
            </a:r>
            <a:r>
              <a:rPr lang="en-US" sz="1200" kern="1200" dirty="0">
                <a:solidFill>
                  <a:schemeClr val="tx1"/>
                </a:solidFill>
                <a:latin typeface="Times New Roman" pitchFamily="18" charset="0"/>
                <a:ea typeface="+mn-ea"/>
                <a:cs typeface="+mn-cs"/>
              </a:rPr>
              <a:t>(</a:t>
            </a:r>
            <a:r>
              <a:rPr lang="en-US" sz="1200" i="1" kern="1200" dirty="0">
                <a:solidFill>
                  <a:schemeClr val="tx1"/>
                </a:solidFill>
                <a:latin typeface="Times New Roman" pitchFamily="18" charset="0"/>
                <a:ea typeface="+mn-ea"/>
                <a:cs typeface="+mn-cs"/>
              </a:rPr>
              <a:t>m</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proporcional</a:t>
            </a:r>
            <a:r>
              <a:rPr lang="en-US" sz="1200" kern="1200" dirty="0">
                <a:solidFill>
                  <a:schemeClr val="tx1"/>
                </a:solidFill>
                <a:latin typeface="Times New Roman" pitchFamily="18" charset="0"/>
                <a:ea typeface="+mn-ea"/>
                <a:cs typeface="+mn-cs"/>
              </a:rPr>
              <a:t> al </a:t>
            </a:r>
            <a:r>
              <a:rPr lang="en-US" sz="1200" kern="1200" dirty="0" err="1">
                <a:solidFill>
                  <a:schemeClr val="tx1"/>
                </a:solidFill>
                <a:latin typeface="Times New Roman" pitchFamily="18" charset="0"/>
                <a:ea typeface="+mn-ea"/>
                <a:cs typeface="+mn-cs"/>
              </a:rPr>
              <a:t>tamaño</a:t>
            </a:r>
            <a:r>
              <a:rPr lang="en-US" sz="1200" kern="1200" dirty="0">
                <a:solidFill>
                  <a:schemeClr val="tx1"/>
                </a:solidFill>
                <a:latin typeface="Times New Roman" pitchFamily="18" charset="0"/>
                <a:ea typeface="+mn-ea"/>
                <a:cs typeface="+mn-cs"/>
              </a:rPr>
              <a:t> del </a:t>
            </a:r>
            <a:r>
              <a:rPr lang="en-US" sz="1200" kern="1200" dirty="0" err="1">
                <a:solidFill>
                  <a:schemeClr val="tx1"/>
                </a:solidFill>
                <a:latin typeface="Times New Roman" pitchFamily="18" charset="0"/>
                <a:ea typeface="+mn-ea"/>
                <a:cs typeface="+mn-cs"/>
              </a:rPr>
              <a:t>patrón</a:t>
            </a:r>
            <a:r>
              <a:rPr lang="en-US" sz="1200" kern="1200" dirty="0">
                <a:solidFill>
                  <a:schemeClr val="tx1"/>
                </a:solidFill>
                <a:latin typeface="Times New Roman" pitchFamily="18" charset="0"/>
                <a:ea typeface="+mn-ea"/>
                <a:cs typeface="+mn-cs"/>
              </a:rPr>
              <a:t>. </a:t>
            </a:r>
          </a:p>
          <a:p>
            <a:endParaRPr lang="es-ES_tradnl" dirty="0"/>
          </a:p>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a:solidFill>
                  <a:schemeClr val="tx1"/>
                </a:solidFill>
                <a:latin typeface="Times New Roman" pitchFamily="18" charset="0"/>
                <a:ea typeface="+mn-ea"/>
                <a:cs typeface="+mn-cs"/>
              </a:rPr>
              <a:t>Existe una</a:t>
            </a:r>
            <a:r>
              <a:rPr lang="es-ES_tradnl" sz="1200" kern="1200" baseline="0" dirty="0">
                <a:solidFill>
                  <a:schemeClr val="tx1"/>
                </a:solidFill>
                <a:latin typeface="Times New Roman" pitchFamily="18" charset="0"/>
                <a:ea typeface="+mn-ea"/>
                <a:cs typeface="+mn-cs"/>
              </a:rPr>
              <a:t> potencial falta de eficiencia en espacio en el </a:t>
            </a:r>
            <a:r>
              <a:rPr lang="es-ES_tradnl" sz="1200" kern="1200" baseline="0" dirty="0" err="1">
                <a:solidFill>
                  <a:schemeClr val="tx1"/>
                </a:solidFill>
                <a:latin typeface="Times New Roman" pitchFamily="18" charset="0"/>
                <a:ea typeface="+mn-ea"/>
                <a:cs typeface="+mn-cs"/>
              </a:rPr>
              <a:t>trie</a:t>
            </a:r>
            <a:r>
              <a:rPr lang="es-ES_tradnl" sz="1200" kern="1200" baseline="0" dirty="0">
                <a:solidFill>
                  <a:schemeClr val="tx1"/>
                </a:solidFill>
                <a:latin typeface="Times New Roman" pitchFamily="18" charset="0"/>
                <a:ea typeface="+mn-ea"/>
                <a:cs typeface="+mn-cs"/>
              </a:rPr>
              <a:t> estándar, que ha sido resuelta mediante el </a:t>
            </a:r>
            <a:r>
              <a:rPr lang="en-US" sz="1200" b="1" i="1" kern="1200" baseline="0" dirty="0" err="1">
                <a:solidFill>
                  <a:schemeClr val="tx1"/>
                </a:solidFill>
                <a:latin typeface="Times New Roman" pitchFamily="18" charset="0"/>
                <a:ea typeface="+mn-ea"/>
                <a:cs typeface="+mn-cs"/>
              </a:rPr>
              <a:t>trie</a:t>
            </a:r>
            <a:r>
              <a:rPr lang="en-US" sz="1200" b="1" i="1" kern="1200" baseline="0" dirty="0">
                <a:solidFill>
                  <a:schemeClr val="tx1"/>
                </a:solidFill>
                <a:latin typeface="Times New Roman" pitchFamily="18" charset="0"/>
                <a:ea typeface="+mn-ea"/>
                <a:cs typeface="+mn-cs"/>
              </a:rPr>
              <a:t> </a:t>
            </a:r>
            <a:r>
              <a:rPr lang="en-US" sz="1200" b="1" i="1" kern="1200" baseline="0" dirty="0" err="1">
                <a:solidFill>
                  <a:schemeClr val="tx1"/>
                </a:solidFill>
                <a:latin typeface="Times New Roman" pitchFamily="18" charset="0"/>
                <a:ea typeface="+mn-ea"/>
                <a:cs typeface="+mn-cs"/>
              </a:rPr>
              <a:t>comprimido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que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también</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conocido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como</a:t>
            </a:r>
            <a:r>
              <a:rPr lang="en-US" sz="1200" kern="1200" dirty="0">
                <a:solidFill>
                  <a:schemeClr val="tx1"/>
                </a:solidFill>
                <a:latin typeface="Times New Roman" pitchFamily="18" charset="0"/>
                <a:ea typeface="+mn-ea"/>
                <a:cs typeface="+mn-cs"/>
              </a:rPr>
              <a:t> </a:t>
            </a:r>
            <a:r>
              <a:rPr lang="en-US" sz="1200" b="1" i="1" kern="1200" dirty="0" err="1">
                <a:solidFill>
                  <a:schemeClr val="tx1"/>
                </a:solidFill>
                <a:latin typeface="Times New Roman" pitchFamily="18" charset="0"/>
                <a:ea typeface="+mn-ea"/>
                <a:cs typeface="+mn-cs"/>
              </a:rPr>
              <a:t>trie</a:t>
            </a:r>
            <a:r>
              <a:rPr lang="en-US" sz="1200" b="1" i="1" kern="1200" baseline="0" dirty="0">
                <a:solidFill>
                  <a:schemeClr val="tx1"/>
                </a:solidFill>
                <a:latin typeface="Times New Roman" pitchFamily="18" charset="0"/>
                <a:ea typeface="+mn-ea"/>
                <a:cs typeface="+mn-cs"/>
              </a:rPr>
              <a:t> P</a:t>
            </a:r>
            <a:r>
              <a:rPr lang="en-US" sz="1200" b="1" i="1" kern="1200" dirty="0">
                <a:solidFill>
                  <a:schemeClr val="tx1"/>
                </a:solidFill>
                <a:latin typeface="Times New Roman" pitchFamily="18" charset="0"/>
                <a:ea typeface="+mn-ea"/>
                <a:cs typeface="+mn-cs"/>
              </a:rPr>
              <a:t>atricia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Potencialmente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existe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cantidad</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nodos</a:t>
            </a:r>
            <a:r>
              <a:rPr lang="en-US" sz="1200" kern="1200" baseline="0" dirty="0">
                <a:solidFill>
                  <a:schemeClr val="tx1"/>
                </a:solidFill>
                <a:latin typeface="Times New Roman" pitchFamily="18" charset="0"/>
                <a:ea typeface="+mn-ea"/>
                <a:cs typeface="+mn-cs"/>
              </a:rPr>
              <a:t> en el </a:t>
            </a:r>
            <a:r>
              <a:rPr lang="en-US" sz="1200" kern="1200" baseline="0" dirty="0" err="1">
                <a:solidFill>
                  <a:schemeClr val="tx1"/>
                </a:solidFill>
                <a:latin typeface="Times New Roman" pitchFamily="18" charset="0"/>
                <a:ea typeface="+mn-ea"/>
                <a:cs typeface="+mn-cs"/>
              </a:rPr>
              <a:t>trie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estándar</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tienen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solamente</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hijo</a:t>
            </a:r>
            <a:r>
              <a:rPr lang="en-US" sz="1200" kern="1200" baseline="0" dirty="0">
                <a:solidFill>
                  <a:schemeClr val="tx1"/>
                </a:solidFill>
                <a:latin typeface="Times New Roman" pitchFamily="18" charset="0"/>
                <a:ea typeface="+mn-ea"/>
                <a:cs typeface="+mn-cs"/>
              </a:rPr>
              <a:t>, lo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produce un </a:t>
            </a:r>
            <a:r>
              <a:rPr lang="en-US" sz="1200" kern="1200" baseline="0" dirty="0" err="1">
                <a:solidFill>
                  <a:schemeClr val="tx1"/>
                </a:solidFill>
                <a:latin typeface="Times New Roman" pitchFamily="18" charset="0"/>
                <a:ea typeface="+mn-ea"/>
                <a:cs typeface="+mn-cs"/>
              </a:rPr>
              <a:t>gran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desperdicio</a:t>
            </a:r>
            <a:r>
              <a:rPr lang="en-US" sz="1200" kern="1200" dirty="0">
                <a:solidFill>
                  <a:schemeClr val="tx1"/>
                </a:solidFill>
                <a:latin typeface="Times New Roman"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63</a:t>
            </a:fld>
            <a:endParaRPr lang="es-ES"/>
          </a:p>
        </p:txBody>
      </p:sp>
    </p:spTree>
    <p:extLst>
      <p:ext uri="{BB962C8B-B14F-4D97-AF65-F5344CB8AC3E}">
        <p14:creationId xmlns:p14="http://schemas.microsoft.com/office/powerpoint/2010/main" val="11294287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64</a:t>
            </a:fld>
            <a:endParaRPr lang="en-US"/>
          </a:p>
        </p:txBody>
      </p:sp>
    </p:spTree>
    <p:extLst>
      <p:ext uri="{BB962C8B-B14F-4D97-AF65-F5344CB8AC3E}">
        <p14:creationId xmlns:p14="http://schemas.microsoft.com/office/powerpoint/2010/main" val="3841916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65</a:t>
            </a:fld>
            <a:endParaRPr lang="es-E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7D615D-F995-453A-9169-E658EF5EA526}" type="slidenum">
              <a:rPr lang="en-US" smtClean="0"/>
              <a:pPr/>
              <a:t>66</a:t>
            </a:fld>
            <a:endParaRPr lang="en-US"/>
          </a:p>
        </p:txBody>
      </p:sp>
    </p:spTree>
    <p:extLst>
      <p:ext uri="{BB962C8B-B14F-4D97-AF65-F5344CB8AC3E}">
        <p14:creationId xmlns:p14="http://schemas.microsoft.com/office/powerpoint/2010/main" val="42606539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Primero </a:t>
            </a:r>
            <a:r>
              <a:rPr lang="en-US" dirty="0" err="1"/>
              <a:t>aprovechar</a:t>
            </a:r>
            <a:r>
              <a:rPr lang="en-US" dirty="0"/>
              <a:t> </a:t>
            </a:r>
            <a:r>
              <a:rPr lang="en-US" dirty="0" err="1"/>
              <a:t>este</a:t>
            </a:r>
            <a:r>
              <a:rPr lang="en-US" dirty="0"/>
              <a:t> </a:t>
            </a:r>
            <a:r>
              <a:rPr lang="en-US" dirty="0" err="1"/>
              <a:t>dibujo</a:t>
            </a:r>
            <a:r>
              <a:rPr lang="en-US" dirty="0"/>
              <a:t> para </a:t>
            </a:r>
            <a:r>
              <a:rPr lang="en-US" dirty="0" err="1"/>
              <a:t>ilustrar</a:t>
            </a:r>
            <a:r>
              <a:rPr lang="en-US" dirty="0"/>
              <a:t> la </a:t>
            </a:r>
            <a:r>
              <a:rPr lang="en-US" dirty="0" err="1"/>
              <a:t>mecanica</a:t>
            </a:r>
            <a:r>
              <a:rPr lang="en-US" dirty="0"/>
              <a:t> de </a:t>
            </a:r>
            <a:r>
              <a:rPr lang="en-US" dirty="0" err="1"/>
              <a:t>encontrar</a:t>
            </a:r>
            <a:r>
              <a:rPr lang="en-US" dirty="0"/>
              <a:t> </a:t>
            </a:r>
            <a:r>
              <a:rPr lang="en-US" dirty="0" err="1"/>
              <a:t>todas</a:t>
            </a:r>
            <a:r>
              <a:rPr lang="en-US" dirty="0"/>
              <a:t> las </a:t>
            </a:r>
            <a:r>
              <a:rPr lang="en-US" dirty="0" err="1"/>
              <a:t>cadenas</a:t>
            </a:r>
            <a:r>
              <a:rPr lang="en-US" dirty="0"/>
              <a:t> que </a:t>
            </a:r>
            <a:r>
              <a:rPr lang="en-US" dirty="0" err="1"/>
              <a:t>tengan</a:t>
            </a:r>
            <a:r>
              <a:rPr lang="en-US" dirty="0"/>
              <a:t> un </a:t>
            </a:r>
            <a:r>
              <a:rPr lang="en-US" dirty="0" err="1"/>
              <a:t>cierto</a:t>
            </a:r>
            <a:r>
              <a:rPr lang="en-US" dirty="0"/>
              <a:t> </a:t>
            </a:r>
            <a:r>
              <a:rPr lang="en-US" dirty="0" err="1"/>
              <a:t>prefijo</a:t>
            </a:r>
            <a:endParaRPr lang="en-US" dirty="0"/>
          </a:p>
          <a:p>
            <a:r>
              <a:rPr lang="en-US" dirty="0"/>
              <a:t>Por </a:t>
            </a:r>
            <a:r>
              <a:rPr lang="en-US" dirty="0" err="1"/>
              <a:t>ejemplo</a:t>
            </a:r>
            <a:r>
              <a:rPr lang="en-US" dirty="0"/>
              <a:t>, “b”, (bear, bid, bull, buy)</a:t>
            </a:r>
          </a:p>
          <a:p>
            <a:r>
              <a:rPr lang="en-US" dirty="0"/>
              <a:t>O “</a:t>
            </a:r>
            <a:r>
              <a:rPr lang="en-US" dirty="0" err="1"/>
              <a:t>bu</a:t>
            </a:r>
            <a:r>
              <a:rPr lang="en-US" dirty="0"/>
              <a:t>” (</a:t>
            </a:r>
            <a:r>
              <a:rPr lang="en-US" dirty="0" err="1"/>
              <a:t>bu+ll</a:t>
            </a:r>
            <a:r>
              <a:rPr lang="en-US" dirty="0"/>
              <a:t>, </a:t>
            </a:r>
            <a:r>
              <a:rPr lang="en-US" dirty="0" err="1"/>
              <a:t>bu+y</a:t>
            </a:r>
            <a:r>
              <a:rPr lang="en-US"/>
              <a:t>)</a:t>
            </a:r>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67</a:t>
            </a:fld>
            <a:endParaRPr lang="en-US"/>
          </a:p>
        </p:txBody>
      </p:sp>
    </p:spTree>
    <p:extLst>
      <p:ext uri="{BB962C8B-B14F-4D97-AF65-F5344CB8AC3E}">
        <p14:creationId xmlns:p14="http://schemas.microsoft.com/office/powerpoint/2010/main" val="30157575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68</a:t>
            </a:fld>
            <a:endParaRPr lang="en-US"/>
          </a:p>
        </p:txBody>
      </p:sp>
    </p:spTree>
    <p:extLst>
      <p:ext uri="{BB962C8B-B14F-4D97-AF65-F5344CB8AC3E}">
        <p14:creationId xmlns:p14="http://schemas.microsoft.com/office/powerpoint/2010/main" val="15706215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69</a:t>
            </a:fld>
            <a:endParaRPr lang="en-US"/>
          </a:p>
        </p:txBody>
      </p:sp>
    </p:spTree>
    <p:extLst>
      <p:ext uri="{BB962C8B-B14F-4D97-AF65-F5344CB8AC3E}">
        <p14:creationId xmlns:p14="http://schemas.microsoft.com/office/powerpoint/2010/main" val="8373539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a:solidFill>
                  <a:schemeClr val="tx1"/>
                </a:solidFill>
                <a:effectLst/>
                <a:latin typeface="Arial" charset="0"/>
                <a:ea typeface="+mn-ea"/>
                <a:cs typeface="Arial" charset="0"/>
              </a:rPr>
              <a:t>De hecho, un trie comprimido es en realidad ventajoso sólo cuando se lo utiliza como una estructura de índice </a:t>
            </a:r>
            <a:r>
              <a:rPr lang="es-ES" sz="1200" b="1" i="1" u="sng" kern="1200" dirty="0">
                <a:solidFill>
                  <a:schemeClr val="tx1"/>
                </a:solidFill>
                <a:effectLst/>
                <a:latin typeface="Arial" charset="0"/>
                <a:ea typeface="+mn-ea"/>
                <a:cs typeface="Arial" charset="0"/>
              </a:rPr>
              <a:t>auxiliar</a:t>
            </a:r>
            <a:r>
              <a:rPr lang="es-ES" sz="1200" b="0" i="0" u="sng" kern="1200" dirty="0">
                <a:solidFill>
                  <a:schemeClr val="tx1"/>
                </a:solidFill>
                <a:effectLst/>
                <a:latin typeface="Arial" charset="0"/>
                <a:ea typeface="+mn-ea"/>
                <a:cs typeface="Arial" charset="0"/>
              </a:rPr>
              <a:t> </a:t>
            </a:r>
            <a:r>
              <a:rPr lang="es-ES" sz="1200" b="0" i="0" u="none" kern="1200" dirty="0">
                <a:solidFill>
                  <a:schemeClr val="tx1"/>
                </a:solidFill>
                <a:effectLst/>
                <a:latin typeface="Arial" charset="0"/>
                <a:ea typeface="+mn-ea"/>
                <a:cs typeface="Arial" charset="0"/>
              </a:rPr>
              <a:t>sobre una colección de </a:t>
            </a:r>
            <a:r>
              <a:rPr lang="es-ES" sz="1200" b="0" i="0" u="none" kern="1200" dirty="0" err="1">
                <a:solidFill>
                  <a:schemeClr val="tx1"/>
                </a:solidFill>
                <a:effectLst/>
                <a:latin typeface="Arial" charset="0"/>
                <a:ea typeface="+mn-ea"/>
                <a:cs typeface="Arial" charset="0"/>
              </a:rPr>
              <a:t>strings</a:t>
            </a:r>
            <a:r>
              <a:rPr lang="es-ES" sz="1200" b="0" i="0" u="none" kern="1200" dirty="0">
                <a:solidFill>
                  <a:schemeClr val="tx1"/>
                </a:solidFill>
                <a:effectLst/>
                <a:latin typeface="Arial" charset="0"/>
                <a:ea typeface="+mn-ea"/>
                <a:cs typeface="Arial" charset="0"/>
              </a:rPr>
              <a:t> que ya tenemos almacenada en una fuente primaria, </a:t>
            </a:r>
            <a:r>
              <a:rPr lang="es-ES" sz="1200" b="1" i="0" u="none" kern="1200" dirty="0">
                <a:solidFill>
                  <a:schemeClr val="tx1"/>
                </a:solidFill>
                <a:effectLst/>
                <a:latin typeface="Arial" charset="0"/>
                <a:ea typeface="+mn-ea"/>
                <a:cs typeface="Arial" charset="0"/>
              </a:rPr>
              <a:t>y no se le requiere que almacene realmente</a:t>
            </a:r>
            <a:r>
              <a:rPr lang="es-ES" sz="1200" b="0" i="0" u="none" kern="1200" dirty="0">
                <a:solidFill>
                  <a:schemeClr val="tx1"/>
                </a:solidFill>
                <a:effectLst/>
                <a:latin typeface="Arial" charset="0"/>
                <a:ea typeface="+mn-ea"/>
                <a:cs typeface="Arial" charset="0"/>
              </a:rPr>
              <a:t> todos los caracteres de las </a:t>
            </a:r>
            <a:r>
              <a:rPr lang="es-ES" sz="1200" b="0" i="0" u="none" kern="1200" dirty="0" err="1">
                <a:solidFill>
                  <a:schemeClr val="tx1"/>
                </a:solidFill>
                <a:effectLst/>
                <a:latin typeface="Arial" charset="0"/>
                <a:ea typeface="+mn-ea"/>
                <a:cs typeface="Arial" charset="0"/>
              </a:rPr>
              <a:t>strings</a:t>
            </a:r>
            <a:r>
              <a:rPr lang="es-ES" sz="1200" b="0" i="0" u="none" kern="1200" dirty="0">
                <a:solidFill>
                  <a:schemeClr val="tx1"/>
                </a:solidFill>
                <a:effectLst/>
                <a:latin typeface="Arial" charset="0"/>
                <a:ea typeface="+mn-ea"/>
                <a:cs typeface="Arial" charset="0"/>
              </a:rPr>
              <a:t> de la colección .</a:t>
            </a:r>
          </a:p>
          <a:p>
            <a:endParaRPr lang="es-ES" sz="1200" b="0" i="0" u="none" kern="1200" dirty="0">
              <a:solidFill>
                <a:schemeClr val="tx1"/>
              </a:solidFill>
              <a:effectLst/>
              <a:latin typeface="Arial" charset="0"/>
              <a:ea typeface="+mn-ea"/>
              <a:cs typeface="Arial" charset="0"/>
            </a:endParaRPr>
          </a:p>
          <a:p>
            <a:r>
              <a:rPr lang="es-ES" sz="1200" b="0" i="0" kern="1200" dirty="0">
                <a:solidFill>
                  <a:schemeClr val="tx1"/>
                </a:solidFill>
                <a:effectLst/>
                <a:latin typeface="Arial" charset="0"/>
                <a:ea typeface="+mn-ea"/>
                <a:cs typeface="Arial" charset="0"/>
              </a:rPr>
              <a:t>Supongamos por ejemplo que la colección S de </a:t>
            </a:r>
            <a:r>
              <a:rPr lang="es-ES" sz="1200" b="0" i="0" kern="1200" dirty="0" err="1">
                <a:solidFill>
                  <a:schemeClr val="tx1"/>
                </a:solidFill>
                <a:effectLst/>
                <a:latin typeface="Arial" charset="0"/>
                <a:ea typeface="+mn-ea"/>
                <a:cs typeface="Arial" charset="0"/>
              </a:rPr>
              <a:t>strins</a:t>
            </a:r>
            <a:r>
              <a:rPr lang="es-ES" sz="1200" b="0" i="0" kern="1200" dirty="0">
                <a:solidFill>
                  <a:schemeClr val="tx1"/>
                </a:solidFill>
                <a:effectLst/>
                <a:latin typeface="Arial" charset="0"/>
                <a:ea typeface="+mn-ea"/>
                <a:cs typeface="Arial" charset="0"/>
              </a:rPr>
              <a:t> está en un array de </a:t>
            </a:r>
            <a:r>
              <a:rPr lang="es-ES" sz="1200" b="0" i="0" kern="1200" dirty="0" err="1">
                <a:solidFill>
                  <a:schemeClr val="tx1"/>
                </a:solidFill>
                <a:effectLst/>
                <a:latin typeface="Arial" charset="0"/>
                <a:ea typeface="+mn-ea"/>
                <a:cs typeface="Arial" charset="0"/>
              </a:rPr>
              <a:t>strings</a:t>
            </a:r>
            <a:r>
              <a:rPr lang="es-ES" sz="1200" b="0" i="0" kern="1200" dirty="0">
                <a:solidFill>
                  <a:schemeClr val="tx1"/>
                </a:solidFill>
                <a:effectLst/>
                <a:latin typeface="Arial" charset="0"/>
                <a:ea typeface="+mn-ea"/>
                <a:cs typeface="Arial" charset="0"/>
              </a:rPr>
              <a:t> </a:t>
            </a:r>
            <a:r>
              <a:rPr lang="en-US" sz="1200" b="0" i="1" kern="1200" dirty="0">
                <a:solidFill>
                  <a:schemeClr val="tx1"/>
                </a:solidFill>
                <a:effectLst/>
                <a:latin typeface="Arial" charset="0"/>
                <a:ea typeface="+mn-ea"/>
                <a:cs typeface="Arial" charset="0"/>
              </a:rPr>
              <a:t>S</a:t>
            </a:r>
            <a:r>
              <a:rPr lang="en-US" sz="1200" b="0" i="0" kern="1200" dirty="0">
                <a:solidFill>
                  <a:schemeClr val="tx1"/>
                </a:solidFill>
                <a:effectLst/>
                <a:latin typeface="Arial" charset="0"/>
                <a:ea typeface="+mn-ea"/>
                <a:cs typeface="Arial" charset="0"/>
              </a:rPr>
              <a:t>[0], </a:t>
            </a:r>
            <a:r>
              <a:rPr lang="en-US" sz="1200" b="0" i="1" kern="1200" dirty="0">
                <a:solidFill>
                  <a:schemeClr val="tx1"/>
                </a:solidFill>
                <a:effectLst/>
                <a:latin typeface="Arial" charset="0"/>
                <a:ea typeface="+mn-ea"/>
                <a:cs typeface="Arial" charset="0"/>
              </a:rPr>
              <a:t>S</a:t>
            </a:r>
            <a:r>
              <a:rPr lang="en-US" sz="1200" b="0" i="0" kern="1200" dirty="0">
                <a:solidFill>
                  <a:schemeClr val="tx1"/>
                </a:solidFill>
                <a:effectLst/>
                <a:latin typeface="Arial" charset="0"/>
                <a:ea typeface="+mn-ea"/>
                <a:cs typeface="Arial" charset="0"/>
              </a:rPr>
              <a:t>[1], ..., </a:t>
            </a:r>
            <a:r>
              <a:rPr lang="en-US" sz="1200" b="0" i="1" kern="1200" dirty="0">
                <a:solidFill>
                  <a:schemeClr val="tx1"/>
                </a:solidFill>
                <a:effectLst/>
                <a:latin typeface="Arial" charset="0"/>
                <a:ea typeface="+mn-ea"/>
                <a:cs typeface="Arial" charset="0"/>
              </a:rPr>
              <a:t>S</a:t>
            </a:r>
            <a:r>
              <a:rPr lang="en-US" sz="1200" b="0" i="0" kern="1200" dirty="0">
                <a:solidFill>
                  <a:schemeClr val="tx1"/>
                </a:solidFill>
                <a:effectLst/>
                <a:latin typeface="Arial" charset="0"/>
                <a:ea typeface="+mn-ea"/>
                <a:cs typeface="Arial" charset="0"/>
              </a:rPr>
              <a:t>[</a:t>
            </a:r>
            <a:r>
              <a:rPr lang="en-US" sz="1200" b="0" i="1" kern="1200" dirty="0">
                <a:solidFill>
                  <a:schemeClr val="tx1"/>
                </a:solidFill>
                <a:effectLst/>
                <a:latin typeface="Arial" charset="0"/>
                <a:ea typeface="+mn-ea"/>
                <a:cs typeface="Arial" charset="0"/>
              </a:rPr>
              <a:t>s </a:t>
            </a:r>
            <a:r>
              <a:rPr lang="en-US" sz="1200" b="0" i="0" kern="1200" dirty="0">
                <a:solidFill>
                  <a:schemeClr val="tx1"/>
                </a:solidFill>
                <a:effectLst/>
                <a:latin typeface="Arial" charset="0"/>
                <a:ea typeface="+mn-ea"/>
                <a:cs typeface="Arial" charset="0"/>
              </a:rPr>
              <a:t>- 1]. </a:t>
            </a:r>
          </a:p>
          <a:p>
            <a:r>
              <a:rPr lang="es-ES" sz="1200" b="0" i="0" kern="1200" dirty="0">
                <a:solidFill>
                  <a:schemeClr val="tx1"/>
                </a:solidFill>
                <a:effectLst/>
                <a:latin typeface="Arial" charset="0"/>
                <a:ea typeface="+mn-ea"/>
                <a:cs typeface="Arial" charset="0"/>
              </a:rPr>
              <a:t>E</a:t>
            </a:r>
            <a:r>
              <a:rPr lang="en-US" sz="1200" b="0" i="0" kern="1200" dirty="0">
                <a:solidFill>
                  <a:schemeClr val="tx1"/>
                </a:solidFill>
                <a:effectLst/>
                <a:latin typeface="Arial" charset="0"/>
                <a:ea typeface="+mn-ea"/>
                <a:cs typeface="Arial" charset="0"/>
              </a:rPr>
              <a:t>n </a:t>
            </a:r>
            <a:r>
              <a:rPr lang="en-US" sz="1200" b="0" i="0" kern="1200" dirty="0" err="1">
                <a:solidFill>
                  <a:schemeClr val="tx1"/>
                </a:solidFill>
                <a:effectLst/>
                <a:latin typeface="Arial" charset="0"/>
                <a:ea typeface="+mn-ea"/>
                <a:cs typeface="Arial" charset="0"/>
              </a:rPr>
              <a:t>vez</a:t>
            </a:r>
            <a:r>
              <a:rPr lang="en-US" sz="1200" b="0" i="0" kern="1200" dirty="0">
                <a:solidFill>
                  <a:schemeClr val="tx1"/>
                </a:solidFill>
                <a:effectLst/>
                <a:latin typeface="Arial" charset="0"/>
                <a:ea typeface="+mn-ea"/>
                <a:cs typeface="Arial" charset="0"/>
              </a:rPr>
              <a:t> de </a:t>
            </a:r>
            <a:r>
              <a:rPr lang="en-US" sz="1200" b="0" i="0" kern="1200" dirty="0" err="1">
                <a:solidFill>
                  <a:schemeClr val="tx1"/>
                </a:solidFill>
                <a:effectLst/>
                <a:latin typeface="Arial" charset="0"/>
                <a:ea typeface="+mn-ea"/>
                <a:cs typeface="Arial" charset="0"/>
              </a:rPr>
              <a:t>almacenar</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explicitamente</a:t>
            </a:r>
            <a:r>
              <a:rPr lang="en-US" sz="1200" b="0" i="0" kern="1200" dirty="0">
                <a:solidFill>
                  <a:schemeClr val="tx1"/>
                </a:solidFill>
                <a:effectLst/>
                <a:latin typeface="Arial" charset="0"/>
                <a:ea typeface="+mn-ea"/>
                <a:cs typeface="Arial" charset="0"/>
              </a:rPr>
              <a:t> la </a:t>
            </a:r>
            <a:r>
              <a:rPr lang="en-US" sz="1200" b="0" i="0" kern="1200" dirty="0" err="1">
                <a:solidFill>
                  <a:schemeClr val="tx1"/>
                </a:solidFill>
                <a:effectLst/>
                <a:latin typeface="Arial" charset="0"/>
                <a:ea typeface="+mn-ea"/>
                <a:cs typeface="Arial" charset="0"/>
              </a:rPr>
              <a:t>etiqueta</a:t>
            </a:r>
            <a:r>
              <a:rPr lang="en-US" sz="1200" b="0" i="0" kern="1200" dirty="0">
                <a:solidFill>
                  <a:schemeClr val="tx1"/>
                </a:solidFill>
                <a:effectLst/>
                <a:latin typeface="Arial" charset="0"/>
                <a:ea typeface="+mn-ea"/>
                <a:cs typeface="Arial" charset="0"/>
              </a:rPr>
              <a:t> </a:t>
            </a:r>
            <a:r>
              <a:rPr lang="en-US" sz="1200" b="1" i="1" kern="1200" dirty="0">
                <a:solidFill>
                  <a:schemeClr val="tx1"/>
                </a:solidFill>
                <a:effectLst/>
                <a:latin typeface="Arial" charset="0"/>
                <a:ea typeface="+mn-ea"/>
                <a:cs typeface="Arial" charset="0"/>
              </a:rPr>
              <a:t>X </a:t>
            </a:r>
            <a:r>
              <a:rPr lang="en-US" sz="1200" b="0" i="1" kern="1200" dirty="0">
                <a:solidFill>
                  <a:schemeClr val="tx1"/>
                </a:solidFill>
                <a:effectLst/>
                <a:latin typeface="Arial" charset="0"/>
                <a:ea typeface="+mn-ea"/>
                <a:cs typeface="Arial" charset="0"/>
              </a:rPr>
              <a:t> </a:t>
            </a:r>
            <a:r>
              <a:rPr lang="en-US" sz="1200" b="0" i="0" kern="1200" dirty="0">
                <a:solidFill>
                  <a:schemeClr val="tx1"/>
                </a:solidFill>
                <a:effectLst/>
                <a:latin typeface="Arial" charset="0"/>
                <a:ea typeface="+mn-ea"/>
                <a:cs typeface="Arial" charset="0"/>
              </a:rPr>
              <a:t>de un </a:t>
            </a:r>
            <a:r>
              <a:rPr lang="en-US" sz="1200" b="0" i="0" kern="1200" dirty="0" err="1">
                <a:solidFill>
                  <a:schemeClr val="tx1"/>
                </a:solidFill>
                <a:effectLst/>
                <a:latin typeface="Arial" charset="0"/>
                <a:ea typeface="+mn-ea"/>
                <a:cs typeface="Arial" charset="0"/>
              </a:rPr>
              <a:t>nodo</a:t>
            </a:r>
            <a:r>
              <a:rPr lang="en-US" sz="1200" b="0" i="0" kern="1200" dirty="0">
                <a:solidFill>
                  <a:schemeClr val="tx1"/>
                </a:solidFill>
                <a:effectLst/>
                <a:latin typeface="Arial" charset="0"/>
                <a:ea typeface="+mn-ea"/>
                <a:cs typeface="Arial" charset="0"/>
              </a:rPr>
              <a:t>, la </a:t>
            </a:r>
            <a:r>
              <a:rPr lang="en-US" sz="1200" b="0" i="0" kern="1200" dirty="0" err="1">
                <a:solidFill>
                  <a:schemeClr val="tx1"/>
                </a:solidFill>
                <a:effectLst/>
                <a:latin typeface="Arial" charset="0"/>
                <a:ea typeface="+mn-ea"/>
                <a:cs typeface="Arial" charset="0"/>
              </a:rPr>
              <a:t>podemos</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representar</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implícitamente</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mediante</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una</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combinación</a:t>
            </a:r>
            <a:r>
              <a:rPr lang="en-US" sz="1200" b="0" i="0" kern="1200" dirty="0">
                <a:solidFill>
                  <a:schemeClr val="tx1"/>
                </a:solidFill>
                <a:effectLst/>
                <a:latin typeface="Arial" charset="0"/>
                <a:ea typeface="+mn-ea"/>
                <a:cs typeface="Arial" charset="0"/>
              </a:rPr>
              <a:t> de </a:t>
            </a:r>
            <a:r>
              <a:rPr lang="en-US" sz="1200" b="0" i="0" kern="1200" dirty="0" err="1">
                <a:solidFill>
                  <a:schemeClr val="tx1"/>
                </a:solidFill>
                <a:effectLst/>
                <a:latin typeface="Arial" charset="0"/>
                <a:ea typeface="+mn-ea"/>
                <a:cs typeface="Arial" charset="0"/>
              </a:rPr>
              <a:t>tres</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enteros</a:t>
            </a:r>
            <a:r>
              <a:rPr lang="en-US" sz="1200" b="0" i="0" kern="1200" dirty="0">
                <a:solidFill>
                  <a:schemeClr val="tx1"/>
                </a:solidFill>
                <a:effectLst/>
                <a:latin typeface="Arial" charset="0"/>
                <a:ea typeface="+mn-ea"/>
                <a:cs typeface="Arial" charset="0"/>
              </a:rPr>
              <a:t> </a:t>
            </a:r>
            <a:r>
              <a:rPr lang="en-US" sz="1200" b="1" i="0" kern="1200" dirty="0">
                <a:solidFill>
                  <a:schemeClr val="tx1"/>
                </a:solidFill>
                <a:effectLst/>
                <a:latin typeface="Arial" charset="0"/>
                <a:ea typeface="+mn-ea"/>
                <a:cs typeface="Arial" charset="0"/>
              </a:rPr>
              <a:t>(</a:t>
            </a:r>
            <a:r>
              <a:rPr lang="en-US" sz="1200" b="1" i="1" kern="1200" dirty="0" err="1">
                <a:solidFill>
                  <a:schemeClr val="tx1"/>
                </a:solidFill>
                <a:effectLst/>
                <a:latin typeface="Arial" charset="0"/>
                <a:ea typeface="+mn-ea"/>
                <a:cs typeface="Arial" charset="0"/>
              </a:rPr>
              <a:t>i</a:t>
            </a:r>
            <a:r>
              <a:rPr lang="en-US" sz="1200" b="1" i="0" kern="1200" dirty="0">
                <a:solidFill>
                  <a:schemeClr val="tx1"/>
                </a:solidFill>
                <a:effectLst/>
                <a:latin typeface="Arial" charset="0"/>
                <a:ea typeface="+mn-ea"/>
                <a:cs typeface="Arial" charset="0"/>
              </a:rPr>
              <a:t>, </a:t>
            </a:r>
            <a:r>
              <a:rPr lang="en-US" sz="1200" b="1" i="1" kern="1200" dirty="0">
                <a:solidFill>
                  <a:schemeClr val="tx1"/>
                </a:solidFill>
                <a:effectLst/>
                <a:latin typeface="Arial" charset="0"/>
                <a:ea typeface="+mn-ea"/>
                <a:cs typeface="Arial" charset="0"/>
              </a:rPr>
              <a:t>j</a:t>
            </a:r>
            <a:r>
              <a:rPr lang="en-US" sz="1200" b="1" i="0" kern="1200" dirty="0">
                <a:solidFill>
                  <a:schemeClr val="tx1"/>
                </a:solidFill>
                <a:effectLst/>
                <a:latin typeface="Arial" charset="0"/>
                <a:ea typeface="+mn-ea"/>
                <a:cs typeface="Arial" charset="0"/>
              </a:rPr>
              <a:t>, </a:t>
            </a:r>
            <a:r>
              <a:rPr lang="en-US" sz="1200" b="1" i="1" kern="1200" dirty="0">
                <a:solidFill>
                  <a:schemeClr val="tx1"/>
                </a:solidFill>
                <a:effectLst/>
                <a:latin typeface="Arial" charset="0"/>
                <a:ea typeface="+mn-ea"/>
                <a:cs typeface="Arial" charset="0"/>
              </a:rPr>
              <a:t>k</a:t>
            </a:r>
            <a:r>
              <a:rPr lang="en-US" sz="1200" b="1" i="0" kern="1200" dirty="0">
                <a:solidFill>
                  <a:schemeClr val="tx1"/>
                </a:solidFill>
                <a:effectLst/>
                <a:latin typeface="Arial" charset="0"/>
                <a:ea typeface="+mn-ea"/>
                <a:cs typeface="Arial" charset="0"/>
              </a:rPr>
              <a:t>)</a:t>
            </a:r>
            <a:r>
              <a:rPr lang="en-US" sz="1200" b="0" i="0" kern="1200" dirty="0">
                <a:solidFill>
                  <a:schemeClr val="tx1"/>
                </a:solidFill>
                <a:effectLst/>
                <a:latin typeface="Arial" charset="0"/>
                <a:ea typeface="+mn-ea"/>
                <a:cs typeface="Arial" charset="0"/>
              </a:rPr>
              <a:t>, </a:t>
            </a:r>
          </a:p>
          <a:p>
            <a:r>
              <a:rPr lang="en-US" sz="1200" b="0" i="0" kern="1200" dirty="0">
                <a:solidFill>
                  <a:schemeClr val="tx1"/>
                </a:solidFill>
                <a:effectLst/>
                <a:latin typeface="Arial" charset="0"/>
                <a:ea typeface="+mn-ea"/>
                <a:cs typeface="Arial" charset="0"/>
              </a:rPr>
              <a:t>Tal que </a:t>
            </a:r>
            <a:r>
              <a:rPr lang="en-US" sz="1200" b="1" i="1" kern="1200" dirty="0">
                <a:solidFill>
                  <a:schemeClr val="tx1"/>
                </a:solidFill>
                <a:effectLst/>
                <a:latin typeface="Arial" charset="0"/>
                <a:ea typeface="+mn-ea"/>
                <a:cs typeface="Arial" charset="0"/>
              </a:rPr>
              <a:t>X</a:t>
            </a:r>
            <a:r>
              <a:rPr lang="en-US" sz="1200" b="0" i="1" kern="1200" dirty="0">
                <a:solidFill>
                  <a:schemeClr val="tx1"/>
                </a:solidFill>
                <a:effectLst/>
                <a:latin typeface="Arial" charset="0"/>
                <a:ea typeface="+mn-ea"/>
                <a:cs typeface="Arial" charset="0"/>
              </a:rPr>
              <a:t> </a:t>
            </a:r>
            <a:r>
              <a:rPr lang="en-US" sz="1200" b="0" i="0" kern="1200" dirty="0">
                <a:solidFill>
                  <a:schemeClr val="tx1"/>
                </a:solidFill>
                <a:effectLst/>
                <a:latin typeface="Arial" charset="0"/>
                <a:ea typeface="+mn-ea"/>
                <a:cs typeface="Arial" charset="0"/>
              </a:rPr>
              <a:t>= </a:t>
            </a:r>
            <a:r>
              <a:rPr lang="en-US" sz="1200" b="1" i="1" kern="1200" dirty="0">
                <a:solidFill>
                  <a:schemeClr val="tx1"/>
                </a:solidFill>
                <a:effectLst/>
                <a:latin typeface="Arial" charset="0"/>
                <a:ea typeface="+mn-ea"/>
                <a:cs typeface="Arial" charset="0"/>
              </a:rPr>
              <a:t>S</a:t>
            </a:r>
            <a:r>
              <a:rPr lang="en-US" sz="1200" b="1" i="0" kern="1200" dirty="0">
                <a:solidFill>
                  <a:schemeClr val="tx1"/>
                </a:solidFill>
                <a:effectLst/>
                <a:latin typeface="Arial" charset="0"/>
                <a:ea typeface="+mn-ea"/>
                <a:cs typeface="Arial" charset="0"/>
              </a:rPr>
              <a:t>[</a:t>
            </a:r>
            <a:r>
              <a:rPr lang="en-US" sz="1200" b="1" i="1" kern="1200" dirty="0" err="1">
                <a:solidFill>
                  <a:schemeClr val="tx1"/>
                </a:solidFill>
                <a:effectLst/>
                <a:latin typeface="Arial" charset="0"/>
                <a:ea typeface="+mn-ea"/>
                <a:cs typeface="Arial" charset="0"/>
              </a:rPr>
              <a:t>i</a:t>
            </a:r>
            <a:r>
              <a:rPr lang="en-US" sz="1200" b="1" i="0" kern="1200" dirty="0">
                <a:solidFill>
                  <a:schemeClr val="tx1"/>
                </a:solidFill>
                <a:effectLst/>
                <a:latin typeface="Arial" charset="0"/>
                <a:ea typeface="+mn-ea"/>
                <a:cs typeface="Arial" charset="0"/>
              </a:rPr>
              <a:t>][ </a:t>
            </a:r>
            <a:r>
              <a:rPr lang="en-US" sz="1200" b="1" i="1" kern="1200" dirty="0" err="1">
                <a:solidFill>
                  <a:schemeClr val="tx1"/>
                </a:solidFill>
                <a:effectLst/>
                <a:latin typeface="Arial" charset="0"/>
                <a:ea typeface="+mn-ea"/>
                <a:cs typeface="Arial" charset="0"/>
              </a:rPr>
              <a:t>j</a:t>
            </a:r>
            <a:r>
              <a:rPr lang="en-US" sz="1200" b="1" i="0" kern="1200" dirty="0" err="1">
                <a:solidFill>
                  <a:schemeClr val="tx1"/>
                </a:solidFill>
                <a:effectLst/>
                <a:latin typeface="Arial" charset="0"/>
                <a:ea typeface="+mn-ea"/>
                <a:cs typeface="Arial" charset="0"/>
              </a:rPr>
              <a:t>..</a:t>
            </a:r>
            <a:r>
              <a:rPr lang="en-US" sz="1200" b="1" i="1" kern="1200" dirty="0" err="1">
                <a:solidFill>
                  <a:schemeClr val="tx1"/>
                </a:solidFill>
                <a:effectLst/>
                <a:latin typeface="Arial" charset="0"/>
                <a:ea typeface="+mn-ea"/>
                <a:cs typeface="Arial" charset="0"/>
              </a:rPr>
              <a:t>k</a:t>
            </a:r>
            <a:r>
              <a:rPr lang="en-US" sz="1200" b="1" i="0" kern="1200" dirty="0">
                <a:solidFill>
                  <a:schemeClr val="tx1"/>
                </a:solidFill>
                <a:effectLst/>
                <a:latin typeface="Arial" charset="0"/>
                <a:ea typeface="+mn-ea"/>
                <a:cs typeface="Arial" charset="0"/>
              </a:rPr>
              <a:t>]</a:t>
            </a:r>
            <a:r>
              <a:rPr lang="en-US" sz="1200" b="0" i="0" kern="1200" dirty="0">
                <a:solidFill>
                  <a:schemeClr val="tx1"/>
                </a:solidFill>
                <a:effectLst/>
                <a:latin typeface="Arial" charset="0"/>
                <a:ea typeface="+mn-ea"/>
                <a:cs typeface="Arial" charset="0"/>
              </a:rPr>
              <a:t>;</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O sea,  </a:t>
            </a:r>
            <a:r>
              <a:rPr lang="en-US" sz="1200" b="1" i="1" kern="1200" dirty="0">
                <a:solidFill>
                  <a:schemeClr val="tx1"/>
                </a:solidFill>
                <a:effectLst/>
                <a:latin typeface="Arial" charset="0"/>
                <a:ea typeface="+mn-ea"/>
                <a:cs typeface="Arial" charset="0"/>
              </a:rPr>
              <a:t>X</a:t>
            </a:r>
            <a:r>
              <a:rPr lang="en-US" sz="1200" b="0" i="1"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es</a:t>
            </a:r>
            <a:r>
              <a:rPr lang="en-US" sz="1200" b="0" i="0" kern="1200" dirty="0">
                <a:solidFill>
                  <a:schemeClr val="tx1"/>
                </a:solidFill>
                <a:effectLst/>
                <a:latin typeface="Arial" charset="0"/>
                <a:ea typeface="+mn-ea"/>
                <a:cs typeface="Arial" charset="0"/>
              </a:rPr>
              <a:t> la substring de  </a:t>
            </a:r>
            <a:r>
              <a:rPr lang="en-US" sz="1200" b="1" i="1" kern="1200" dirty="0">
                <a:solidFill>
                  <a:schemeClr val="tx1"/>
                </a:solidFill>
                <a:effectLst/>
                <a:latin typeface="Arial" charset="0"/>
                <a:ea typeface="+mn-ea"/>
                <a:cs typeface="Arial" charset="0"/>
              </a:rPr>
              <a:t>S</a:t>
            </a:r>
            <a:r>
              <a:rPr lang="en-US" sz="1200" b="1" i="0" kern="1200" dirty="0">
                <a:solidFill>
                  <a:schemeClr val="tx1"/>
                </a:solidFill>
                <a:effectLst/>
                <a:latin typeface="Arial" charset="0"/>
                <a:ea typeface="+mn-ea"/>
                <a:cs typeface="Arial" charset="0"/>
              </a:rPr>
              <a:t>[</a:t>
            </a:r>
            <a:r>
              <a:rPr lang="en-US" sz="1200" b="1" i="1" kern="1200" dirty="0" err="1">
                <a:solidFill>
                  <a:schemeClr val="tx1"/>
                </a:solidFill>
                <a:effectLst/>
                <a:latin typeface="Arial" charset="0"/>
                <a:ea typeface="+mn-ea"/>
                <a:cs typeface="Arial" charset="0"/>
              </a:rPr>
              <a:t>i</a:t>
            </a:r>
            <a:r>
              <a:rPr lang="en-US" sz="1200" b="1" i="0" kern="1200" dirty="0">
                <a:solidFill>
                  <a:schemeClr val="tx1"/>
                </a:solidFill>
                <a:effectLst/>
                <a:latin typeface="Arial" charset="0"/>
                <a:ea typeface="+mn-ea"/>
                <a:cs typeface="Arial" charset="0"/>
              </a:rPr>
              <a:t>]</a:t>
            </a:r>
            <a:r>
              <a:rPr lang="en-US" sz="1200" b="0" i="0" kern="1200" dirty="0">
                <a:solidFill>
                  <a:schemeClr val="tx1"/>
                </a:solidFill>
                <a:effectLst/>
                <a:latin typeface="Arial" charset="0"/>
                <a:ea typeface="+mn-ea"/>
                <a:cs typeface="Arial" charset="0"/>
              </a:rPr>
              <a:t> que </a:t>
            </a:r>
            <a:r>
              <a:rPr lang="en-US" sz="1200" b="0" i="0" kern="1200" dirty="0" err="1">
                <a:solidFill>
                  <a:schemeClr val="tx1"/>
                </a:solidFill>
                <a:effectLst/>
                <a:latin typeface="Arial" charset="0"/>
                <a:ea typeface="+mn-ea"/>
                <a:cs typeface="Arial" charset="0"/>
              </a:rPr>
              <a:t>consiste</a:t>
            </a:r>
            <a:r>
              <a:rPr lang="en-US" sz="1200" b="0" i="0" kern="1200" dirty="0">
                <a:solidFill>
                  <a:schemeClr val="tx1"/>
                </a:solidFill>
                <a:effectLst/>
                <a:latin typeface="Arial" charset="0"/>
                <a:ea typeface="+mn-ea"/>
                <a:cs typeface="Arial" charset="0"/>
              </a:rPr>
              <a:t> de </a:t>
            </a:r>
            <a:r>
              <a:rPr lang="en-US" sz="1200" b="0" i="0" kern="1200" dirty="0" err="1">
                <a:solidFill>
                  <a:schemeClr val="tx1"/>
                </a:solidFill>
                <a:effectLst/>
                <a:latin typeface="Arial" charset="0"/>
                <a:ea typeface="+mn-ea"/>
                <a:cs typeface="Arial" charset="0"/>
              </a:rPr>
              <a:t>los</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caracteres</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desde</a:t>
            </a:r>
            <a:r>
              <a:rPr lang="en-US" sz="1200" b="0" i="0" kern="1200" dirty="0">
                <a:solidFill>
                  <a:schemeClr val="tx1"/>
                </a:solidFill>
                <a:effectLst/>
                <a:latin typeface="Arial" charset="0"/>
                <a:ea typeface="+mn-ea"/>
                <a:cs typeface="Arial" charset="0"/>
              </a:rPr>
              <a:t> el </a:t>
            </a:r>
            <a:r>
              <a:rPr lang="en-US" sz="1200" b="1" i="0" kern="1200" dirty="0">
                <a:solidFill>
                  <a:schemeClr val="tx1"/>
                </a:solidFill>
                <a:effectLst/>
                <a:latin typeface="Arial" charset="0"/>
                <a:ea typeface="+mn-ea"/>
                <a:cs typeface="Arial" charset="0"/>
              </a:rPr>
              <a:t>j-</a:t>
            </a:r>
            <a:r>
              <a:rPr lang="en-US" sz="1200" b="1" i="0" kern="1200" dirty="0" err="1">
                <a:solidFill>
                  <a:schemeClr val="tx1"/>
                </a:solidFill>
                <a:effectLst/>
                <a:latin typeface="Arial" charset="0"/>
                <a:ea typeface="+mn-ea"/>
                <a:cs typeface="Arial" charset="0"/>
              </a:rPr>
              <a:t>esimo</a:t>
            </a:r>
            <a:r>
              <a:rPr lang="en-US" sz="1200" b="1" i="0" kern="1200" dirty="0">
                <a:solidFill>
                  <a:schemeClr val="tx1"/>
                </a:solidFill>
                <a:effectLst/>
                <a:latin typeface="Arial" charset="0"/>
                <a:ea typeface="+mn-ea"/>
                <a:cs typeface="Arial" charset="0"/>
              </a:rPr>
              <a:t> </a:t>
            </a:r>
            <a:r>
              <a:rPr lang="en-US" sz="1200" b="0" i="0" kern="1200" dirty="0">
                <a:solidFill>
                  <a:schemeClr val="tx1"/>
                </a:solidFill>
                <a:effectLst/>
                <a:latin typeface="Arial" charset="0"/>
                <a:ea typeface="+mn-ea"/>
                <a:cs typeface="Arial" charset="0"/>
              </a:rPr>
              <a:t>al </a:t>
            </a:r>
            <a:r>
              <a:rPr lang="en-US" sz="1200" b="1" i="0" kern="1200" dirty="0">
                <a:solidFill>
                  <a:schemeClr val="tx1"/>
                </a:solidFill>
                <a:effectLst/>
                <a:latin typeface="Arial" charset="0"/>
                <a:ea typeface="+mn-ea"/>
                <a:cs typeface="Arial" charset="0"/>
              </a:rPr>
              <a:t>k-</a:t>
            </a:r>
            <a:r>
              <a:rPr lang="en-US" sz="1200" b="1" i="0" kern="1200" dirty="0" err="1">
                <a:solidFill>
                  <a:schemeClr val="tx1"/>
                </a:solidFill>
                <a:effectLst/>
                <a:latin typeface="Arial" charset="0"/>
                <a:ea typeface="+mn-ea"/>
                <a:cs typeface="Arial" charset="0"/>
              </a:rPr>
              <a:t>esimo</a:t>
            </a:r>
            <a:r>
              <a:rPr lang="en-US" sz="1200" b="1"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inclusives</a:t>
            </a:r>
            <a:br>
              <a:rPr lang="en-US" dirty="0"/>
            </a:br>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70</a:t>
            </a:fld>
            <a:endParaRPr lang="en-US"/>
          </a:p>
        </p:txBody>
      </p:sp>
    </p:spTree>
    <p:extLst>
      <p:ext uri="{BB962C8B-B14F-4D97-AF65-F5344CB8AC3E}">
        <p14:creationId xmlns:p14="http://schemas.microsoft.com/office/powerpoint/2010/main" val="4087147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a:solidFill>
                  <a:schemeClr val="tx1"/>
                </a:solidFill>
                <a:effectLst/>
                <a:latin typeface="Arial" charset="0"/>
                <a:ea typeface="+mn-ea"/>
                <a:cs typeface="Arial" charset="0"/>
              </a:rPr>
              <a:t>De hecho, un trie comprimido es en realidad ventajoso sólo cuando se lo utiliza como una estructura de índice </a:t>
            </a:r>
            <a:r>
              <a:rPr lang="es-ES" sz="1200" b="1" i="1" u="sng" kern="1200" dirty="0">
                <a:solidFill>
                  <a:schemeClr val="tx1"/>
                </a:solidFill>
                <a:effectLst/>
                <a:latin typeface="Arial" charset="0"/>
                <a:ea typeface="+mn-ea"/>
                <a:cs typeface="Arial" charset="0"/>
              </a:rPr>
              <a:t>auxiliar</a:t>
            </a:r>
            <a:r>
              <a:rPr lang="es-ES" sz="1200" b="0" i="0" u="sng" kern="1200" dirty="0">
                <a:solidFill>
                  <a:schemeClr val="tx1"/>
                </a:solidFill>
                <a:effectLst/>
                <a:latin typeface="Arial" charset="0"/>
                <a:ea typeface="+mn-ea"/>
                <a:cs typeface="Arial" charset="0"/>
              </a:rPr>
              <a:t> </a:t>
            </a:r>
            <a:r>
              <a:rPr lang="es-ES" sz="1200" b="0" i="0" u="none" kern="1200" dirty="0">
                <a:solidFill>
                  <a:schemeClr val="tx1"/>
                </a:solidFill>
                <a:effectLst/>
                <a:latin typeface="Arial" charset="0"/>
                <a:ea typeface="+mn-ea"/>
                <a:cs typeface="Arial" charset="0"/>
              </a:rPr>
              <a:t>sobre una colección de </a:t>
            </a:r>
            <a:r>
              <a:rPr lang="es-ES" sz="1200" b="0" i="0" u="none" kern="1200" dirty="0" err="1">
                <a:solidFill>
                  <a:schemeClr val="tx1"/>
                </a:solidFill>
                <a:effectLst/>
                <a:latin typeface="Arial" charset="0"/>
                <a:ea typeface="+mn-ea"/>
                <a:cs typeface="Arial" charset="0"/>
              </a:rPr>
              <a:t>strings</a:t>
            </a:r>
            <a:r>
              <a:rPr lang="es-ES" sz="1200" b="0" i="0" u="none" kern="1200" dirty="0">
                <a:solidFill>
                  <a:schemeClr val="tx1"/>
                </a:solidFill>
                <a:effectLst/>
                <a:latin typeface="Arial" charset="0"/>
                <a:ea typeface="+mn-ea"/>
                <a:cs typeface="Arial" charset="0"/>
              </a:rPr>
              <a:t> que ya tenemos almacenada en una fuente primaria, </a:t>
            </a:r>
            <a:r>
              <a:rPr lang="es-ES" sz="1200" b="1" i="0" u="none" kern="1200" dirty="0">
                <a:solidFill>
                  <a:schemeClr val="tx1"/>
                </a:solidFill>
                <a:effectLst/>
                <a:latin typeface="Arial" charset="0"/>
                <a:ea typeface="+mn-ea"/>
                <a:cs typeface="Arial" charset="0"/>
              </a:rPr>
              <a:t>y no se le requiere que almacene realmente</a:t>
            </a:r>
            <a:r>
              <a:rPr lang="es-ES" sz="1200" b="0" i="0" u="none" kern="1200" dirty="0">
                <a:solidFill>
                  <a:schemeClr val="tx1"/>
                </a:solidFill>
                <a:effectLst/>
                <a:latin typeface="Arial" charset="0"/>
                <a:ea typeface="+mn-ea"/>
                <a:cs typeface="Arial" charset="0"/>
              </a:rPr>
              <a:t> todos los caracteres de las </a:t>
            </a:r>
            <a:r>
              <a:rPr lang="es-ES" sz="1200" b="0" i="0" u="none" kern="1200" dirty="0" err="1">
                <a:solidFill>
                  <a:schemeClr val="tx1"/>
                </a:solidFill>
                <a:effectLst/>
                <a:latin typeface="Arial" charset="0"/>
                <a:ea typeface="+mn-ea"/>
                <a:cs typeface="Arial" charset="0"/>
              </a:rPr>
              <a:t>strings</a:t>
            </a:r>
            <a:r>
              <a:rPr lang="es-ES" sz="1200" b="0" i="0" u="none" kern="1200" dirty="0">
                <a:solidFill>
                  <a:schemeClr val="tx1"/>
                </a:solidFill>
                <a:effectLst/>
                <a:latin typeface="Arial" charset="0"/>
                <a:ea typeface="+mn-ea"/>
                <a:cs typeface="Arial" charset="0"/>
              </a:rPr>
              <a:t> de la colección .</a:t>
            </a:r>
          </a:p>
          <a:p>
            <a:endParaRPr lang="es-ES" sz="1200" b="0" i="0" u="none" kern="1200" dirty="0">
              <a:solidFill>
                <a:schemeClr val="tx1"/>
              </a:solidFill>
              <a:effectLst/>
              <a:latin typeface="Arial" charset="0"/>
              <a:ea typeface="+mn-ea"/>
              <a:cs typeface="Arial" charset="0"/>
            </a:endParaRPr>
          </a:p>
          <a:p>
            <a:r>
              <a:rPr lang="es-ES" sz="1200" b="0" i="0" kern="1200" dirty="0">
                <a:solidFill>
                  <a:schemeClr val="tx1"/>
                </a:solidFill>
                <a:effectLst/>
                <a:latin typeface="Arial" charset="0"/>
                <a:ea typeface="+mn-ea"/>
                <a:cs typeface="Arial" charset="0"/>
              </a:rPr>
              <a:t>Supongamos por ejemplo que la colección S de </a:t>
            </a:r>
            <a:r>
              <a:rPr lang="es-ES" sz="1200" b="0" i="0" kern="1200" dirty="0" err="1">
                <a:solidFill>
                  <a:schemeClr val="tx1"/>
                </a:solidFill>
                <a:effectLst/>
                <a:latin typeface="Arial" charset="0"/>
                <a:ea typeface="+mn-ea"/>
                <a:cs typeface="Arial" charset="0"/>
              </a:rPr>
              <a:t>strings</a:t>
            </a:r>
            <a:r>
              <a:rPr lang="es-ES" sz="1200" b="0" i="0" kern="1200" dirty="0">
                <a:solidFill>
                  <a:schemeClr val="tx1"/>
                </a:solidFill>
                <a:effectLst/>
                <a:latin typeface="Arial" charset="0"/>
                <a:ea typeface="+mn-ea"/>
                <a:cs typeface="Arial" charset="0"/>
              </a:rPr>
              <a:t> está en un array de </a:t>
            </a:r>
            <a:r>
              <a:rPr lang="es-ES" sz="1200" b="0" i="0" kern="1200" dirty="0" err="1">
                <a:solidFill>
                  <a:schemeClr val="tx1"/>
                </a:solidFill>
                <a:effectLst/>
                <a:latin typeface="Arial" charset="0"/>
                <a:ea typeface="+mn-ea"/>
                <a:cs typeface="Arial" charset="0"/>
              </a:rPr>
              <a:t>strings</a:t>
            </a:r>
            <a:r>
              <a:rPr lang="es-ES" sz="1200" b="0" i="0" kern="1200" dirty="0">
                <a:solidFill>
                  <a:schemeClr val="tx1"/>
                </a:solidFill>
                <a:effectLst/>
                <a:latin typeface="Arial" charset="0"/>
                <a:ea typeface="+mn-ea"/>
                <a:cs typeface="Arial" charset="0"/>
              </a:rPr>
              <a:t> </a:t>
            </a:r>
            <a:r>
              <a:rPr lang="en-US" sz="1200" b="1" i="1" kern="1200" dirty="0">
                <a:solidFill>
                  <a:schemeClr val="tx1"/>
                </a:solidFill>
                <a:effectLst/>
                <a:latin typeface="Arial" charset="0"/>
                <a:ea typeface="+mn-ea"/>
                <a:cs typeface="Arial" charset="0"/>
              </a:rPr>
              <a:t>S</a:t>
            </a:r>
            <a:r>
              <a:rPr lang="en-US" sz="1200" b="1" i="0" kern="1200" dirty="0">
                <a:solidFill>
                  <a:schemeClr val="tx1"/>
                </a:solidFill>
                <a:effectLst/>
                <a:latin typeface="Arial" charset="0"/>
                <a:ea typeface="+mn-ea"/>
                <a:cs typeface="Arial" charset="0"/>
              </a:rPr>
              <a:t>[0], </a:t>
            </a:r>
            <a:r>
              <a:rPr lang="en-US" sz="1200" b="1" i="1" kern="1200" dirty="0">
                <a:solidFill>
                  <a:schemeClr val="tx1"/>
                </a:solidFill>
                <a:effectLst/>
                <a:latin typeface="Arial" charset="0"/>
                <a:ea typeface="+mn-ea"/>
                <a:cs typeface="Arial" charset="0"/>
              </a:rPr>
              <a:t>S</a:t>
            </a:r>
            <a:r>
              <a:rPr lang="en-US" sz="1200" b="1" i="0" kern="1200" dirty="0">
                <a:solidFill>
                  <a:schemeClr val="tx1"/>
                </a:solidFill>
                <a:effectLst/>
                <a:latin typeface="Arial" charset="0"/>
                <a:ea typeface="+mn-ea"/>
                <a:cs typeface="Arial" charset="0"/>
              </a:rPr>
              <a:t>[1], ..., </a:t>
            </a:r>
            <a:r>
              <a:rPr lang="en-US" sz="1200" b="1" i="1" kern="1200" dirty="0">
                <a:solidFill>
                  <a:schemeClr val="tx1"/>
                </a:solidFill>
                <a:effectLst/>
                <a:latin typeface="Arial" charset="0"/>
                <a:ea typeface="+mn-ea"/>
                <a:cs typeface="Arial" charset="0"/>
              </a:rPr>
              <a:t>S</a:t>
            </a:r>
            <a:r>
              <a:rPr lang="en-US" sz="1200" b="1" i="0" kern="1200" dirty="0">
                <a:solidFill>
                  <a:schemeClr val="tx1"/>
                </a:solidFill>
                <a:effectLst/>
                <a:latin typeface="Arial" charset="0"/>
                <a:ea typeface="+mn-ea"/>
                <a:cs typeface="Arial" charset="0"/>
              </a:rPr>
              <a:t>[</a:t>
            </a:r>
            <a:r>
              <a:rPr lang="en-US" sz="1200" b="1" i="1" kern="1200" dirty="0">
                <a:solidFill>
                  <a:schemeClr val="tx1"/>
                </a:solidFill>
                <a:effectLst/>
                <a:latin typeface="Arial" charset="0"/>
                <a:ea typeface="+mn-ea"/>
                <a:cs typeface="Arial" charset="0"/>
              </a:rPr>
              <a:t>s </a:t>
            </a:r>
            <a:r>
              <a:rPr lang="en-US" sz="1200" b="1" i="0" kern="1200" dirty="0">
                <a:solidFill>
                  <a:schemeClr val="tx1"/>
                </a:solidFill>
                <a:effectLst/>
                <a:latin typeface="Arial" charset="0"/>
                <a:ea typeface="+mn-ea"/>
                <a:cs typeface="Arial" charset="0"/>
              </a:rPr>
              <a:t>- 1]. </a:t>
            </a:r>
          </a:p>
          <a:p>
            <a:r>
              <a:rPr lang="es-ES" sz="1200" b="0" i="0" kern="1200" dirty="0">
                <a:solidFill>
                  <a:schemeClr val="tx1"/>
                </a:solidFill>
                <a:effectLst/>
                <a:latin typeface="Arial" charset="0"/>
                <a:ea typeface="+mn-ea"/>
                <a:cs typeface="Arial" charset="0"/>
              </a:rPr>
              <a:t>E</a:t>
            </a:r>
            <a:r>
              <a:rPr lang="en-US" sz="1200" b="0" i="0" kern="1200" dirty="0">
                <a:solidFill>
                  <a:schemeClr val="tx1"/>
                </a:solidFill>
                <a:effectLst/>
                <a:latin typeface="Arial" charset="0"/>
                <a:ea typeface="+mn-ea"/>
                <a:cs typeface="Arial" charset="0"/>
              </a:rPr>
              <a:t>n </a:t>
            </a:r>
            <a:r>
              <a:rPr lang="en-US" sz="1200" b="0" i="0" kern="1200" dirty="0" err="1">
                <a:solidFill>
                  <a:schemeClr val="tx1"/>
                </a:solidFill>
                <a:effectLst/>
                <a:latin typeface="Arial" charset="0"/>
                <a:ea typeface="+mn-ea"/>
                <a:cs typeface="Arial" charset="0"/>
              </a:rPr>
              <a:t>vez</a:t>
            </a:r>
            <a:r>
              <a:rPr lang="en-US" sz="1200" b="0" i="0" kern="1200" dirty="0">
                <a:solidFill>
                  <a:schemeClr val="tx1"/>
                </a:solidFill>
                <a:effectLst/>
                <a:latin typeface="Arial" charset="0"/>
                <a:ea typeface="+mn-ea"/>
                <a:cs typeface="Arial" charset="0"/>
              </a:rPr>
              <a:t> de </a:t>
            </a:r>
            <a:r>
              <a:rPr lang="en-US" sz="1200" b="0" i="0" kern="1200" dirty="0" err="1">
                <a:solidFill>
                  <a:schemeClr val="tx1"/>
                </a:solidFill>
                <a:effectLst/>
                <a:latin typeface="Arial" charset="0"/>
                <a:ea typeface="+mn-ea"/>
                <a:cs typeface="Arial" charset="0"/>
              </a:rPr>
              <a:t>almacenar</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explicitamente</a:t>
            </a:r>
            <a:r>
              <a:rPr lang="en-US" sz="1200" b="0" i="0" kern="1200" dirty="0">
                <a:solidFill>
                  <a:schemeClr val="tx1"/>
                </a:solidFill>
                <a:effectLst/>
                <a:latin typeface="Arial" charset="0"/>
                <a:ea typeface="+mn-ea"/>
                <a:cs typeface="Arial" charset="0"/>
              </a:rPr>
              <a:t> la </a:t>
            </a:r>
            <a:r>
              <a:rPr lang="en-US" sz="1200" b="0" i="0" kern="1200" dirty="0" err="1">
                <a:solidFill>
                  <a:schemeClr val="tx1"/>
                </a:solidFill>
                <a:effectLst/>
                <a:latin typeface="Arial" charset="0"/>
                <a:ea typeface="+mn-ea"/>
                <a:cs typeface="Arial" charset="0"/>
              </a:rPr>
              <a:t>etiqueta</a:t>
            </a:r>
            <a:r>
              <a:rPr lang="en-US" sz="1200" b="0" i="0" kern="1200" dirty="0">
                <a:solidFill>
                  <a:schemeClr val="tx1"/>
                </a:solidFill>
                <a:effectLst/>
                <a:latin typeface="Arial" charset="0"/>
                <a:ea typeface="+mn-ea"/>
                <a:cs typeface="Arial" charset="0"/>
              </a:rPr>
              <a:t> </a:t>
            </a:r>
            <a:r>
              <a:rPr lang="en-US" sz="1200" b="1" i="1" kern="1200" dirty="0">
                <a:solidFill>
                  <a:schemeClr val="tx1"/>
                </a:solidFill>
                <a:effectLst/>
                <a:latin typeface="Arial" charset="0"/>
                <a:ea typeface="+mn-ea"/>
                <a:cs typeface="Arial" charset="0"/>
              </a:rPr>
              <a:t>X </a:t>
            </a:r>
            <a:r>
              <a:rPr lang="en-US" sz="1200" b="0" i="1" kern="1200" dirty="0">
                <a:solidFill>
                  <a:schemeClr val="tx1"/>
                </a:solidFill>
                <a:effectLst/>
                <a:latin typeface="Arial" charset="0"/>
                <a:ea typeface="+mn-ea"/>
                <a:cs typeface="Arial" charset="0"/>
              </a:rPr>
              <a:t> </a:t>
            </a:r>
            <a:r>
              <a:rPr lang="en-US" sz="1200" b="0" i="0" kern="1200" dirty="0">
                <a:solidFill>
                  <a:schemeClr val="tx1"/>
                </a:solidFill>
                <a:effectLst/>
                <a:latin typeface="Arial" charset="0"/>
                <a:ea typeface="+mn-ea"/>
                <a:cs typeface="Arial" charset="0"/>
              </a:rPr>
              <a:t>de un </a:t>
            </a:r>
            <a:r>
              <a:rPr lang="en-US" sz="1200" b="0" i="0" kern="1200" dirty="0" err="1">
                <a:solidFill>
                  <a:schemeClr val="tx1"/>
                </a:solidFill>
                <a:effectLst/>
                <a:latin typeface="Arial" charset="0"/>
                <a:ea typeface="+mn-ea"/>
                <a:cs typeface="Arial" charset="0"/>
              </a:rPr>
              <a:t>nodo</a:t>
            </a:r>
            <a:r>
              <a:rPr lang="en-US" sz="1200" b="0" i="0" kern="1200" dirty="0">
                <a:solidFill>
                  <a:schemeClr val="tx1"/>
                </a:solidFill>
                <a:effectLst/>
                <a:latin typeface="Arial" charset="0"/>
                <a:ea typeface="+mn-ea"/>
                <a:cs typeface="Arial" charset="0"/>
              </a:rPr>
              <a:t>, la </a:t>
            </a:r>
            <a:r>
              <a:rPr lang="en-US" sz="1200" b="0" i="0" kern="1200" dirty="0" err="1">
                <a:solidFill>
                  <a:schemeClr val="tx1"/>
                </a:solidFill>
                <a:effectLst/>
                <a:latin typeface="Arial" charset="0"/>
                <a:ea typeface="+mn-ea"/>
                <a:cs typeface="Arial" charset="0"/>
              </a:rPr>
              <a:t>podemos</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representar</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implícitamente</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mediante</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una</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combinación</a:t>
            </a:r>
            <a:r>
              <a:rPr lang="en-US" sz="1200" b="0" i="0" kern="1200" dirty="0">
                <a:solidFill>
                  <a:schemeClr val="tx1"/>
                </a:solidFill>
                <a:effectLst/>
                <a:latin typeface="Arial" charset="0"/>
                <a:ea typeface="+mn-ea"/>
                <a:cs typeface="Arial" charset="0"/>
              </a:rPr>
              <a:t> de </a:t>
            </a:r>
            <a:r>
              <a:rPr lang="en-US" sz="1200" b="0" i="0" kern="1200" dirty="0" err="1">
                <a:solidFill>
                  <a:schemeClr val="tx1"/>
                </a:solidFill>
                <a:effectLst/>
                <a:latin typeface="Arial" charset="0"/>
                <a:ea typeface="+mn-ea"/>
                <a:cs typeface="Arial" charset="0"/>
              </a:rPr>
              <a:t>tres</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enteros</a:t>
            </a:r>
            <a:r>
              <a:rPr lang="en-US" sz="1200" b="0" i="0" kern="1200" dirty="0">
                <a:solidFill>
                  <a:schemeClr val="tx1"/>
                </a:solidFill>
                <a:effectLst/>
                <a:latin typeface="Arial" charset="0"/>
                <a:ea typeface="+mn-ea"/>
                <a:cs typeface="Arial" charset="0"/>
              </a:rPr>
              <a:t> </a:t>
            </a:r>
            <a:r>
              <a:rPr lang="en-US" sz="1200" b="1" i="0" kern="1200" dirty="0">
                <a:solidFill>
                  <a:schemeClr val="tx1"/>
                </a:solidFill>
                <a:effectLst/>
                <a:latin typeface="Arial" charset="0"/>
                <a:ea typeface="+mn-ea"/>
                <a:cs typeface="Arial" charset="0"/>
              </a:rPr>
              <a:t>(</a:t>
            </a:r>
            <a:r>
              <a:rPr lang="en-US" sz="1200" b="1" i="1" kern="1200" dirty="0" err="1">
                <a:solidFill>
                  <a:schemeClr val="tx1"/>
                </a:solidFill>
                <a:effectLst/>
                <a:latin typeface="Arial" charset="0"/>
                <a:ea typeface="+mn-ea"/>
                <a:cs typeface="Arial" charset="0"/>
              </a:rPr>
              <a:t>i</a:t>
            </a:r>
            <a:r>
              <a:rPr lang="en-US" sz="1200" b="1" i="0" kern="1200" dirty="0">
                <a:solidFill>
                  <a:schemeClr val="tx1"/>
                </a:solidFill>
                <a:effectLst/>
                <a:latin typeface="Arial" charset="0"/>
                <a:ea typeface="+mn-ea"/>
                <a:cs typeface="Arial" charset="0"/>
              </a:rPr>
              <a:t>, </a:t>
            </a:r>
            <a:r>
              <a:rPr lang="en-US" sz="1200" b="1" i="1" kern="1200" dirty="0">
                <a:solidFill>
                  <a:schemeClr val="tx1"/>
                </a:solidFill>
                <a:effectLst/>
                <a:latin typeface="Arial" charset="0"/>
                <a:ea typeface="+mn-ea"/>
                <a:cs typeface="Arial" charset="0"/>
              </a:rPr>
              <a:t>j</a:t>
            </a:r>
            <a:r>
              <a:rPr lang="en-US" sz="1200" b="1" i="0" kern="1200" dirty="0">
                <a:solidFill>
                  <a:schemeClr val="tx1"/>
                </a:solidFill>
                <a:effectLst/>
                <a:latin typeface="Arial" charset="0"/>
                <a:ea typeface="+mn-ea"/>
                <a:cs typeface="Arial" charset="0"/>
              </a:rPr>
              <a:t>, </a:t>
            </a:r>
            <a:r>
              <a:rPr lang="en-US" sz="1200" b="1" i="1" kern="1200" dirty="0">
                <a:solidFill>
                  <a:schemeClr val="tx1"/>
                </a:solidFill>
                <a:effectLst/>
                <a:latin typeface="Arial" charset="0"/>
                <a:ea typeface="+mn-ea"/>
                <a:cs typeface="Arial" charset="0"/>
              </a:rPr>
              <a:t>k</a:t>
            </a:r>
            <a:r>
              <a:rPr lang="en-US" sz="1200" b="1" i="0" kern="1200" dirty="0">
                <a:solidFill>
                  <a:schemeClr val="tx1"/>
                </a:solidFill>
                <a:effectLst/>
                <a:latin typeface="Arial" charset="0"/>
                <a:ea typeface="+mn-ea"/>
                <a:cs typeface="Arial" charset="0"/>
              </a:rPr>
              <a:t>)</a:t>
            </a:r>
            <a:r>
              <a:rPr lang="en-US" sz="1200" b="0" i="0" kern="1200" dirty="0">
                <a:solidFill>
                  <a:schemeClr val="tx1"/>
                </a:solidFill>
                <a:effectLst/>
                <a:latin typeface="Arial" charset="0"/>
                <a:ea typeface="+mn-ea"/>
                <a:cs typeface="Arial" charset="0"/>
              </a:rPr>
              <a:t>, </a:t>
            </a:r>
          </a:p>
          <a:p>
            <a:r>
              <a:rPr lang="en-US" sz="1200" b="0" i="0" kern="1200" dirty="0">
                <a:solidFill>
                  <a:schemeClr val="tx1"/>
                </a:solidFill>
                <a:effectLst/>
                <a:latin typeface="Arial" charset="0"/>
                <a:ea typeface="+mn-ea"/>
                <a:cs typeface="Arial" charset="0"/>
              </a:rPr>
              <a:t>Tal que </a:t>
            </a:r>
            <a:r>
              <a:rPr lang="en-US" sz="1200" b="1" i="1" kern="1200" dirty="0">
                <a:solidFill>
                  <a:schemeClr val="tx1"/>
                </a:solidFill>
                <a:effectLst/>
                <a:latin typeface="Arial" charset="0"/>
                <a:ea typeface="+mn-ea"/>
                <a:cs typeface="Arial" charset="0"/>
              </a:rPr>
              <a:t>X</a:t>
            </a:r>
            <a:r>
              <a:rPr lang="en-US" sz="1200" b="0" i="1" kern="1200" dirty="0">
                <a:solidFill>
                  <a:schemeClr val="tx1"/>
                </a:solidFill>
                <a:effectLst/>
                <a:latin typeface="Arial" charset="0"/>
                <a:ea typeface="+mn-ea"/>
                <a:cs typeface="Arial" charset="0"/>
              </a:rPr>
              <a:t> </a:t>
            </a:r>
            <a:r>
              <a:rPr lang="en-US" sz="1200" b="0" i="0" kern="1200" dirty="0">
                <a:solidFill>
                  <a:schemeClr val="tx1"/>
                </a:solidFill>
                <a:effectLst/>
                <a:latin typeface="Arial" charset="0"/>
                <a:ea typeface="+mn-ea"/>
                <a:cs typeface="Arial" charset="0"/>
              </a:rPr>
              <a:t>= </a:t>
            </a:r>
            <a:r>
              <a:rPr lang="en-US" sz="1200" b="1" i="1" kern="1200" dirty="0">
                <a:solidFill>
                  <a:schemeClr val="tx1"/>
                </a:solidFill>
                <a:effectLst/>
                <a:latin typeface="Arial" charset="0"/>
                <a:ea typeface="+mn-ea"/>
                <a:cs typeface="Arial" charset="0"/>
              </a:rPr>
              <a:t>S</a:t>
            </a:r>
            <a:r>
              <a:rPr lang="en-US" sz="1200" b="1" i="0" kern="1200" dirty="0">
                <a:solidFill>
                  <a:schemeClr val="tx1"/>
                </a:solidFill>
                <a:effectLst/>
                <a:latin typeface="Arial" charset="0"/>
                <a:ea typeface="+mn-ea"/>
                <a:cs typeface="Arial" charset="0"/>
              </a:rPr>
              <a:t>[</a:t>
            </a:r>
            <a:r>
              <a:rPr lang="en-US" sz="1200" b="1" i="1" kern="1200" dirty="0" err="1">
                <a:solidFill>
                  <a:schemeClr val="tx1"/>
                </a:solidFill>
                <a:effectLst/>
                <a:latin typeface="Arial" charset="0"/>
                <a:ea typeface="+mn-ea"/>
                <a:cs typeface="Arial" charset="0"/>
              </a:rPr>
              <a:t>i</a:t>
            </a:r>
            <a:r>
              <a:rPr lang="en-US" sz="1200" b="1" i="0" kern="1200" dirty="0">
                <a:solidFill>
                  <a:schemeClr val="tx1"/>
                </a:solidFill>
                <a:effectLst/>
                <a:latin typeface="Arial" charset="0"/>
                <a:ea typeface="+mn-ea"/>
                <a:cs typeface="Arial" charset="0"/>
              </a:rPr>
              <a:t>][ </a:t>
            </a:r>
            <a:r>
              <a:rPr lang="en-US" sz="1200" b="1" i="1" kern="1200" dirty="0" err="1">
                <a:solidFill>
                  <a:schemeClr val="tx1"/>
                </a:solidFill>
                <a:effectLst/>
                <a:latin typeface="Arial" charset="0"/>
                <a:ea typeface="+mn-ea"/>
                <a:cs typeface="Arial" charset="0"/>
              </a:rPr>
              <a:t>j</a:t>
            </a:r>
            <a:r>
              <a:rPr lang="en-US" sz="1200" b="1" i="0" kern="1200" dirty="0" err="1">
                <a:solidFill>
                  <a:schemeClr val="tx1"/>
                </a:solidFill>
                <a:effectLst/>
                <a:latin typeface="Arial" charset="0"/>
                <a:ea typeface="+mn-ea"/>
                <a:cs typeface="Arial" charset="0"/>
              </a:rPr>
              <a:t>..</a:t>
            </a:r>
            <a:r>
              <a:rPr lang="en-US" sz="1200" b="1" i="1" kern="1200" dirty="0" err="1">
                <a:solidFill>
                  <a:schemeClr val="tx1"/>
                </a:solidFill>
                <a:effectLst/>
                <a:latin typeface="Arial" charset="0"/>
                <a:ea typeface="+mn-ea"/>
                <a:cs typeface="Arial" charset="0"/>
              </a:rPr>
              <a:t>k</a:t>
            </a:r>
            <a:r>
              <a:rPr lang="en-US" sz="1200" b="1" i="0" kern="1200" dirty="0">
                <a:solidFill>
                  <a:schemeClr val="tx1"/>
                </a:solidFill>
                <a:effectLst/>
                <a:latin typeface="Arial" charset="0"/>
                <a:ea typeface="+mn-ea"/>
                <a:cs typeface="Arial" charset="0"/>
              </a:rPr>
              <a:t>]</a:t>
            </a:r>
            <a:r>
              <a:rPr lang="en-US" sz="1200" b="0" i="0" kern="1200" dirty="0">
                <a:solidFill>
                  <a:schemeClr val="tx1"/>
                </a:solidFill>
                <a:effectLst/>
                <a:latin typeface="Arial" charset="0"/>
                <a:ea typeface="+mn-ea"/>
                <a:cs typeface="Arial" charset="0"/>
              </a:rPr>
              <a:t>;</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O sea,  </a:t>
            </a:r>
            <a:r>
              <a:rPr lang="en-US" sz="1200" b="1" i="1" kern="1200" dirty="0">
                <a:solidFill>
                  <a:schemeClr val="tx1"/>
                </a:solidFill>
                <a:effectLst/>
                <a:latin typeface="Arial" charset="0"/>
                <a:ea typeface="+mn-ea"/>
                <a:cs typeface="Arial" charset="0"/>
              </a:rPr>
              <a:t>X</a:t>
            </a:r>
            <a:r>
              <a:rPr lang="en-US" sz="1200" b="0" i="1"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es</a:t>
            </a:r>
            <a:r>
              <a:rPr lang="en-US" sz="1200" b="0" i="0" kern="1200" dirty="0">
                <a:solidFill>
                  <a:schemeClr val="tx1"/>
                </a:solidFill>
                <a:effectLst/>
                <a:latin typeface="Arial" charset="0"/>
                <a:ea typeface="+mn-ea"/>
                <a:cs typeface="Arial" charset="0"/>
              </a:rPr>
              <a:t> la substring de  </a:t>
            </a:r>
            <a:r>
              <a:rPr lang="en-US" sz="1200" b="1" i="1" kern="1200" dirty="0">
                <a:solidFill>
                  <a:schemeClr val="tx1"/>
                </a:solidFill>
                <a:effectLst/>
                <a:latin typeface="Arial" charset="0"/>
                <a:ea typeface="+mn-ea"/>
                <a:cs typeface="Arial" charset="0"/>
              </a:rPr>
              <a:t>S</a:t>
            </a:r>
            <a:r>
              <a:rPr lang="en-US" sz="1200" b="1" i="0" kern="1200" dirty="0">
                <a:solidFill>
                  <a:schemeClr val="tx1"/>
                </a:solidFill>
                <a:effectLst/>
                <a:latin typeface="Arial" charset="0"/>
                <a:ea typeface="+mn-ea"/>
                <a:cs typeface="Arial" charset="0"/>
              </a:rPr>
              <a:t>[</a:t>
            </a:r>
            <a:r>
              <a:rPr lang="en-US" sz="1200" b="1" i="1" kern="1200" dirty="0" err="1">
                <a:solidFill>
                  <a:schemeClr val="tx1"/>
                </a:solidFill>
                <a:effectLst/>
                <a:latin typeface="Arial" charset="0"/>
                <a:ea typeface="+mn-ea"/>
                <a:cs typeface="Arial" charset="0"/>
              </a:rPr>
              <a:t>i</a:t>
            </a:r>
            <a:r>
              <a:rPr lang="en-US" sz="1200" b="1" i="0" kern="1200" dirty="0">
                <a:solidFill>
                  <a:schemeClr val="tx1"/>
                </a:solidFill>
                <a:effectLst/>
                <a:latin typeface="Arial" charset="0"/>
                <a:ea typeface="+mn-ea"/>
                <a:cs typeface="Arial" charset="0"/>
              </a:rPr>
              <a:t>]</a:t>
            </a:r>
            <a:r>
              <a:rPr lang="en-US" sz="1200" b="0" i="0" kern="1200" dirty="0">
                <a:solidFill>
                  <a:schemeClr val="tx1"/>
                </a:solidFill>
                <a:effectLst/>
                <a:latin typeface="Arial" charset="0"/>
                <a:ea typeface="+mn-ea"/>
                <a:cs typeface="Arial" charset="0"/>
              </a:rPr>
              <a:t> que </a:t>
            </a:r>
            <a:r>
              <a:rPr lang="en-US" sz="1200" b="0" i="0" kern="1200" dirty="0" err="1">
                <a:solidFill>
                  <a:schemeClr val="tx1"/>
                </a:solidFill>
                <a:effectLst/>
                <a:latin typeface="Arial" charset="0"/>
                <a:ea typeface="+mn-ea"/>
                <a:cs typeface="Arial" charset="0"/>
              </a:rPr>
              <a:t>consiste</a:t>
            </a:r>
            <a:r>
              <a:rPr lang="en-US" sz="1200" b="0" i="0" kern="1200" dirty="0">
                <a:solidFill>
                  <a:schemeClr val="tx1"/>
                </a:solidFill>
                <a:effectLst/>
                <a:latin typeface="Arial" charset="0"/>
                <a:ea typeface="+mn-ea"/>
                <a:cs typeface="Arial" charset="0"/>
              </a:rPr>
              <a:t> de </a:t>
            </a:r>
            <a:r>
              <a:rPr lang="en-US" sz="1200" b="0" i="0" kern="1200" dirty="0" err="1">
                <a:solidFill>
                  <a:schemeClr val="tx1"/>
                </a:solidFill>
                <a:effectLst/>
                <a:latin typeface="Arial" charset="0"/>
                <a:ea typeface="+mn-ea"/>
                <a:cs typeface="Arial" charset="0"/>
              </a:rPr>
              <a:t>los</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caracteres</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desde</a:t>
            </a:r>
            <a:r>
              <a:rPr lang="en-US" sz="1200" b="0" i="0" kern="1200" dirty="0">
                <a:solidFill>
                  <a:schemeClr val="tx1"/>
                </a:solidFill>
                <a:effectLst/>
                <a:latin typeface="Arial" charset="0"/>
                <a:ea typeface="+mn-ea"/>
                <a:cs typeface="Arial" charset="0"/>
              </a:rPr>
              <a:t> el </a:t>
            </a:r>
            <a:r>
              <a:rPr lang="en-US" sz="1200" b="1" i="0" kern="1200" dirty="0">
                <a:solidFill>
                  <a:schemeClr val="tx1"/>
                </a:solidFill>
                <a:effectLst/>
                <a:latin typeface="Arial" charset="0"/>
                <a:ea typeface="+mn-ea"/>
                <a:cs typeface="Arial" charset="0"/>
              </a:rPr>
              <a:t>j-</a:t>
            </a:r>
            <a:r>
              <a:rPr lang="en-US" sz="1200" b="1" i="0" kern="1200" dirty="0" err="1">
                <a:solidFill>
                  <a:schemeClr val="tx1"/>
                </a:solidFill>
                <a:effectLst/>
                <a:latin typeface="Arial" charset="0"/>
                <a:ea typeface="+mn-ea"/>
                <a:cs typeface="Arial" charset="0"/>
              </a:rPr>
              <a:t>esimo</a:t>
            </a:r>
            <a:r>
              <a:rPr lang="en-US" sz="1200" b="1" i="0" kern="1200" dirty="0">
                <a:solidFill>
                  <a:schemeClr val="tx1"/>
                </a:solidFill>
                <a:effectLst/>
                <a:latin typeface="Arial" charset="0"/>
                <a:ea typeface="+mn-ea"/>
                <a:cs typeface="Arial" charset="0"/>
              </a:rPr>
              <a:t> </a:t>
            </a:r>
            <a:r>
              <a:rPr lang="en-US" sz="1200" b="0" i="0" kern="1200" dirty="0">
                <a:solidFill>
                  <a:schemeClr val="tx1"/>
                </a:solidFill>
                <a:effectLst/>
                <a:latin typeface="Arial" charset="0"/>
                <a:ea typeface="+mn-ea"/>
                <a:cs typeface="Arial" charset="0"/>
              </a:rPr>
              <a:t>al </a:t>
            </a:r>
            <a:r>
              <a:rPr lang="en-US" sz="1200" b="1" i="0" kern="1200" dirty="0">
                <a:solidFill>
                  <a:schemeClr val="tx1"/>
                </a:solidFill>
                <a:effectLst/>
                <a:latin typeface="Arial" charset="0"/>
                <a:ea typeface="+mn-ea"/>
                <a:cs typeface="Arial" charset="0"/>
              </a:rPr>
              <a:t>k-</a:t>
            </a:r>
            <a:r>
              <a:rPr lang="en-US" sz="1200" b="1" i="0" kern="1200" dirty="0" err="1">
                <a:solidFill>
                  <a:schemeClr val="tx1"/>
                </a:solidFill>
                <a:effectLst/>
                <a:latin typeface="Arial" charset="0"/>
                <a:ea typeface="+mn-ea"/>
                <a:cs typeface="Arial" charset="0"/>
              </a:rPr>
              <a:t>esimo</a:t>
            </a:r>
            <a:r>
              <a:rPr lang="en-US" sz="1200" b="1"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inclusives</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71</a:t>
            </a:fld>
            <a:endParaRPr lang="en-US"/>
          </a:p>
        </p:txBody>
      </p:sp>
    </p:spTree>
    <p:extLst>
      <p:ext uri="{BB962C8B-B14F-4D97-AF65-F5344CB8AC3E}">
        <p14:creationId xmlns:p14="http://schemas.microsoft.com/office/powerpoint/2010/main" val="2463960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42563-2C1B-4A26-92B0-4BEFC408BD70}" type="slidenum">
              <a:rPr lang="en-US"/>
              <a:pPr/>
              <a:t>7</a:t>
            </a:fld>
            <a:endParaRPr lang="en-US"/>
          </a:p>
        </p:txBody>
      </p:sp>
      <p:sp>
        <p:nvSpPr>
          <p:cNvPr id="23554" name="Rectangle 2"/>
          <p:cNvSpPr>
            <a:spLocks noGrp="1" noRot="1" noChangeAspect="1" noChangeArrowheads="1" noTextEdit="1"/>
          </p:cNvSpPr>
          <p:nvPr>
            <p:ph type="sldImg"/>
          </p:nvPr>
        </p:nvSpPr>
        <p:spPr>
          <a:xfrm>
            <a:off x="1416050" y="835025"/>
            <a:ext cx="4486275" cy="3365500"/>
          </a:xfrm>
          <a:ln w="12700" cap="flat">
            <a:solidFill>
              <a:schemeClr val="tx1"/>
            </a:solidFill>
          </a:ln>
        </p:spPr>
      </p:sp>
      <p:sp>
        <p:nvSpPr>
          <p:cNvPr id="23555" name="Rectangle 3"/>
          <p:cNvSpPr>
            <a:spLocks noGrp="1" noChangeArrowheads="1"/>
          </p:cNvSpPr>
          <p:nvPr>
            <p:ph type="body" idx="1"/>
          </p:nvPr>
        </p:nvSpPr>
        <p:spPr>
          <a:xfrm>
            <a:off x="974725" y="4562477"/>
            <a:ext cx="5365750" cy="4043362"/>
          </a:xfrm>
          <a:ln/>
        </p:spPr>
        <p:txBody>
          <a:bodyPr lIns="97544" tIns="48772" rIns="97544" bIns="48772"/>
          <a:lstStyle/>
          <a:p>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b="1" kern="1200" dirty="0" err="1">
                <a:solidFill>
                  <a:schemeClr val="tx1"/>
                </a:solidFill>
                <a:latin typeface="Times New Roman" pitchFamily="18" charset="0"/>
                <a:ea typeface="+mn-ea"/>
                <a:cs typeface="+mn-cs"/>
              </a:rPr>
              <a:t>Busqued</a:t>
            </a:r>
            <a:r>
              <a:rPr lang="es-ES_tradnl" sz="1200" b="1" kern="1200" baseline="0" dirty="0" err="1">
                <a:solidFill>
                  <a:schemeClr val="tx1"/>
                </a:solidFill>
                <a:latin typeface="Times New Roman" pitchFamily="18" charset="0"/>
                <a:ea typeface="+mn-ea"/>
                <a:cs typeface="+mn-cs"/>
              </a:rPr>
              <a:t>a</a:t>
            </a:r>
            <a:r>
              <a:rPr lang="es-ES_tradnl" sz="1200" b="1" kern="1200" baseline="0" dirty="0">
                <a:solidFill>
                  <a:schemeClr val="tx1"/>
                </a:solidFill>
                <a:latin typeface="Times New Roman" pitchFamily="18" charset="0"/>
                <a:ea typeface="+mn-ea"/>
                <a:cs typeface="+mn-cs"/>
              </a:rPr>
              <a:t> de palabras y de prefijos con un </a:t>
            </a:r>
            <a:r>
              <a:rPr lang="es-ES_tradnl" sz="1200" b="1" kern="1200" baseline="0" dirty="0" err="1">
                <a:solidFill>
                  <a:schemeClr val="tx1"/>
                </a:solidFill>
                <a:latin typeface="Times New Roman" pitchFamily="18" charset="0"/>
                <a:ea typeface="+mn-ea"/>
                <a:cs typeface="+mn-cs"/>
              </a:rPr>
              <a:t>trie</a:t>
            </a:r>
            <a:r>
              <a:rPr lang="es-ES_tradnl" sz="1200" b="1" kern="1200" baseline="0" dirty="0">
                <a:solidFill>
                  <a:schemeClr val="tx1"/>
                </a:solidFill>
                <a:latin typeface="Times New Roman" pitchFamily="18" charset="0"/>
                <a:ea typeface="+mn-ea"/>
                <a:cs typeface="+mn-cs"/>
              </a:rPr>
              <a:t>: </a:t>
            </a:r>
            <a:r>
              <a:rPr lang="en-US" sz="1200" b="1" kern="1200" dirty="0">
                <a:solidFill>
                  <a:schemeClr val="tx1"/>
                </a:solidFill>
                <a:latin typeface="Times New Roman" pitchFamily="18" charset="0"/>
                <a:ea typeface="+mn-ea"/>
                <a:cs typeface="+mn-cs"/>
              </a:rPr>
              <a:t>(a) </a:t>
            </a:r>
            <a:r>
              <a:rPr lang="en-US" sz="1200" b="1" kern="1200" dirty="0" err="1">
                <a:solidFill>
                  <a:schemeClr val="tx1"/>
                </a:solidFill>
                <a:latin typeface="Times New Roman" pitchFamily="18" charset="0"/>
                <a:ea typeface="+mn-ea"/>
                <a:cs typeface="+mn-cs"/>
              </a:rPr>
              <a:t>texto</a:t>
            </a:r>
            <a:r>
              <a:rPr lang="en-US" sz="1200" b="1" kern="1200" dirty="0">
                <a:solidFill>
                  <a:schemeClr val="tx1"/>
                </a:solidFill>
                <a:latin typeface="Times New Roman" pitchFamily="18" charset="0"/>
                <a:ea typeface="+mn-ea"/>
                <a:cs typeface="+mn-cs"/>
              </a:rPr>
              <a:t> a ser </a:t>
            </a:r>
            <a:r>
              <a:rPr lang="en-US" sz="1200" b="1" kern="1200" dirty="0" err="1">
                <a:solidFill>
                  <a:schemeClr val="tx1"/>
                </a:solidFill>
                <a:latin typeface="Times New Roman" pitchFamily="18" charset="0"/>
                <a:ea typeface="+mn-ea"/>
                <a:cs typeface="+mn-cs"/>
              </a:rPr>
              <a:t>buscado</a:t>
            </a:r>
            <a:r>
              <a:rPr lang="en-US" sz="1200" b="1" kern="1200" dirty="0">
                <a:solidFill>
                  <a:schemeClr val="tx1"/>
                </a:solidFill>
                <a:latin typeface="Times New Roman" pitchFamily="18" charset="0"/>
                <a:ea typeface="+mn-ea"/>
                <a:cs typeface="+mn-cs"/>
              </a:rPr>
              <a:t>; (b) </a:t>
            </a:r>
            <a:r>
              <a:rPr lang="en-US" sz="1200" b="1" kern="1200" dirty="0" err="1">
                <a:solidFill>
                  <a:schemeClr val="tx1"/>
                </a:solidFill>
                <a:latin typeface="Times New Roman" pitchFamily="18" charset="0"/>
                <a:ea typeface="+mn-ea"/>
                <a:cs typeface="+mn-cs"/>
              </a:rPr>
              <a:t>trie</a:t>
            </a:r>
            <a:r>
              <a:rPr lang="en-US" sz="1200" b="1" kern="1200" baseline="0" dirty="0">
                <a:solidFill>
                  <a:schemeClr val="tx1"/>
                </a:solidFill>
                <a:latin typeface="Times New Roman" pitchFamily="18" charset="0"/>
                <a:ea typeface="+mn-ea"/>
                <a:cs typeface="+mn-cs"/>
              </a:rPr>
              <a:t> </a:t>
            </a:r>
            <a:r>
              <a:rPr lang="en-US" sz="1200" b="1" kern="1200" baseline="0" dirty="0" err="1">
                <a:solidFill>
                  <a:schemeClr val="tx1"/>
                </a:solidFill>
                <a:latin typeface="Times New Roman" pitchFamily="18" charset="0"/>
                <a:ea typeface="+mn-ea"/>
                <a:cs typeface="+mn-cs"/>
              </a:rPr>
              <a:t>para</a:t>
            </a:r>
            <a:r>
              <a:rPr lang="en-US" sz="1200" b="1" kern="1200" baseline="0" dirty="0">
                <a:solidFill>
                  <a:schemeClr val="tx1"/>
                </a:solidFill>
                <a:latin typeface="Times New Roman" pitchFamily="18" charset="0"/>
                <a:ea typeface="+mn-ea"/>
                <a:cs typeface="+mn-cs"/>
              </a:rPr>
              <a:t> </a:t>
            </a:r>
            <a:r>
              <a:rPr lang="en-US" sz="1200" b="1" kern="1200" baseline="0" dirty="0" err="1">
                <a:solidFill>
                  <a:schemeClr val="tx1"/>
                </a:solidFill>
                <a:latin typeface="Times New Roman" pitchFamily="18" charset="0"/>
                <a:ea typeface="+mn-ea"/>
                <a:cs typeface="+mn-cs"/>
              </a:rPr>
              <a:t>las</a:t>
            </a:r>
            <a:r>
              <a:rPr lang="en-US" sz="1200" b="1" kern="1200" baseline="0" dirty="0">
                <a:solidFill>
                  <a:schemeClr val="tx1"/>
                </a:solidFill>
                <a:latin typeface="Times New Roman" pitchFamily="18" charset="0"/>
                <a:ea typeface="+mn-ea"/>
                <a:cs typeface="+mn-cs"/>
              </a:rPr>
              <a:t> </a:t>
            </a:r>
            <a:r>
              <a:rPr lang="en-US" sz="1200" b="1" kern="1200" baseline="0" dirty="0" err="1">
                <a:solidFill>
                  <a:schemeClr val="tx1"/>
                </a:solidFill>
                <a:latin typeface="Times New Roman" pitchFamily="18" charset="0"/>
                <a:ea typeface="+mn-ea"/>
                <a:cs typeface="+mn-cs"/>
              </a:rPr>
              <a:t>palabras</a:t>
            </a:r>
            <a:r>
              <a:rPr lang="en-US" sz="1200" b="1" kern="1200" baseline="0" dirty="0">
                <a:solidFill>
                  <a:schemeClr val="tx1"/>
                </a:solidFill>
                <a:latin typeface="Times New Roman" pitchFamily="18" charset="0"/>
                <a:ea typeface="+mn-ea"/>
                <a:cs typeface="+mn-cs"/>
              </a:rPr>
              <a:t> del </a:t>
            </a:r>
            <a:r>
              <a:rPr lang="en-US" sz="1200" b="1" kern="1200" baseline="0" dirty="0" err="1">
                <a:solidFill>
                  <a:schemeClr val="tx1"/>
                </a:solidFill>
                <a:latin typeface="Times New Roman" pitchFamily="18" charset="0"/>
                <a:ea typeface="+mn-ea"/>
                <a:cs typeface="+mn-cs"/>
              </a:rPr>
              <a:t>texto</a:t>
            </a:r>
            <a:r>
              <a:rPr lang="en-US" sz="1200" b="1" kern="1200" baseline="0" dirty="0">
                <a:solidFill>
                  <a:schemeClr val="tx1"/>
                </a:solidFill>
                <a:latin typeface="Times New Roman" pitchFamily="18" charset="0"/>
                <a:ea typeface="+mn-ea"/>
                <a:cs typeface="+mn-cs"/>
              </a:rPr>
              <a:t> (</a:t>
            </a:r>
            <a:r>
              <a:rPr lang="en-US" sz="1200" b="1" kern="1200" baseline="0" dirty="0" err="1">
                <a:solidFill>
                  <a:schemeClr val="tx1"/>
                </a:solidFill>
                <a:latin typeface="Times New Roman" pitchFamily="18" charset="0"/>
                <a:ea typeface="+mn-ea"/>
                <a:cs typeface="+mn-cs"/>
              </a:rPr>
              <a:t>artículos</a:t>
            </a:r>
            <a:r>
              <a:rPr lang="en-US" sz="1200" b="1" kern="1200" baseline="0" dirty="0">
                <a:solidFill>
                  <a:schemeClr val="tx1"/>
                </a:solidFill>
                <a:latin typeface="Times New Roman" pitchFamily="18" charset="0"/>
                <a:ea typeface="+mn-ea"/>
                <a:cs typeface="+mn-cs"/>
              </a:rPr>
              <a:t> y </a:t>
            </a:r>
            <a:r>
              <a:rPr lang="en-US" sz="1200" b="1" kern="1200" baseline="0" dirty="0" err="1">
                <a:solidFill>
                  <a:schemeClr val="tx1"/>
                </a:solidFill>
                <a:latin typeface="Times New Roman" pitchFamily="18" charset="0"/>
                <a:ea typeface="+mn-ea"/>
                <a:cs typeface="+mn-cs"/>
              </a:rPr>
              <a:t>preposiciones</a:t>
            </a:r>
            <a:r>
              <a:rPr lang="en-US" sz="1200" b="1" kern="1200" baseline="0" dirty="0">
                <a:solidFill>
                  <a:schemeClr val="tx1"/>
                </a:solidFill>
                <a:latin typeface="Times New Roman" pitchFamily="18" charset="0"/>
                <a:ea typeface="+mn-ea"/>
                <a:cs typeface="+mn-cs"/>
              </a:rPr>
              <a:t> </a:t>
            </a:r>
            <a:r>
              <a:rPr lang="en-US" sz="1200" b="1" kern="1200" baseline="0" dirty="0" err="1">
                <a:solidFill>
                  <a:schemeClr val="tx1"/>
                </a:solidFill>
                <a:latin typeface="Times New Roman" pitchFamily="18" charset="0"/>
                <a:ea typeface="+mn-ea"/>
                <a:cs typeface="+mn-cs"/>
              </a:rPr>
              <a:t>eliminadas</a:t>
            </a:r>
            <a:r>
              <a:rPr lang="en-US" sz="1200" b="1" kern="1200" baseline="0" dirty="0">
                <a:solidFill>
                  <a:schemeClr val="tx1"/>
                </a:solidFill>
                <a:latin typeface="Times New Roman" pitchFamily="18" charset="0"/>
                <a:ea typeface="+mn-ea"/>
                <a:cs typeface="+mn-cs"/>
              </a:rPr>
              <a:t>, </a:t>
            </a:r>
            <a:r>
              <a:rPr lang="en-US" sz="1200" b="1" kern="1200" baseline="0" dirty="0" err="1">
                <a:solidFill>
                  <a:schemeClr val="tx1"/>
                </a:solidFill>
                <a:latin typeface="Times New Roman" pitchFamily="18" charset="0"/>
                <a:ea typeface="+mn-ea"/>
                <a:cs typeface="+mn-cs"/>
              </a:rPr>
              <a:t>también</a:t>
            </a:r>
            <a:r>
              <a:rPr lang="en-US" sz="1200" b="1" kern="1200" baseline="0" dirty="0">
                <a:solidFill>
                  <a:schemeClr val="tx1"/>
                </a:solidFill>
                <a:latin typeface="Times New Roman" pitchFamily="18" charset="0"/>
                <a:ea typeface="+mn-ea"/>
                <a:cs typeface="+mn-cs"/>
              </a:rPr>
              <a:t> </a:t>
            </a:r>
            <a:r>
              <a:rPr lang="en-US" sz="1200" b="1" kern="1200" baseline="0" dirty="0" err="1">
                <a:solidFill>
                  <a:schemeClr val="tx1"/>
                </a:solidFill>
                <a:latin typeface="Times New Roman" pitchFamily="18" charset="0"/>
                <a:ea typeface="+mn-ea"/>
                <a:cs typeface="+mn-cs"/>
              </a:rPr>
              <a:t>llamadas</a:t>
            </a:r>
            <a:r>
              <a:rPr lang="en-US" sz="1200" b="1" kern="1200" baseline="0" dirty="0">
                <a:solidFill>
                  <a:schemeClr val="tx1"/>
                </a:solidFill>
                <a:latin typeface="Times New Roman" pitchFamily="18" charset="0"/>
                <a:ea typeface="+mn-ea"/>
                <a:cs typeface="+mn-cs"/>
              </a:rPr>
              <a:t> </a:t>
            </a:r>
            <a:r>
              <a:rPr lang="en-US" sz="1200" b="1" i="1" kern="1200" baseline="0" dirty="0" err="1">
                <a:solidFill>
                  <a:schemeClr val="tx1"/>
                </a:solidFill>
                <a:latin typeface="Times New Roman" pitchFamily="18" charset="0"/>
                <a:ea typeface="+mn-ea"/>
                <a:cs typeface="+mn-cs"/>
              </a:rPr>
              <a:t>palabras</a:t>
            </a:r>
            <a:r>
              <a:rPr lang="en-US" sz="1200" b="1" i="1" kern="1200" baseline="0" dirty="0">
                <a:solidFill>
                  <a:schemeClr val="tx1"/>
                </a:solidFill>
                <a:latin typeface="Times New Roman" pitchFamily="18" charset="0"/>
                <a:ea typeface="+mn-ea"/>
                <a:cs typeface="+mn-cs"/>
              </a:rPr>
              <a:t> de </a:t>
            </a:r>
            <a:r>
              <a:rPr lang="en-US" sz="1200" b="1" i="1" kern="1200" baseline="0" dirty="0" err="1">
                <a:solidFill>
                  <a:schemeClr val="tx1"/>
                </a:solidFill>
                <a:latin typeface="Times New Roman" pitchFamily="18" charset="0"/>
                <a:ea typeface="+mn-ea"/>
                <a:cs typeface="+mn-cs"/>
              </a:rPr>
              <a:t>parada</a:t>
            </a:r>
            <a:r>
              <a:rPr lang="en-US" sz="1200" b="1" i="1" kern="1200" baseline="0" dirty="0">
                <a:solidFill>
                  <a:schemeClr val="tx1"/>
                </a:solidFill>
                <a:latin typeface="Times New Roman" pitchFamily="18" charset="0"/>
                <a:ea typeface="+mn-ea"/>
                <a:cs typeface="+mn-cs"/>
              </a:rPr>
              <a:t> – stop words ), </a:t>
            </a:r>
            <a:r>
              <a:rPr lang="en-US" sz="1200" b="1" i="0" kern="1200" baseline="0" dirty="0">
                <a:solidFill>
                  <a:schemeClr val="tx1"/>
                </a:solidFill>
                <a:latin typeface="Times New Roman" pitchFamily="18" charset="0"/>
                <a:ea typeface="+mn-ea"/>
                <a:cs typeface="+mn-cs"/>
              </a:rPr>
              <a:t>con los </a:t>
            </a:r>
            <a:r>
              <a:rPr lang="en-US" sz="1200" b="1" i="0" kern="1200" baseline="0" dirty="0" err="1">
                <a:solidFill>
                  <a:schemeClr val="tx1"/>
                </a:solidFill>
                <a:latin typeface="Times New Roman" pitchFamily="18" charset="0"/>
                <a:ea typeface="+mn-ea"/>
                <a:cs typeface="+mn-cs"/>
              </a:rPr>
              <a:t>nodos</a:t>
            </a:r>
            <a:r>
              <a:rPr lang="en-US" sz="1200" b="1" i="0" kern="1200" baseline="0" dirty="0">
                <a:solidFill>
                  <a:schemeClr val="tx1"/>
                </a:solidFill>
                <a:latin typeface="Times New Roman" pitchFamily="18" charset="0"/>
                <a:ea typeface="+mn-ea"/>
                <a:cs typeface="+mn-cs"/>
              </a:rPr>
              <a:t> </a:t>
            </a:r>
            <a:r>
              <a:rPr lang="en-US" sz="1200" b="1" i="0" kern="1200" baseline="0" dirty="0" err="1">
                <a:solidFill>
                  <a:schemeClr val="tx1"/>
                </a:solidFill>
                <a:latin typeface="Times New Roman" pitchFamily="18" charset="0"/>
                <a:ea typeface="+mn-ea"/>
                <a:cs typeface="+mn-cs"/>
              </a:rPr>
              <a:t>externos</a:t>
            </a:r>
            <a:r>
              <a:rPr lang="en-US" sz="1200" b="1" i="0" kern="1200" baseline="0" dirty="0">
                <a:solidFill>
                  <a:schemeClr val="tx1"/>
                </a:solidFill>
                <a:latin typeface="Times New Roman" pitchFamily="18" charset="0"/>
                <a:ea typeface="+mn-ea"/>
                <a:cs typeface="+mn-cs"/>
              </a:rPr>
              <a:t> </a:t>
            </a:r>
            <a:r>
              <a:rPr lang="en-US" sz="1200" b="1" i="0" kern="1200" baseline="0" dirty="0" err="1">
                <a:solidFill>
                  <a:schemeClr val="tx1"/>
                </a:solidFill>
                <a:latin typeface="Times New Roman" pitchFamily="18" charset="0"/>
                <a:ea typeface="+mn-ea"/>
                <a:cs typeface="+mn-cs"/>
              </a:rPr>
              <a:t>aumentados</a:t>
            </a:r>
            <a:r>
              <a:rPr lang="en-US" sz="1200" b="1" i="0" kern="1200" baseline="0" dirty="0">
                <a:solidFill>
                  <a:schemeClr val="tx1"/>
                </a:solidFill>
                <a:latin typeface="Times New Roman" pitchFamily="18" charset="0"/>
                <a:ea typeface="+mn-ea"/>
                <a:cs typeface="+mn-cs"/>
              </a:rPr>
              <a:t> con </a:t>
            </a:r>
            <a:r>
              <a:rPr lang="en-US" sz="1200" b="1" i="0" kern="1200" baseline="0" dirty="0" err="1">
                <a:solidFill>
                  <a:schemeClr val="tx1"/>
                </a:solidFill>
                <a:latin typeface="Times New Roman" pitchFamily="18" charset="0"/>
                <a:ea typeface="+mn-ea"/>
                <a:cs typeface="+mn-cs"/>
              </a:rPr>
              <a:t>indicadores</a:t>
            </a:r>
            <a:r>
              <a:rPr lang="en-US" sz="1200" b="1" i="0" kern="1200" baseline="0" dirty="0">
                <a:solidFill>
                  <a:schemeClr val="tx1"/>
                </a:solidFill>
                <a:latin typeface="Times New Roman" pitchFamily="18" charset="0"/>
                <a:ea typeface="+mn-ea"/>
                <a:cs typeface="+mn-cs"/>
              </a:rPr>
              <a:t> de </a:t>
            </a:r>
            <a:r>
              <a:rPr lang="en-US" sz="1200" b="1" i="0" kern="1200" baseline="0" dirty="0" err="1">
                <a:solidFill>
                  <a:schemeClr val="tx1"/>
                </a:solidFill>
                <a:latin typeface="Times New Roman" pitchFamily="18" charset="0"/>
                <a:ea typeface="+mn-ea"/>
                <a:cs typeface="+mn-cs"/>
              </a:rPr>
              <a:t>las</a:t>
            </a:r>
            <a:r>
              <a:rPr lang="en-US" sz="1200" b="1" i="0" kern="1200" baseline="0" dirty="0">
                <a:solidFill>
                  <a:schemeClr val="tx1"/>
                </a:solidFill>
                <a:latin typeface="Times New Roman" pitchFamily="18" charset="0"/>
                <a:ea typeface="+mn-ea"/>
                <a:cs typeface="+mn-cs"/>
              </a:rPr>
              <a:t> </a:t>
            </a:r>
            <a:r>
              <a:rPr lang="en-US" sz="1200" b="1" i="0" kern="1200" baseline="0" dirty="0" err="1">
                <a:solidFill>
                  <a:schemeClr val="tx1"/>
                </a:solidFill>
                <a:latin typeface="Times New Roman" pitchFamily="18" charset="0"/>
                <a:ea typeface="+mn-ea"/>
                <a:cs typeface="+mn-cs"/>
              </a:rPr>
              <a:t>posiciones</a:t>
            </a:r>
            <a:r>
              <a:rPr lang="en-US" sz="1200" b="1" i="0" kern="1200" baseline="0" dirty="0">
                <a:solidFill>
                  <a:schemeClr val="tx1"/>
                </a:solidFill>
                <a:latin typeface="Times New Roman" pitchFamily="18" charset="0"/>
                <a:ea typeface="+mn-ea"/>
                <a:cs typeface="+mn-cs"/>
              </a:rPr>
              <a:t> de </a:t>
            </a:r>
            <a:r>
              <a:rPr lang="en-US" sz="1200" b="1" i="0" kern="1200" baseline="0" dirty="0" err="1">
                <a:solidFill>
                  <a:schemeClr val="tx1"/>
                </a:solidFill>
                <a:latin typeface="Times New Roman" pitchFamily="18" charset="0"/>
                <a:ea typeface="+mn-ea"/>
                <a:cs typeface="+mn-cs"/>
              </a:rPr>
              <a:t>las</a:t>
            </a:r>
            <a:r>
              <a:rPr lang="en-US" sz="1200" b="1" i="0" kern="1200" baseline="0" dirty="0">
                <a:solidFill>
                  <a:schemeClr val="tx1"/>
                </a:solidFill>
                <a:latin typeface="Times New Roman" pitchFamily="18" charset="0"/>
                <a:ea typeface="+mn-ea"/>
                <a:cs typeface="+mn-cs"/>
              </a:rPr>
              <a:t> </a:t>
            </a:r>
            <a:r>
              <a:rPr lang="en-US" sz="1200" b="1" i="0" kern="1200" baseline="0" dirty="0" err="1">
                <a:solidFill>
                  <a:schemeClr val="tx1"/>
                </a:solidFill>
                <a:latin typeface="Times New Roman" pitchFamily="18" charset="0"/>
                <a:ea typeface="+mn-ea"/>
                <a:cs typeface="+mn-cs"/>
              </a:rPr>
              <a:t>palabras</a:t>
            </a:r>
            <a:r>
              <a:rPr lang="en-US" sz="1200" b="1" kern="1200" dirty="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8" charset="0"/>
                <a:ea typeface="+mn-ea"/>
                <a:cs typeface="+mn-cs"/>
              </a:rPr>
              <a:t>De </a:t>
            </a:r>
            <a:r>
              <a:rPr lang="en-US" sz="1200" kern="1200" dirty="0" err="1">
                <a:solidFill>
                  <a:schemeClr val="tx1"/>
                </a:solidFill>
                <a:latin typeface="Times New Roman" pitchFamily="18" charset="0"/>
                <a:ea typeface="+mn-ea"/>
                <a:cs typeface="+mn-cs"/>
              </a:rPr>
              <a:t>esto</a:t>
            </a:r>
            <a:r>
              <a:rPr lang="en-US" sz="1200" kern="1200" dirty="0">
                <a:solidFill>
                  <a:schemeClr val="tx1"/>
                </a:solidFill>
                <a:latin typeface="Times New Roman" pitchFamily="18" charset="0"/>
                <a:ea typeface="+mn-ea"/>
                <a:cs typeface="+mn-cs"/>
              </a:rPr>
              <a:t> se</a:t>
            </a:r>
            <a:r>
              <a:rPr lang="en-US" sz="1200" kern="1200" baseline="0" dirty="0">
                <a:solidFill>
                  <a:schemeClr val="tx1"/>
                </a:solidFill>
                <a:latin typeface="Times New Roman" pitchFamily="18" charset="0"/>
                <a:ea typeface="+mn-ea"/>
                <a:cs typeface="+mn-cs"/>
              </a:rPr>
              <a:t> deduce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podemos</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usar</a:t>
            </a:r>
            <a:r>
              <a:rPr lang="en-US" sz="1200" kern="1200" baseline="0" dirty="0">
                <a:solidFill>
                  <a:schemeClr val="tx1"/>
                </a:solidFill>
                <a:latin typeface="Times New Roman" pitchFamily="18" charset="0"/>
                <a:ea typeface="+mn-ea"/>
                <a:cs typeface="+mn-cs"/>
              </a:rPr>
              <a:t> un </a:t>
            </a:r>
            <a:r>
              <a:rPr lang="en-US" sz="1200" kern="1200" dirty="0" err="1">
                <a:solidFill>
                  <a:schemeClr val="tx1"/>
                </a:solidFill>
                <a:latin typeface="Times New Roman" pitchFamily="18" charset="0"/>
                <a:ea typeface="+mn-ea"/>
                <a:cs typeface="+mn-cs"/>
              </a:rPr>
              <a:t>trie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para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realizar</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tipo</a:t>
            </a:r>
            <a:r>
              <a:rPr lang="en-US" sz="1200" kern="1200" baseline="0" dirty="0">
                <a:solidFill>
                  <a:schemeClr val="tx1"/>
                </a:solidFill>
                <a:latin typeface="Times New Roman" pitchFamily="18" charset="0"/>
                <a:ea typeface="+mn-ea"/>
                <a:cs typeface="+mn-cs"/>
              </a:rPr>
              <a:t> especial de </a:t>
            </a:r>
            <a:r>
              <a:rPr lang="en-US" sz="1200" kern="1200" baseline="0" dirty="0" err="1">
                <a:solidFill>
                  <a:schemeClr val="tx1"/>
                </a:solidFill>
                <a:latin typeface="Times New Roman" pitchFamily="18" charset="0"/>
                <a:ea typeface="+mn-ea"/>
                <a:cs typeface="+mn-cs"/>
              </a:rPr>
              <a:t>búsqueda</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patrones</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llamado</a:t>
            </a:r>
            <a:r>
              <a:rPr lang="en-US" sz="1200" kern="1200" baseline="0" dirty="0">
                <a:solidFill>
                  <a:schemeClr val="tx1"/>
                </a:solidFill>
                <a:latin typeface="Times New Roman" pitchFamily="18" charset="0"/>
                <a:ea typeface="+mn-ea"/>
                <a:cs typeface="+mn-cs"/>
              </a:rPr>
              <a:t> </a:t>
            </a:r>
            <a:r>
              <a:rPr lang="en-US" sz="1200" b="1" i="1" kern="1200" baseline="0" dirty="0" err="1">
                <a:solidFill>
                  <a:schemeClr val="tx1"/>
                </a:solidFill>
                <a:latin typeface="Times New Roman" pitchFamily="18" charset="0"/>
                <a:ea typeface="+mn-ea"/>
                <a:cs typeface="+mn-cs"/>
              </a:rPr>
              <a:t>comparación</a:t>
            </a:r>
            <a:r>
              <a:rPr lang="en-US" sz="1200" b="1" i="1" kern="1200" baseline="0" dirty="0">
                <a:solidFill>
                  <a:schemeClr val="tx1"/>
                </a:solidFill>
                <a:latin typeface="Times New Roman" pitchFamily="18" charset="0"/>
                <a:ea typeface="+mn-ea"/>
                <a:cs typeface="+mn-cs"/>
              </a:rPr>
              <a:t> de </a:t>
            </a:r>
            <a:r>
              <a:rPr lang="en-US" sz="1200" b="1" i="1" kern="1200" baseline="0" dirty="0" err="1">
                <a:solidFill>
                  <a:schemeClr val="tx1"/>
                </a:solidFill>
                <a:latin typeface="Times New Roman" pitchFamily="18" charset="0"/>
                <a:ea typeface="+mn-ea"/>
                <a:cs typeface="+mn-cs"/>
              </a:rPr>
              <a:t>palabras</a:t>
            </a:r>
            <a:r>
              <a:rPr lang="en-US" sz="1200" i="1" kern="1200" baseline="0" dirty="0">
                <a:solidFill>
                  <a:schemeClr val="tx1"/>
                </a:solidFill>
                <a:latin typeface="Times New Roman" pitchFamily="18" charset="0"/>
                <a:ea typeface="+mn-ea"/>
                <a:cs typeface="+mn-cs"/>
              </a:rPr>
              <a:t>, </a:t>
            </a:r>
            <a:r>
              <a:rPr lang="en-US" sz="1200" i="0" kern="1200" baseline="0" dirty="0">
                <a:solidFill>
                  <a:schemeClr val="tx1"/>
                </a:solidFill>
                <a:latin typeface="Times New Roman" pitchFamily="18" charset="0"/>
                <a:ea typeface="+mn-ea"/>
                <a:cs typeface="+mn-cs"/>
              </a:rPr>
              <a:t>en el </a:t>
            </a:r>
            <a:r>
              <a:rPr lang="en-US" sz="1200" i="0" kern="1200" baseline="0" dirty="0" err="1">
                <a:solidFill>
                  <a:schemeClr val="tx1"/>
                </a:solidFill>
                <a:latin typeface="Times New Roman" pitchFamily="18" charset="0"/>
                <a:ea typeface="+mn-ea"/>
                <a:cs typeface="+mn-cs"/>
              </a:rPr>
              <a:t>cual</a:t>
            </a:r>
            <a:r>
              <a:rPr lang="en-US" sz="1200" i="0" kern="1200" baseline="0" dirty="0">
                <a:solidFill>
                  <a:schemeClr val="tx1"/>
                </a:solidFill>
                <a:latin typeface="Times New Roman" pitchFamily="18" charset="0"/>
                <a:ea typeface="+mn-ea"/>
                <a:cs typeface="+mn-cs"/>
              </a:rPr>
              <a:t> se </a:t>
            </a:r>
            <a:r>
              <a:rPr lang="en-US" sz="1200" i="0" kern="1200" baseline="0" dirty="0" err="1">
                <a:solidFill>
                  <a:schemeClr val="tx1"/>
                </a:solidFill>
                <a:latin typeface="Times New Roman" pitchFamily="18" charset="0"/>
                <a:ea typeface="+mn-ea"/>
                <a:cs typeface="+mn-cs"/>
              </a:rPr>
              <a:t>desea</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determinar</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si</a:t>
            </a:r>
            <a:r>
              <a:rPr lang="en-US" sz="1200" i="0" kern="1200" baseline="0" dirty="0">
                <a:solidFill>
                  <a:schemeClr val="tx1"/>
                </a:solidFill>
                <a:latin typeface="Times New Roman" pitchFamily="18" charset="0"/>
                <a:ea typeface="+mn-ea"/>
                <a:cs typeface="+mn-cs"/>
              </a:rPr>
              <a:t> un </a:t>
            </a:r>
            <a:r>
              <a:rPr lang="en-US" sz="1200" i="0" kern="1200" baseline="0" dirty="0" err="1">
                <a:solidFill>
                  <a:schemeClr val="tx1"/>
                </a:solidFill>
                <a:latin typeface="Times New Roman" pitchFamily="18" charset="0"/>
                <a:ea typeface="+mn-ea"/>
                <a:cs typeface="+mn-cs"/>
              </a:rPr>
              <a:t>patrón</a:t>
            </a:r>
            <a:r>
              <a:rPr lang="en-US" sz="1200" i="0" kern="1200" baseline="0" dirty="0">
                <a:solidFill>
                  <a:schemeClr val="tx1"/>
                </a:solidFill>
                <a:latin typeface="Times New Roman" pitchFamily="18" charset="0"/>
                <a:ea typeface="+mn-ea"/>
                <a:cs typeface="+mn-cs"/>
              </a:rPr>
              <a:t> dado </a:t>
            </a:r>
            <a:r>
              <a:rPr lang="en-US" sz="1200" i="0" kern="1200" baseline="0" dirty="0" err="1">
                <a:solidFill>
                  <a:schemeClr val="tx1"/>
                </a:solidFill>
                <a:latin typeface="Times New Roman" pitchFamily="18" charset="0"/>
                <a:ea typeface="+mn-ea"/>
                <a:cs typeface="+mn-cs"/>
              </a:rPr>
              <a:t>está</a:t>
            </a:r>
            <a:r>
              <a:rPr lang="en-US" sz="1200" i="0" kern="1200" baseline="0" dirty="0">
                <a:solidFill>
                  <a:schemeClr val="tx1"/>
                </a:solidFill>
                <a:latin typeface="Times New Roman" pitchFamily="18" charset="0"/>
                <a:ea typeface="+mn-ea"/>
                <a:cs typeface="+mn-cs"/>
              </a:rPr>
              <a:t> en </a:t>
            </a:r>
            <a:r>
              <a:rPr lang="en-US" sz="1200" i="0" kern="1200" baseline="0" dirty="0" err="1">
                <a:solidFill>
                  <a:schemeClr val="tx1"/>
                </a:solidFill>
                <a:latin typeface="Times New Roman" pitchFamily="18" charset="0"/>
                <a:ea typeface="+mn-ea"/>
                <a:cs typeface="+mn-cs"/>
              </a:rPr>
              <a:t>una</a:t>
            </a:r>
            <a:r>
              <a:rPr lang="en-US" sz="1200" i="0" kern="1200" baseline="0" dirty="0">
                <a:solidFill>
                  <a:schemeClr val="tx1"/>
                </a:solidFill>
                <a:latin typeface="Times New Roman" pitchFamily="18" charset="0"/>
                <a:ea typeface="+mn-ea"/>
                <a:cs typeface="+mn-cs"/>
              </a:rPr>
              <a:t> de </a:t>
            </a:r>
            <a:r>
              <a:rPr lang="en-US" sz="1200" i="0" kern="1200" baseline="0" dirty="0" err="1">
                <a:solidFill>
                  <a:schemeClr val="tx1"/>
                </a:solidFill>
                <a:latin typeface="Times New Roman" pitchFamily="18" charset="0"/>
                <a:ea typeface="+mn-ea"/>
                <a:cs typeface="+mn-cs"/>
              </a:rPr>
              <a:t>las</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palabras</a:t>
            </a:r>
            <a:r>
              <a:rPr lang="en-US" sz="1200" i="0" kern="1200" baseline="0" dirty="0">
                <a:solidFill>
                  <a:schemeClr val="tx1"/>
                </a:solidFill>
                <a:latin typeface="Times New Roman" pitchFamily="18" charset="0"/>
                <a:ea typeface="+mn-ea"/>
                <a:cs typeface="+mn-cs"/>
              </a:rPr>
              <a:t> del </a:t>
            </a:r>
            <a:r>
              <a:rPr lang="en-US" sz="1200" i="0" kern="1200" baseline="0" dirty="0" err="1">
                <a:solidFill>
                  <a:schemeClr val="tx1"/>
                </a:solidFill>
                <a:latin typeface="Times New Roman" pitchFamily="18" charset="0"/>
                <a:ea typeface="+mn-ea"/>
                <a:cs typeface="+mn-cs"/>
              </a:rPr>
              <a:t>texto</a:t>
            </a:r>
            <a:r>
              <a:rPr lang="en-US" sz="1200" i="0" kern="1200" baseline="0" dirty="0">
                <a:solidFill>
                  <a:schemeClr val="tx1"/>
                </a:solidFill>
                <a:latin typeface="Times New Roman" pitchFamily="18" charset="0"/>
                <a:ea typeface="+mn-ea"/>
                <a:cs typeface="+mn-cs"/>
              </a:rPr>
              <a:t>, </a:t>
            </a:r>
            <a:r>
              <a:rPr lang="en-US" sz="1200" i="0" kern="1200" baseline="0" dirty="0" err="1">
                <a:solidFill>
                  <a:schemeClr val="tx1"/>
                </a:solidFill>
                <a:latin typeface="Times New Roman" pitchFamily="18" charset="0"/>
                <a:ea typeface="+mn-ea"/>
                <a:cs typeface="+mn-cs"/>
              </a:rPr>
              <a:t>exactamente</a:t>
            </a:r>
            <a:r>
              <a:rPr lang="en-US" sz="1200" i="0" kern="1200" baseline="0" dirty="0">
                <a:solidFill>
                  <a:schemeClr val="tx1"/>
                </a:solidFill>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_tradnl" sz="1200" kern="1200" dirty="0">
              <a:solidFill>
                <a:schemeClr val="tx1"/>
              </a:solidFill>
              <a:latin typeface="Times New Roman" pitchFamily="18" charset="0"/>
              <a:ea typeface="+mn-ea"/>
              <a:cs typeface="+mn-cs"/>
            </a:endParaRPr>
          </a:p>
          <a:p>
            <a:endParaRPr lang="es-ES_tradnl" dirty="0"/>
          </a:p>
          <a:p>
            <a:pPr marL="0" marR="0" indent="0" algn="l" defTabSz="914400" rtl="0" eaLnBrk="0" fontAlgn="base" latinLnBrk="0" hangingPunct="0">
              <a:lnSpc>
                <a:spcPct val="100000"/>
              </a:lnSpc>
              <a:spcBef>
                <a:spcPct val="30000"/>
              </a:spcBef>
              <a:spcAft>
                <a:spcPct val="0"/>
              </a:spcAft>
              <a:buClrTx/>
              <a:buSzTx/>
              <a:buFontTx/>
              <a:buNone/>
              <a:tabLst/>
              <a:defRPr/>
            </a:pPr>
            <a:r>
              <a:rPr lang="es-ES_tradnl" sz="1200" kern="1200" dirty="0">
                <a:solidFill>
                  <a:schemeClr val="tx1"/>
                </a:solidFill>
                <a:latin typeface="Times New Roman" pitchFamily="18" charset="0"/>
                <a:ea typeface="+mn-ea"/>
                <a:cs typeface="+mn-cs"/>
              </a:rPr>
              <a:t>Existe una</a:t>
            </a:r>
            <a:r>
              <a:rPr lang="es-ES_tradnl" sz="1200" kern="1200" baseline="0" dirty="0">
                <a:solidFill>
                  <a:schemeClr val="tx1"/>
                </a:solidFill>
                <a:latin typeface="Times New Roman" pitchFamily="18" charset="0"/>
                <a:ea typeface="+mn-ea"/>
                <a:cs typeface="+mn-cs"/>
              </a:rPr>
              <a:t> potencial falta de eficiencia en espacio en el </a:t>
            </a:r>
            <a:r>
              <a:rPr lang="es-ES_tradnl" sz="1200" kern="1200" baseline="0" dirty="0" err="1">
                <a:solidFill>
                  <a:schemeClr val="tx1"/>
                </a:solidFill>
                <a:latin typeface="Times New Roman" pitchFamily="18" charset="0"/>
                <a:ea typeface="+mn-ea"/>
                <a:cs typeface="+mn-cs"/>
              </a:rPr>
              <a:t>trie</a:t>
            </a:r>
            <a:r>
              <a:rPr lang="es-ES_tradnl" sz="1200" kern="1200" baseline="0" dirty="0">
                <a:solidFill>
                  <a:schemeClr val="tx1"/>
                </a:solidFill>
                <a:latin typeface="Times New Roman" pitchFamily="18" charset="0"/>
                <a:ea typeface="+mn-ea"/>
                <a:cs typeface="+mn-cs"/>
              </a:rPr>
              <a:t> estándar, que ha sido resuelta mediante el </a:t>
            </a:r>
            <a:r>
              <a:rPr lang="en-US" sz="1200" b="1" i="1" kern="1200" baseline="0" dirty="0" err="1">
                <a:solidFill>
                  <a:schemeClr val="tx1"/>
                </a:solidFill>
                <a:latin typeface="Times New Roman" pitchFamily="18" charset="0"/>
                <a:ea typeface="+mn-ea"/>
                <a:cs typeface="+mn-cs"/>
              </a:rPr>
              <a:t>trie</a:t>
            </a:r>
            <a:r>
              <a:rPr lang="en-US" sz="1200" b="1" i="1" kern="1200" baseline="0" dirty="0">
                <a:solidFill>
                  <a:schemeClr val="tx1"/>
                </a:solidFill>
                <a:latin typeface="Times New Roman" pitchFamily="18" charset="0"/>
                <a:ea typeface="+mn-ea"/>
                <a:cs typeface="+mn-cs"/>
              </a:rPr>
              <a:t> </a:t>
            </a:r>
            <a:r>
              <a:rPr lang="en-US" sz="1200" b="1" i="1" kern="1200" baseline="0" dirty="0" err="1">
                <a:solidFill>
                  <a:schemeClr val="tx1"/>
                </a:solidFill>
                <a:latin typeface="Times New Roman" pitchFamily="18" charset="0"/>
                <a:ea typeface="+mn-ea"/>
                <a:cs typeface="+mn-cs"/>
              </a:rPr>
              <a:t>comprimido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que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también</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es</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conocido</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como</a:t>
            </a:r>
            <a:r>
              <a:rPr lang="en-US" sz="1200" kern="1200" dirty="0">
                <a:solidFill>
                  <a:schemeClr val="tx1"/>
                </a:solidFill>
                <a:latin typeface="Times New Roman" pitchFamily="18" charset="0"/>
                <a:ea typeface="+mn-ea"/>
                <a:cs typeface="+mn-cs"/>
              </a:rPr>
              <a:t> </a:t>
            </a:r>
            <a:r>
              <a:rPr lang="en-US" sz="1200" b="1" i="1" kern="1200" dirty="0" err="1">
                <a:solidFill>
                  <a:schemeClr val="tx1"/>
                </a:solidFill>
                <a:latin typeface="Times New Roman" pitchFamily="18" charset="0"/>
                <a:ea typeface="+mn-ea"/>
                <a:cs typeface="+mn-cs"/>
              </a:rPr>
              <a:t>trie</a:t>
            </a:r>
            <a:r>
              <a:rPr lang="en-US" sz="1200" b="1" i="1" kern="1200" baseline="0" dirty="0">
                <a:solidFill>
                  <a:schemeClr val="tx1"/>
                </a:solidFill>
                <a:latin typeface="Times New Roman" pitchFamily="18" charset="0"/>
                <a:ea typeface="+mn-ea"/>
                <a:cs typeface="+mn-cs"/>
              </a:rPr>
              <a:t> P</a:t>
            </a:r>
            <a:r>
              <a:rPr lang="en-US" sz="1200" b="1" i="1" kern="1200" dirty="0">
                <a:solidFill>
                  <a:schemeClr val="tx1"/>
                </a:solidFill>
                <a:latin typeface="Times New Roman" pitchFamily="18" charset="0"/>
                <a:ea typeface="+mn-ea"/>
                <a:cs typeface="+mn-cs"/>
              </a:rPr>
              <a:t>atricia</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Potencialmente</a:t>
            </a:r>
            <a:r>
              <a:rPr lang="en-US" sz="1200" kern="1200" dirty="0">
                <a:solidFill>
                  <a:schemeClr val="tx1"/>
                </a:solidFill>
                <a:latin typeface="Times New Roman" pitchFamily="18" charset="0"/>
                <a:ea typeface="+mn-ea"/>
                <a:cs typeface="+mn-cs"/>
              </a:rPr>
              <a:t> </a:t>
            </a:r>
            <a:r>
              <a:rPr lang="en-US" sz="1200" kern="1200" dirty="0" err="1">
                <a:solidFill>
                  <a:schemeClr val="tx1"/>
                </a:solidFill>
                <a:latin typeface="Times New Roman" pitchFamily="18" charset="0"/>
                <a:ea typeface="+mn-ea"/>
                <a:cs typeface="+mn-cs"/>
              </a:rPr>
              <a:t>existe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una</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cantidad</a:t>
            </a:r>
            <a:r>
              <a:rPr lang="en-US" sz="1200" kern="1200" baseline="0" dirty="0">
                <a:solidFill>
                  <a:schemeClr val="tx1"/>
                </a:solidFill>
                <a:latin typeface="Times New Roman" pitchFamily="18" charset="0"/>
                <a:ea typeface="+mn-ea"/>
                <a:cs typeface="+mn-cs"/>
              </a:rPr>
              <a:t> de </a:t>
            </a:r>
            <a:r>
              <a:rPr lang="en-US" sz="1200" kern="1200" baseline="0" dirty="0" err="1">
                <a:solidFill>
                  <a:schemeClr val="tx1"/>
                </a:solidFill>
                <a:latin typeface="Times New Roman" pitchFamily="18" charset="0"/>
                <a:ea typeface="+mn-ea"/>
                <a:cs typeface="+mn-cs"/>
              </a:rPr>
              <a:t>nodos</a:t>
            </a:r>
            <a:r>
              <a:rPr lang="en-US" sz="1200" kern="1200" baseline="0" dirty="0">
                <a:solidFill>
                  <a:schemeClr val="tx1"/>
                </a:solidFill>
                <a:latin typeface="Times New Roman" pitchFamily="18" charset="0"/>
                <a:ea typeface="+mn-ea"/>
                <a:cs typeface="+mn-cs"/>
              </a:rPr>
              <a:t> en el </a:t>
            </a:r>
            <a:r>
              <a:rPr lang="en-US" sz="1200" kern="1200" baseline="0" dirty="0" err="1">
                <a:solidFill>
                  <a:schemeClr val="tx1"/>
                </a:solidFill>
                <a:latin typeface="Times New Roman" pitchFamily="18" charset="0"/>
                <a:ea typeface="+mn-ea"/>
                <a:cs typeface="+mn-cs"/>
              </a:rPr>
              <a:t>trie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estándar</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tienen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solamente</a:t>
            </a:r>
            <a:r>
              <a:rPr lang="en-US" sz="1200" kern="1200" baseline="0" dirty="0">
                <a:solidFill>
                  <a:schemeClr val="tx1"/>
                </a:solidFill>
                <a:latin typeface="Times New Roman" pitchFamily="18" charset="0"/>
                <a:ea typeface="+mn-ea"/>
                <a:cs typeface="+mn-cs"/>
              </a:rPr>
              <a:t> un </a:t>
            </a:r>
            <a:r>
              <a:rPr lang="en-US" sz="1200" kern="1200" baseline="0" dirty="0" err="1">
                <a:solidFill>
                  <a:schemeClr val="tx1"/>
                </a:solidFill>
                <a:latin typeface="Times New Roman" pitchFamily="18" charset="0"/>
                <a:ea typeface="+mn-ea"/>
                <a:cs typeface="+mn-cs"/>
              </a:rPr>
              <a:t>hijo</a:t>
            </a:r>
            <a:r>
              <a:rPr lang="en-US" sz="1200" kern="1200" baseline="0" dirty="0">
                <a:solidFill>
                  <a:schemeClr val="tx1"/>
                </a:solidFill>
                <a:latin typeface="Times New Roman" pitchFamily="18" charset="0"/>
                <a:ea typeface="+mn-ea"/>
                <a:cs typeface="+mn-cs"/>
              </a:rPr>
              <a:t>, lo </a:t>
            </a:r>
            <a:r>
              <a:rPr lang="en-US" sz="1200" kern="1200" baseline="0" dirty="0" err="1">
                <a:solidFill>
                  <a:schemeClr val="tx1"/>
                </a:solidFill>
                <a:latin typeface="Times New Roman" pitchFamily="18" charset="0"/>
                <a:ea typeface="+mn-ea"/>
                <a:cs typeface="+mn-cs"/>
              </a:rPr>
              <a:t>que</a:t>
            </a:r>
            <a:r>
              <a:rPr lang="en-US" sz="1200" kern="1200" baseline="0" dirty="0">
                <a:solidFill>
                  <a:schemeClr val="tx1"/>
                </a:solidFill>
                <a:latin typeface="Times New Roman" pitchFamily="18" charset="0"/>
                <a:ea typeface="+mn-ea"/>
                <a:cs typeface="+mn-cs"/>
              </a:rPr>
              <a:t> produce un </a:t>
            </a:r>
            <a:r>
              <a:rPr lang="en-US" sz="1200" kern="1200" baseline="0" dirty="0" err="1">
                <a:solidFill>
                  <a:schemeClr val="tx1"/>
                </a:solidFill>
                <a:latin typeface="Times New Roman" pitchFamily="18" charset="0"/>
                <a:ea typeface="+mn-ea"/>
                <a:cs typeface="+mn-cs"/>
              </a:rPr>
              <a:t>gran</a:t>
            </a:r>
            <a:r>
              <a:rPr lang="en-US" sz="1200" kern="1200" baseline="0" dirty="0">
                <a:solidFill>
                  <a:schemeClr val="tx1"/>
                </a:solidFill>
                <a:latin typeface="Times New Roman" pitchFamily="18" charset="0"/>
                <a:ea typeface="+mn-ea"/>
                <a:cs typeface="+mn-cs"/>
              </a:rPr>
              <a:t> </a:t>
            </a:r>
            <a:r>
              <a:rPr lang="en-US" sz="1200" kern="1200" baseline="0" dirty="0" err="1">
                <a:solidFill>
                  <a:schemeClr val="tx1"/>
                </a:solidFill>
                <a:latin typeface="Times New Roman" pitchFamily="18" charset="0"/>
                <a:ea typeface="+mn-ea"/>
                <a:cs typeface="+mn-cs"/>
              </a:rPr>
              <a:t>desperdicio</a:t>
            </a:r>
            <a:r>
              <a:rPr lang="en-US" sz="1200" kern="1200" dirty="0">
                <a:solidFill>
                  <a:schemeClr val="tx1"/>
                </a:solidFill>
                <a:latin typeface="Times New Roman"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6A2C0B0F-7766-4A3A-8146-648F22A569E9}" type="slidenum">
              <a:rPr lang="es-ES" smtClean="0"/>
              <a:pPr/>
              <a:t>72</a:t>
            </a:fld>
            <a:endParaRPr lang="es-ES"/>
          </a:p>
        </p:txBody>
      </p:sp>
    </p:spTree>
    <p:extLst>
      <p:ext uri="{BB962C8B-B14F-4D97-AF65-F5344CB8AC3E}">
        <p14:creationId xmlns:p14="http://schemas.microsoft.com/office/powerpoint/2010/main" val="16332998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UY" dirty="0"/>
          </a:p>
        </p:txBody>
      </p:sp>
      <p:sp>
        <p:nvSpPr>
          <p:cNvPr id="4" name="Marcador de número de diapositiva 3"/>
          <p:cNvSpPr>
            <a:spLocks noGrp="1"/>
          </p:cNvSpPr>
          <p:nvPr>
            <p:ph type="sldNum" sz="quarter" idx="10"/>
          </p:nvPr>
        </p:nvSpPr>
        <p:spPr/>
        <p:txBody>
          <a:bodyPr/>
          <a:lstStyle/>
          <a:p>
            <a:fld id="{A57D615D-F995-453A-9169-E658EF5EA526}" type="slidenum">
              <a:rPr lang="en-US" smtClean="0"/>
              <a:pPr/>
              <a:t>73</a:t>
            </a:fld>
            <a:endParaRPr lang="en-US"/>
          </a:p>
        </p:txBody>
      </p:sp>
    </p:spTree>
    <p:extLst>
      <p:ext uri="{BB962C8B-B14F-4D97-AF65-F5344CB8AC3E}">
        <p14:creationId xmlns:p14="http://schemas.microsoft.com/office/powerpoint/2010/main" val="29280313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lain"/>
            </a:pPr>
            <a:r>
              <a:rPr lang="en-US" dirty="0" err="1"/>
              <a:t>Facil</a:t>
            </a:r>
            <a:endParaRPr lang="en-US" dirty="0"/>
          </a:p>
          <a:p>
            <a:pPr marL="228600" indent="-228600">
              <a:buAutoNum type="arabicPlain"/>
            </a:pPr>
            <a:r>
              <a:rPr lang="en-US" baseline="0" dirty="0" err="1"/>
              <a:t>Agregar</a:t>
            </a:r>
            <a:r>
              <a:rPr lang="en-US" baseline="0" dirty="0"/>
              <a:t> al final de la string </a:t>
            </a:r>
            <a:r>
              <a:rPr lang="en-US" baseline="0" dirty="0" err="1"/>
              <a:t>patrón</a:t>
            </a:r>
            <a:r>
              <a:rPr lang="en-US" baseline="0" dirty="0"/>
              <a:t>, </a:t>
            </a:r>
            <a:r>
              <a:rPr lang="en-US" baseline="0" dirty="0" err="1"/>
              <a:t>en</a:t>
            </a:r>
            <a:r>
              <a:rPr lang="en-US" baseline="0" dirty="0"/>
              <a:t> la </a:t>
            </a:r>
            <a:r>
              <a:rPr lang="en-US" baseline="0" dirty="0" err="1"/>
              <a:t>hoja</a:t>
            </a:r>
            <a:r>
              <a:rPr lang="en-US" baseline="0" dirty="0"/>
              <a:t>, la </a:t>
            </a:r>
            <a:r>
              <a:rPr lang="en-US" baseline="0" dirty="0" err="1"/>
              <a:t>posición</a:t>
            </a:r>
            <a:r>
              <a:rPr lang="en-US" baseline="0" dirty="0"/>
              <a:t> </a:t>
            </a:r>
            <a:r>
              <a:rPr lang="en-US" baseline="0" dirty="0" err="1"/>
              <a:t>en</a:t>
            </a:r>
            <a:r>
              <a:rPr lang="en-US" baseline="0" dirty="0"/>
              <a:t> el </a:t>
            </a:r>
            <a:r>
              <a:rPr lang="en-US" baseline="0" dirty="0" err="1"/>
              <a:t>texto</a:t>
            </a:r>
            <a:r>
              <a:rPr lang="en-US" baseline="0" dirty="0"/>
              <a:t> </a:t>
            </a:r>
            <a:r>
              <a:rPr lang="en-US" baseline="0" dirty="0" err="1"/>
              <a:t>donde</a:t>
            </a:r>
            <a:r>
              <a:rPr lang="en-US" baseline="0" dirty="0"/>
              <a:t> </a:t>
            </a:r>
            <a:r>
              <a:rPr lang="en-US" baseline="0" dirty="0" err="1"/>
              <a:t>empieza</a:t>
            </a:r>
            <a:r>
              <a:rPr lang="en-US" baseline="0" dirty="0"/>
              <a:t> el </a:t>
            </a:r>
            <a:r>
              <a:rPr lang="en-US" baseline="0" dirty="0" err="1"/>
              <a:t>sufijo</a:t>
            </a:r>
            <a:endParaRPr lang="en-US" baseline="0" dirty="0"/>
          </a:p>
          <a:p>
            <a:pPr marL="228600" indent="-228600">
              <a:buAutoNum type="arabicPlain"/>
            </a:pPr>
            <a:r>
              <a:rPr lang="en-US" baseline="0" dirty="0"/>
              <a:t>La string </a:t>
            </a:r>
            <a:r>
              <a:rPr lang="en-US" baseline="0" dirty="0" err="1"/>
              <a:t>entera</a:t>
            </a:r>
            <a:r>
              <a:rPr lang="en-US" baseline="0" dirty="0"/>
              <a:t> </a:t>
            </a:r>
            <a:r>
              <a:rPr lang="en-US" baseline="0" dirty="0" err="1"/>
              <a:t>es</a:t>
            </a:r>
            <a:r>
              <a:rPr lang="en-US" baseline="0" dirty="0"/>
              <a:t> un </a:t>
            </a:r>
            <a:r>
              <a:rPr lang="en-US" baseline="0" dirty="0" err="1"/>
              <a:t>sufijo</a:t>
            </a:r>
            <a:r>
              <a:rPr lang="en-US" baseline="0" dirty="0"/>
              <a:t>, </a:t>
            </a:r>
            <a:r>
              <a:rPr lang="en-US" baseline="0" dirty="0" err="1"/>
              <a:t>empieza</a:t>
            </a:r>
            <a:r>
              <a:rPr lang="en-US" baseline="0" dirty="0"/>
              <a:t> </a:t>
            </a:r>
            <a:r>
              <a:rPr lang="en-US" baseline="0" dirty="0" err="1"/>
              <a:t>en</a:t>
            </a:r>
            <a:r>
              <a:rPr lang="en-US" baseline="0" dirty="0"/>
              <a:t> </a:t>
            </a:r>
            <a:r>
              <a:rPr lang="en-US" baseline="0" dirty="0" err="1"/>
              <a:t>posición</a:t>
            </a:r>
            <a:r>
              <a:rPr lang="en-US" baseline="0" dirty="0"/>
              <a:t> 0 .-. Minimize </a:t>
            </a:r>
            <a:r>
              <a:rPr lang="en-US" baseline="0" dirty="0" err="1"/>
              <a:t>arranca</a:t>
            </a:r>
            <a:r>
              <a:rPr lang="en-US" baseline="0" dirty="0"/>
              <a:t> </a:t>
            </a:r>
            <a:r>
              <a:rPr lang="en-US" baseline="0" dirty="0" err="1"/>
              <a:t>en</a:t>
            </a:r>
            <a:r>
              <a:rPr lang="en-US" baseline="0" dirty="0"/>
              <a:t> 0</a:t>
            </a:r>
          </a:p>
          <a:p>
            <a:pPr marL="228600" indent="-228600">
              <a:buAutoNum type="arabicPlain"/>
            </a:pPr>
            <a:r>
              <a:rPr lang="en-US" baseline="0" dirty="0" err="1"/>
              <a:t>inimize</a:t>
            </a:r>
            <a:r>
              <a:rPr lang="en-US" baseline="0" dirty="0"/>
              <a:t> </a:t>
            </a:r>
            <a:r>
              <a:rPr lang="en-US" baseline="0" dirty="0" err="1"/>
              <a:t>arranca</a:t>
            </a:r>
            <a:r>
              <a:rPr lang="en-US" baseline="0" dirty="0"/>
              <a:t> </a:t>
            </a:r>
            <a:r>
              <a:rPr lang="en-US" baseline="0" dirty="0" err="1"/>
              <a:t>en</a:t>
            </a:r>
            <a:r>
              <a:rPr lang="en-US" baseline="0" dirty="0"/>
              <a:t> 1, y </a:t>
            </a:r>
            <a:r>
              <a:rPr lang="en-US" baseline="0" dirty="0" err="1"/>
              <a:t>así</a:t>
            </a:r>
            <a:r>
              <a:rPr lang="en-US" baseline="0" dirty="0"/>
              <a:t> </a:t>
            </a:r>
            <a:r>
              <a:rPr lang="en-US" baseline="0" dirty="0" err="1"/>
              <a:t>sucesivamente</a:t>
            </a:r>
            <a:endParaRPr lang="en-US" baseline="0"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81</a:t>
            </a:fld>
            <a:endParaRPr lang="en-US"/>
          </a:p>
        </p:txBody>
      </p:sp>
    </p:spTree>
    <p:extLst>
      <p:ext uri="{BB962C8B-B14F-4D97-AF65-F5344CB8AC3E}">
        <p14:creationId xmlns:p14="http://schemas.microsoft.com/office/powerpoint/2010/main" val="7507504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lain"/>
            </a:pPr>
            <a:r>
              <a:rPr lang="en-US" dirty="0" err="1"/>
              <a:t>Facil</a:t>
            </a:r>
            <a:endParaRPr lang="en-US" dirty="0"/>
          </a:p>
          <a:p>
            <a:pPr marL="228600" indent="-228600">
              <a:buAutoNum type="arabicPlain"/>
            </a:pPr>
            <a:r>
              <a:rPr lang="en-US" baseline="0" dirty="0" err="1"/>
              <a:t>Agregar</a:t>
            </a:r>
            <a:r>
              <a:rPr lang="en-US" baseline="0" dirty="0"/>
              <a:t> al final de la string </a:t>
            </a:r>
            <a:r>
              <a:rPr lang="en-US" baseline="0" dirty="0" err="1"/>
              <a:t>patrón</a:t>
            </a:r>
            <a:r>
              <a:rPr lang="en-US" baseline="0" dirty="0"/>
              <a:t>, </a:t>
            </a:r>
            <a:r>
              <a:rPr lang="en-US" baseline="0" dirty="0" err="1"/>
              <a:t>en</a:t>
            </a:r>
            <a:r>
              <a:rPr lang="en-US" baseline="0" dirty="0"/>
              <a:t> la </a:t>
            </a:r>
            <a:r>
              <a:rPr lang="en-US" baseline="0" dirty="0" err="1"/>
              <a:t>hoja</a:t>
            </a:r>
            <a:r>
              <a:rPr lang="en-US" baseline="0" dirty="0"/>
              <a:t>, la </a:t>
            </a:r>
            <a:r>
              <a:rPr lang="en-US" baseline="0" dirty="0" err="1"/>
              <a:t>posición</a:t>
            </a:r>
            <a:r>
              <a:rPr lang="en-US" baseline="0" dirty="0"/>
              <a:t> </a:t>
            </a:r>
            <a:r>
              <a:rPr lang="en-US" baseline="0" dirty="0" err="1"/>
              <a:t>en</a:t>
            </a:r>
            <a:r>
              <a:rPr lang="en-US" baseline="0" dirty="0"/>
              <a:t> el </a:t>
            </a:r>
            <a:r>
              <a:rPr lang="en-US" baseline="0" dirty="0" err="1"/>
              <a:t>texto</a:t>
            </a:r>
            <a:r>
              <a:rPr lang="en-US" baseline="0" dirty="0"/>
              <a:t> </a:t>
            </a:r>
            <a:r>
              <a:rPr lang="en-US" baseline="0" dirty="0" err="1"/>
              <a:t>donde</a:t>
            </a:r>
            <a:r>
              <a:rPr lang="en-US" baseline="0" dirty="0"/>
              <a:t> </a:t>
            </a:r>
            <a:r>
              <a:rPr lang="en-US" baseline="0" dirty="0" err="1"/>
              <a:t>empieza</a:t>
            </a:r>
            <a:r>
              <a:rPr lang="en-US" baseline="0" dirty="0"/>
              <a:t> el </a:t>
            </a:r>
            <a:r>
              <a:rPr lang="en-US" baseline="0" dirty="0" err="1"/>
              <a:t>sufijo</a:t>
            </a:r>
            <a:endParaRPr lang="en-US" baseline="0" dirty="0"/>
          </a:p>
          <a:p>
            <a:pPr marL="228600" indent="-228600">
              <a:buAutoNum type="arabicPlain"/>
            </a:pPr>
            <a:r>
              <a:rPr lang="en-US" baseline="0" dirty="0"/>
              <a:t>La string </a:t>
            </a:r>
            <a:r>
              <a:rPr lang="en-US" baseline="0" dirty="0" err="1"/>
              <a:t>entera</a:t>
            </a:r>
            <a:r>
              <a:rPr lang="en-US" baseline="0" dirty="0"/>
              <a:t> </a:t>
            </a:r>
            <a:r>
              <a:rPr lang="en-US" baseline="0" dirty="0" err="1"/>
              <a:t>es</a:t>
            </a:r>
            <a:r>
              <a:rPr lang="en-US" baseline="0" dirty="0"/>
              <a:t> un </a:t>
            </a:r>
            <a:r>
              <a:rPr lang="en-US" baseline="0" dirty="0" err="1"/>
              <a:t>sufijo</a:t>
            </a:r>
            <a:r>
              <a:rPr lang="en-US" baseline="0" dirty="0"/>
              <a:t>, </a:t>
            </a:r>
            <a:r>
              <a:rPr lang="en-US" baseline="0" dirty="0" err="1"/>
              <a:t>empieza</a:t>
            </a:r>
            <a:r>
              <a:rPr lang="en-US" baseline="0" dirty="0"/>
              <a:t> </a:t>
            </a:r>
            <a:r>
              <a:rPr lang="en-US" baseline="0" dirty="0" err="1"/>
              <a:t>en</a:t>
            </a:r>
            <a:r>
              <a:rPr lang="en-US" baseline="0" dirty="0"/>
              <a:t> </a:t>
            </a:r>
            <a:r>
              <a:rPr lang="en-US" baseline="0" dirty="0" err="1"/>
              <a:t>posición</a:t>
            </a:r>
            <a:r>
              <a:rPr lang="en-US" baseline="0" dirty="0"/>
              <a:t> 0 .-. Minimize </a:t>
            </a:r>
            <a:r>
              <a:rPr lang="en-US" baseline="0" dirty="0" err="1"/>
              <a:t>arranca</a:t>
            </a:r>
            <a:r>
              <a:rPr lang="en-US" baseline="0" dirty="0"/>
              <a:t> </a:t>
            </a:r>
            <a:r>
              <a:rPr lang="en-US" baseline="0" dirty="0" err="1"/>
              <a:t>en</a:t>
            </a:r>
            <a:r>
              <a:rPr lang="en-US" baseline="0" dirty="0"/>
              <a:t> 0</a:t>
            </a:r>
          </a:p>
          <a:p>
            <a:pPr marL="228600" indent="-228600">
              <a:buAutoNum type="arabicPlain"/>
            </a:pPr>
            <a:r>
              <a:rPr lang="en-US" baseline="0" dirty="0" err="1"/>
              <a:t>inimize</a:t>
            </a:r>
            <a:r>
              <a:rPr lang="en-US" baseline="0" dirty="0"/>
              <a:t> </a:t>
            </a:r>
            <a:r>
              <a:rPr lang="en-US" baseline="0" dirty="0" err="1"/>
              <a:t>arranca</a:t>
            </a:r>
            <a:r>
              <a:rPr lang="en-US" baseline="0" dirty="0"/>
              <a:t> </a:t>
            </a:r>
            <a:r>
              <a:rPr lang="en-US" baseline="0" dirty="0" err="1"/>
              <a:t>en</a:t>
            </a:r>
            <a:r>
              <a:rPr lang="en-US" baseline="0" dirty="0"/>
              <a:t> 1, y </a:t>
            </a:r>
            <a:r>
              <a:rPr lang="en-US" baseline="0" dirty="0" err="1"/>
              <a:t>así</a:t>
            </a:r>
            <a:r>
              <a:rPr lang="en-US" baseline="0" dirty="0"/>
              <a:t> </a:t>
            </a:r>
            <a:r>
              <a:rPr lang="en-US" baseline="0" dirty="0" err="1"/>
              <a:t>sucesivamente</a:t>
            </a:r>
            <a:endParaRPr lang="en-US" baseline="0" dirty="0"/>
          </a:p>
        </p:txBody>
      </p:sp>
      <p:sp>
        <p:nvSpPr>
          <p:cNvPr id="4" name="Slide Number Placeholder 3"/>
          <p:cNvSpPr>
            <a:spLocks noGrp="1"/>
          </p:cNvSpPr>
          <p:nvPr>
            <p:ph type="sldNum" sz="quarter" idx="10"/>
          </p:nvPr>
        </p:nvSpPr>
        <p:spPr/>
        <p:txBody>
          <a:bodyPr/>
          <a:lstStyle/>
          <a:p>
            <a:fld id="{A57D615D-F995-453A-9169-E658EF5EA526}" type="slidenum">
              <a:rPr lang="en-US" smtClean="0"/>
              <a:pPr/>
              <a:t>83</a:t>
            </a:fld>
            <a:endParaRPr lang="en-US"/>
          </a:p>
        </p:txBody>
      </p:sp>
    </p:spTree>
    <p:extLst>
      <p:ext uri="{BB962C8B-B14F-4D97-AF65-F5344CB8AC3E}">
        <p14:creationId xmlns:p14="http://schemas.microsoft.com/office/powerpoint/2010/main" val="2518606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7D615D-F995-453A-9169-E658EF5EA526}" type="slidenum">
              <a:rPr lang="en-US" smtClean="0"/>
              <a:pPr/>
              <a:t>87</a:t>
            </a:fld>
            <a:endParaRPr lang="en-US"/>
          </a:p>
        </p:txBody>
      </p:sp>
    </p:spTree>
    <p:extLst>
      <p:ext uri="{BB962C8B-B14F-4D97-AF65-F5344CB8AC3E}">
        <p14:creationId xmlns:p14="http://schemas.microsoft.com/office/powerpoint/2010/main" val="31205291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A57D615D-F995-453A-9169-E658EF5EA526}" type="slidenum">
              <a:rPr lang="en-US" smtClean="0"/>
              <a:pPr/>
              <a:t>89</a:t>
            </a:fld>
            <a:endParaRPr lang="en-US"/>
          </a:p>
        </p:txBody>
      </p:sp>
    </p:spTree>
    <p:extLst>
      <p:ext uri="{BB962C8B-B14F-4D97-AF65-F5344CB8AC3E}">
        <p14:creationId xmlns:p14="http://schemas.microsoft.com/office/powerpoint/2010/main" val="50355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7D615D-F995-453A-9169-E658EF5EA526}" type="slidenum">
              <a:rPr lang="en-US" smtClean="0"/>
              <a:pPr/>
              <a:t>8</a:t>
            </a:fld>
            <a:endParaRPr lang="en-US"/>
          </a:p>
        </p:txBody>
      </p:sp>
    </p:spTree>
    <p:extLst>
      <p:ext uri="{BB962C8B-B14F-4D97-AF65-F5344CB8AC3E}">
        <p14:creationId xmlns:p14="http://schemas.microsoft.com/office/powerpoint/2010/main" val="1612515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7D615D-F995-453A-9169-E658EF5EA526}" type="slidenum">
              <a:rPr lang="en-US" smtClean="0"/>
              <a:pPr/>
              <a:t>9</a:t>
            </a:fld>
            <a:endParaRPr lang="en-US"/>
          </a:p>
        </p:txBody>
      </p:sp>
    </p:spTree>
    <p:extLst>
      <p:ext uri="{BB962C8B-B14F-4D97-AF65-F5344CB8AC3E}">
        <p14:creationId xmlns:p14="http://schemas.microsoft.com/office/powerpoint/2010/main" val="635836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6 Imagen" descr="3.jpg"/>
          <p:cNvPicPr>
            <a:picLocks noChangeAspect="1"/>
          </p:cNvPicPr>
          <p:nvPr/>
        </p:nvPicPr>
        <p:blipFill>
          <a:blip r:embed="rId2" cstate="print"/>
          <a:stretch>
            <a:fillRect/>
          </a:stretch>
        </p:blipFill>
        <p:spPr>
          <a:xfrm>
            <a:off x="-180528" y="-171400"/>
            <a:ext cx="9371610" cy="7062662"/>
          </a:xfrm>
          <a:prstGeom prst="rect">
            <a:avLst/>
          </a:prstGeom>
        </p:spPr>
      </p:pic>
      <p:sp>
        <p:nvSpPr>
          <p:cNvPr id="2" name="1 Título"/>
          <p:cNvSpPr>
            <a:spLocks noGrp="1"/>
          </p:cNvSpPr>
          <p:nvPr>
            <p:ph type="ctrTitle" hasCustomPrompt="1"/>
          </p:nvPr>
        </p:nvSpPr>
        <p:spPr>
          <a:xfrm>
            <a:off x="685800" y="1268760"/>
            <a:ext cx="4318248" cy="1470025"/>
          </a:xfrm>
        </p:spPr>
        <p:txBody>
          <a:bodyPr>
            <a:noAutofit/>
          </a:bodyPr>
          <a:lstStyle>
            <a:lvl1pPr algn="l">
              <a:defRPr sz="4800" b="0" baseline="0">
                <a:solidFill>
                  <a:schemeClr val="tx2"/>
                </a:solidFill>
              </a:defRPr>
            </a:lvl1pPr>
          </a:lstStyle>
          <a:p>
            <a:r>
              <a:rPr lang="es-ES" dirty="0"/>
              <a:t>Título de  presentación</a:t>
            </a:r>
            <a:endParaRPr lang="es-UY" dirty="0"/>
          </a:p>
        </p:txBody>
      </p:sp>
      <p:sp>
        <p:nvSpPr>
          <p:cNvPr id="3" name="2 Subtítulo"/>
          <p:cNvSpPr>
            <a:spLocks noGrp="1"/>
          </p:cNvSpPr>
          <p:nvPr>
            <p:ph type="subTitle" idx="1" hasCustomPrompt="1"/>
          </p:nvPr>
        </p:nvSpPr>
        <p:spPr>
          <a:xfrm>
            <a:off x="683568" y="5517232"/>
            <a:ext cx="4320480" cy="1008112"/>
          </a:xfrm>
        </p:spPr>
        <p:txBody>
          <a:bodyPr>
            <a:normAutofit/>
          </a:bodyPr>
          <a:lstStyle>
            <a:lvl1pPr marL="0" indent="0" algn="l">
              <a:buNone/>
              <a:defRPr sz="2800" baseline="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a:t>Área que presenta</a:t>
            </a:r>
            <a:endParaRPr lang="es-UY" dirty="0"/>
          </a:p>
        </p:txBody>
      </p:sp>
    </p:spTree>
    <p:extLst>
      <p:ext uri="{BB962C8B-B14F-4D97-AF65-F5344CB8AC3E}">
        <p14:creationId xmlns:p14="http://schemas.microsoft.com/office/powerpoint/2010/main" val="703701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3200400" y="6492875"/>
            <a:ext cx="2895600" cy="365125"/>
          </a:xfrm>
        </p:spPr>
        <p:txBody>
          <a:bodyPr/>
          <a:lstStyle/>
          <a:p>
            <a:r>
              <a:rPr lang="es-ES">
                <a:solidFill>
                  <a:prstClr val="black">
                    <a:tint val="75000"/>
                  </a:prstClr>
                </a:solidFill>
              </a:rPr>
              <a:t>Algoritmos y Estructuras de Datos II</a:t>
            </a:r>
          </a:p>
        </p:txBody>
      </p:sp>
      <p:sp>
        <p:nvSpPr>
          <p:cNvPr id="5" name="Slide Number Placeholder 4"/>
          <p:cNvSpPr>
            <a:spLocks noGrp="1"/>
          </p:cNvSpPr>
          <p:nvPr>
            <p:ph type="sldNum" sz="quarter" idx="12"/>
          </p:nvPr>
        </p:nvSpPr>
        <p:spPr>
          <a:xfrm>
            <a:off x="6553200" y="6492875"/>
            <a:ext cx="2133600" cy="365125"/>
          </a:xfrm>
        </p:spPr>
        <p:txBody>
          <a:bodyPr/>
          <a:lstStyle/>
          <a:p>
            <a:fld id="{961B91C2-C2D7-4790-A706-469427BC93C0}"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17004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6 Imagen" descr="5.jpg"/>
          <p:cNvPicPr>
            <a:picLocks noChangeAspect="1"/>
          </p:cNvPicPr>
          <p:nvPr userDrawn="1"/>
        </p:nvPicPr>
        <p:blipFill>
          <a:blip r:embed="rId2" cstate="print"/>
          <a:stretch>
            <a:fillRect/>
          </a:stretch>
        </p:blipFill>
        <p:spPr>
          <a:xfrm>
            <a:off x="-107274" y="-95200"/>
            <a:ext cx="9327474" cy="7029400"/>
          </a:xfrm>
          <a:prstGeom prst="rect">
            <a:avLst/>
          </a:prstGeom>
        </p:spPr>
      </p:pic>
      <p:sp>
        <p:nvSpPr>
          <p:cNvPr id="2" name="1 Título"/>
          <p:cNvSpPr>
            <a:spLocks noGrp="1"/>
          </p:cNvSpPr>
          <p:nvPr>
            <p:ph type="title" hasCustomPrompt="1"/>
          </p:nvPr>
        </p:nvSpPr>
        <p:spPr>
          <a:xfrm>
            <a:off x="457200" y="0"/>
            <a:ext cx="6491064" cy="1417638"/>
          </a:xfrm>
        </p:spPr>
        <p:txBody>
          <a:bodyPr>
            <a:normAutofit/>
          </a:bodyPr>
          <a:lstStyle>
            <a:lvl1pPr algn="l">
              <a:defRPr sz="3600" baseline="0">
                <a:solidFill>
                  <a:schemeClr val="tx2"/>
                </a:solidFill>
              </a:defRPr>
            </a:lvl1pPr>
          </a:lstStyle>
          <a:p>
            <a:r>
              <a:rPr lang="es-ES" dirty="0"/>
              <a:t>Título de diapositiva</a:t>
            </a:r>
            <a:endParaRPr lang="es-UY" dirty="0"/>
          </a:p>
        </p:txBody>
      </p:sp>
      <p:sp>
        <p:nvSpPr>
          <p:cNvPr id="3" name="2 Marcador de contenido"/>
          <p:cNvSpPr>
            <a:spLocks noGrp="1"/>
          </p:cNvSpPr>
          <p:nvPr>
            <p:ph idx="1" hasCustomPrompt="1"/>
          </p:nvPr>
        </p:nvSpPr>
        <p:spPr>
          <a:xfrm>
            <a:off x="457200" y="1600200"/>
            <a:ext cx="8229600" cy="499715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Texto nivel 1</a:t>
            </a:r>
          </a:p>
          <a:p>
            <a:pPr lvl="1"/>
            <a:r>
              <a:rPr lang="es-ES" dirty="0"/>
              <a:t>Texto nivel 2</a:t>
            </a:r>
          </a:p>
          <a:p>
            <a:pPr lvl="2"/>
            <a:r>
              <a:rPr lang="es-ES" dirty="0"/>
              <a:t>Texto nivel 3</a:t>
            </a:r>
          </a:p>
        </p:txBody>
      </p:sp>
      <p:sp>
        <p:nvSpPr>
          <p:cNvPr id="5" name="6 Marcador de fecha"/>
          <p:cNvSpPr>
            <a:spLocks noGrp="1"/>
          </p:cNvSpPr>
          <p:nvPr>
            <p:ph type="dt" sz="half" idx="10"/>
          </p:nvPr>
        </p:nvSpPr>
        <p:spPr>
          <a:xfrm>
            <a:off x="457200" y="6629400"/>
            <a:ext cx="2133600" cy="228600"/>
          </a:xfrm>
        </p:spPr>
        <p:txBody>
          <a:bodyPr/>
          <a:lstStyle/>
          <a:p>
            <a:r>
              <a:rPr lang="en-US">
                <a:solidFill>
                  <a:prstClr val="black">
                    <a:tint val="75000"/>
                  </a:prstClr>
                </a:solidFill>
              </a:rPr>
              <a:t>2014</a:t>
            </a:r>
            <a:endParaRPr lang="es-ES" dirty="0">
              <a:solidFill>
                <a:prstClr val="black">
                  <a:tint val="75000"/>
                </a:prstClr>
              </a:solidFill>
            </a:endParaRPr>
          </a:p>
        </p:txBody>
      </p:sp>
      <p:sp>
        <p:nvSpPr>
          <p:cNvPr id="6" name="7 Marcador de pie de página"/>
          <p:cNvSpPr>
            <a:spLocks noGrp="1"/>
          </p:cNvSpPr>
          <p:nvPr>
            <p:ph type="ftr" sz="quarter" idx="11"/>
          </p:nvPr>
        </p:nvSpPr>
        <p:spPr>
          <a:xfrm>
            <a:off x="3124200" y="6629400"/>
            <a:ext cx="2895600" cy="228600"/>
          </a:xfrm>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8" name="8 Marcador de número de diapositiva"/>
          <p:cNvSpPr>
            <a:spLocks noGrp="1"/>
          </p:cNvSpPr>
          <p:nvPr>
            <p:ph type="sldNum" sz="quarter" idx="12"/>
          </p:nvPr>
        </p:nvSpPr>
        <p:spPr>
          <a:xfrm>
            <a:off x="6553200" y="6553200"/>
            <a:ext cx="2133600" cy="304800"/>
          </a:xfrm>
        </p:spPr>
        <p:txBody>
          <a:bodyPr/>
          <a:lstStyle/>
          <a:p>
            <a:fld id="{7B28C23E-6C31-46B7-AE2F-F4D7188B06FC}" type="slidenum">
              <a:rPr lang="es-ES" smtClean="0">
                <a:solidFill>
                  <a:prstClr val="black">
                    <a:tint val="75000"/>
                  </a:prstClr>
                </a:solidFill>
              </a:rPr>
              <a:pPr/>
              <a:t>‹Nº›</a:t>
            </a:fld>
            <a:endParaRPr lang="es-ES" dirty="0">
              <a:solidFill>
                <a:prstClr val="black">
                  <a:tint val="75000"/>
                </a:prstClr>
              </a:solidFill>
            </a:endParaRPr>
          </a:p>
        </p:txBody>
      </p:sp>
    </p:spTree>
    <p:extLst>
      <p:ext uri="{BB962C8B-B14F-4D97-AF65-F5344CB8AC3E}">
        <p14:creationId xmlns:p14="http://schemas.microsoft.com/office/powerpoint/2010/main" val="3385725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pic>
        <p:nvPicPr>
          <p:cNvPr id="7" name="6 Imagen" descr="7.jpg"/>
          <p:cNvPicPr>
            <a:picLocks noChangeAspect="1"/>
          </p:cNvPicPr>
          <p:nvPr/>
        </p:nvPicPr>
        <p:blipFill>
          <a:blip r:embed="rId2" cstate="print"/>
          <a:stretch>
            <a:fillRect/>
          </a:stretch>
        </p:blipFill>
        <p:spPr>
          <a:xfrm>
            <a:off x="-146961" y="-171400"/>
            <a:ext cx="9327473" cy="7029400"/>
          </a:xfrm>
          <a:prstGeom prst="rect">
            <a:avLst/>
          </a:prstGeom>
        </p:spPr>
      </p:pic>
      <p:sp>
        <p:nvSpPr>
          <p:cNvPr id="8" name="1 Título"/>
          <p:cNvSpPr>
            <a:spLocks noGrp="1"/>
          </p:cNvSpPr>
          <p:nvPr>
            <p:ph type="ctrTitle" hasCustomPrompt="1"/>
          </p:nvPr>
        </p:nvSpPr>
        <p:spPr>
          <a:xfrm>
            <a:off x="395536" y="2607047"/>
            <a:ext cx="4608512" cy="1470025"/>
          </a:xfrm>
        </p:spPr>
        <p:txBody>
          <a:bodyPr/>
          <a:lstStyle>
            <a:lvl1pPr algn="l">
              <a:defRPr baseline="0">
                <a:solidFill>
                  <a:schemeClr val="tx2"/>
                </a:solidFill>
              </a:defRPr>
            </a:lvl1pPr>
          </a:lstStyle>
          <a:p>
            <a:r>
              <a:rPr lang="es-ES" dirty="0"/>
              <a:t>Título separador</a:t>
            </a:r>
            <a:endParaRPr lang="es-UY" dirty="0"/>
          </a:p>
        </p:txBody>
      </p:sp>
    </p:spTree>
    <p:extLst>
      <p:ext uri="{BB962C8B-B14F-4D97-AF65-F5344CB8AC3E}">
        <p14:creationId xmlns:p14="http://schemas.microsoft.com/office/powerpoint/2010/main" val="239465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600200"/>
            <a:ext cx="4038600" cy="4853136"/>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dirty="0"/>
          </a:p>
        </p:txBody>
      </p:sp>
      <p:sp>
        <p:nvSpPr>
          <p:cNvPr id="4" name="3 Marcador de contenido"/>
          <p:cNvSpPr>
            <a:spLocks noGrp="1"/>
          </p:cNvSpPr>
          <p:nvPr>
            <p:ph sz="half" idx="2"/>
          </p:nvPr>
        </p:nvSpPr>
        <p:spPr>
          <a:xfrm>
            <a:off x="4648200" y="1600200"/>
            <a:ext cx="4038600" cy="4853136"/>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dirty="0"/>
          </a:p>
        </p:txBody>
      </p:sp>
      <p:sp>
        <p:nvSpPr>
          <p:cNvPr id="8" name="1 Título"/>
          <p:cNvSpPr>
            <a:spLocks noGrp="1"/>
          </p:cNvSpPr>
          <p:nvPr>
            <p:ph type="title" hasCustomPrompt="1"/>
          </p:nvPr>
        </p:nvSpPr>
        <p:spPr>
          <a:xfrm>
            <a:off x="457200" y="0"/>
            <a:ext cx="6491064" cy="1417638"/>
          </a:xfrm>
        </p:spPr>
        <p:txBody>
          <a:bodyPr>
            <a:normAutofit/>
          </a:bodyPr>
          <a:lstStyle>
            <a:lvl1pPr algn="l">
              <a:defRPr sz="3600" baseline="0">
                <a:solidFill>
                  <a:schemeClr val="tx2"/>
                </a:solidFill>
              </a:defRPr>
            </a:lvl1pPr>
          </a:lstStyle>
          <a:p>
            <a:r>
              <a:rPr lang="es-ES" dirty="0"/>
              <a:t>Título de diapositiva</a:t>
            </a:r>
            <a:endParaRPr lang="es-UY" dirty="0"/>
          </a:p>
        </p:txBody>
      </p:sp>
      <p:sp>
        <p:nvSpPr>
          <p:cNvPr id="5" name="6 Marcador de fecha"/>
          <p:cNvSpPr>
            <a:spLocks noGrp="1"/>
          </p:cNvSpPr>
          <p:nvPr>
            <p:ph type="dt" sz="half" idx="10"/>
          </p:nvPr>
        </p:nvSpPr>
        <p:spPr>
          <a:xfrm>
            <a:off x="457200" y="6569075"/>
            <a:ext cx="2133600" cy="365125"/>
          </a:xfrm>
        </p:spPr>
        <p:txBody>
          <a:bodyPr/>
          <a:lstStyle/>
          <a:p>
            <a:r>
              <a:rPr lang="en-US">
                <a:solidFill>
                  <a:prstClr val="black">
                    <a:tint val="75000"/>
                  </a:prstClr>
                </a:solidFill>
              </a:rPr>
              <a:t>2014</a:t>
            </a:r>
            <a:endParaRPr lang="es-ES" dirty="0">
              <a:solidFill>
                <a:prstClr val="black">
                  <a:tint val="75000"/>
                </a:prstClr>
              </a:solidFill>
            </a:endParaRPr>
          </a:p>
        </p:txBody>
      </p:sp>
      <p:sp>
        <p:nvSpPr>
          <p:cNvPr id="6" name="7 Marcador de pie de página"/>
          <p:cNvSpPr>
            <a:spLocks noGrp="1"/>
          </p:cNvSpPr>
          <p:nvPr>
            <p:ph type="ftr" sz="quarter" idx="11"/>
          </p:nvPr>
        </p:nvSpPr>
        <p:spPr>
          <a:xfrm>
            <a:off x="3124200" y="6569075"/>
            <a:ext cx="2895600" cy="365125"/>
          </a:xfrm>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7" name="8 Marcador de número de diapositiva"/>
          <p:cNvSpPr>
            <a:spLocks noGrp="1"/>
          </p:cNvSpPr>
          <p:nvPr>
            <p:ph type="sldNum" sz="quarter" idx="12"/>
          </p:nvPr>
        </p:nvSpPr>
        <p:spPr>
          <a:xfrm>
            <a:off x="6553200" y="6569075"/>
            <a:ext cx="2133600" cy="365125"/>
          </a:xfrm>
        </p:spPr>
        <p:txBody>
          <a:bodyPr/>
          <a:lstStyle/>
          <a:p>
            <a:fld id="{7B28C23E-6C31-46B7-AE2F-F4D7188B06F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791594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n-US"/>
              <a:t>Click to edit Master title style</a:t>
            </a:r>
            <a:endParaRPr lang="es-UY"/>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7" name="6 Marcador de fecha"/>
          <p:cNvSpPr>
            <a:spLocks noGrp="1"/>
          </p:cNvSpPr>
          <p:nvPr>
            <p:ph type="dt" sz="half" idx="10"/>
          </p:nvPr>
        </p:nvSpPr>
        <p:spPr>
          <a:xfrm>
            <a:off x="457200" y="6569075"/>
            <a:ext cx="2133600" cy="365125"/>
          </a:xfrm>
        </p:spPr>
        <p:txBody>
          <a:bodyPr/>
          <a:lstStyle/>
          <a:p>
            <a:r>
              <a:rPr lang="en-US">
                <a:solidFill>
                  <a:prstClr val="black">
                    <a:tint val="75000"/>
                  </a:prstClr>
                </a:solidFill>
              </a:rPr>
              <a:t>2014</a:t>
            </a:r>
            <a:endParaRPr lang="es-ES" dirty="0">
              <a:solidFill>
                <a:prstClr val="black">
                  <a:tint val="75000"/>
                </a:prstClr>
              </a:solidFill>
            </a:endParaRPr>
          </a:p>
        </p:txBody>
      </p:sp>
      <p:sp>
        <p:nvSpPr>
          <p:cNvPr id="8" name="7 Marcador de pie de página"/>
          <p:cNvSpPr>
            <a:spLocks noGrp="1"/>
          </p:cNvSpPr>
          <p:nvPr>
            <p:ph type="ftr" sz="quarter" idx="11"/>
          </p:nvPr>
        </p:nvSpPr>
        <p:spPr>
          <a:xfrm>
            <a:off x="3124200" y="6569075"/>
            <a:ext cx="2895600" cy="365125"/>
          </a:xfrm>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9" name="8 Marcador de número de diapositiva"/>
          <p:cNvSpPr>
            <a:spLocks noGrp="1"/>
          </p:cNvSpPr>
          <p:nvPr>
            <p:ph type="sldNum" sz="quarter" idx="12"/>
          </p:nvPr>
        </p:nvSpPr>
        <p:spPr>
          <a:xfrm>
            <a:off x="6553200" y="6569075"/>
            <a:ext cx="2133600" cy="365125"/>
          </a:xfrm>
        </p:spPr>
        <p:txBody>
          <a:bodyPr/>
          <a:lstStyle/>
          <a:p>
            <a:fld id="{7B28C23E-6C31-46B7-AE2F-F4D7188B06F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80523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ólo el título">
    <p:spTree>
      <p:nvGrpSpPr>
        <p:cNvPr id="1" name=""/>
        <p:cNvGrpSpPr/>
        <p:nvPr/>
      </p:nvGrpSpPr>
      <p:grpSpPr>
        <a:xfrm>
          <a:off x="0" y="0"/>
          <a:ext cx="0" cy="0"/>
          <a:chOff x="0" y="0"/>
          <a:chExt cx="0" cy="0"/>
        </a:xfrm>
      </p:grpSpPr>
      <p:sp>
        <p:nvSpPr>
          <p:cNvPr id="6" name="1 Título"/>
          <p:cNvSpPr>
            <a:spLocks noGrp="1"/>
          </p:cNvSpPr>
          <p:nvPr>
            <p:ph type="title" hasCustomPrompt="1"/>
          </p:nvPr>
        </p:nvSpPr>
        <p:spPr>
          <a:xfrm>
            <a:off x="457200" y="0"/>
            <a:ext cx="6491064" cy="1417638"/>
          </a:xfrm>
        </p:spPr>
        <p:txBody>
          <a:bodyPr>
            <a:normAutofit/>
          </a:bodyPr>
          <a:lstStyle>
            <a:lvl1pPr algn="l">
              <a:defRPr sz="4000" baseline="0">
                <a:solidFill>
                  <a:schemeClr val="tx2"/>
                </a:solidFill>
              </a:defRPr>
            </a:lvl1pPr>
          </a:lstStyle>
          <a:p>
            <a:r>
              <a:rPr lang="es-ES" dirty="0"/>
              <a:t>Título de diapositiva</a:t>
            </a:r>
            <a:endParaRPr lang="es-UY" dirty="0"/>
          </a:p>
        </p:txBody>
      </p:sp>
      <p:sp>
        <p:nvSpPr>
          <p:cNvPr id="7" name="2 Marcador de posición de imagen"/>
          <p:cNvSpPr>
            <a:spLocks noGrp="1"/>
          </p:cNvSpPr>
          <p:nvPr>
            <p:ph type="pic" idx="1"/>
          </p:nvPr>
        </p:nvSpPr>
        <p:spPr>
          <a:xfrm>
            <a:off x="467544" y="1568986"/>
            <a:ext cx="6336704" cy="48123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s-UY"/>
          </a:p>
        </p:txBody>
      </p:sp>
      <p:sp>
        <p:nvSpPr>
          <p:cNvPr id="8" name="3 Marcador de texto"/>
          <p:cNvSpPr>
            <a:spLocks noGrp="1"/>
          </p:cNvSpPr>
          <p:nvPr>
            <p:ph type="body" sz="half" idx="2"/>
          </p:nvPr>
        </p:nvSpPr>
        <p:spPr>
          <a:xfrm>
            <a:off x="6948264" y="5661248"/>
            <a:ext cx="2016224" cy="7322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6 Marcador de fecha"/>
          <p:cNvSpPr>
            <a:spLocks noGrp="1"/>
          </p:cNvSpPr>
          <p:nvPr>
            <p:ph type="dt" sz="half" idx="10"/>
          </p:nvPr>
        </p:nvSpPr>
        <p:spPr>
          <a:xfrm>
            <a:off x="457200" y="6569075"/>
            <a:ext cx="2133600" cy="365125"/>
          </a:xfrm>
        </p:spPr>
        <p:txBody>
          <a:bodyPr/>
          <a:lstStyle/>
          <a:p>
            <a:r>
              <a:rPr lang="en-US">
                <a:solidFill>
                  <a:prstClr val="black">
                    <a:tint val="75000"/>
                  </a:prstClr>
                </a:solidFill>
              </a:rPr>
              <a:t>2014</a:t>
            </a:r>
            <a:endParaRPr lang="es-ES" dirty="0">
              <a:solidFill>
                <a:prstClr val="black">
                  <a:tint val="75000"/>
                </a:prstClr>
              </a:solidFill>
            </a:endParaRPr>
          </a:p>
        </p:txBody>
      </p:sp>
      <p:sp>
        <p:nvSpPr>
          <p:cNvPr id="9" name="7 Marcador de pie de página"/>
          <p:cNvSpPr>
            <a:spLocks noGrp="1"/>
          </p:cNvSpPr>
          <p:nvPr>
            <p:ph type="ftr" sz="quarter" idx="11"/>
          </p:nvPr>
        </p:nvSpPr>
        <p:spPr>
          <a:xfrm>
            <a:off x="3124200" y="6569075"/>
            <a:ext cx="2895600" cy="365125"/>
          </a:xfrm>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10" name="8 Marcador de número de diapositiva"/>
          <p:cNvSpPr>
            <a:spLocks noGrp="1"/>
          </p:cNvSpPr>
          <p:nvPr>
            <p:ph type="sldNum" sz="quarter" idx="12"/>
          </p:nvPr>
        </p:nvSpPr>
        <p:spPr>
          <a:xfrm>
            <a:off x="6553200" y="6569075"/>
            <a:ext cx="2133600" cy="365125"/>
          </a:xfrm>
        </p:spPr>
        <p:txBody>
          <a:bodyPr/>
          <a:lstStyle/>
          <a:p>
            <a:fld id="{7B28C23E-6C31-46B7-AE2F-F4D7188B06F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48839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3" name="2 Marcador de posición de imagen"/>
          <p:cNvSpPr>
            <a:spLocks noGrp="1"/>
          </p:cNvSpPr>
          <p:nvPr>
            <p:ph type="pic" idx="1"/>
          </p:nvPr>
        </p:nvSpPr>
        <p:spPr>
          <a:xfrm>
            <a:off x="467544" y="612774"/>
            <a:ext cx="6336704" cy="51924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s-UY"/>
          </a:p>
        </p:txBody>
      </p:sp>
      <p:sp>
        <p:nvSpPr>
          <p:cNvPr id="4" name="3 Marcador de texto"/>
          <p:cNvSpPr>
            <a:spLocks noGrp="1"/>
          </p:cNvSpPr>
          <p:nvPr>
            <p:ph type="body" sz="half" idx="2"/>
          </p:nvPr>
        </p:nvSpPr>
        <p:spPr>
          <a:xfrm>
            <a:off x="467544" y="6014392"/>
            <a:ext cx="6336704" cy="3669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6 Marcador de fecha"/>
          <p:cNvSpPr>
            <a:spLocks noGrp="1"/>
          </p:cNvSpPr>
          <p:nvPr>
            <p:ph type="dt" sz="half" idx="10"/>
          </p:nvPr>
        </p:nvSpPr>
        <p:spPr>
          <a:xfrm>
            <a:off x="457200" y="6569075"/>
            <a:ext cx="2133600" cy="365125"/>
          </a:xfrm>
        </p:spPr>
        <p:txBody>
          <a:bodyPr/>
          <a:lstStyle/>
          <a:p>
            <a:r>
              <a:rPr lang="en-US">
                <a:solidFill>
                  <a:prstClr val="black">
                    <a:tint val="75000"/>
                  </a:prstClr>
                </a:solidFill>
              </a:rPr>
              <a:t>2014</a:t>
            </a:r>
            <a:endParaRPr lang="es-ES" dirty="0">
              <a:solidFill>
                <a:prstClr val="black">
                  <a:tint val="75000"/>
                </a:prstClr>
              </a:solidFill>
            </a:endParaRPr>
          </a:p>
        </p:txBody>
      </p:sp>
      <p:sp>
        <p:nvSpPr>
          <p:cNvPr id="6" name="7 Marcador de pie de página"/>
          <p:cNvSpPr>
            <a:spLocks noGrp="1"/>
          </p:cNvSpPr>
          <p:nvPr>
            <p:ph type="ftr" sz="quarter" idx="11"/>
          </p:nvPr>
        </p:nvSpPr>
        <p:spPr>
          <a:xfrm>
            <a:off x="3124200" y="6569075"/>
            <a:ext cx="2895600" cy="365125"/>
          </a:xfrm>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7" name="8 Marcador de número de diapositiva"/>
          <p:cNvSpPr>
            <a:spLocks noGrp="1"/>
          </p:cNvSpPr>
          <p:nvPr>
            <p:ph type="sldNum" sz="quarter" idx="12"/>
          </p:nvPr>
        </p:nvSpPr>
        <p:spPr>
          <a:xfrm>
            <a:off x="6553200" y="6569075"/>
            <a:ext cx="2133600" cy="365125"/>
          </a:xfrm>
        </p:spPr>
        <p:txBody>
          <a:bodyPr/>
          <a:lstStyle/>
          <a:p>
            <a:fld id="{7B28C23E-6C31-46B7-AE2F-F4D7188B06F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85550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pic>
        <p:nvPicPr>
          <p:cNvPr id="6" name="5 Imagen" descr="8.jpg"/>
          <p:cNvPicPr>
            <a:picLocks noChangeAspect="1"/>
          </p:cNvPicPr>
          <p:nvPr/>
        </p:nvPicPr>
        <p:blipFill>
          <a:blip r:embed="rId2" cstate="print"/>
          <a:stretch>
            <a:fillRect/>
          </a:stretch>
        </p:blipFill>
        <p:spPr>
          <a:xfrm>
            <a:off x="-205455" y="-243409"/>
            <a:ext cx="9445003" cy="7117973"/>
          </a:xfrm>
          <a:prstGeom prst="rect">
            <a:avLst/>
          </a:prstGeom>
        </p:spPr>
      </p:pic>
      <p:sp>
        <p:nvSpPr>
          <p:cNvPr id="7" name="2 Subtítulo"/>
          <p:cNvSpPr>
            <a:spLocks noGrp="1"/>
          </p:cNvSpPr>
          <p:nvPr>
            <p:ph type="subTitle" idx="1" hasCustomPrompt="1"/>
          </p:nvPr>
        </p:nvSpPr>
        <p:spPr>
          <a:xfrm>
            <a:off x="2339752" y="5517232"/>
            <a:ext cx="4320480" cy="1008112"/>
          </a:xfrm>
        </p:spPr>
        <p:txBody>
          <a:bodyPr>
            <a:normAutofit/>
          </a:bodyPr>
          <a:lstStyle>
            <a:lvl1pPr marL="0" indent="0" algn="ctr">
              <a:buNone/>
              <a:defRPr sz="2400" baseline="0">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a:t>Mensaje de cierre (opcional)</a:t>
            </a:r>
            <a:endParaRPr lang="es-UY" dirty="0"/>
          </a:p>
        </p:txBody>
      </p:sp>
    </p:spTree>
    <p:extLst>
      <p:ext uri="{BB962C8B-B14F-4D97-AF65-F5344CB8AC3E}">
        <p14:creationId xmlns:p14="http://schemas.microsoft.com/office/powerpoint/2010/main" val="4943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240135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UY"/>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sym typeface="Arial"/>
              </a:rPr>
              <a:t>2014</a:t>
            </a:r>
            <a:endParaRPr lang="es-ES" dirty="0">
              <a:solidFill>
                <a:prstClr val="black">
                  <a:tint val="75000"/>
                </a:prstClr>
              </a:solidFill>
              <a:sym typeface="Arial"/>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solidFill>
                  <a:prstClr val="black">
                    <a:tint val="75000"/>
                  </a:prstClr>
                </a:solidFill>
                <a:sym typeface="Arial"/>
              </a:rPr>
              <a:t>Algoritmos y Estructuras de Datos II</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C23E-6C31-46B7-AE2F-F4D7188B06FC}" type="slidenum">
              <a:rPr lang="es-ES" smtClean="0">
                <a:solidFill>
                  <a:prstClr val="black">
                    <a:tint val="75000"/>
                  </a:prstClr>
                </a:solidFill>
                <a:sym typeface="Arial"/>
              </a:rPr>
              <a:pPr/>
              <a:t>‹Nº›</a:t>
            </a:fld>
            <a:endParaRPr lang="es-ES">
              <a:solidFill>
                <a:prstClr val="black">
                  <a:tint val="75000"/>
                </a:prstClr>
              </a:solidFill>
              <a:sym typeface="Arial"/>
            </a:endParaRPr>
          </a:p>
        </p:txBody>
      </p:sp>
      <p:pic>
        <p:nvPicPr>
          <p:cNvPr id="7" name="6 Imagen" descr="4.jpg"/>
          <p:cNvPicPr>
            <a:picLocks noChangeAspect="1"/>
          </p:cNvPicPr>
          <p:nvPr userDrawn="1"/>
        </p:nvPicPr>
        <p:blipFill>
          <a:blip r:embed="rId12" cstate="print"/>
          <a:stretch>
            <a:fillRect/>
          </a:stretch>
        </p:blipFill>
        <p:spPr>
          <a:xfrm>
            <a:off x="-122035" y="-125231"/>
            <a:ext cx="9302547" cy="7010615"/>
          </a:xfrm>
          <a:prstGeom prst="rect">
            <a:avLst/>
          </a:prstGeom>
        </p:spPr>
      </p:pic>
    </p:spTree>
    <p:extLst>
      <p:ext uri="{BB962C8B-B14F-4D97-AF65-F5344CB8AC3E}">
        <p14:creationId xmlns:p14="http://schemas.microsoft.com/office/powerpoint/2010/main" val="375439596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commons.apache.org/proper/commons-collections/apidocs/org/apache/commons/collections4/trie/PatriciaTrie.htm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68760"/>
            <a:ext cx="5029200" cy="1470025"/>
          </a:xfrm>
        </p:spPr>
        <p:txBody>
          <a:bodyPr/>
          <a:lstStyle/>
          <a:p>
            <a:r>
              <a:rPr lang="es-ES_tradnl" dirty="0"/>
              <a:t>Algoritmos y Estructuras de Datos II</a:t>
            </a:r>
            <a:endParaRPr lang="en-US" dirty="0"/>
          </a:p>
        </p:txBody>
      </p:sp>
      <p:sp>
        <p:nvSpPr>
          <p:cNvPr id="3" name="Subtitle 2"/>
          <p:cNvSpPr>
            <a:spLocks noGrp="1"/>
          </p:cNvSpPr>
          <p:nvPr>
            <p:ph type="subTitle" idx="1"/>
          </p:nvPr>
        </p:nvSpPr>
        <p:spPr/>
        <p:txBody>
          <a:bodyPr>
            <a:normAutofit/>
          </a:bodyPr>
          <a:lstStyle/>
          <a:p>
            <a:r>
              <a:rPr lang="es-ES" dirty="0"/>
              <a:t>Arboles genéricos, Tries y Arboles B</a:t>
            </a:r>
            <a:endParaRPr lang="en-US" dirty="0"/>
          </a:p>
        </p:txBody>
      </p:sp>
    </p:spTree>
    <p:extLst>
      <p:ext uri="{BB962C8B-B14F-4D97-AF65-F5344CB8AC3E}">
        <p14:creationId xmlns:p14="http://schemas.microsoft.com/office/powerpoint/2010/main" val="289546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err="1"/>
              <a:t>Recorrer</a:t>
            </a:r>
            <a:r>
              <a:rPr lang="en-US" dirty="0"/>
              <a:t> el </a:t>
            </a:r>
            <a:r>
              <a:rPr lang="en-US" dirty="0" err="1"/>
              <a:t>siguiente</a:t>
            </a:r>
            <a:r>
              <a:rPr lang="en-US" dirty="0"/>
              <a:t> </a:t>
            </a:r>
            <a:r>
              <a:rPr lang="en-US" dirty="0" err="1"/>
              <a:t>árbol</a:t>
            </a:r>
            <a:r>
              <a:rPr lang="en-US" dirty="0"/>
              <a:t> en </a:t>
            </a:r>
            <a:r>
              <a:rPr lang="en-US" dirty="0" err="1"/>
              <a:t>preorden</a:t>
            </a:r>
            <a:r>
              <a:rPr lang="en-US" dirty="0"/>
              <a:t> y </a:t>
            </a:r>
            <a:r>
              <a:rPr lang="en-US" dirty="0" err="1"/>
              <a:t>postorden</a:t>
            </a:r>
            <a:endParaRPr lang="en-US" dirty="0"/>
          </a:p>
        </p:txBody>
      </p:sp>
      <p:sp>
        <p:nvSpPr>
          <p:cNvPr id="2" name="Content Placeholder 1"/>
          <p:cNvSpPr>
            <a:spLocks noGrp="1"/>
          </p:cNvSpPr>
          <p:nvPr>
            <p:ph idx="1"/>
          </p:nvPr>
        </p:nvSpPr>
        <p:spPr/>
        <p:txBody>
          <a:bodyPr/>
          <a:lstStyle/>
          <a:p>
            <a:endParaRPr lang="en-US" dirty="0"/>
          </a:p>
        </p:txBody>
      </p:sp>
      <p:sp>
        <p:nvSpPr>
          <p:cNvPr id="8" name="Footer Placeholder 3"/>
          <p:cNvSpPr>
            <a:spLocks noGrp="1"/>
          </p:cNvSpPr>
          <p:nvPr>
            <p:ph type="ftr" sz="quarter" idx="11"/>
          </p:nvPr>
        </p:nvSpPr>
        <p:spPr/>
        <p:txBody>
          <a:bodyPr/>
          <a:lstStyle/>
          <a:p>
            <a:r>
              <a:rPr lang="es-ES"/>
              <a:t>Algoritmos y Estructuras de Datos II</a:t>
            </a:r>
          </a:p>
        </p:txBody>
      </p:sp>
      <p:sp>
        <p:nvSpPr>
          <p:cNvPr id="9" name="Slide Number Placeholder 4"/>
          <p:cNvSpPr>
            <a:spLocks noGrp="1"/>
          </p:cNvSpPr>
          <p:nvPr>
            <p:ph type="sldNum" sz="quarter" idx="12"/>
          </p:nvPr>
        </p:nvSpPr>
        <p:spPr/>
        <p:txBody>
          <a:bodyPr/>
          <a:lstStyle/>
          <a:p>
            <a:fld id="{8C95E67D-F9EB-48BB-8EDF-CAF1A07AC2A8}" type="slidenum">
              <a:rPr lang="es-ES"/>
              <a:pPr/>
              <a:t>10</a:t>
            </a:fld>
            <a:endParaRPr lang="es-ES"/>
          </a:p>
        </p:txBody>
      </p:sp>
      <p:pic>
        <p:nvPicPr>
          <p:cNvPr id="15364" name="Picture 4"/>
          <p:cNvPicPr>
            <a:picLocks noChangeAspect="1" noChangeArrowheads="1"/>
          </p:cNvPicPr>
          <p:nvPr/>
        </p:nvPicPr>
        <p:blipFill>
          <a:blip r:embed="rId3" cstate="print"/>
          <a:srcRect r="33333" b="14286"/>
          <a:stretch>
            <a:fillRect/>
          </a:stretch>
        </p:blipFill>
        <p:spPr bwMode="auto">
          <a:xfrm>
            <a:off x="838200" y="1586345"/>
            <a:ext cx="7315200" cy="5056095"/>
          </a:xfrm>
          <a:prstGeom prst="rect">
            <a:avLst/>
          </a:prstGeom>
          <a:no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s-ES" dirty="0"/>
              <a:t>Representación de árboles genéricos</a:t>
            </a:r>
            <a:endParaRPr lang="en-US" dirty="0"/>
          </a:p>
        </p:txBody>
      </p:sp>
      <p:pic>
        <p:nvPicPr>
          <p:cNvPr id="95235" name="Picture 3"/>
          <p:cNvPicPr>
            <a:picLocks noGrp="1" noChangeAspect="1" noChangeArrowheads="1"/>
          </p:cNvPicPr>
          <p:nvPr>
            <p:ph idx="1"/>
          </p:nvPr>
        </p:nvPicPr>
        <p:blipFill>
          <a:blip r:embed="rId3" cstate="print"/>
          <a:stretch>
            <a:fillRect/>
          </a:stretch>
        </p:blipFill>
        <p:spPr>
          <a:xfrm>
            <a:off x="4571996" y="4098922"/>
            <a:ext cx="8" cy="6"/>
          </a:xfrm>
          <a:noFill/>
          <a:ln/>
        </p:spPr>
      </p:pic>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11C7D9C9-FBDE-4BBC-824F-35ECFD794CB7}" type="slidenum">
              <a:rPr lang="es-ES"/>
              <a:pPr/>
              <a:t>11</a:t>
            </a:fld>
            <a:endParaRPr lang="es-ES"/>
          </a:p>
        </p:txBody>
      </p:sp>
      <p:sp>
        <p:nvSpPr>
          <p:cNvPr id="2" name="CuadroTexto 1"/>
          <p:cNvSpPr txBox="1"/>
          <p:nvPr/>
        </p:nvSpPr>
        <p:spPr>
          <a:xfrm>
            <a:off x="595098" y="1676400"/>
            <a:ext cx="8091702" cy="4832092"/>
          </a:xfrm>
          <a:prstGeom prst="rect">
            <a:avLst/>
          </a:prstGeom>
          <a:noFill/>
        </p:spPr>
        <p:txBody>
          <a:bodyPr wrap="none" rtlCol="0">
            <a:spAutoFit/>
          </a:bodyPr>
          <a:lstStyle/>
          <a:p>
            <a:r>
              <a:rPr lang="es-419" sz="2800" dirty="0"/>
              <a:t>La representación gráfica dibujada es una </a:t>
            </a:r>
          </a:p>
          <a:p>
            <a:r>
              <a:rPr lang="es-419" sz="2800" dirty="0"/>
              <a:t>buena imagen intuitiva del modelo, pero no </a:t>
            </a:r>
          </a:p>
          <a:p>
            <a:r>
              <a:rPr lang="es-419" sz="2800" dirty="0"/>
              <a:t>implica ninguna implementación en particular.</a:t>
            </a:r>
          </a:p>
          <a:p>
            <a:endParaRPr lang="es-419" sz="2800" dirty="0"/>
          </a:p>
          <a:p>
            <a:endParaRPr lang="es-419" sz="2800" dirty="0"/>
          </a:p>
          <a:p>
            <a:r>
              <a:rPr lang="es-419" sz="2800" dirty="0"/>
              <a:t>¿Con qué estructuras de datos se pueden</a:t>
            </a:r>
          </a:p>
          <a:p>
            <a:r>
              <a:rPr lang="es-419" sz="2800" dirty="0"/>
              <a:t> implementar los árboles?</a:t>
            </a:r>
          </a:p>
          <a:p>
            <a:endParaRPr lang="es-419" sz="2800"/>
          </a:p>
          <a:p>
            <a:endParaRPr lang="es-419" sz="2800" dirty="0"/>
          </a:p>
          <a:p>
            <a:endParaRPr lang="es-419" sz="2800" dirty="0"/>
          </a:p>
          <a:p>
            <a:r>
              <a:rPr lang="es-419" sz="2800" dirty="0"/>
              <a:t>¿Cómo sería la estructura de un nodo?</a:t>
            </a:r>
            <a:endParaRPr lang="es-UY"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s-ES" dirty="0"/>
              <a:t>Representación de árboles genéricos</a:t>
            </a:r>
            <a:endParaRPr lang="en-US" dirty="0"/>
          </a:p>
        </p:txBody>
      </p:sp>
      <p:pic>
        <p:nvPicPr>
          <p:cNvPr id="95235" name="Picture 3"/>
          <p:cNvPicPr>
            <a:picLocks noGrp="1" noChangeAspect="1" noChangeArrowheads="1"/>
          </p:cNvPicPr>
          <p:nvPr>
            <p:ph idx="1"/>
          </p:nvPr>
        </p:nvPicPr>
        <p:blipFill>
          <a:blip r:embed="rId3" cstate="print"/>
          <a:stretch>
            <a:fillRect/>
          </a:stretch>
        </p:blipFill>
        <p:spPr>
          <a:xfrm>
            <a:off x="4571996" y="4098922"/>
            <a:ext cx="8" cy="6"/>
          </a:xfrm>
          <a:noFill/>
          <a:ln/>
        </p:spPr>
      </p:pic>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11C7D9C9-FBDE-4BBC-824F-35ECFD794CB7}" type="slidenum">
              <a:rPr lang="es-ES"/>
              <a:pPr/>
              <a:t>12</a:t>
            </a:fld>
            <a:endParaRPr lang="es-ES"/>
          </a:p>
        </p:txBody>
      </p:sp>
      <p:sp>
        <p:nvSpPr>
          <p:cNvPr id="2" name="CuadroTexto 1"/>
          <p:cNvSpPr txBox="1"/>
          <p:nvPr/>
        </p:nvSpPr>
        <p:spPr>
          <a:xfrm>
            <a:off x="595098" y="1524000"/>
            <a:ext cx="7534435" cy="400110"/>
          </a:xfrm>
          <a:prstGeom prst="rect">
            <a:avLst/>
          </a:prstGeom>
          <a:noFill/>
        </p:spPr>
        <p:txBody>
          <a:bodyPr wrap="none" rtlCol="0">
            <a:spAutoFit/>
          </a:bodyPr>
          <a:lstStyle/>
          <a:p>
            <a:r>
              <a:rPr lang="es-419" sz="2000" dirty="0"/>
              <a:t>¿Por ejemplo, se puede representar un árbol con un vector?</a:t>
            </a:r>
            <a:endParaRPr lang="es-UY" sz="2000" dirty="0"/>
          </a:p>
        </p:txBody>
      </p:sp>
    </p:spTree>
    <p:extLst>
      <p:ext uri="{BB962C8B-B14F-4D97-AF65-F5344CB8AC3E}">
        <p14:creationId xmlns:p14="http://schemas.microsoft.com/office/powerpoint/2010/main" val="1075523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s-ES" sz="3200" dirty="0"/>
              <a:t>Representación</a:t>
            </a:r>
            <a:r>
              <a:rPr lang="es-ES" dirty="0"/>
              <a:t> de árboles genéricos</a:t>
            </a:r>
            <a:endParaRPr lang="en-US" dirty="0"/>
          </a:p>
        </p:txBody>
      </p:sp>
      <p:pic>
        <p:nvPicPr>
          <p:cNvPr id="95235" name="Picture 3"/>
          <p:cNvPicPr>
            <a:picLocks noGrp="1" noChangeAspect="1" noChangeArrowheads="1"/>
          </p:cNvPicPr>
          <p:nvPr>
            <p:ph idx="1"/>
          </p:nvPr>
        </p:nvPicPr>
        <p:blipFill>
          <a:blip r:embed="rId3" cstate="print"/>
          <a:stretch>
            <a:fillRect/>
          </a:stretch>
        </p:blipFill>
        <p:spPr>
          <a:xfrm>
            <a:off x="4571996" y="3624866"/>
            <a:ext cx="8" cy="6"/>
          </a:xfrm>
          <a:noFill/>
          <a:ln/>
        </p:spPr>
      </p:pic>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11C7D9C9-FBDE-4BBC-824F-35ECFD794CB7}" type="slidenum">
              <a:rPr lang="es-ES"/>
              <a:pPr/>
              <a:t>13</a:t>
            </a:fld>
            <a:endParaRPr lang="es-ES"/>
          </a:p>
        </p:txBody>
      </p:sp>
      <p:sp>
        <p:nvSpPr>
          <p:cNvPr id="2" name="CuadroTexto 1"/>
          <p:cNvSpPr txBox="1"/>
          <p:nvPr/>
        </p:nvSpPr>
        <p:spPr>
          <a:xfrm>
            <a:off x="595098" y="1524000"/>
            <a:ext cx="7534435" cy="400110"/>
          </a:xfrm>
          <a:prstGeom prst="rect">
            <a:avLst/>
          </a:prstGeom>
          <a:noFill/>
        </p:spPr>
        <p:txBody>
          <a:bodyPr wrap="none" rtlCol="0">
            <a:spAutoFit/>
          </a:bodyPr>
          <a:lstStyle/>
          <a:p>
            <a:r>
              <a:rPr lang="es-419" sz="2000" dirty="0"/>
              <a:t>¿Por ejemplo, se puede representar un árbol con un vector?</a:t>
            </a:r>
            <a:endParaRPr lang="es-UY" sz="2000" dirty="0"/>
          </a:p>
        </p:txBody>
      </p:sp>
      <p:graphicFrame>
        <p:nvGraphicFramePr>
          <p:cNvPr id="6" name="Tabla 5"/>
          <p:cNvGraphicFramePr>
            <a:graphicFrameLocks noGrp="1"/>
          </p:cNvGraphicFramePr>
          <p:nvPr>
            <p:extLst>
              <p:ext uri="{D42A27DB-BD31-4B8C-83A1-F6EECF244321}">
                <p14:modId xmlns:p14="http://schemas.microsoft.com/office/powerpoint/2010/main" val="237862580"/>
              </p:ext>
            </p:extLst>
          </p:nvPr>
        </p:nvGraphicFramePr>
        <p:xfrm>
          <a:off x="1314314" y="1981200"/>
          <a:ext cx="6096002" cy="147320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479357022"/>
                    </a:ext>
                  </a:extLst>
                </a:gridCol>
                <a:gridCol w="554182">
                  <a:extLst>
                    <a:ext uri="{9D8B030D-6E8A-4147-A177-3AD203B41FA5}">
                      <a16:colId xmlns:a16="http://schemas.microsoft.com/office/drawing/2014/main" val="3995803879"/>
                    </a:ext>
                  </a:extLst>
                </a:gridCol>
                <a:gridCol w="554182">
                  <a:extLst>
                    <a:ext uri="{9D8B030D-6E8A-4147-A177-3AD203B41FA5}">
                      <a16:colId xmlns:a16="http://schemas.microsoft.com/office/drawing/2014/main" val="4040836589"/>
                    </a:ext>
                  </a:extLst>
                </a:gridCol>
                <a:gridCol w="554182">
                  <a:extLst>
                    <a:ext uri="{9D8B030D-6E8A-4147-A177-3AD203B41FA5}">
                      <a16:colId xmlns:a16="http://schemas.microsoft.com/office/drawing/2014/main" val="103554962"/>
                    </a:ext>
                  </a:extLst>
                </a:gridCol>
                <a:gridCol w="554182">
                  <a:extLst>
                    <a:ext uri="{9D8B030D-6E8A-4147-A177-3AD203B41FA5}">
                      <a16:colId xmlns:a16="http://schemas.microsoft.com/office/drawing/2014/main" val="2517913816"/>
                    </a:ext>
                  </a:extLst>
                </a:gridCol>
                <a:gridCol w="554182">
                  <a:extLst>
                    <a:ext uri="{9D8B030D-6E8A-4147-A177-3AD203B41FA5}">
                      <a16:colId xmlns:a16="http://schemas.microsoft.com/office/drawing/2014/main" val="3179577755"/>
                    </a:ext>
                  </a:extLst>
                </a:gridCol>
                <a:gridCol w="554182">
                  <a:extLst>
                    <a:ext uri="{9D8B030D-6E8A-4147-A177-3AD203B41FA5}">
                      <a16:colId xmlns:a16="http://schemas.microsoft.com/office/drawing/2014/main" val="673858122"/>
                    </a:ext>
                  </a:extLst>
                </a:gridCol>
                <a:gridCol w="554182">
                  <a:extLst>
                    <a:ext uri="{9D8B030D-6E8A-4147-A177-3AD203B41FA5}">
                      <a16:colId xmlns:a16="http://schemas.microsoft.com/office/drawing/2014/main" val="1270059868"/>
                    </a:ext>
                  </a:extLst>
                </a:gridCol>
                <a:gridCol w="554182">
                  <a:extLst>
                    <a:ext uri="{9D8B030D-6E8A-4147-A177-3AD203B41FA5}">
                      <a16:colId xmlns:a16="http://schemas.microsoft.com/office/drawing/2014/main" val="1339206348"/>
                    </a:ext>
                  </a:extLst>
                </a:gridCol>
                <a:gridCol w="554182">
                  <a:extLst>
                    <a:ext uri="{9D8B030D-6E8A-4147-A177-3AD203B41FA5}">
                      <a16:colId xmlns:a16="http://schemas.microsoft.com/office/drawing/2014/main" val="1434430454"/>
                    </a:ext>
                  </a:extLst>
                </a:gridCol>
                <a:gridCol w="554182">
                  <a:extLst>
                    <a:ext uri="{9D8B030D-6E8A-4147-A177-3AD203B41FA5}">
                      <a16:colId xmlns:a16="http://schemas.microsoft.com/office/drawing/2014/main" val="1894509079"/>
                    </a:ext>
                  </a:extLst>
                </a:gridCol>
              </a:tblGrid>
              <a:tr h="370840">
                <a:tc>
                  <a:txBody>
                    <a:bodyPr/>
                    <a:lstStyle/>
                    <a:p>
                      <a:pPr algn="ctr"/>
                      <a:r>
                        <a:rPr lang="es-419" sz="1200" b="0" dirty="0">
                          <a:solidFill>
                            <a:schemeClr val="tx1"/>
                          </a:solidFill>
                        </a:rPr>
                        <a:t>0</a:t>
                      </a:r>
                      <a:endParaRPr lang="es-UY" sz="1200" b="0" dirty="0">
                        <a:solidFill>
                          <a:schemeClr val="tx1"/>
                        </a:solidFill>
                      </a:endParaRPr>
                    </a:p>
                  </a:txBody>
                  <a:tcPr>
                    <a:noFill/>
                  </a:tcPr>
                </a:tc>
                <a:tc>
                  <a:txBody>
                    <a:bodyPr/>
                    <a:lstStyle/>
                    <a:p>
                      <a:pPr algn="ctr"/>
                      <a:r>
                        <a:rPr lang="es-419" sz="1200" b="0" dirty="0">
                          <a:solidFill>
                            <a:schemeClr val="tx1"/>
                          </a:solidFill>
                        </a:rPr>
                        <a:t>1</a:t>
                      </a:r>
                      <a:endParaRPr lang="es-UY" sz="1200" b="0" dirty="0">
                        <a:solidFill>
                          <a:schemeClr val="tx1"/>
                        </a:solidFill>
                      </a:endParaRPr>
                    </a:p>
                  </a:txBody>
                  <a:tcPr>
                    <a:noFill/>
                  </a:tcPr>
                </a:tc>
                <a:tc>
                  <a:txBody>
                    <a:bodyPr/>
                    <a:lstStyle/>
                    <a:p>
                      <a:pPr algn="ctr"/>
                      <a:r>
                        <a:rPr lang="es-419" sz="1200" b="0" dirty="0">
                          <a:solidFill>
                            <a:schemeClr val="tx1"/>
                          </a:solidFill>
                        </a:rPr>
                        <a:t>2</a:t>
                      </a:r>
                      <a:endParaRPr lang="es-UY" sz="1200" b="0" dirty="0">
                        <a:solidFill>
                          <a:schemeClr val="tx1"/>
                        </a:solidFill>
                      </a:endParaRPr>
                    </a:p>
                  </a:txBody>
                  <a:tcPr>
                    <a:noFill/>
                  </a:tcPr>
                </a:tc>
                <a:tc>
                  <a:txBody>
                    <a:bodyPr/>
                    <a:lstStyle/>
                    <a:p>
                      <a:pPr algn="ctr"/>
                      <a:r>
                        <a:rPr lang="es-419" sz="1200" b="0" dirty="0">
                          <a:solidFill>
                            <a:schemeClr val="tx1"/>
                          </a:solidFill>
                        </a:rPr>
                        <a:t>3</a:t>
                      </a:r>
                      <a:endParaRPr lang="es-UY" sz="1200" b="0" dirty="0">
                        <a:solidFill>
                          <a:schemeClr val="tx1"/>
                        </a:solidFill>
                      </a:endParaRPr>
                    </a:p>
                  </a:txBody>
                  <a:tcPr>
                    <a:noFill/>
                  </a:tcPr>
                </a:tc>
                <a:tc>
                  <a:txBody>
                    <a:bodyPr/>
                    <a:lstStyle/>
                    <a:p>
                      <a:pPr algn="ctr"/>
                      <a:r>
                        <a:rPr lang="es-419" sz="1200" b="0" dirty="0">
                          <a:solidFill>
                            <a:schemeClr val="tx1"/>
                          </a:solidFill>
                        </a:rPr>
                        <a:t>4</a:t>
                      </a:r>
                      <a:endParaRPr lang="es-UY" sz="1200" b="0" dirty="0">
                        <a:solidFill>
                          <a:schemeClr val="tx1"/>
                        </a:solidFill>
                      </a:endParaRPr>
                    </a:p>
                  </a:txBody>
                  <a:tcPr>
                    <a:noFill/>
                  </a:tcPr>
                </a:tc>
                <a:tc>
                  <a:txBody>
                    <a:bodyPr/>
                    <a:lstStyle/>
                    <a:p>
                      <a:pPr algn="ctr"/>
                      <a:r>
                        <a:rPr lang="es-419" sz="1200" b="0" dirty="0">
                          <a:solidFill>
                            <a:schemeClr val="tx1"/>
                          </a:solidFill>
                        </a:rPr>
                        <a:t>5</a:t>
                      </a:r>
                      <a:endParaRPr lang="es-UY" sz="1200" b="0" dirty="0">
                        <a:solidFill>
                          <a:schemeClr val="tx1"/>
                        </a:solidFill>
                      </a:endParaRPr>
                    </a:p>
                  </a:txBody>
                  <a:tcPr>
                    <a:noFill/>
                  </a:tcPr>
                </a:tc>
                <a:tc>
                  <a:txBody>
                    <a:bodyPr/>
                    <a:lstStyle/>
                    <a:p>
                      <a:pPr algn="ctr"/>
                      <a:r>
                        <a:rPr lang="es-419" sz="1200" b="0" dirty="0">
                          <a:solidFill>
                            <a:schemeClr val="tx1"/>
                          </a:solidFill>
                        </a:rPr>
                        <a:t>6</a:t>
                      </a:r>
                      <a:endParaRPr lang="es-UY" sz="1200" b="0" dirty="0">
                        <a:solidFill>
                          <a:schemeClr val="tx1"/>
                        </a:solidFill>
                      </a:endParaRPr>
                    </a:p>
                  </a:txBody>
                  <a:tcPr>
                    <a:noFill/>
                  </a:tcPr>
                </a:tc>
                <a:tc>
                  <a:txBody>
                    <a:bodyPr/>
                    <a:lstStyle/>
                    <a:p>
                      <a:pPr algn="ctr"/>
                      <a:r>
                        <a:rPr lang="es-419" sz="1200" b="0" dirty="0">
                          <a:solidFill>
                            <a:schemeClr val="tx1"/>
                          </a:solidFill>
                        </a:rPr>
                        <a:t>7</a:t>
                      </a:r>
                      <a:endParaRPr lang="es-UY" sz="1200" b="0" dirty="0">
                        <a:solidFill>
                          <a:schemeClr val="tx1"/>
                        </a:solidFill>
                      </a:endParaRPr>
                    </a:p>
                  </a:txBody>
                  <a:tcPr>
                    <a:noFill/>
                  </a:tcPr>
                </a:tc>
                <a:tc>
                  <a:txBody>
                    <a:bodyPr/>
                    <a:lstStyle/>
                    <a:p>
                      <a:pPr algn="ctr"/>
                      <a:r>
                        <a:rPr lang="es-419" sz="1200" b="0" dirty="0">
                          <a:solidFill>
                            <a:schemeClr val="tx1"/>
                          </a:solidFill>
                        </a:rPr>
                        <a:t>8</a:t>
                      </a:r>
                      <a:endParaRPr lang="es-UY" sz="1200" b="0" dirty="0">
                        <a:solidFill>
                          <a:schemeClr val="tx1"/>
                        </a:solidFill>
                      </a:endParaRPr>
                    </a:p>
                  </a:txBody>
                  <a:tcPr>
                    <a:noFill/>
                  </a:tcPr>
                </a:tc>
                <a:tc>
                  <a:txBody>
                    <a:bodyPr/>
                    <a:lstStyle/>
                    <a:p>
                      <a:pPr algn="ctr"/>
                      <a:r>
                        <a:rPr lang="es-419" sz="1200" b="0" dirty="0">
                          <a:solidFill>
                            <a:schemeClr val="tx1"/>
                          </a:solidFill>
                        </a:rPr>
                        <a:t>9</a:t>
                      </a:r>
                      <a:endParaRPr lang="es-UY" sz="1200" b="0" dirty="0">
                        <a:solidFill>
                          <a:schemeClr val="tx1"/>
                        </a:solidFill>
                      </a:endParaRPr>
                    </a:p>
                  </a:txBody>
                  <a:tcPr>
                    <a:noFill/>
                  </a:tcPr>
                </a:tc>
                <a:tc>
                  <a:txBody>
                    <a:bodyPr/>
                    <a:lstStyle/>
                    <a:p>
                      <a:pPr algn="ctr"/>
                      <a:r>
                        <a:rPr lang="es-419" sz="1200" b="0" dirty="0">
                          <a:solidFill>
                            <a:schemeClr val="tx1"/>
                          </a:solidFill>
                        </a:rPr>
                        <a:t>10</a:t>
                      </a:r>
                      <a:endParaRPr lang="es-UY" sz="1200" b="0" dirty="0">
                        <a:solidFill>
                          <a:schemeClr val="tx1"/>
                        </a:solidFill>
                      </a:endParaRPr>
                    </a:p>
                  </a:txBody>
                  <a:tcPr>
                    <a:noFill/>
                  </a:tcPr>
                </a:tc>
                <a:extLst>
                  <a:ext uri="{0D108BD9-81ED-4DB2-BD59-A6C34878D82A}">
                    <a16:rowId xmlns:a16="http://schemas.microsoft.com/office/drawing/2014/main" val="2531439494"/>
                  </a:ext>
                </a:extLst>
              </a:tr>
              <a:tr h="370840">
                <a:tc>
                  <a:txBody>
                    <a:bodyPr/>
                    <a:lstStyle/>
                    <a:p>
                      <a:pPr algn="ctr"/>
                      <a:r>
                        <a:rPr lang="es-419" b="1" dirty="0">
                          <a:solidFill>
                            <a:schemeClr val="tx1"/>
                          </a:solidFill>
                        </a:rPr>
                        <a:t>A</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B</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C</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D</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E</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F</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G</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H</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I</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J</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K</a:t>
                      </a:r>
                      <a:endParaRPr lang="es-UY" b="1"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2096321124"/>
                  </a:ext>
                </a:extLst>
              </a:tr>
              <a:tr h="185420">
                <a:tc>
                  <a:txBody>
                    <a:bodyPr/>
                    <a:lstStyle/>
                    <a:p>
                      <a:pPr algn="ctr"/>
                      <a:r>
                        <a:rPr lang="es-419" b="1" dirty="0">
                          <a:solidFill>
                            <a:schemeClr val="tx1"/>
                          </a:solidFill>
                        </a:rPr>
                        <a:t>-1</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0</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0</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0</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0</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1</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1</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3</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4</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4</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9</a:t>
                      </a:r>
                      <a:endParaRPr lang="es-UY" b="1"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4003568218"/>
                  </a:ext>
                </a:extLst>
              </a:tr>
              <a:tr h="185420">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a:solidFill>
                          <a:schemeClr val="tx1"/>
                        </a:solidFill>
                      </a:endParaRPr>
                    </a:p>
                  </a:txBody>
                  <a:tcPr>
                    <a:solidFill>
                      <a:schemeClr val="accent1">
                        <a:lumMod val="40000"/>
                        <a:lumOff val="60000"/>
                      </a:schemeClr>
                    </a:solidFill>
                  </a:tcPr>
                </a:tc>
                <a:tc>
                  <a:txBody>
                    <a:bodyPr/>
                    <a:lstStyle/>
                    <a:p>
                      <a:endParaRPr lang="es-UY">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979360009"/>
                  </a:ext>
                </a:extLst>
              </a:tr>
            </a:tbl>
          </a:graphicData>
        </a:graphic>
      </p:graphicFrame>
      <p:grpSp>
        <p:nvGrpSpPr>
          <p:cNvPr id="13" name="Grupo 12"/>
          <p:cNvGrpSpPr/>
          <p:nvPr/>
        </p:nvGrpSpPr>
        <p:grpSpPr>
          <a:xfrm>
            <a:off x="1447800" y="3268172"/>
            <a:ext cx="304800" cy="1447800"/>
            <a:chOff x="1447800" y="3742228"/>
            <a:chExt cx="304800" cy="1447800"/>
          </a:xfrm>
        </p:grpSpPr>
        <p:cxnSp>
          <p:nvCxnSpPr>
            <p:cNvPr id="8" name="Conector recto de flecha 7"/>
            <p:cNvCxnSpPr>
              <a:endCxn id="11"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16" name="Grupo 15"/>
          <p:cNvGrpSpPr/>
          <p:nvPr/>
        </p:nvGrpSpPr>
        <p:grpSpPr>
          <a:xfrm>
            <a:off x="1992627" y="3268172"/>
            <a:ext cx="304800" cy="1447800"/>
            <a:chOff x="1447800" y="3742228"/>
            <a:chExt cx="304800" cy="1447800"/>
          </a:xfrm>
        </p:grpSpPr>
        <p:cxnSp>
          <p:nvCxnSpPr>
            <p:cNvPr id="17" name="Conector recto de flecha 16"/>
            <p:cNvCxnSpPr>
              <a:endCxn id="18"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19" name="Grupo 18"/>
          <p:cNvGrpSpPr/>
          <p:nvPr/>
        </p:nvGrpSpPr>
        <p:grpSpPr>
          <a:xfrm>
            <a:off x="2537456" y="3261646"/>
            <a:ext cx="304800" cy="1447800"/>
            <a:chOff x="1447800" y="3742228"/>
            <a:chExt cx="304800" cy="1447800"/>
          </a:xfrm>
        </p:grpSpPr>
        <p:cxnSp>
          <p:nvCxnSpPr>
            <p:cNvPr id="20" name="Conector recto de flecha 19"/>
            <p:cNvCxnSpPr>
              <a:endCxn id="21"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22" name="Grupo 21"/>
          <p:cNvGrpSpPr/>
          <p:nvPr/>
        </p:nvGrpSpPr>
        <p:grpSpPr>
          <a:xfrm>
            <a:off x="3097532" y="3268172"/>
            <a:ext cx="304800" cy="1447800"/>
            <a:chOff x="1447800" y="3742228"/>
            <a:chExt cx="304800" cy="1447800"/>
          </a:xfrm>
        </p:grpSpPr>
        <p:cxnSp>
          <p:nvCxnSpPr>
            <p:cNvPr id="23" name="Conector recto de flecha 22"/>
            <p:cNvCxnSpPr>
              <a:endCxn id="2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25" name="Grupo 24"/>
          <p:cNvGrpSpPr/>
          <p:nvPr/>
        </p:nvGrpSpPr>
        <p:grpSpPr>
          <a:xfrm>
            <a:off x="3657608" y="3268172"/>
            <a:ext cx="304800" cy="1447800"/>
            <a:chOff x="1447800" y="3742228"/>
            <a:chExt cx="304800" cy="1447800"/>
          </a:xfrm>
        </p:grpSpPr>
        <p:cxnSp>
          <p:nvCxnSpPr>
            <p:cNvPr id="26" name="Conector recto de flecha 25"/>
            <p:cNvCxnSpPr>
              <a:endCxn id="27"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ángulo 26"/>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28" name="Grupo 27"/>
          <p:cNvGrpSpPr/>
          <p:nvPr/>
        </p:nvGrpSpPr>
        <p:grpSpPr>
          <a:xfrm>
            <a:off x="4217684" y="3280872"/>
            <a:ext cx="304800" cy="1447800"/>
            <a:chOff x="1447800" y="3742228"/>
            <a:chExt cx="304800" cy="1447800"/>
          </a:xfrm>
        </p:grpSpPr>
        <p:cxnSp>
          <p:nvCxnSpPr>
            <p:cNvPr id="29" name="Conector recto de flecha 28"/>
            <p:cNvCxnSpPr>
              <a:endCxn id="30"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ángulo 29"/>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31" name="Grupo 30"/>
          <p:cNvGrpSpPr/>
          <p:nvPr/>
        </p:nvGrpSpPr>
        <p:grpSpPr>
          <a:xfrm>
            <a:off x="4777760" y="3280872"/>
            <a:ext cx="304800" cy="1447800"/>
            <a:chOff x="1447800" y="3742228"/>
            <a:chExt cx="304800" cy="1447800"/>
          </a:xfrm>
        </p:grpSpPr>
        <p:cxnSp>
          <p:nvCxnSpPr>
            <p:cNvPr id="32" name="Conector recto de flecha 31"/>
            <p:cNvCxnSpPr>
              <a:endCxn id="33"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34" name="Grupo 33"/>
          <p:cNvGrpSpPr/>
          <p:nvPr/>
        </p:nvGrpSpPr>
        <p:grpSpPr>
          <a:xfrm>
            <a:off x="5305361" y="3280872"/>
            <a:ext cx="304800" cy="1447800"/>
            <a:chOff x="1447800" y="3742228"/>
            <a:chExt cx="304800" cy="1447800"/>
          </a:xfrm>
        </p:grpSpPr>
        <p:cxnSp>
          <p:nvCxnSpPr>
            <p:cNvPr id="35" name="Conector recto de flecha 34"/>
            <p:cNvCxnSpPr>
              <a:endCxn id="36"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ángulo 35"/>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37" name="Grupo 36"/>
          <p:cNvGrpSpPr/>
          <p:nvPr/>
        </p:nvGrpSpPr>
        <p:grpSpPr>
          <a:xfrm>
            <a:off x="5867400" y="3280872"/>
            <a:ext cx="304800" cy="1447800"/>
            <a:chOff x="1447800" y="3742228"/>
            <a:chExt cx="304800" cy="1447800"/>
          </a:xfrm>
        </p:grpSpPr>
        <p:cxnSp>
          <p:nvCxnSpPr>
            <p:cNvPr id="38" name="Conector recto de flecha 37"/>
            <p:cNvCxnSpPr>
              <a:endCxn id="39"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ángulo 38"/>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40" name="Grupo 39"/>
          <p:cNvGrpSpPr/>
          <p:nvPr/>
        </p:nvGrpSpPr>
        <p:grpSpPr>
          <a:xfrm>
            <a:off x="6427492" y="3280872"/>
            <a:ext cx="304800" cy="1447800"/>
            <a:chOff x="1447800" y="3742228"/>
            <a:chExt cx="304800" cy="1447800"/>
          </a:xfrm>
        </p:grpSpPr>
        <p:cxnSp>
          <p:nvCxnSpPr>
            <p:cNvPr id="41" name="Conector recto de flecha 40"/>
            <p:cNvCxnSpPr>
              <a:endCxn id="42"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ángulo 41"/>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43" name="Grupo 42"/>
          <p:cNvGrpSpPr/>
          <p:nvPr/>
        </p:nvGrpSpPr>
        <p:grpSpPr>
          <a:xfrm>
            <a:off x="6962821" y="3280872"/>
            <a:ext cx="304800" cy="1447800"/>
            <a:chOff x="1447800" y="3742228"/>
            <a:chExt cx="304800" cy="1447800"/>
          </a:xfrm>
        </p:grpSpPr>
        <p:cxnSp>
          <p:nvCxnSpPr>
            <p:cNvPr id="44" name="Conector recto de flecha 43"/>
            <p:cNvCxnSpPr>
              <a:endCxn id="45"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ángulo 44"/>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spTree>
    <p:extLst>
      <p:ext uri="{BB962C8B-B14F-4D97-AF65-F5344CB8AC3E}">
        <p14:creationId xmlns:p14="http://schemas.microsoft.com/office/powerpoint/2010/main" val="2989886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s-ES" sz="3200" dirty="0"/>
              <a:t>Representación</a:t>
            </a:r>
            <a:r>
              <a:rPr lang="es-ES" dirty="0"/>
              <a:t> de árboles genéricos</a:t>
            </a:r>
            <a:endParaRPr lang="en-US" dirty="0"/>
          </a:p>
        </p:txBody>
      </p:sp>
      <p:pic>
        <p:nvPicPr>
          <p:cNvPr id="95235" name="Picture 3"/>
          <p:cNvPicPr>
            <a:picLocks noGrp="1" noChangeAspect="1" noChangeArrowheads="1"/>
          </p:cNvPicPr>
          <p:nvPr>
            <p:ph idx="1"/>
          </p:nvPr>
        </p:nvPicPr>
        <p:blipFill>
          <a:blip r:embed="rId3" cstate="print"/>
          <a:stretch>
            <a:fillRect/>
          </a:stretch>
        </p:blipFill>
        <p:spPr>
          <a:xfrm>
            <a:off x="4571996" y="3624866"/>
            <a:ext cx="8" cy="6"/>
          </a:xfrm>
          <a:noFill/>
          <a:ln/>
        </p:spPr>
      </p:pic>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11C7D9C9-FBDE-4BBC-824F-35ECFD794CB7}" type="slidenum">
              <a:rPr lang="es-ES"/>
              <a:pPr/>
              <a:t>14</a:t>
            </a:fld>
            <a:endParaRPr lang="es-ES"/>
          </a:p>
        </p:txBody>
      </p:sp>
      <p:sp>
        <p:nvSpPr>
          <p:cNvPr id="2" name="CuadroTexto 1"/>
          <p:cNvSpPr txBox="1"/>
          <p:nvPr/>
        </p:nvSpPr>
        <p:spPr>
          <a:xfrm>
            <a:off x="595098" y="1524000"/>
            <a:ext cx="7534435" cy="400110"/>
          </a:xfrm>
          <a:prstGeom prst="rect">
            <a:avLst/>
          </a:prstGeom>
          <a:noFill/>
        </p:spPr>
        <p:txBody>
          <a:bodyPr wrap="none" rtlCol="0">
            <a:spAutoFit/>
          </a:bodyPr>
          <a:lstStyle/>
          <a:p>
            <a:r>
              <a:rPr lang="es-419" sz="2000" dirty="0"/>
              <a:t>¿Por ejemplo, se puede representar un árbol con un vector?</a:t>
            </a:r>
            <a:endParaRPr lang="es-UY" sz="2000" dirty="0"/>
          </a:p>
        </p:txBody>
      </p:sp>
      <p:graphicFrame>
        <p:nvGraphicFramePr>
          <p:cNvPr id="6" name="Tabla 5"/>
          <p:cNvGraphicFramePr>
            <a:graphicFrameLocks noGrp="1"/>
          </p:cNvGraphicFramePr>
          <p:nvPr/>
        </p:nvGraphicFramePr>
        <p:xfrm>
          <a:off x="1314314" y="1981200"/>
          <a:ext cx="6096002" cy="147320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479357022"/>
                    </a:ext>
                  </a:extLst>
                </a:gridCol>
                <a:gridCol w="554182">
                  <a:extLst>
                    <a:ext uri="{9D8B030D-6E8A-4147-A177-3AD203B41FA5}">
                      <a16:colId xmlns:a16="http://schemas.microsoft.com/office/drawing/2014/main" val="3995803879"/>
                    </a:ext>
                  </a:extLst>
                </a:gridCol>
                <a:gridCol w="554182">
                  <a:extLst>
                    <a:ext uri="{9D8B030D-6E8A-4147-A177-3AD203B41FA5}">
                      <a16:colId xmlns:a16="http://schemas.microsoft.com/office/drawing/2014/main" val="4040836589"/>
                    </a:ext>
                  </a:extLst>
                </a:gridCol>
                <a:gridCol w="554182">
                  <a:extLst>
                    <a:ext uri="{9D8B030D-6E8A-4147-A177-3AD203B41FA5}">
                      <a16:colId xmlns:a16="http://schemas.microsoft.com/office/drawing/2014/main" val="103554962"/>
                    </a:ext>
                  </a:extLst>
                </a:gridCol>
                <a:gridCol w="554182">
                  <a:extLst>
                    <a:ext uri="{9D8B030D-6E8A-4147-A177-3AD203B41FA5}">
                      <a16:colId xmlns:a16="http://schemas.microsoft.com/office/drawing/2014/main" val="2517913816"/>
                    </a:ext>
                  </a:extLst>
                </a:gridCol>
                <a:gridCol w="554182">
                  <a:extLst>
                    <a:ext uri="{9D8B030D-6E8A-4147-A177-3AD203B41FA5}">
                      <a16:colId xmlns:a16="http://schemas.microsoft.com/office/drawing/2014/main" val="3179577755"/>
                    </a:ext>
                  </a:extLst>
                </a:gridCol>
                <a:gridCol w="554182">
                  <a:extLst>
                    <a:ext uri="{9D8B030D-6E8A-4147-A177-3AD203B41FA5}">
                      <a16:colId xmlns:a16="http://schemas.microsoft.com/office/drawing/2014/main" val="673858122"/>
                    </a:ext>
                  </a:extLst>
                </a:gridCol>
                <a:gridCol w="554182">
                  <a:extLst>
                    <a:ext uri="{9D8B030D-6E8A-4147-A177-3AD203B41FA5}">
                      <a16:colId xmlns:a16="http://schemas.microsoft.com/office/drawing/2014/main" val="1270059868"/>
                    </a:ext>
                  </a:extLst>
                </a:gridCol>
                <a:gridCol w="554182">
                  <a:extLst>
                    <a:ext uri="{9D8B030D-6E8A-4147-A177-3AD203B41FA5}">
                      <a16:colId xmlns:a16="http://schemas.microsoft.com/office/drawing/2014/main" val="1339206348"/>
                    </a:ext>
                  </a:extLst>
                </a:gridCol>
                <a:gridCol w="554182">
                  <a:extLst>
                    <a:ext uri="{9D8B030D-6E8A-4147-A177-3AD203B41FA5}">
                      <a16:colId xmlns:a16="http://schemas.microsoft.com/office/drawing/2014/main" val="1434430454"/>
                    </a:ext>
                  </a:extLst>
                </a:gridCol>
                <a:gridCol w="554182">
                  <a:extLst>
                    <a:ext uri="{9D8B030D-6E8A-4147-A177-3AD203B41FA5}">
                      <a16:colId xmlns:a16="http://schemas.microsoft.com/office/drawing/2014/main" val="1894509079"/>
                    </a:ext>
                  </a:extLst>
                </a:gridCol>
              </a:tblGrid>
              <a:tr h="370840">
                <a:tc>
                  <a:txBody>
                    <a:bodyPr/>
                    <a:lstStyle/>
                    <a:p>
                      <a:pPr algn="ctr"/>
                      <a:r>
                        <a:rPr lang="es-419" sz="1200" b="0" dirty="0">
                          <a:solidFill>
                            <a:schemeClr val="tx1"/>
                          </a:solidFill>
                        </a:rPr>
                        <a:t>0</a:t>
                      </a:r>
                      <a:endParaRPr lang="es-UY" sz="1200" b="0" dirty="0">
                        <a:solidFill>
                          <a:schemeClr val="tx1"/>
                        </a:solidFill>
                      </a:endParaRPr>
                    </a:p>
                  </a:txBody>
                  <a:tcPr>
                    <a:noFill/>
                  </a:tcPr>
                </a:tc>
                <a:tc>
                  <a:txBody>
                    <a:bodyPr/>
                    <a:lstStyle/>
                    <a:p>
                      <a:pPr algn="ctr"/>
                      <a:r>
                        <a:rPr lang="es-419" sz="1200" b="0" dirty="0">
                          <a:solidFill>
                            <a:schemeClr val="tx1"/>
                          </a:solidFill>
                        </a:rPr>
                        <a:t>1</a:t>
                      </a:r>
                      <a:endParaRPr lang="es-UY" sz="1200" b="0" dirty="0">
                        <a:solidFill>
                          <a:schemeClr val="tx1"/>
                        </a:solidFill>
                      </a:endParaRPr>
                    </a:p>
                  </a:txBody>
                  <a:tcPr>
                    <a:noFill/>
                  </a:tcPr>
                </a:tc>
                <a:tc>
                  <a:txBody>
                    <a:bodyPr/>
                    <a:lstStyle/>
                    <a:p>
                      <a:pPr algn="ctr"/>
                      <a:r>
                        <a:rPr lang="es-419" sz="1200" b="0" dirty="0">
                          <a:solidFill>
                            <a:schemeClr val="tx1"/>
                          </a:solidFill>
                        </a:rPr>
                        <a:t>2</a:t>
                      </a:r>
                      <a:endParaRPr lang="es-UY" sz="1200" b="0" dirty="0">
                        <a:solidFill>
                          <a:schemeClr val="tx1"/>
                        </a:solidFill>
                      </a:endParaRPr>
                    </a:p>
                  </a:txBody>
                  <a:tcPr>
                    <a:noFill/>
                  </a:tcPr>
                </a:tc>
                <a:tc>
                  <a:txBody>
                    <a:bodyPr/>
                    <a:lstStyle/>
                    <a:p>
                      <a:pPr algn="ctr"/>
                      <a:r>
                        <a:rPr lang="es-419" sz="1200" b="0" dirty="0">
                          <a:solidFill>
                            <a:schemeClr val="tx1"/>
                          </a:solidFill>
                        </a:rPr>
                        <a:t>3</a:t>
                      </a:r>
                      <a:endParaRPr lang="es-UY" sz="1200" b="0" dirty="0">
                        <a:solidFill>
                          <a:schemeClr val="tx1"/>
                        </a:solidFill>
                      </a:endParaRPr>
                    </a:p>
                  </a:txBody>
                  <a:tcPr>
                    <a:noFill/>
                  </a:tcPr>
                </a:tc>
                <a:tc>
                  <a:txBody>
                    <a:bodyPr/>
                    <a:lstStyle/>
                    <a:p>
                      <a:pPr algn="ctr"/>
                      <a:r>
                        <a:rPr lang="es-419" sz="1200" b="0" dirty="0">
                          <a:solidFill>
                            <a:schemeClr val="tx1"/>
                          </a:solidFill>
                        </a:rPr>
                        <a:t>4</a:t>
                      </a:r>
                      <a:endParaRPr lang="es-UY" sz="1200" b="0" dirty="0">
                        <a:solidFill>
                          <a:schemeClr val="tx1"/>
                        </a:solidFill>
                      </a:endParaRPr>
                    </a:p>
                  </a:txBody>
                  <a:tcPr>
                    <a:noFill/>
                  </a:tcPr>
                </a:tc>
                <a:tc>
                  <a:txBody>
                    <a:bodyPr/>
                    <a:lstStyle/>
                    <a:p>
                      <a:pPr algn="ctr"/>
                      <a:r>
                        <a:rPr lang="es-419" sz="1200" b="0" dirty="0">
                          <a:solidFill>
                            <a:schemeClr val="tx1"/>
                          </a:solidFill>
                        </a:rPr>
                        <a:t>5</a:t>
                      </a:r>
                      <a:endParaRPr lang="es-UY" sz="1200" b="0" dirty="0">
                        <a:solidFill>
                          <a:schemeClr val="tx1"/>
                        </a:solidFill>
                      </a:endParaRPr>
                    </a:p>
                  </a:txBody>
                  <a:tcPr>
                    <a:noFill/>
                  </a:tcPr>
                </a:tc>
                <a:tc>
                  <a:txBody>
                    <a:bodyPr/>
                    <a:lstStyle/>
                    <a:p>
                      <a:pPr algn="ctr"/>
                      <a:r>
                        <a:rPr lang="es-419" sz="1200" b="0" dirty="0">
                          <a:solidFill>
                            <a:schemeClr val="tx1"/>
                          </a:solidFill>
                        </a:rPr>
                        <a:t>6</a:t>
                      </a:r>
                      <a:endParaRPr lang="es-UY" sz="1200" b="0" dirty="0">
                        <a:solidFill>
                          <a:schemeClr val="tx1"/>
                        </a:solidFill>
                      </a:endParaRPr>
                    </a:p>
                  </a:txBody>
                  <a:tcPr>
                    <a:noFill/>
                  </a:tcPr>
                </a:tc>
                <a:tc>
                  <a:txBody>
                    <a:bodyPr/>
                    <a:lstStyle/>
                    <a:p>
                      <a:pPr algn="ctr"/>
                      <a:r>
                        <a:rPr lang="es-419" sz="1200" b="0" dirty="0">
                          <a:solidFill>
                            <a:schemeClr val="tx1"/>
                          </a:solidFill>
                        </a:rPr>
                        <a:t>7</a:t>
                      </a:r>
                      <a:endParaRPr lang="es-UY" sz="1200" b="0" dirty="0">
                        <a:solidFill>
                          <a:schemeClr val="tx1"/>
                        </a:solidFill>
                      </a:endParaRPr>
                    </a:p>
                  </a:txBody>
                  <a:tcPr>
                    <a:noFill/>
                  </a:tcPr>
                </a:tc>
                <a:tc>
                  <a:txBody>
                    <a:bodyPr/>
                    <a:lstStyle/>
                    <a:p>
                      <a:pPr algn="ctr"/>
                      <a:r>
                        <a:rPr lang="es-419" sz="1200" b="0" dirty="0">
                          <a:solidFill>
                            <a:schemeClr val="tx1"/>
                          </a:solidFill>
                        </a:rPr>
                        <a:t>8</a:t>
                      </a:r>
                      <a:endParaRPr lang="es-UY" sz="1200" b="0" dirty="0">
                        <a:solidFill>
                          <a:schemeClr val="tx1"/>
                        </a:solidFill>
                      </a:endParaRPr>
                    </a:p>
                  </a:txBody>
                  <a:tcPr>
                    <a:noFill/>
                  </a:tcPr>
                </a:tc>
                <a:tc>
                  <a:txBody>
                    <a:bodyPr/>
                    <a:lstStyle/>
                    <a:p>
                      <a:pPr algn="ctr"/>
                      <a:r>
                        <a:rPr lang="es-419" sz="1200" b="0" dirty="0">
                          <a:solidFill>
                            <a:schemeClr val="tx1"/>
                          </a:solidFill>
                        </a:rPr>
                        <a:t>9</a:t>
                      </a:r>
                      <a:endParaRPr lang="es-UY" sz="1200" b="0" dirty="0">
                        <a:solidFill>
                          <a:schemeClr val="tx1"/>
                        </a:solidFill>
                      </a:endParaRPr>
                    </a:p>
                  </a:txBody>
                  <a:tcPr>
                    <a:noFill/>
                  </a:tcPr>
                </a:tc>
                <a:tc>
                  <a:txBody>
                    <a:bodyPr/>
                    <a:lstStyle/>
                    <a:p>
                      <a:pPr algn="ctr"/>
                      <a:r>
                        <a:rPr lang="es-419" sz="1200" b="0" dirty="0">
                          <a:solidFill>
                            <a:schemeClr val="tx1"/>
                          </a:solidFill>
                        </a:rPr>
                        <a:t>10</a:t>
                      </a:r>
                      <a:endParaRPr lang="es-UY" sz="1200" b="0" dirty="0">
                        <a:solidFill>
                          <a:schemeClr val="tx1"/>
                        </a:solidFill>
                      </a:endParaRPr>
                    </a:p>
                  </a:txBody>
                  <a:tcPr>
                    <a:noFill/>
                  </a:tcPr>
                </a:tc>
                <a:extLst>
                  <a:ext uri="{0D108BD9-81ED-4DB2-BD59-A6C34878D82A}">
                    <a16:rowId xmlns:a16="http://schemas.microsoft.com/office/drawing/2014/main" val="2531439494"/>
                  </a:ext>
                </a:extLst>
              </a:tr>
              <a:tr h="370840">
                <a:tc>
                  <a:txBody>
                    <a:bodyPr/>
                    <a:lstStyle/>
                    <a:p>
                      <a:pPr algn="ctr"/>
                      <a:r>
                        <a:rPr lang="es-419" b="1" dirty="0">
                          <a:solidFill>
                            <a:schemeClr val="tx1"/>
                          </a:solidFill>
                        </a:rPr>
                        <a:t>A</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B</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C</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D</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E</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F</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G</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H</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I</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J</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K</a:t>
                      </a:r>
                      <a:endParaRPr lang="es-UY" b="1"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2096321124"/>
                  </a:ext>
                </a:extLst>
              </a:tr>
              <a:tr h="185420">
                <a:tc>
                  <a:txBody>
                    <a:bodyPr/>
                    <a:lstStyle/>
                    <a:p>
                      <a:pPr algn="ctr"/>
                      <a:r>
                        <a:rPr lang="es-419" b="1" dirty="0">
                          <a:solidFill>
                            <a:schemeClr val="tx1"/>
                          </a:solidFill>
                        </a:rPr>
                        <a:t>-1</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0</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0</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0</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0</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1</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1</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3</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4</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4</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9</a:t>
                      </a:r>
                      <a:endParaRPr lang="es-UY" b="1"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4003568218"/>
                  </a:ext>
                </a:extLst>
              </a:tr>
              <a:tr h="185420">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a:solidFill>
                          <a:schemeClr val="tx1"/>
                        </a:solidFill>
                      </a:endParaRPr>
                    </a:p>
                  </a:txBody>
                  <a:tcPr>
                    <a:solidFill>
                      <a:schemeClr val="accent1">
                        <a:lumMod val="40000"/>
                        <a:lumOff val="60000"/>
                      </a:schemeClr>
                    </a:solidFill>
                  </a:tcPr>
                </a:tc>
                <a:tc>
                  <a:txBody>
                    <a:bodyPr/>
                    <a:lstStyle/>
                    <a:p>
                      <a:endParaRPr lang="es-UY">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979360009"/>
                  </a:ext>
                </a:extLst>
              </a:tr>
            </a:tbl>
          </a:graphicData>
        </a:graphic>
      </p:graphicFrame>
      <p:grpSp>
        <p:nvGrpSpPr>
          <p:cNvPr id="13" name="Grupo 12"/>
          <p:cNvGrpSpPr/>
          <p:nvPr/>
        </p:nvGrpSpPr>
        <p:grpSpPr>
          <a:xfrm>
            <a:off x="1447800" y="3268172"/>
            <a:ext cx="304800" cy="1447800"/>
            <a:chOff x="1447800" y="3742228"/>
            <a:chExt cx="304800" cy="1447800"/>
          </a:xfrm>
        </p:grpSpPr>
        <p:cxnSp>
          <p:nvCxnSpPr>
            <p:cNvPr id="8" name="Conector recto de flecha 7"/>
            <p:cNvCxnSpPr>
              <a:endCxn id="11"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16" name="Grupo 15"/>
          <p:cNvGrpSpPr/>
          <p:nvPr/>
        </p:nvGrpSpPr>
        <p:grpSpPr>
          <a:xfrm>
            <a:off x="1992627" y="3268172"/>
            <a:ext cx="304800" cy="1447800"/>
            <a:chOff x="1447800" y="3742228"/>
            <a:chExt cx="304800" cy="1447800"/>
          </a:xfrm>
        </p:grpSpPr>
        <p:cxnSp>
          <p:nvCxnSpPr>
            <p:cNvPr id="17" name="Conector recto de flecha 16"/>
            <p:cNvCxnSpPr>
              <a:endCxn id="18"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19" name="Grupo 18"/>
          <p:cNvGrpSpPr/>
          <p:nvPr/>
        </p:nvGrpSpPr>
        <p:grpSpPr>
          <a:xfrm>
            <a:off x="2537456" y="3261646"/>
            <a:ext cx="304800" cy="1447800"/>
            <a:chOff x="1447800" y="3742228"/>
            <a:chExt cx="304800" cy="1447800"/>
          </a:xfrm>
        </p:grpSpPr>
        <p:cxnSp>
          <p:nvCxnSpPr>
            <p:cNvPr id="20" name="Conector recto de flecha 19"/>
            <p:cNvCxnSpPr>
              <a:endCxn id="21"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22" name="Grupo 21"/>
          <p:cNvGrpSpPr/>
          <p:nvPr/>
        </p:nvGrpSpPr>
        <p:grpSpPr>
          <a:xfrm>
            <a:off x="3097532" y="3268172"/>
            <a:ext cx="304800" cy="1447800"/>
            <a:chOff x="1447800" y="3742228"/>
            <a:chExt cx="304800" cy="1447800"/>
          </a:xfrm>
        </p:grpSpPr>
        <p:cxnSp>
          <p:nvCxnSpPr>
            <p:cNvPr id="23" name="Conector recto de flecha 22"/>
            <p:cNvCxnSpPr>
              <a:endCxn id="2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25" name="Grupo 24"/>
          <p:cNvGrpSpPr/>
          <p:nvPr/>
        </p:nvGrpSpPr>
        <p:grpSpPr>
          <a:xfrm>
            <a:off x="3657608" y="3268172"/>
            <a:ext cx="304800" cy="1447800"/>
            <a:chOff x="1447800" y="3742228"/>
            <a:chExt cx="304800" cy="1447800"/>
          </a:xfrm>
        </p:grpSpPr>
        <p:cxnSp>
          <p:nvCxnSpPr>
            <p:cNvPr id="26" name="Conector recto de flecha 25"/>
            <p:cNvCxnSpPr>
              <a:endCxn id="27"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ángulo 26"/>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28" name="Grupo 27"/>
          <p:cNvGrpSpPr/>
          <p:nvPr/>
        </p:nvGrpSpPr>
        <p:grpSpPr>
          <a:xfrm>
            <a:off x="4217684" y="3280872"/>
            <a:ext cx="304800" cy="1447800"/>
            <a:chOff x="1447800" y="3742228"/>
            <a:chExt cx="304800" cy="1447800"/>
          </a:xfrm>
        </p:grpSpPr>
        <p:cxnSp>
          <p:nvCxnSpPr>
            <p:cNvPr id="29" name="Conector recto de flecha 28"/>
            <p:cNvCxnSpPr>
              <a:endCxn id="30"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ángulo 29"/>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31" name="Grupo 30"/>
          <p:cNvGrpSpPr/>
          <p:nvPr/>
        </p:nvGrpSpPr>
        <p:grpSpPr>
          <a:xfrm>
            <a:off x="4777760" y="3280872"/>
            <a:ext cx="304800" cy="1447800"/>
            <a:chOff x="1447800" y="3742228"/>
            <a:chExt cx="304800" cy="1447800"/>
          </a:xfrm>
        </p:grpSpPr>
        <p:cxnSp>
          <p:nvCxnSpPr>
            <p:cNvPr id="32" name="Conector recto de flecha 31"/>
            <p:cNvCxnSpPr>
              <a:endCxn id="33"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34" name="Grupo 33"/>
          <p:cNvGrpSpPr/>
          <p:nvPr/>
        </p:nvGrpSpPr>
        <p:grpSpPr>
          <a:xfrm>
            <a:off x="5305361" y="3280872"/>
            <a:ext cx="304800" cy="1447800"/>
            <a:chOff x="1447800" y="3742228"/>
            <a:chExt cx="304800" cy="1447800"/>
          </a:xfrm>
        </p:grpSpPr>
        <p:cxnSp>
          <p:nvCxnSpPr>
            <p:cNvPr id="35" name="Conector recto de flecha 34"/>
            <p:cNvCxnSpPr>
              <a:endCxn id="36"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ángulo 35"/>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37" name="Grupo 36"/>
          <p:cNvGrpSpPr/>
          <p:nvPr/>
        </p:nvGrpSpPr>
        <p:grpSpPr>
          <a:xfrm>
            <a:off x="5867400" y="3280872"/>
            <a:ext cx="304800" cy="1447800"/>
            <a:chOff x="1447800" y="3742228"/>
            <a:chExt cx="304800" cy="1447800"/>
          </a:xfrm>
        </p:grpSpPr>
        <p:cxnSp>
          <p:nvCxnSpPr>
            <p:cNvPr id="38" name="Conector recto de flecha 37"/>
            <p:cNvCxnSpPr>
              <a:endCxn id="39"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ángulo 38"/>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40" name="Grupo 39"/>
          <p:cNvGrpSpPr/>
          <p:nvPr/>
        </p:nvGrpSpPr>
        <p:grpSpPr>
          <a:xfrm>
            <a:off x="6427492" y="3280872"/>
            <a:ext cx="304800" cy="1447800"/>
            <a:chOff x="1447800" y="3742228"/>
            <a:chExt cx="304800" cy="1447800"/>
          </a:xfrm>
        </p:grpSpPr>
        <p:cxnSp>
          <p:nvCxnSpPr>
            <p:cNvPr id="41" name="Conector recto de flecha 40"/>
            <p:cNvCxnSpPr>
              <a:endCxn id="42"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ángulo 41"/>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43" name="Grupo 42"/>
          <p:cNvGrpSpPr/>
          <p:nvPr/>
        </p:nvGrpSpPr>
        <p:grpSpPr>
          <a:xfrm>
            <a:off x="6962821" y="3280872"/>
            <a:ext cx="304800" cy="1447800"/>
            <a:chOff x="1447800" y="3742228"/>
            <a:chExt cx="304800" cy="1447800"/>
          </a:xfrm>
        </p:grpSpPr>
        <p:cxnSp>
          <p:nvCxnSpPr>
            <p:cNvPr id="44" name="Conector recto de flecha 43"/>
            <p:cNvCxnSpPr>
              <a:endCxn id="45"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ángulo 44"/>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sp>
        <p:nvSpPr>
          <p:cNvPr id="46" name="CuadroTexto 45"/>
          <p:cNvSpPr txBox="1"/>
          <p:nvPr/>
        </p:nvSpPr>
        <p:spPr>
          <a:xfrm>
            <a:off x="755266" y="4822855"/>
            <a:ext cx="8327921" cy="1323439"/>
          </a:xfrm>
          <a:prstGeom prst="rect">
            <a:avLst/>
          </a:prstGeom>
          <a:noFill/>
        </p:spPr>
        <p:txBody>
          <a:bodyPr wrap="none" rtlCol="0">
            <a:spAutoFit/>
          </a:bodyPr>
          <a:lstStyle/>
          <a:p>
            <a:r>
              <a:rPr lang="es-419" sz="2000" dirty="0"/>
              <a:t>¿Cada elemento del vector es un nodo, y cada nodo contiene una </a:t>
            </a:r>
          </a:p>
          <a:p>
            <a:r>
              <a:rPr lang="es-419" sz="2000" dirty="0"/>
              <a:t>“etiqueta”, una referencia a su padre (una posición en el vector) y</a:t>
            </a:r>
          </a:p>
          <a:p>
            <a:r>
              <a:rPr lang="es-419" sz="2000" dirty="0"/>
              <a:t>una referencia al elemento de datos del contexto (paciente, curso, </a:t>
            </a:r>
          </a:p>
          <a:p>
            <a:r>
              <a:rPr lang="es-419" sz="2000" dirty="0"/>
              <a:t>cliente, ….)</a:t>
            </a:r>
            <a:endParaRPr lang="es-UY" sz="2000" dirty="0"/>
          </a:p>
        </p:txBody>
      </p:sp>
      <p:sp>
        <p:nvSpPr>
          <p:cNvPr id="47" name="CuadroTexto 46"/>
          <p:cNvSpPr txBox="1"/>
          <p:nvPr/>
        </p:nvSpPr>
        <p:spPr>
          <a:xfrm>
            <a:off x="755266" y="6117930"/>
            <a:ext cx="2834687" cy="400110"/>
          </a:xfrm>
          <a:prstGeom prst="rect">
            <a:avLst/>
          </a:prstGeom>
          <a:noFill/>
        </p:spPr>
        <p:txBody>
          <a:bodyPr wrap="none" rtlCol="0">
            <a:spAutoFit/>
          </a:bodyPr>
          <a:lstStyle/>
          <a:p>
            <a:r>
              <a:rPr lang="es-419" sz="2000" dirty="0"/>
              <a:t>Ventajas, desventajas</a:t>
            </a:r>
            <a:endParaRPr lang="es-UY" sz="2000" dirty="0"/>
          </a:p>
        </p:txBody>
      </p:sp>
    </p:spTree>
    <p:extLst>
      <p:ext uri="{BB962C8B-B14F-4D97-AF65-F5344CB8AC3E}">
        <p14:creationId xmlns:p14="http://schemas.microsoft.com/office/powerpoint/2010/main" val="128409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s-ES" sz="3200" dirty="0"/>
              <a:t>Representación</a:t>
            </a:r>
            <a:r>
              <a:rPr lang="es-ES" dirty="0"/>
              <a:t> de árboles genéricos</a:t>
            </a:r>
            <a:endParaRPr lang="en-US" dirty="0"/>
          </a:p>
        </p:txBody>
      </p:sp>
      <p:pic>
        <p:nvPicPr>
          <p:cNvPr id="95235" name="Picture 3"/>
          <p:cNvPicPr>
            <a:picLocks noGrp="1" noChangeAspect="1" noChangeArrowheads="1"/>
          </p:cNvPicPr>
          <p:nvPr>
            <p:ph idx="1"/>
          </p:nvPr>
        </p:nvPicPr>
        <p:blipFill>
          <a:blip r:embed="rId3" cstate="print"/>
          <a:stretch>
            <a:fillRect/>
          </a:stretch>
        </p:blipFill>
        <p:spPr>
          <a:xfrm>
            <a:off x="4571996" y="3624866"/>
            <a:ext cx="8" cy="6"/>
          </a:xfrm>
          <a:noFill/>
          <a:ln/>
        </p:spPr>
      </p:pic>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11C7D9C9-FBDE-4BBC-824F-35ECFD794CB7}" type="slidenum">
              <a:rPr lang="es-ES"/>
              <a:pPr/>
              <a:t>15</a:t>
            </a:fld>
            <a:endParaRPr lang="es-ES"/>
          </a:p>
        </p:txBody>
      </p:sp>
      <p:sp>
        <p:nvSpPr>
          <p:cNvPr id="2" name="CuadroTexto 1"/>
          <p:cNvSpPr txBox="1"/>
          <p:nvPr/>
        </p:nvSpPr>
        <p:spPr>
          <a:xfrm>
            <a:off x="595098" y="1524000"/>
            <a:ext cx="7534435" cy="400110"/>
          </a:xfrm>
          <a:prstGeom prst="rect">
            <a:avLst/>
          </a:prstGeom>
          <a:noFill/>
        </p:spPr>
        <p:txBody>
          <a:bodyPr wrap="none" rtlCol="0">
            <a:spAutoFit/>
          </a:bodyPr>
          <a:lstStyle/>
          <a:p>
            <a:r>
              <a:rPr lang="es-419" sz="2000" dirty="0"/>
              <a:t>¿Por ejemplo, se puede representar un árbol con un vector?</a:t>
            </a:r>
            <a:endParaRPr lang="es-UY" sz="2000" dirty="0"/>
          </a:p>
        </p:txBody>
      </p:sp>
      <p:graphicFrame>
        <p:nvGraphicFramePr>
          <p:cNvPr id="6" name="Tabla 5"/>
          <p:cNvGraphicFramePr>
            <a:graphicFrameLocks noGrp="1"/>
          </p:cNvGraphicFramePr>
          <p:nvPr/>
        </p:nvGraphicFramePr>
        <p:xfrm>
          <a:off x="1314314" y="1981200"/>
          <a:ext cx="6096002" cy="147320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479357022"/>
                    </a:ext>
                  </a:extLst>
                </a:gridCol>
                <a:gridCol w="554182">
                  <a:extLst>
                    <a:ext uri="{9D8B030D-6E8A-4147-A177-3AD203B41FA5}">
                      <a16:colId xmlns:a16="http://schemas.microsoft.com/office/drawing/2014/main" val="3995803879"/>
                    </a:ext>
                  </a:extLst>
                </a:gridCol>
                <a:gridCol w="554182">
                  <a:extLst>
                    <a:ext uri="{9D8B030D-6E8A-4147-A177-3AD203B41FA5}">
                      <a16:colId xmlns:a16="http://schemas.microsoft.com/office/drawing/2014/main" val="4040836589"/>
                    </a:ext>
                  </a:extLst>
                </a:gridCol>
                <a:gridCol w="554182">
                  <a:extLst>
                    <a:ext uri="{9D8B030D-6E8A-4147-A177-3AD203B41FA5}">
                      <a16:colId xmlns:a16="http://schemas.microsoft.com/office/drawing/2014/main" val="103554962"/>
                    </a:ext>
                  </a:extLst>
                </a:gridCol>
                <a:gridCol w="554182">
                  <a:extLst>
                    <a:ext uri="{9D8B030D-6E8A-4147-A177-3AD203B41FA5}">
                      <a16:colId xmlns:a16="http://schemas.microsoft.com/office/drawing/2014/main" val="2517913816"/>
                    </a:ext>
                  </a:extLst>
                </a:gridCol>
                <a:gridCol w="554182">
                  <a:extLst>
                    <a:ext uri="{9D8B030D-6E8A-4147-A177-3AD203B41FA5}">
                      <a16:colId xmlns:a16="http://schemas.microsoft.com/office/drawing/2014/main" val="3179577755"/>
                    </a:ext>
                  </a:extLst>
                </a:gridCol>
                <a:gridCol w="554182">
                  <a:extLst>
                    <a:ext uri="{9D8B030D-6E8A-4147-A177-3AD203B41FA5}">
                      <a16:colId xmlns:a16="http://schemas.microsoft.com/office/drawing/2014/main" val="673858122"/>
                    </a:ext>
                  </a:extLst>
                </a:gridCol>
                <a:gridCol w="554182">
                  <a:extLst>
                    <a:ext uri="{9D8B030D-6E8A-4147-A177-3AD203B41FA5}">
                      <a16:colId xmlns:a16="http://schemas.microsoft.com/office/drawing/2014/main" val="1270059868"/>
                    </a:ext>
                  </a:extLst>
                </a:gridCol>
                <a:gridCol w="554182">
                  <a:extLst>
                    <a:ext uri="{9D8B030D-6E8A-4147-A177-3AD203B41FA5}">
                      <a16:colId xmlns:a16="http://schemas.microsoft.com/office/drawing/2014/main" val="1339206348"/>
                    </a:ext>
                  </a:extLst>
                </a:gridCol>
                <a:gridCol w="554182">
                  <a:extLst>
                    <a:ext uri="{9D8B030D-6E8A-4147-A177-3AD203B41FA5}">
                      <a16:colId xmlns:a16="http://schemas.microsoft.com/office/drawing/2014/main" val="1434430454"/>
                    </a:ext>
                  </a:extLst>
                </a:gridCol>
                <a:gridCol w="554182">
                  <a:extLst>
                    <a:ext uri="{9D8B030D-6E8A-4147-A177-3AD203B41FA5}">
                      <a16:colId xmlns:a16="http://schemas.microsoft.com/office/drawing/2014/main" val="1894509079"/>
                    </a:ext>
                  </a:extLst>
                </a:gridCol>
              </a:tblGrid>
              <a:tr h="370840">
                <a:tc>
                  <a:txBody>
                    <a:bodyPr/>
                    <a:lstStyle/>
                    <a:p>
                      <a:pPr algn="ctr"/>
                      <a:r>
                        <a:rPr lang="es-419" sz="1200" b="0" dirty="0">
                          <a:solidFill>
                            <a:schemeClr val="tx1"/>
                          </a:solidFill>
                        </a:rPr>
                        <a:t>0</a:t>
                      </a:r>
                      <a:endParaRPr lang="es-UY" sz="1200" b="0" dirty="0">
                        <a:solidFill>
                          <a:schemeClr val="tx1"/>
                        </a:solidFill>
                      </a:endParaRPr>
                    </a:p>
                  </a:txBody>
                  <a:tcPr>
                    <a:noFill/>
                  </a:tcPr>
                </a:tc>
                <a:tc>
                  <a:txBody>
                    <a:bodyPr/>
                    <a:lstStyle/>
                    <a:p>
                      <a:pPr algn="ctr"/>
                      <a:r>
                        <a:rPr lang="es-419" sz="1200" b="0" dirty="0">
                          <a:solidFill>
                            <a:schemeClr val="tx1"/>
                          </a:solidFill>
                        </a:rPr>
                        <a:t>1</a:t>
                      </a:r>
                      <a:endParaRPr lang="es-UY" sz="1200" b="0" dirty="0">
                        <a:solidFill>
                          <a:schemeClr val="tx1"/>
                        </a:solidFill>
                      </a:endParaRPr>
                    </a:p>
                  </a:txBody>
                  <a:tcPr>
                    <a:noFill/>
                  </a:tcPr>
                </a:tc>
                <a:tc>
                  <a:txBody>
                    <a:bodyPr/>
                    <a:lstStyle/>
                    <a:p>
                      <a:pPr algn="ctr"/>
                      <a:r>
                        <a:rPr lang="es-419" sz="1200" b="0" dirty="0">
                          <a:solidFill>
                            <a:schemeClr val="tx1"/>
                          </a:solidFill>
                        </a:rPr>
                        <a:t>2</a:t>
                      </a:r>
                      <a:endParaRPr lang="es-UY" sz="1200" b="0" dirty="0">
                        <a:solidFill>
                          <a:schemeClr val="tx1"/>
                        </a:solidFill>
                      </a:endParaRPr>
                    </a:p>
                  </a:txBody>
                  <a:tcPr>
                    <a:noFill/>
                  </a:tcPr>
                </a:tc>
                <a:tc>
                  <a:txBody>
                    <a:bodyPr/>
                    <a:lstStyle/>
                    <a:p>
                      <a:pPr algn="ctr"/>
                      <a:r>
                        <a:rPr lang="es-419" sz="1200" b="0" dirty="0">
                          <a:solidFill>
                            <a:schemeClr val="tx1"/>
                          </a:solidFill>
                        </a:rPr>
                        <a:t>3</a:t>
                      </a:r>
                      <a:endParaRPr lang="es-UY" sz="1200" b="0" dirty="0">
                        <a:solidFill>
                          <a:schemeClr val="tx1"/>
                        </a:solidFill>
                      </a:endParaRPr>
                    </a:p>
                  </a:txBody>
                  <a:tcPr>
                    <a:noFill/>
                  </a:tcPr>
                </a:tc>
                <a:tc>
                  <a:txBody>
                    <a:bodyPr/>
                    <a:lstStyle/>
                    <a:p>
                      <a:pPr algn="ctr"/>
                      <a:r>
                        <a:rPr lang="es-419" sz="1200" b="0" dirty="0">
                          <a:solidFill>
                            <a:schemeClr val="tx1"/>
                          </a:solidFill>
                        </a:rPr>
                        <a:t>4</a:t>
                      </a:r>
                      <a:endParaRPr lang="es-UY" sz="1200" b="0" dirty="0">
                        <a:solidFill>
                          <a:schemeClr val="tx1"/>
                        </a:solidFill>
                      </a:endParaRPr>
                    </a:p>
                  </a:txBody>
                  <a:tcPr>
                    <a:noFill/>
                  </a:tcPr>
                </a:tc>
                <a:tc>
                  <a:txBody>
                    <a:bodyPr/>
                    <a:lstStyle/>
                    <a:p>
                      <a:pPr algn="ctr"/>
                      <a:r>
                        <a:rPr lang="es-419" sz="1200" b="0" dirty="0">
                          <a:solidFill>
                            <a:schemeClr val="tx1"/>
                          </a:solidFill>
                        </a:rPr>
                        <a:t>5</a:t>
                      </a:r>
                      <a:endParaRPr lang="es-UY" sz="1200" b="0" dirty="0">
                        <a:solidFill>
                          <a:schemeClr val="tx1"/>
                        </a:solidFill>
                      </a:endParaRPr>
                    </a:p>
                  </a:txBody>
                  <a:tcPr>
                    <a:noFill/>
                  </a:tcPr>
                </a:tc>
                <a:tc>
                  <a:txBody>
                    <a:bodyPr/>
                    <a:lstStyle/>
                    <a:p>
                      <a:pPr algn="ctr"/>
                      <a:r>
                        <a:rPr lang="es-419" sz="1200" b="0" dirty="0">
                          <a:solidFill>
                            <a:schemeClr val="tx1"/>
                          </a:solidFill>
                        </a:rPr>
                        <a:t>6</a:t>
                      </a:r>
                      <a:endParaRPr lang="es-UY" sz="1200" b="0" dirty="0">
                        <a:solidFill>
                          <a:schemeClr val="tx1"/>
                        </a:solidFill>
                      </a:endParaRPr>
                    </a:p>
                  </a:txBody>
                  <a:tcPr>
                    <a:noFill/>
                  </a:tcPr>
                </a:tc>
                <a:tc>
                  <a:txBody>
                    <a:bodyPr/>
                    <a:lstStyle/>
                    <a:p>
                      <a:pPr algn="ctr"/>
                      <a:r>
                        <a:rPr lang="es-419" sz="1200" b="0" dirty="0">
                          <a:solidFill>
                            <a:schemeClr val="tx1"/>
                          </a:solidFill>
                        </a:rPr>
                        <a:t>7</a:t>
                      </a:r>
                      <a:endParaRPr lang="es-UY" sz="1200" b="0" dirty="0">
                        <a:solidFill>
                          <a:schemeClr val="tx1"/>
                        </a:solidFill>
                      </a:endParaRPr>
                    </a:p>
                  </a:txBody>
                  <a:tcPr>
                    <a:noFill/>
                  </a:tcPr>
                </a:tc>
                <a:tc>
                  <a:txBody>
                    <a:bodyPr/>
                    <a:lstStyle/>
                    <a:p>
                      <a:pPr algn="ctr"/>
                      <a:r>
                        <a:rPr lang="es-419" sz="1200" b="0" dirty="0">
                          <a:solidFill>
                            <a:schemeClr val="tx1"/>
                          </a:solidFill>
                        </a:rPr>
                        <a:t>8</a:t>
                      </a:r>
                      <a:endParaRPr lang="es-UY" sz="1200" b="0" dirty="0">
                        <a:solidFill>
                          <a:schemeClr val="tx1"/>
                        </a:solidFill>
                      </a:endParaRPr>
                    </a:p>
                  </a:txBody>
                  <a:tcPr>
                    <a:noFill/>
                  </a:tcPr>
                </a:tc>
                <a:tc>
                  <a:txBody>
                    <a:bodyPr/>
                    <a:lstStyle/>
                    <a:p>
                      <a:pPr algn="ctr"/>
                      <a:r>
                        <a:rPr lang="es-419" sz="1200" b="0" dirty="0">
                          <a:solidFill>
                            <a:schemeClr val="tx1"/>
                          </a:solidFill>
                        </a:rPr>
                        <a:t>9</a:t>
                      </a:r>
                      <a:endParaRPr lang="es-UY" sz="1200" b="0" dirty="0">
                        <a:solidFill>
                          <a:schemeClr val="tx1"/>
                        </a:solidFill>
                      </a:endParaRPr>
                    </a:p>
                  </a:txBody>
                  <a:tcPr>
                    <a:noFill/>
                  </a:tcPr>
                </a:tc>
                <a:tc>
                  <a:txBody>
                    <a:bodyPr/>
                    <a:lstStyle/>
                    <a:p>
                      <a:pPr algn="ctr"/>
                      <a:r>
                        <a:rPr lang="es-419" sz="1200" b="0" dirty="0">
                          <a:solidFill>
                            <a:schemeClr val="tx1"/>
                          </a:solidFill>
                        </a:rPr>
                        <a:t>10</a:t>
                      </a:r>
                      <a:endParaRPr lang="es-UY" sz="1200" b="0" dirty="0">
                        <a:solidFill>
                          <a:schemeClr val="tx1"/>
                        </a:solidFill>
                      </a:endParaRPr>
                    </a:p>
                  </a:txBody>
                  <a:tcPr>
                    <a:noFill/>
                  </a:tcPr>
                </a:tc>
                <a:extLst>
                  <a:ext uri="{0D108BD9-81ED-4DB2-BD59-A6C34878D82A}">
                    <a16:rowId xmlns:a16="http://schemas.microsoft.com/office/drawing/2014/main" val="2531439494"/>
                  </a:ext>
                </a:extLst>
              </a:tr>
              <a:tr h="370840">
                <a:tc>
                  <a:txBody>
                    <a:bodyPr/>
                    <a:lstStyle/>
                    <a:p>
                      <a:pPr algn="ctr"/>
                      <a:r>
                        <a:rPr lang="es-419" b="1" dirty="0">
                          <a:solidFill>
                            <a:schemeClr val="tx1"/>
                          </a:solidFill>
                        </a:rPr>
                        <a:t>A</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B</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C</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D</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E</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F</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G</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H</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I</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J</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K</a:t>
                      </a:r>
                      <a:endParaRPr lang="es-UY" b="1"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2096321124"/>
                  </a:ext>
                </a:extLst>
              </a:tr>
              <a:tr h="185420">
                <a:tc>
                  <a:txBody>
                    <a:bodyPr/>
                    <a:lstStyle/>
                    <a:p>
                      <a:pPr algn="ctr"/>
                      <a:r>
                        <a:rPr lang="es-419" b="1" dirty="0">
                          <a:solidFill>
                            <a:schemeClr val="tx1"/>
                          </a:solidFill>
                        </a:rPr>
                        <a:t>-1</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0</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0</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0</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0</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1</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1</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3</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4</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4</a:t>
                      </a:r>
                      <a:endParaRPr lang="es-UY" b="1" dirty="0">
                        <a:solidFill>
                          <a:schemeClr val="tx1"/>
                        </a:solidFill>
                      </a:endParaRPr>
                    </a:p>
                  </a:txBody>
                  <a:tcPr>
                    <a:solidFill>
                      <a:schemeClr val="accent1">
                        <a:lumMod val="40000"/>
                        <a:lumOff val="60000"/>
                      </a:schemeClr>
                    </a:solidFill>
                  </a:tcPr>
                </a:tc>
                <a:tc>
                  <a:txBody>
                    <a:bodyPr/>
                    <a:lstStyle/>
                    <a:p>
                      <a:pPr algn="ctr"/>
                      <a:r>
                        <a:rPr lang="es-419" b="1" dirty="0">
                          <a:solidFill>
                            <a:schemeClr val="tx1"/>
                          </a:solidFill>
                        </a:rPr>
                        <a:t>9</a:t>
                      </a:r>
                      <a:endParaRPr lang="es-UY" b="1"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4003568218"/>
                  </a:ext>
                </a:extLst>
              </a:tr>
              <a:tr h="185420">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a:solidFill>
                          <a:schemeClr val="tx1"/>
                        </a:solidFill>
                      </a:endParaRPr>
                    </a:p>
                  </a:txBody>
                  <a:tcPr>
                    <a:solidFill>
                      <a:schemeClr val="accent1">
                        <a:lumMod val="40000"/>
                        <a:lumOff val="60000"/>
                      </a:schemeClr>
                    </a:solidFill>
                  </a:tcPr>
                </a:tc>
                <a:tc>
                  <a:txBody>
                    <a:bodyPr/>
                    <a:lstStyle/>
                    <a:p>
                      <a:endParaRPr lang="es-UY">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tc>
                  <a:txBody>
                    <a:bodyPr/>
                    <a:lstStyle/>
                    <a:p>
                      <a:endParaRPr lang="es-UY"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979360009"/>
                  </a:ext>
                </a:extLst>
              </a:tr>
            </a:tbl>
          </a:graphicData>
        </a:graphic>
      </p:graphicFrame>
      <p:grpSp>
        <p:nvGrpSpPr>
          <p:cNvPr id="13" name="Grupo 12"/>
          <p:cNvGrpSpPr/>
          <p:nvPr/>
        </p:nvGrpSpPr>
        <p:grpSpPr>
          <a:xfrm>
            <a:off x="1447800" y="3268172"/>
            <a:ext cx="304800" cy="1447800"/>
            <a:chOff x="1447800" y="3742228"/>
            <a:chExt cx="304800" cy="1447800"/>
          </a:xfrm>
        </p:grpSpPr>
        <p:cxnSp>
          <p:nvCxnSpPr>
            <p:cNvPr id="8" name="Conector recto de flecha 7"/>
            <p:cNvCxnSpPr>
              <a:endCxn id="11"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16" name="Grupo 15"/>
          <p:cNvGrpSpPr/>
          <p:nvPr/>
        </p:nvGrpSpPr>
        <p:grpSpPr>
          <a:xfrm>
            <a:off x="1992627" y="3268172"/>
            <a:ext cx="304800" cy="1447800"/>
            <a:chOff x="1447800" y="3742228"/>
            <a:chExt cx="304800" cy="1447800"/>
          </a:xfrm>
        </p:grpSpPr>
        <p:cxnSp>
          <p:nvCxnSpPr>
            <p:cNvPr id="17" name="Conector recto de flecha 16"/>
            <p:cNvCxnSpPr>
              <a:endCxn id="18"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19" name="Grupo 18"/>
          <p:cNvGrpSpPr/>
          <p:nvPr/>
        </p:nvGrpSpPr>
        <p:grpSpPr>
          <a:xfrm>
            <a:off x="2537456" y="3261646"/>
            <a:ext cx="304800" cy="1447800"/>
            <a:chOff x="1447800" y="3742228"/>
            <a:chExt cx="304800" cy="1447800"/>
          </a:xfrm>
        </p:grpSpPr>
        <p:cxnSp>
          <p:nvCxnSpPr>
            <p:cNvPr id="20" name="Conector recto de flecha 19"/>
            <p:cNvCxnSpPr>
              <a:endCxn id="21"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22" name="Grupo 21"/>
          <p:cNvGrpSpPr/>
          <p:nvPr/>
        </p:nvGrpSpPr>
        <p:grpSpPr>
          <a:xfrm>
            <a:off x="3097532" y="3268172"/>
            <a:ext cx="304800" cy="1447800"/>
            <a:chOff x="1447800" y="3742228"/>
            <a:chExt cx="304800" cy="1447800"/>
          </a:xfrm>
        </p:grpSpPr>
        <p:cxnSp>
          <p:nvCxnSpPr>
            <p:cNvPr id="23" name="Conector recto de flecha 22"/>
            <p:cNvCxnSpPr>
              <a:endCxn id="2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25" name="Grupo 24"/>
          <p:cNvGrpSpPr/>
          <p:nvPr/>
        </p:nvGrpSpPr>
        <p:grpSpPr>
          <a:xfrm>
            <a:off x="3657608" y="3268172"/>
            <a:ext cx="304800" cy="1447800"/>
            <a:chOff x="1447800" y="3742228"/>
            <a:chExt cx="304800" cy="1447800"/>
          </a:xfrm>
        </p:grpSpPr>
        <p:cxnSp>
          <p:nvCxnSpPr>
            <p:cNvPr id="26" name="Conector recto de flecha 25"/>
            <p:cNvCxnSpPr>
              <a:endCxn id="27"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ángulo 26"/>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28" name="Grupo 27"/>
          <p:cNvGrpSpPr/>
          <p:nvPr/>
        </p:nvGrpSpPr>
        <p:grpSpPr>
          <a:xfrm>
            <a:off x="4217684" y="3280872"/>
            <a:ext cx="304800" cy="1447800"/>
            <a:chOff x="1447800" y="3742228"/>
            <a:chExt cx="304800" cy="1447800"/>
          </a:xfrm>
        </p:grpSpPr>
        <p:cxnSp>
          <p:nvCxnSpPr>
            <p:cNvPr id="29" name="Conector recto de flecha 28"/>
            <p:cNvCxnSpPr>
              <a:endCxn id="30"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ángulo 29"/>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31" name="Grupo 30"/>
          <p:cNvGrpSpPr/>
          <p:nvPr/>
        </p:nvGrpSpPr>
        <p:grpSpPr>
          <a:xfrm>
            <a:off x="4777760" y="3280872"/>
            <a:ext cx="304800" cy="1447800"/>
            <a:chOff x="1447800" y="3742228"/>
            <a:chExt cx="304800" cy="1447800"/>
          </a:xfrm>
        </p:grpSpPr>
        <p:cxnSp>
          <p:nvCxnSpPr>
            <p:cNvPr id="32" name="Conector recto de flecha 31"/>
            <p:cNvCxnSpPr>
              <a:endCxn id="33"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34" name="Grupo 33"/>
          <p:cNvGrpSpPr/>
          <p:nvPr/>
        </p:nvGrpSpPr>
        <p:grpSpPr>
          <a:xfrm>
            <a:off x="5305361" y="3280872"/>
            <a:ext cx="304800" cy="1447800"/>
            <a:chOff x="1447800" y="3742228"/>
            <a:chExt cx="304800" cy="1447800"/>
          </a:xfrm>
        </p:grpSpPr>
        <p:cxnSp>
          <p:nvCxnSpPr>
            <p:cNvPr id="35" name="Conector recto de flecha 34"/>
            <p:cNvCxnSpPr>
              <a:endCxn id="36"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ángulo 35"/>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37" name="Grupo 36"/>
          <p:cNvGrpSpPr/>
          <p:nvPr/>
        </p:nvGrpSpPr>
        <p:grpSpPr>
          <a:xfrm>
            <a:off x="5867400" y="3280872"/>
            <a:ext cx="304800" cy="1447800"/>
            <a:chOff x="1447800" y="3742228"/>
            <a:chExt cx="304800" cy="1447800"/>
          </a:xfrm>
        </p:grpSpPr>
        <p:cxnSp>
          <p:nvCxnSpPr>
            <p:cNvPr id="38" name="Conector recto de flecha 37"/>
            <p:cNvCxnSpPr>
              <a:endCxn id="39"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ángulo 38"/>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40" name="Grupo 39"/>
          <p:cNvGrpSpPr/>
          <p:nvPr/>
        </p:nvGrpSpPr>
        <p:grpSpPr>
          <a:xfrm>
            <a:off x="6427492" y="3280872"/>
            <a:ext cx="304800" cy="1447800"/>
            <a:chOff x="1447800" y="3742228"/>
            <a:chExt cx="304800" cy="1447800"/>
          </a:xfrm>
        </p:grpSpPr>
        <p:cxnSp>
          <p:nvCxnSpPr>
            <p:cNvPr id="41" name="Conector recto de flecha 40"/>
            <p:cNvCxnSpPr>
              <a:endCxn id="42"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ángulo 41"/>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43" name="Grupo 42"/>
          <p:cNvGrpSpPr/>
          <p:nvPr/>
        </p:nvGrpSpPr>
        <p:grpSpPr>
          <a:xfrm>
            <a:off x="6962821" y="3280872"/>
            <a:ext cx="304800" cy="1447800"/>
            <a:chOff x="1447800" y="3742228"/>
            <a:chExt cx="304800" cy="1447800"/>
          </a:xfrm>
        </p:grpSpPr>
        <p:cxnSp>
          <p:nvCxnSpPr>
            <p:cNvPr id="44" name="Conector recto de flecha 43"/>
            <p:cNvCxnSpPr>
              <a:endCxn id="45"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ángulo 44"/>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sp>
        <p:nvSpPr>
          <p:cNvPr id="46" name="CuadroTexto 45"/>
          <p:cNvSpPr txBox="1"/>
          <p:nvPr/>
        </p:nvSpPr>
        <p:spPr>
          <a:xfrm>
            <a:off x="755266" y="4822855"/>
            <a:ext cx="8327921" cy="1323439"/>
          </a:xfrm>
          <a:prstGeom prst="rect">
            <a:avLst/>
          </a:prstGeom>
          <a:noFill/>
        </p:spPr>
        <p:txBody>
          <a:bodyPr wrap="none" rtlCol="0">
            <a:spAutoFit/>
          </a:bodyPr>
          <a:lstStyle/>
          <a:p>
            <a:r>
              <a:rPr lang="es-419" sz="2000" dirty="0"/>
              <a:t>¿Cada elemento del vector es un nodo, y cada nodo contiene una </a:t>
            </a:r>
          </a:p>
          <a:p>
            <a:r>
              <a:rPr lang="es-419" sz="2000" dirty="0"/>
              <a:t>“etiqueta”, una referencia a su padre (una posición en el vector) y</a:t>
            </a:r>
          </a:p>
          <a:p>
            <a:r>
              <a:rPr lang="es-419" sz="2000" dirty="0"/>
              <a:t>una referencia al elemento de datos del contexto (paciente, curso, </a:t>
            </a:r>
          </a:p>
          <a:p>
            <a:r>
              <a:rPr lang="es-419" sz="2000" dirty="0"/>
              <a:t>cliente, ….)</a:t>
            </a:r>
            <a:endParaRPr lang="es-UY" sz="2000" dirty="0"/>
          </a:p>
        </p:txBody>
      </p:sp>
      <p:sp>
        <p:nvSpPr>
          <p:cNvPr id="47" name="CuadroTexto 46"/>
          <p:cNvSpPr txBox="1"/>
          <p:nvPr/>
        </p:nvSpPr>
        <p:spPr>
          <a:xfrm>
            <a:off x="755266" y="6117930"/>
            <a:ext cx="8714502" cy="400110"/>
          </a:xfrm>
          <a:prstGeom prst="rect">
            <a:avLst/>
          </a:prstGeom>
          <a:noFill/>
        </p:spPr>
        <p:txBody>
          <a:bodyPr wrap="none" rtlCol="0">
            <a:spAutoFit/>
          </a:bodyPr>
          <a:lstStyle/>
          <a:p>
            <a:r>
              <a:rPr lang="es-419" sz="2000" dirty="0"/>
              <a:t>Ventajas: simplicidad, desventajas: eficiencia de algunas operaciones</a:t>
            </a:r>
            <a:endParaRPr lang="es-UY" sz="2000" dirty="0"/>
          </a:p>
        </p:txBody>
      </p:sp>
    </p:spTree>
    <p:extLst>
      <p:ext uri="{BB962C8B-B14F-4D97-AF65-F5344CB8AC3E}">
        <p14:creationId xmlns:p14="http://schemas.microsoft.com/office/powerpoint/2010/main" val="2867052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s-ES" sz="3200" dirty="0"/>
              <a:t>Representación</a:t>
            </a:r>
            <a:r>
              <a:rPr lang="es-ES" dirty="0"/>
              <a:t> de árboles genéricos</a:t>
            </a:r>
            <a:endParaRPr lang="en-US" dirty="0"/>
          </a:p>
        </p:txBody>
      </p:sp>
      <p:sp>
        <p:nvSpPr>
          <p:cNvPr id="3" name="Marcador de contenido 2"/>
          <p:cNvSpPr>
            <a:spLocks noGrp="1"/>
          </p:cNvSpPr>
          <p:nvPr>
            <p:ph idx="1"/>
          </p:nvPr>
        </p:nvSpPr>
        <p:spPr>
          <a:xfrm>
            <a:off x="457200" y="1524000"/>
            <a:ext cx="8229600" cy="4997152"/>
          </a:xfrm>
        </p:spPr>
        <p:txBody>
          <a:bodyPr/>
          <a:lstStyle/>
          <a:p>
            <a:r>
              <a:rPr lang="es-419" dirty="0"/>
              <a:t>¿Otras formas posibles de representar un nodo de árbol?</a:t>
            </a:r>
          </a:p>
          <a:p>
            <a:r>
              <a:rPr lang="es-419" dirty="0"/>
              <a:t>Por ejemplo, cada nodo tiene su “etiqueta”, la referencia al elemento de datos y un </a:t>
            </a:r>
            <a:r>
              <a:rPr lang="es-419" dirty="0" err="1"/>
              <a:t>array</a:t>
            </a:r>
            <a:r>
              <a:rPr lang="es-419" dirty="0"/>
              <a:t> de hijos</a:t>
            </a:r>
            <a:endParaRPr lang="es-UY" dirty="0"/>
          </a:p>
        </p:txBody>
      </p:sp>
      <p:sp>
        <p:nvSpPr>
          <p:cNvPr id="7" name="Rectángulo 6"/>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dirty="0">
              <a:solidFill>
                <a:schemeClr val="tx1"/>
              </a:solidFill>
            </a:endParaRPr>
          </a:p>
        </p:txBody>
      </p:sp>
      <p:sp>
        <p:nvSpPr>
          <p:cNvPr id="9" name="Rectángulo 8"/>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A</a:t>
            </a:r>
            <a:endParaRPr lang="es-UY" dirty="0"/>
          </a:p>
        </p:txBody>
      </p:sp>
      <p:sp>
        <p:nvSpPr>
          <p:cNvPr id="48" name="Rectángulo 4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dirty="0"/>
          </a:p>
        </p:txBody>
      </p:sp>
      <p:grpSp>
        <p:nvGrpSpPr>
          <p:cNvPr id="49" name="Grupo 48"/>
          <p:cNvGrpSpPr/>
          <p:nvPr/>
        </p:nvGrpSpPr>
        <p:grpSpPr>
          <a:xfrm rot="16200000">
            <a:off x="5667366" y="3924300"/>
            <a:ext cx="304800" cy="1447800"/>
            <a:chOff x="1447800" y="3742228"/>
            <a:chExt cx="304800" cy="1447800"/>
          </a:xfrm>
        </p:grpSpPr>
        <p:cxnSp>
          <p:nvCxnSpPr>
            <p:cNvPr id="50" name="Conector recto de flecha 49"/>
            <p:cNvCxnSpPr>
              <a:endCxn id="51"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ángulo 50"/>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nvGrpSpPr>
          <p:cNvPr id="12" name="Grupo 11"/>
          <p:cNvGrpSpPr/>
          <p:nvPr/>
        </p:nvGrpSpPr>
        <p:grpSpPr>
          <a:xfrm>
            <a:off x="3429000" y="5065103"/>
            <a:ext cx="1716665" cy="1676400"/>
            <a:chOff x="3473854" y="5065103"/>
            <a:chExt cx="1716665" cy="1676400"/>
          </a:xfrm>
        </p:grpSpPr>
        <p:grpSp>
          <p:nvGrpSpPr>
            <p:cNvPr id="10" name="Grupo 9"/>
            <p:cNvGrpSpPr/>
            <p:nvPr/>
          </p:nvGrpSpPr>
          <p:grpSpPr>
            <a:xfrm>
              <a:off x="3473854" y="5065103"/>
              <a:ext cx="427586" cy="1676400"/>
              <a:chOff x="3507262" y="4997726"/>
              <a:chExt cx="427586" cy="1676400"/>
            </a:xfrm>
          </p:grpSpPr>
          <p:sp>
            <p:nvSpPr>
              <p:cNvPr id="52" name="Rectángulo 5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dirty="0"/>
              </a:p>
            </p:txBody>
          </p:sp>
          <p:grpSp>
            <p:nvGrpSpPr>
              <p:cNvPr id="53" name="Grupo 52"/>
              <p:cNvGrpSpPr/>
              <p:nvPr/>
            </p:nvGrpSpPr>
            <p:grpSpPr>
              <a:xfrm>
                <a:off x="3576708" y="5226326"/>
                <a:ext cx="304800" cy="1447800"/>
                <a:chOff x="1536296" y="3737833"/>
                <a:chExt cx="304800" cy="1447800"/>
              </a:xfrm>
            </p:grpSpPr>
            <p:cxnSp>
              <p:nvCxnSpPr>
                <p:cNvPr id="54" name="Conector recto de flecha 53"/>
                <p:cNvCxnSpPr>
                  <a:endCxn id="55" idx="0"/>
                </p:cNvCxnSpPr>
                <p:nvPr/>
              </p:nvCxnSpPr>
              <p:spPr>
                <a:xfrm>
                  <a:off x="1688696" y="3737833"/>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ángulo 54"/>
                <p:cNvSpPr/>
                <p:nvPr/>
              </p:nvSpPr>
              <p:spPr>
                <a:xfrm>
                  <a:off x="1536296" y="4271233"/>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NODO</a:t>
                  </a:r>
                  <a:endParaRPr lang="es-UY" sz="1100" dirty="0"/>
                </a:p>
              </p:txBody>
            </p:sp>
          </p:grpSp>
        </p:grpSp>
        <p:grpSp>
          <p:nvGrpSpPr>
            <p:cNvPr id="71" name="Grupo 70"/>
            <p:cNvGrpSpPr/>
            <p:nvPr/>
          </p:nvGrpSpPr>
          <p:grpSpPr>
            <a:xfrm>
              <a:off x="3909493" y="5065103"/>
              <a:ext cx="427586" cy="1676400"/>
              <a:chOff x="3507262" y="4997726"/>
              <a:chExt cx="427586" cy="1676400"/>
            </a:xfrm>
          </p:grpSpPr>
          <p:sp>
            <p:nvSpPr>
              <p:cNvPr id="72" name="Rectángulo 7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dirty="0"/>
              </a:p>
            </p:txBody>
          </p:sp>
          <p:grpSp>
            <p:nvGrpSpPr>
              <p:cNvPr id="73" name="Grupo 72"/>
              <p:cNvGrpSpPr/>
              <p:nvPr/>
            </p:nvGrpSpPr>
            <p:grpSpPr>
              <a:xfrm>
                <a:off x="3576708" y="5226326"/>
                <a:ext cx="304800" cy="1447800"/>
                <a:chOff x="1536296" y="3737833"/>
                <a:chExt cx="304800" cy="1447800"/>
              </a:xfrm>
            </p:grpSpPr>
            <p:cxnSp>
              <p:nvCxnSpPr>
                <p:cNvPr id="74" name="Conector recto de flecha 73"/>
                <p:cNvCxnSpPr>
                  <a:endCxn id="75" idx="0"/>
                </p:cNvCxnSpPr>
                <p:nvPr/>
              </p:nvCxnSpPr>
              <p:spPr>
                <a:xfrm>
                  <a:off x="1688696" y="3737833"/>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ángulo 74"/>
                <p:cNvSpPr/>
                <p:nvPr/>
              </p:nvSpPr>
              <p:spPr>
                <a:xfrm>
                  <a:off x="1536296" y="4271233"/>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NODO</a:t>
                  </a:r>
                  <a:endParaRPr lang="es-UY" sz="1100" dirty="0"/>
                </a:p>
              </p:txBody>
            </p:sp>
          </p:grpSp>
        </p:grpSp>
        <p:grpSp>
          <p:nvGrpSpPr>
            <p:cNvPr id="76" name="Grupo 75"/>
            <p:cNvGrpSpPr/>
            <p:nvPr/>
          </p:nvGrpSpPr>
          <p:grpSpPr>
            <a:xfrm>
              <a:off x="4327294" y="5065103"/>
              <a:ext cx="427586" cy="1676400"/>
              <a:chOff x="3507262" y="4997726"/>
              <a:chExt cx="427586" cy="1676400"/>
            </a:xfrm>
          </p:grpSpPr>
          <p:sp>
            <p:nvSpPr>
              <p:cNvPr id="77" name="Rectángulo 7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dirty="0"/>
              </a:p>
            </p:txBody>
          </p:sp>
          <p:grpSp>
            <p:nvGrpSpPr>
              <p:cNvPr id="78" name="Grupo 77"/>
              <p:cNvGrpSpPr/>
              <p:nvPr/>
            </p:nvGrpSpPr>
            <p:grpSpPr>
              <a:xfrm>
                <a:off x="3576708" y="5226326"/>
                <a:ext cx="304800" cy="1447800"/>
                <a:chOff x="1536296" y="3737833"/>
                <a:chExt cx="304800" cy="1447800"/>
              </a:xfrm>
            </p:grpSpPr>
            <p:cxnSp>
              <p:nvCxnSpPr>
                <p:cNvPr id="79" name="Conector recto de flecha 78"/>
                <p:cNvCxnSpPr>
                  <a:endCxn id="80" idx="0"/>
                </p:cNvCxnSpPr>
                <p:nvPr/>
              </p:nvCxnSpPr>
              <p:spPr>
                <a:xfrm>
                  <a:off x="1688696" y="3737833"/>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ángulo 79"/>
                <p:cNvSpPr/>
                <p:nvPr/>
              </p:nvSpPr>
              <p:spPr>
                <a:xfrm>
                  <a:off x="1536296" y="4271233"/>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NODO</a:t>
                  </a:r>
                  <a:endParaRPr lang="es-UY" sz="1100" dirty="0"/>
                </a:p>
              </p:txBody>
            </p:sp>
          </p:grpSp>
        </p:grpSp>
        <p:grpSp>
          <p:nvGrpSpPr>
            <p:cNvPr id="81" name="Grupo 80"/>
            <p:cNvGrpSpPr/>
            <p:nvPr/>
          </p:nvGrpSpPr>
          <p:grpSpPr>
            <a:xfrm>
              <a:off x="4762933" y="5065103"/>
              <a:ext cx="427586" cy="1676400"/>
              <a:chOff x="3507262" y="4997726"/>
              <a:chExt cx="427586" cy="1676400"/>
            </a:xfrm>
          </p:grpSpPr>
          <p:sp>
            <p:nvSpPr>
              <p:cNvPr id="82" name="Rectángulo 8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dirty="0"/>
              </a:p>
            </p:txBody>
          </p:sp>
          <p:grpSp>
            <p:nvGrpSpPr>
              <p:cNvPr id="83" name="Grupo 82"/>
              <p:cNvGrpSpPr/>
              <p:nvPr/>
            </p:nvGrpSpPr>
            <p:grpSpPr>
              <a:xfrm>
                <a:off x="3576708" y="5226326"/>
                <a:ext cx="304800" cy="1447800"/>
                <a:chOff x="1536296" y="3737833"/>
                <a:chExt cx="304800" cy="1447800"/>
              </a:xfrm>
            </p:grpSpPr>
            <p:cxnSp>
              <p:nvCxnSpPr>
                <p:cNvPr id="84" name="Conector recto de flecha 83"/>
                <p:cNvCxnSpPr>
                  <a:endCxn id="85" idx="0"/>
                </p:cNvCxnSpPr>
                <p:nvPr/>
              </p:nvCxnSpPr>
              <p:spPr>
                <a:xfrm>
                  <a:off x="1688696" y="3737833"/>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Rectángulo 84"/>
                <p:cNvSpPr/>
                <p:nvPr/>
              </p:nvSpPr>
              <p:spPr>
                <a:xfrm>
                  <a:off x="1536296" y="4271233"/>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NODO</a:t>
                  </a:r>
                  <a:endParaRPr lang="es-UY" sz="1100" dirty="0"/>
                </a:p>
              </p:txBody>
            </p:sp>
          </p:grpSp>
        </p:grpSp>
      </p:grpSp>
    </p:spTree>
    <p:extLst>
      <p:ext uri="{BB962C8B-B14F-4D97-AF65-F5344CB8AC3E}">
        <p14:creationId xmlns:p14="http://schemas.microsoft.com/office/powerpoint/2010/main" val="2657851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s-ES" sz="3200" dirty="0"/>
              <a:t>Representación</a:t>
            </a:r>
            <a:r>
              <a:rPr lang="es-ES" dirty="0"/>
              <a:t> de árboles genéricos</a:t>
            </a:r>
            <a:endParaRPr lang="en-US" dirty="0"/>
          </a:p>
        </p:txBody>
      </p:sp>
      <p:grpSp>
        <p:nvGrpSpPr>
          <p:cNvPr id="2" name="Grupo 1"/>
          <p:cNvGrpSpPr/>
          <p:nvPr/>
        </p:nvGrpSpPr>
        <p:grpSpPr>
          <a:xfrm>
            <a:off x="1004642" y="838197"/>
            <a:ext cx="6530186" cy="1092776"/>
            <a:chOff x="-1973148" y="4343400"/>
            <a:chExt cx="21754669" cy="1910610"/>
          </a:xfrm>
        </p:grpSpPr>
        <p:sp>
          <p:nvSpPr>
            <p:cNvPr id="7" name="Rectángulo 6"/>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9" name="Rectángulo 8"/>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A</a:t>
              </a:r>
              <a:endParaRPr lang="es-UY" sz="1200" dirty="0"/>
            </a:p>
          </p:txBody>
        </p:sp>
        <p:sp>
          <p:nvSpPr>
            <p:cNvPr id="48" name="Rectángulo 4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49" name="Grupo 48"/>
            <p:cNvGrpSpPr/>
            <p:nvPr/>
          </p:nvGrpSpPr>
          <p:grpSpPr>
            <a:xfrm rot="16200000">
              <a:off x="5667366" y="3924300"/>
              <a:ext cx="304800" cy="1447800"/>
              <a:chOff x="1447800" y="3742228"/>
              <a:chExt cx="304800" cy="1447800"/>
            </a:xfrm>
          </p:grpSpPr>
          <p:cxnSp>
            <p:nvCxnSpPr>
              <p:cNvPr id="50" name="Conector recto de flecha 49"/>
              <p:cNvCxnSpPr>
                <a:endCxn id="51"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ángulo 50"/>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2" name="Grupo 11"/>
            <p:cNvGrpSpPr/>
            <p:nvPr/>
          </p:nvGrpSpPr>
          <p:grpSpPr>
            <a:xfrm>
              <a:off x="-1973148" y="5065103"/>
              <a:ext cx="21754669" cy="1188907"/>
              <a:chOff x="-1928294" y="5065103"/>
              <a:chExt cx="21754669" cy="1188907"/>
            </a:xfrm>
          </p:grpSpPr>
          <p:grpSp>
            <p:nvGrpSpPr>
              <p:cNvPr id="10" name="Grupo 9"/>
              <p:cNvGrpSpPr/>
              <p:nvPr/>
            </p:nvGrpSpPr>
            <p:grpSpPr>
              <a:xfrm>
                <a:off x="-1928294" y="5065103"/>
                <a:ext cx="5829734" cy="1170139"/>
                <a:chOff x="-1894886" y="4997726"/>
                <a:chExt cx="5829734" cy="1170139"/>
              </a:xfrm>
            </p:grpSpPr>
            <p:sp>
              <p:nvSpPr>
                <p:cNvPr id="52" name="Rectángulo 5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4" name="Conector recto de flecha 53"/>
                <p:cNvCxnSpPr>
                  <a:endCxn id="33" idx="0"/>
                </p:cNvCxnSpPr>
                <p:nvPr/>
              </p:nvCxnSpPr>
              <p:spPr>
                <a:xfrm flipH="1">
                  <a:off x="-1894886" y="5226326"/>
                  <a:ext cx="5623997" cy="941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Grupo 70"/>
              <p:cNvGrpSpPr/>
              <p:nvPr/>
            </p:nvGrpSpPr>
            <p:grpSpPr>
              <a:xfrm>
                <a:off x="3909493" y="5065103"/>
                <a:ext cx="1594975" cy="1178909"/>
                <a:chOff x="3507262" y="4997726"/>
                <a:chExt cx="1594975" cy="1178909"/>
              </a:xfrm>
            </p:grpSpPr>
            <p:sp>
              <p:nvSpPr>
                <p:cNvPr id="72" name="Rectángulo 7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74" name="Conector recto de flecha 73"/>
                <p:cNvCxnSpPr>
                  <a:endCxn id="61" idx="0"/>
                </p:cNvCxnSpPr>
                <p:nvPr/>
              </p:nvCxnSpPr>
              <p:spPr>
                <a:xfrm>
                  <a:off x="3643307" y="5257722"/>
                  <a:ext cx="1458930" cy="9189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6" name="Grupo 75"/>
              <p:cNvGrpSpPr/>
              <p:nvPr/>
            </p:nvGrpSpPr>
            <p:grpSpPr>
              <a:xfrm>
                <a:off x="4327294" y="5065103"/>
                <a:ext cx="7999811" cy="1188907"/>
                <a:chOff x="3507262" y="4997726"/>
                <a:chExt cx="7999811" cy="1188907"/>
              </a:xfrm>
            </p:grpSpPr>
            <p:sp>
              <p:nvSpPr>
                <p:cNvPr id="77" name="Rectángulo 7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79" name="Conector recto de flecha 78"/>
                <p:cNvCxnSpPr>
                  <a:stCxn id="77" idx="2"/>
                  <a:endCxn id="96" idx="0"/>
                </p:cNvCxnSpPr>
                <p:nvPr/>
              </p:nvCxnSpPr>
              <p:spPr>
                <a:xfrm>
                  <a:off x="3721055" y="5454926"/>
                  <a:ext cx="7786018" cy="7317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upo 80"/>
              <p:cNvGrpSpPr/>
              <p:nvPr/>
            </p:nvGrpSpPr>
            <p:grpSpPr>
              <a:xfrm>
                <a:off x="4762933" y="5065103"/>
                <a:ext cx="15063442" cy="1149991"/>
                <a:chOff x="3507262" y="4997726"/>
                <a:chExt cx="15063442" cy="1149991"/>
              </a:xfrm>
            </p:grpSpPr>
            <p:sp>
              <p:nvSpPr>
                <p:cNvPr id="82" name="Rectángulo 8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84" name="Conector recto de flecha 83"/>
                <p:cNvCxnSpPr>
                  <a:endCxn id="116" idx="0"/>
                </p:cNvCxnSpPr>
                <p:nvPr/>
              </p:nvCxnSpPr>
              <p:spPr>
                <a:xfrm>
                  <a:off x="3729110" y="5226324"/>
                  <a:ext cx="14841594" cy="9213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32" name="Grupo 31"/>
          <p:cNvGrpSpPr/>
          <p:nvPr/>
        </p:nvGrpSpPr>
        <p:grpSpPr>
          <a:xfrm>
            <a:off x="650106" y="1920240"/>
            <a:ext cx="2046104" cy="1509598"/>
            <a:chOff x="3048000" y="4343400"/>
            <a:chExt cx="6816396" cy="2639378"/>
          </a:xfrm>
        </p:grpSpPr>
        <p:sp>
          <p:nvSpPr>
            <p:cNvPr id="33" name="Rectángulo 32"/>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34" name="Rectángulo 33"/>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B</a:t>
              </a:r>
              <a:endParaRPr lang="es-UY" sz="1200" dirty="0"/>
            </a:p>
          </p:txBody>
        </p:sp>
        <p:sp>
          <p:nvSpPr>
            <p:cNvPr id="35" name="Rectángulo 34"/>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36" name="Grupo 35"/>
            <p:cNvGrpSpPr/>
            <p:nvPr/>
          </p:nvGrpSpPr>
          <p:grpSpPr>
            <a:xfrm rot="16200000">
              <a:off x="5667366" y="3924300"/>
              <a:ext cx="304800" cy="1447800"/>
              <a:chOff x="1447800" y="3742228"/>
              <a:chExt cx="304800" cy="1447800"/>
            </a:xfrm>
          </p:grpSpPr>
          <p:cxnSp>
            <p:nvCxnSpPr>
              <p:cNvPr id="58" name="Conector recto de flecha 57"/>
              <p:cNvCxnSpPr>
                <a:endCxn id="59"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ángulo 58"/>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37" name="Grupo 36"/>
            <p:cNvGrpSpPr/>
            <p:nvPr/>
          </p:nvGrpSpPr>
          <p:grpSpPr>
            <a:xfrm>
              <a:off x="3145094" y="5065103"/>
              <a:ext cx="6719302" cy="1917675"/>
              <a:chOff x="3189948" y="5065103"/>
              <a:chExt cx="6719302" cy="1917675"/>
            </a:xfrm>
          </p:grpSpPr>
          <p:grpSp>
            <p:nvGrpSpPr>
              <p:cNvPr id="38" name="Grupo 37"/>
              <p:cNvGrpSpPr/>
              <p:nvPr/>
            </p:nvGrpSpPr>
            <p:grpSpPr>
              <a:xfrm>
                <a:off x="3189948" y="5065103"/>
                <a:ext cx="711492" cy="1916210"/>
                <a:chOff x="3223356" y="4997726"/>
                <a:chExt cx="711492" cy="1916210"/>
              </a:xfrm>
            </p:grpSpPr>
            <p:sp>
              <p:nvSpPr>
                <p:cNvPr id="56" name="Rectángulo 55"/>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7" name="Conector recto de flecha 56"/>
                <p:cNvCxnSpPr>
                  <a:stCxn id="56" idx="2"/>
                  <a:endCxn id="156" idx="0"/>
                </p:cNvCxnSpPr>
                <p:nvPr/>
              </p:nvCxnSpPr>
              <p:spPr>
                <a:xfrm flipH="1">
                  <a:off x="3223356" y="5454925"/>
                  <a:ext cx="497699" cy="14590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upo 38"/>
              <p:cNvGrpSpPr/>
              <p:nvPr/>
            </p:nvGrpSpPr>
            <p:grpSpPr>
              <a:xfrm>
                <a:off x="3909493" y="5065103"/>
                <a:ext cx="5999757" cy="1917675"/>
                <a:chOff x="3507262" y="4997726"/>
                <a:chExt cx="5999757" cy="1917675"/>
              </a:xfrm>
            </p:grpSpPr>
            <p:sp>
              <p:nvSpPr>
                <p:cNvPr id="46" name="Rectángulo 45"/>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47" name="Conector recto de flecha 46"/>
                <p:cNvCxnSpPr>
                  <a:stCxn id="46" idx="2"/>
                  <a:endCxn id="176" idx="0"/>
                </p:cNvCxnSpPr>
                <p:nvPr/>
              </p:nvCxnSpPr>
              <p:spPr>
                <a:xfrm>
                  <a:off x="3721055" y="5454925"/>
                  <a:ext cx="5785964" cy="14604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upo 39"/>
              <p:cNvGrpSpPr/>
              <p:nvPr/>
            </p:nvGrpSpPr>
            <p:grpSpPr>
              <a:xfrm>
                <a:off x="4327294" y="5065103"/>
                <a:ext cx="427586" cy="762000"/>
                <a:chOff x="3507262" y="4997726"/>
                <a:chExt cx="427586" cy="762000"/>
              </a:xfrm>
            </p:grpSpPr>
            <p:sp>
              <p:nvSpPr>
                <p:cNvPr id="44" name="Rectángulo 43"/>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45" name="Conector recto de flecha 44"/>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upo 40"/>
              <p:cNvGrpSpPr/>
              <p:nvPr/>
            </p:nvGrpSpPr>
            <p:grpSpPr>
              <a:xfrm>
                <a:off x="4762933" y="5065103"/>
                <a:ext cx="427586" cy="762000"/>
                <a:chOff x="3507262" y="4997726"/>
                <a:chExt cx="427586" cy="762000"/>
              </a:xfrm>
            </p:grpSpPr>
            <p:sp>
              <p:nvSpPr>
                <p:cNvPr id="42" name="Rectángulo 4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43" name="Conector recto de flecha 42"/>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60" name="Grupo 59"/>
          <p:cNvGrpSpPr/>
          <p:nvPr/>
        </p:nvGrpSpPr>
        <p:grpSpPr>
          <a:xfrm>
            <a:off x="2881228" y="1925256"/>
            <a:ext cx="1049308" cy="848607"/>
            <a:chOff x="3048000" y="4343400"/>
            <a:chExt cx="3495666" cy="1483703"/>
          </a:xfrm>
        </p:grpSpPr>
        <p:sp>
          <p:nvSpPr>
            <p:cNvPr id="61" name="Rectángulo 60"/>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62" name="Rectángulo 61"/>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C</a:t>
              </a:r>
              <a:endParaRPr lang="es-UY" sz="1200" dirty="0"/>
            </a:p>
          </p:txBody>
        </p:sp>
        <p:sp>
          <p:nvSpPr>
            <p:cNvPr id="63" name="Rectángulo 62"/>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64" name="Grupo 63"/>
            <p:cNvGrpSpPr/>
            <p:nvPr/>
          </p:nvGrpSpPr>
          <p:grpSpPr>
            <a:xfrm rot="16200000">
              <a:off x="5667366" y="3924300"/>
              <a:ext cx="304800" cy="1447800"/>
              <a:chOff x="1447800" y="3742228"/>
              <a:chExt cx="304800" cy="1447800"/>
            </a:xfrm>
          </p:grpSpPr>
          <p:cxnSp>
            <p:nvCxnSpPr>
              <p:cNvPr id="93" name="Conector recto de flecha 92"/>
              <p:cNvCxnSpPr>
                <a:endCxn id="9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ángulo 9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65" name="Grupo 64"/>
            <p:cNvGrpSpPr/>
            <p:nvPr/>
          </p:nvGrpSpPr>
          <p:grpSpPr>
            <a:xfrm>
              <a:off x="3429000" y="5065103"/>
              <a:ext cx="1716665" cy="762000"/>
              <a:chOff x="3473854" y="5065103"/>
              <a:chExt cx="1716665" cy="762000"/>
            </a:xfrm>
          </p:grpSpPr>
          <p:grpSp>
            <p:nvGrpSpPr>
              <p:cNvPr id="66" name="Grupo 65"/>
              <p:cNvGrpSpPr/>
              <p:nvPr/>
            </p:nvGrpSpPr>
            <p:grpSpPr>
              <a:xfrm>
                <a:off x="3473854" y="5065103"/>
                <a:ext cx="427586" cy="762000"/>
                <a:chOff x="3507262" y="4997726"/>
                <a:chExt cx="427586" cy="762000"/>
              </a:xfrm>
            </p:grpSpPr>
            <p:sp>
              <p:nvSpPr>
                <p:cNvPr id="91" name="Rectángulo 9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92" name="Conector recto de flecha 9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upo 66"/>
              <p:cNvGrpSpPr/>
              <p:nvPr/>
            </p:nvGrpSpPr>
            <p:grpSpPr>
              <a:xfrm>
                <a:off x="3909493" y="5065103"/>
                <a:ext cx="427586" cy="762000"/>
                <a:chOff x="3507262" y="4997726"/>
                <a:chExt cx="427586" cy="762000"/>
              </a:xfrm>
            </p:grpSpPr>
            <p:sp>
              <p:nvSpPr>
                <p:cNvPr id="89" name="Rectángulo 8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90" name="Conector recto de flecha 8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8" name="Grupo 67"/>
              <p:cNvGrpSpPr/>
              <p:nvPr/>
            </p:nvGrpSpPr>
            <p:grpSpPr>
              <a:xfrm>
                <a:off x="4327294" y="5065103"/>
                <a:ext cx="427586" cy="762000"/>
                <a:chOff x="3507262" y="4997726"/>
                <a:chExt cx="427586" cy="762000"/>
              </a:xfrm>
            </p:grpSpPr>
            <p:sp>
              <p:nvSpPr>
                <p:cNvPr id="87" name="Rectángulo 8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88" name="Conector recto de flecha 8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upo 68"/>
              <p:cNvGrpSpPr/>
              <p:nvPr/>
            </p:nvGrpSpPr>
            <p:grpSpPr>
              <a:xfrm>
                <a:off x="4762933" y="5065103"/>
                <a:ext cx="427586" cy="762000"/>
                <a:chOff x="3507262" y="4997726"/>
                <a:chExt cx="427586" cy="762000"/>
              </a:xfrm>
            </p:grpSpPr>
            <p:sp>
              <p:nvSpPr>
                <p:cNvPr id="70" name="Rectángulo 69"/>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86" name="Conector recto de flecha 8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95" name="Grupo 94"/>
          <p:cNvGrpSpPr/>
          <p:nvPr/>
        </p:nvGrpSpPr>
        <p:grpSpPr>
          <a:xfrm>
            <a:off x="4695776" y="1930974"/>
            <a:ext cx="1282740" cy="1498026"/>
            <a:chOff x="2270347" y="4343400"/>
            <a:chExt cx="4273319" cy="2619146"/>
          </a:xfrm>
        </p:grpSpPr>
        <p:sp>
          <p:nvSpPr>
            <p:cNvPr id="96" name="Rectángulo 9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97" name="Rectángulo 9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D</a:t>
              </a:r>
              <a:endParaRPr lang="es-UY" sz="1200" dirty="0"/>
            </a:p>
          </p:txBody>
        </p:sp>
        <p:sp>
          <p:nvSpPr>
            <p:cNvPr id="98" name="Rectángulo 9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99" name="Grupo 98"/>
            <p:cNvGrpSpPr/>
            <p:nvPr/>
          </p:nvGrpSpPr>
          <p:grpSpPr>
            <a:xfrm rot="16200000">
              <a:off x="5667366" y="3924300"/>
              <a:ext cx="304800" cy="1447800"/>
              <a:chOff x="1447800" y="3742228"/>
              <a:chExt cx="304800" cy="1447800"/>
            </a:xfrm>
          </p:grpSpPr>
          <p:cxnSp>
            <p:nvCxnSpPr>
              <p:cNvPr id="113" name="Conector recto de flecha 112"/>
              <p:cNvCxnSpPr>
                <a:endCxn id="11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Rectángulo 11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00" name="Grupo 99"/>
            <p:cNvGrpSpPr/>
            <p:nvPr/>
          </p:nvGrpSpPr>
          <p:grpSpPr>
            <a:xfrm>
              <a:off x="2270347" y="5065103"/>
              <a:ext cx="2875318" cy="1897443"/>
              <a:chOff x="2315201" y="5065103"/>
              <a:chExt cx="2875318" cy="1897443"/>
            </a:xfrm>
          </p:grpSpPr>
          <p:grpSp>
            <p:nvGrpSpPr>
              <p:cNvPr id="101" name="Grupo 100"/>
              <p:cNvGrpSpPr/>
              <p:nvPr/>
            </p:nvGrpSpPr>
            <p:grpSpPr>
              <a:xfrm>
                <a:off x="2315201" y="5065103"/>
                <a:ext cx="1586239" cy="1897443"/>
                <a:chOff x="2348609" y="4997726"/>
                <a:chExt cx="1586239" cy="1897443"/>
              </a:xfrm>
            </p:grpSpPr>
            <p:sp>
              <p:nvSpPr>
                <p:cNvPr id="111" name="Rectángulo 11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12" name="Conector recto de flecha 111"/>
                <p:cNvCxnSpPr>
                  <a:stCxn id="111" idx="2"/>
                  <a:endCxn id="196" idx="0"/>
                </p:cNvCxnSpPr>
                <p:nvPr/>
              </p:nvCxnSpPr>
              <p:spPr>
                <a:xfrm flipH="1">
                  <a:off x="2348609" y="5454925"/>
                  <a:ext cx="1372446" cy="14402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upo 101"/>
              <p:cNvGrpSpPr/>
              <p:nvPr/>
            </p:nvGrpSpPr>
            <p:grpSpPr>
              <a:xfrm>
                <a:off x="3909493" y="5065103"/>
                <a:ext cx="427586" cy="762000"/>
                <a:chOff x="3507262" y="4997726"/>
                <a:chExt cx="427586" cy="762000"/>
              </a:xfrm>
            </p:grpSpPr>
            <p:sp>
              <p:nvSpPr>
                <p:cNvPr id="109" name="Rectángulo 10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10" name="Conector recto de flecha 10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3" name="Grupo 102"/>
              <p:cNvGrpSpPr/>
              <p:nvPr/>
            </p:nvGrpSpPr>
            <p:grpSpPr>
              <a:xfrm>
                <a:off x="4327294" y="5065103"/>
                <a:ext cx="427586" cy="762000"/>
                <a:chOff x="3507262" y="4997726"/>
                <a:chExt cx="427586" cy="762000"/>
              </a:xfrm>
            </p:grpSpPr>
            <p:sp>
              <p:nvSpPr>
                <p:cNvPr id="107" name="Rectángulo 10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08" name="Conector recto de flecha 10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Grupo 103"/>
              <p:cNvGrpSpPr/>
              <p:nvPr/>
            </p:nvGrpSpPr>
            <p:grpSpPr>
              <a:xfrm>
                <a:off x="4762933" y="5065103"/>
                <a:ext cx="427586" cy="762000"/>
                <a:chOff x="3507262" y="4997726"/>
                <a:chExt cx="427586" cy="762000"/>
              </a:xfrm>
            </p:grpSpPr>
            <p:sp>
              <p:nvSpPr>
                <p:cNvPr id="105" name="Rectángulo 10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06" name="Conector recto de flecha 10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15" name="Grupo 114"/>
          <p:cNvGrpSpPr/>
          <p:nvPr/>
        </p:nvGrpSpPr>
        <p:grpSpPr>
          <a:xfrm>
            <a:off x="6544171" y="1908716"/>
            <a:ext cx="1685429" cy="1472798"/>
            <a:chOff x="928826" y="4343400"/>
            <a:chExt cx="5614840" cy="2575037"/>
          </a:xfrm>
        </p:grpSpPr>
        <p:sp>
          <p:nvSpPr>
            <p:cNvPr id="116" name="Rectángulo 11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17" name="Rectángulo 11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E</a:t>
              </a:r>
              <a:endParaRPr lang="es-UY" sz="1200" dirty="0"/>
            </a:p>
          </p:txBody>
        </p:sp>
        <p:sp>
          <p:nvSpPr>
            <p:cNvPr id="118" name="Rectángulo 11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19" name="Grupo 118"/>
            <p:cNvGrpSpPr/>
            <p:nvPr/>
          </p:nvGrpSpPr>
          <p:grpSpPr>
            <a:xfrm rot="16200000">
              <a:off x="5667366" y="3924300"/>
              <a:ext cx="304800" cy="1447800"/>
              <a:chOff x="1447800" y="3742228"/>
              <a:chExt cx="304800" cy="1447800"/>
            </a:xfrm>
          </p:grpSpPr>
          <p:cxnSp>
            <p:nvCxnSpPr>
              <p:cNvPr id="133" name="Conector recto de flecha 132"/>
              <p:cNvCxnSpPr>
                <a:endCxn id="13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Rectángulo 13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20" name="Grupo 119"/>
            <p:cNvGrpSpPr/>
            <p:nvPr/>
          </p:nvGrpSpPr>
          <p:grpSpPr>
            <a:xfrm>
              <a:off x="928826" y="5065103"/>
              <a:ext cx="5112110" cy="1853334"/>
              <a:chOff x="973680" y="5065103"/>
              <a:chExt cx="5112110" cy="1853334"/>
            </a:xfrm>
          </p:grpSpPr>
          <p:grpSp>
            <p:nvGrpSpPr>
              <p:cNvPr id="121" name="Grupo 120"/>
              <p:cNvGrpSpPr/>
              <p:nvPr/>
            </p:nvGrpSpPr>
            <p:grpSpPr>
              <a:xfrm>
                <a:off x="973680" y="5065103"/>
                <a:ext cx="2927760" cy="1853334"/>
                <a:chOff x="1007088" y="4997726"/>
                <a:chExt cx="2927760" cy="1853334"/>
              </a:xfrm>
            </p:grpSpPr>
            <p:sp>
              <p:nvSpPr>
                <p:cNvPr id="131" name="Rectángulo 13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32" name="Conector recto de flecha 131"/>
                <p:cNvCxnSpPr>
                  <a:endCxn id="216" idx="0"/>
                </p:cNvCxnSpPr>
                <p:nvPr/>
              </p:nvCxnSpPr>
              <p:spPr>
                <a:xfrm flipH="1">
                  <a:off x="1007088" y="5226326"/>
                  <a:ext cx="2722022" cy="16247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2" name="Grupo 121"/>
              <p:cNvGrpSpPr/>
              <p:nvPr/>
            </p:nvGrpSpPr>
            <p:grpSpPr>
              <a:xfrm>
                <a:off x="3909493" y="5065103"/>
                <a:ext cx="2176297" cy="1783959"/>
                <a:chOff x="3507262" y="4997726"/>
                <a:chExt cx="2176297" cy="1783959"/>
              </a:xfrm>
            </p:grpSpPr>
            <p:sp>
              <p:nvSpPr>
                <p:cNvPr id="129" name="Rectángulo 12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30" name="Conector recto de flecha 129"/>
                <p:cNvCxnSpPr>
                  <a:endCxn id="136" idx="0"/>
                </p:cNvCxnSpPr>
                <p:nvPr/>
              </p:nvCxnSpPr>
              <p:spPr>
                <a:xfrm>
                  <a:off x="3729110" y="5226326"/>
                  <a:ext cx="1954449" cy="15553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Grupo 122"/>
              <p:cNvGrpSpPr/>
              <p:nvPr/>
            </p:nvGrpSpPr>
            <p:grpSpPr>
              <a:xfrm>
                <a:off x="4327294" y="5065103"/>
                <a:ext cx="427586" cy="762000"/>
                <a:chOff x="3507262" y="4997726"/>
                <a:chExt cx="427586" cy="762000"/>
              </a:xfrm>
            </p:grpSpPr>
            <p:sp>
              <p:nvSpPr>
                <p:cNvPr id="127" name="Rectángulo 12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28" name="Conector recto de flecha 12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4" name="Grupo 123"/>
              <p:cNvGrpSpPr/>
              <p:nvPr/>
            </p:nvGrpSpPr>
            <p:grpSpPr>
              <a:xfrm>
                <a:off x="4762933" y="5065103"/>
                <a:ext cx="427586" cy="762000"/>
                <a:chOff x="3507262" y="4997726"/>
                <a:chExt cx="427586" cy="762000"/>
              </a:xfrm>
            </p:grpSpPr>
            <p:sp>
              <p:nvSpPr>
                <p:cNvPr id="125" name="Rectángulo 12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26" name="Conector recto de flecha 12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35" name="Grupo 134"/>
          <p:cNvGrpSpPr/>
          <p:nvPr/>
        </p:nvGrpSpPr>
        <p:grpSpPr>
          <a:xfrm>
            <a:off x="7724156" y="3341834"/>
            <a:ext cx="1049308" cy="1171623"/>
            <a:chOff x="3048000" y="4343400"/>
            <a:chExt cx="3495666" cy="2048464"/>
          </a:xfrm>
        </p:grpSpPr>
        <p:sp>
          <p:nvSpPr>
            <p:cNvPr id="136" name="Rectángulo 13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37" name="Rectángulo 13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J</a:t>
              </a:r>
              <a:endParaRPr lang="es-UY" sz="1200" dirty="0"/>
            </a:p>
          </p:txBody>
        </p:sp>
        <p:sp>
          <p:nvSpPr>
            <p:cNvPr id="138" name="Rectángulo 13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39" name="Grupo 138"/>
            <p:cNvGrpSpPr/>
            <p:nvPr/>
          </p:nvGrpSpPr>
          <p:grpSpPr>
            <a:xfrm rot="16200000">
              <a:off x="5667366" y="3924300"/>
              <a:ext cx="304800" cy="1447800"/>
              <a:chOff x="1447800" y="3742228"/>
              <a:chExt cx="304800" cy="1447800"/>
            </a:xfrm>
          </p:grpSpPr>
          <p:cxnSp>
            <p:nvCxnSpPr>
              <p:cNvPr id="153" name="Conector recto de flecha 152"/>
              <p:cNvCxnSpPr>
                <a:endCxn id="15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Rectángulo 15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40" name="Grupo 139"/>
            <p:cNvGrpSpPr/>
            <p:nvPr/>
          </p:nvGrpSpPr>
          <p:grpSpPr>
            <a:xfrm>
              <a:off x="3429000" y="5065103"/>
              <a:ext cx="1716665" cy="1326761"/>
              <a:chOff x="3473854" y="5065103"/>
              <a:chExt cx="1716665" cy="1326761"/>
            </a:xfrm>
          </p:grpSpPr>
          <p:grpSp>
            <p:nvGrpSpPr>
              <p:cNvPr id="141" name="Grupo 140"/>
              <p:cNvGrpSpPr/>
              <p:nvPr/>
            </p:nvGrpSpPr>
            <p:grpSpPr>
              <a:xfrm>
                <a:off x="3473854" y="5065103"/>
                <a:ext cx="973633" cy="1326761"/>
                <a:chOff x="3507262" y="4997726"/>
                <a:chExt cx="973633" cy="1326761"/>
              </a:xfrm>
            </p:grpSpPr>
            <p:sp>
              <p:nvSpPr>
                <p:cNvPr id="151" name="Rectángulo 15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52" name="Conector recto de flecha 151"/>
                <p:cNvCxnSpPr>
                  <a:endCxn id="256" idx="0"/>
                </p:cNvCxnSpPr>
                <p:nvPr/>
              </p:nvCxnSpPr>
              <p:spPr>
                <a:xfrm>
                  <a:off x="3729110" y="5226326"/>
                  <a:ext cx="751785" cy="10981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upo 141"/>
              <p:cNvGrpSpPr/>
              <p:nvPr/>
            </p:nvGrpSpPr>
            <p:grpSpPr>
              <a:xfrm>
                <a:off x="3909493" y="5065103"/>
                <a:ext cx="427586" cy="762000"/>
                <a:chOff x="3507262" y="4997726"/>
                <a:chExt cx="427586" cy="762000"/>
              </a:xfrm>
            </p:grpSpPr>
            <p:sp>
              <p:nvSpPr>
                <p:cNvPr id="149" name="Rectángulo 14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50" name="Conector recto de flecha 14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3" name="Grupo 142"/>
              <p:cNvGrpSpPr/>
              <p:nvPr/>
            </p:nvGrpSpPr>
            <p:grpSpPr>
              <a:xfrm>
                <a:off x="4327294" y="5065103"/>
                <a:ext cx="427586" cy="762000"/>
                <a:chOff x="3507262" y="4997726"/>
                <a:chExt cx="427586" cy="762000"/>
              </a:xfrm>
            </p:grpSpPr>
            <p:sp>
              <p:nvSpPr>
                <p:cNvPr id="147" name="Rectángulo 14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48" name="Conector recto de flecha 14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4" name="Grupo 143"/>
              <p:cNvGrpSpPr/>
              <p:nvPr/>
            </p:nvGrpSpPr>
            <p:grpSpPr>
              <a:xfrm>
                <a:off x="4762933" y="5065103"/>
                <a:ext cx="427586" cy="762000"/>
                <a:chOff x="3507262" y="4997726"/>
                <a:chExt cx="427586" cy="762000"/>
              </a:xfrm>
            </p:grpSpPr>
            <p:sp>
              <p:nvSpPr>
                <p:cNvPr id="145" name="Rectángulo 14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46" name="Conector recto de flecha 14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55" name="Grupo 154"/>
          <p:cNvGrpSpPr/>
          <p:nvPr/>
        </p:nvGrpSpPr>
        <p:grpSpPr>
          <a:xfrm>
            <a:off x="324715" y="3429000"/>
            <a:ext cx="1049308" cy="848607"/>
            <a:chOff x="3048000" y="4343400"/>
            <a:chExt cx="3495666" cy="1483703"/>
          </a:xfrm>
        </p:grpSpPr>
        <p:sp>
          <p:nvSpPr>
            <p:cNvPr id="156" name="Rectángulo 15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57" name="Rectángulo 15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F</a:t>
              </a:r>
              <a:endParaRPr lang="es-UY" sz="1200" dirty="0"/>
            </a:p>
          </p:txBody>
        </p:sp>
        <p:sp>
          <p:nvSpPr>
            <p:cNvPr id="158" name="Rectángulo 15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59" name="Grupo 158"/>
            <p:cNvGrpSpPr/>
            <p:nvPr/>
          </p:nvGrpSpPr>
          <p:grpSpPr>
            <a:xfrm rot="16200000">
              <a:off x="5667366" y="3924300"/>
              <a:ext cx="304800" cy="1447800"/>
              <a:chOff x="1447800" y="3742228"/>
              <a:chExt cx="304800" cy="1447800"/>
            </a:xfrm>
          </p:grpSpPr>
          <p:cxnSp>
            <p:nvCxnSpPr>
              <p:cNvPr id="173" name="Conector recto de flecha 172"/>
              <p:cNvCxnSpPr>
                <a:endCxn id="17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Rectángulo 17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60" name="Grupo 159"/>
            <p:cNvGrpSpPr/>
            <p:nvPr/>
          </p:nvGrpSpPr>
          <p:grpSpPr>
            <a:xfrm>
              <a:off x="3429000" y="5065103"/>
              <a:ext cx="1716665" cy="762000"/>
              <a:chOff x="3473854" y="5065103"/>
              <a:chExt cx="1716665" cy="762000"/>
            </a:xfrm>
          </p:grpSpPr>
          <p:grpSp>
            <p:nvGrpSpPr>
              <p:cNvPr id="161" name="Grupo 160"/>
              <p:cNvGrpSpPr/>
              <p:nvPr/>
            </p:nvGrpSpPr>
            <p:grpSpPr>
              <a:xfrm>
                <a:off x="3473854" y="5065103"/>
                <a:ext cx="427586" cy="762000"/>
                <a:chOff x="3507262" y="4997726"/>
                <a:chExt cx="427586" cy="762000"/>
              </a:xfrm>
            </p:grpSpPr>
            <p:sp>
              <p:nvSpPr>
                <p:cNvPr id="171" name="Rectángulo 17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72" name="Conector recto de flecha 17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2" name="Grupo 161"/>
              <p:cNvGrpSpPr/>
              <p:nvPr/>
            </p:nvGrpSpPr>
            <p:grpSpPr>
              <a:xfrm>
                <a:off x="3909493" y="5065103"/>
                <a:ext cx="427586" cy="762000"/>
                <a:chOff x="3507262" y="4997726"/>
                <a:chExt cx="427586" cy="762000"/>
              </a:xfrm>
            </p:grpSpPr>
            <p:sp>
              <p:nvSpPr>
                <p:cNvPr id="169" name="Rectángulo 16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70" name="Conector recto de flecha 16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3" name="Grupo 162"/>
              <p:cNvGrpSpPr/>
              <p:nvPr/>
            </p:nvGrpSpPr>
            <p:grpSpPr>
              <a:xfrm>
                <a:off x="4327294" y="5065103"/>
                <a:ext cx="427586" cy="762000"/>
                <a:chOff x="3507262" y="4997726"/>
                <a:chExt cx="427586" cy="762000"/>
              </a:xfrm>
            </p:grpSpPr>
            <p:sp>
              <p:nvSpPr>
                <p:cNvPr id="167" name="Rectángulo 16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68" name="Conector recto de flecha 16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4" name="Grupo 163"/>
              <p:cNvGrpSpPr/>
              <p:nvPr/>
            </p:nvGrpSpPr>
            <p:grpSpPr>
              <a:xfrm>
                <a:off x="4762933" y="5065103"/>
                <a:ext cx="427586" cy="762000"/>
                <a:chOff x="3507262" y="4997726"/>
                <a:chExt cx="427586" cy="762000"/>
              </a:xfrm>
            </p:grpSpPr>
            <p:sp>
              <p:nvSpPr>
                <p:cNvPr id="165" name="Rectángulo 16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66" name="Conector recto de flecha 16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75" name="Grupo 174"/>
          <p:cNvGrpSpPr/>
          <p:nvPr/>
        </p:nvGrpSpPr>
        <p:grpSpPr>
          <a:xfrm>
            <a:off x="2341674" y="3429838"/>
            <a:ext cx="1049308" cy="848607"/>
            <a:chOff x="3048000" y="4343400"/>
            <a:chExt cx="3495666" cy="1483703"/>
          </a:xfrm>
        </p:grpSpPr>
        <p:sp>
          <p:nvSpPr>
            <p:cNvPr id="176" name="Rectángulo 17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77" name="Rectángulo 17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G</a:t>
              </a:r>
              <a:endParaRPr lang="es-UY" sz="1200" dirty="0"/>
            </a:p>
          </p:txBody>
        </p:sp>
        <p:sp>
          <p:nvSpPr>
            <p:cNvPr id="178" name="Rectángulo 17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79" name="Grupo 178"/>
            <p:cNvGrpSpPr/>
            <p:nvPr/>
          </p:nvGrpSpPr>
          <p:grpSpPr>
            <a:xfrm rot="16200000">
              <a:off x="5667366" y="3924300"/>
              <a:ext cx="304800" cy="1447800"/>
              <a:chOff x="1447800" y="3742228"/>
              <a:chExt cx="304800" cy="1447800"/>
            </a:xfrm>
          </p:grpSpPr>
          <p:cxnSp>
            <p:nvCxnSpPr>
              <p:cNvPr id="193" name="Conector recto de flecha 192"/>
              <p:cNvCxnSpPr>
                <a:endCxn id="19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Rectángulo 19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80" name="Grupo 179"/>
            <p:cNvGrpSpPr/>
            <p:nvPr/>
          </p:nvGrpSpPr>
          <p:grpSpPr>
            <a:xfrm>
              <a:off x="3429000" y="5065103"/>
              <a:ext cx="1716665" cy="762000"/>
              <a:chOff x="3473854" y="5065103"/>
              <a:chExt cx="1716665" cy="762000"/>
            </a:xfrm>
          </p:grpSpPr>
          <p:grpSp>
            <p:nvGrpSpPr>
              <p:cNvPr id="181" name="Grupo 180"/>
              <p:cNvGrpSpPr/>
              <p:nvPr/>
            </p:nvGrpSpPr>
            <p:grpSpPr>
              <a:xfrm>
                <a:off x="3473854" y="5065103"/>
                <a:ext cx="427586" cy="762000"/>
                <a:chOff x="3507262" y="4997726"/>
                <a:chExt cx="427586" cy="762000"/>
              </a:xfrm>
            </p:grpSpPr>
            <p:sp>
              <p:nvSpPr>
                <p:cNvPr id="191" name="Rectángulo 19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92" name="Conector recto de flecha 19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2" name="Grupo 181"/>
              <p:cNvGrpSpPr/>
              <p:nvPr/>
            </p:nvGrpSpPr>
            <p:grpSpPr>
              <a:xfrm>
                <a:off x="3909493" y="5065103"/>
                <a:ext cx="427586" cy="762000"/>
                <a:chOff x="3507262" y="4997726"/>
                <a:chExt cx="427586" cy="762000"/>
              </a:xfrm>
            </p:grpSpPr>
            <p:sp>
              <p:nvSpPr>
                <p:cNvPr id="189" name="Rectángulo 18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90" name="Conector recto de flecha 18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3" name="Grupo 182"/>
              <p:cNvGrpSpPr/>
              <p:nvPr/>
            </p:nvGrpSpPr>
            <p:grpSpPr>
              <a:xfrm>
                <a:off x="4327294" y="5065103"/>
                <a:ext cx="427586" cy="762000"/>
                <a:chOff x="3507262" y="4997726"/>
                <a:chExt cx="427586" cy="762000"/>
              </a:xfrm>
            </p:grpSpPr>
            <p:sp>
              <p:nvSpPr>
                <p:cNvPr id="187" name="Rectángulo 18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88" name="Conector recto de flecha 18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4" name="Grupo 183"/>
              <p:cNvGrpSpPr/>
              <p:nvPr/>
            </p:nvGrpSpPr>
            <p:grpSpPr>
              <a:xfrm>
                <a:off x="4762933" y="5065103"/>
                <a:ext cx="427586" cy="762000"/>
                <a:chOff x="3507262" y="4997726"/>
                <a:chExt cx="427586" cy="762000"/>
              </a:xfrm>
            </p:grpSpPr>
            <p:sp>
              <p:nvSpPr>
                <p:cNvPr id="185" name="Rectángulo 18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86" name="Conector recto de flecha 18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95" name="Grupo 194"/>
          <p:cNvGrpSpPr/>
          <p:nvPr/>
        </p:nvGrpSpPr>
        <p:grpSpPr>
          <a:xfrm>
            <a:off x="4341241" y="3429000"/>
            <a:ext cx="1049308" cy="848607"/>
            <a:chOff x="3048000" y="4343400"/>
            <a:chExt cx="3495666" cy="1483703"/>
          </a:xfrm>
        </p:grpSpPr>
        <p:sp>
          <p:nvSpPr>
            <p:cNvPr id="196" name="Rectángulo 19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97" name="Rectángulo 19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H</a:t>
              </a:r>
              <a:endParaRPr lang="es-UY" sz="1200" dirty="0"/>
            </a:p>
          </p:txBody>
        </p:sp>
        <p:sp>
          <p:nvSpPr>
            <p:cNvPr id="198" name="Rectángulo 19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99" name="Grupo 198"/>
            <p:cNvGrpSpPr/>
            <p:nvPr/>
          </p:nvGrpSpPr>
          <p:grpSpPr>
            <a:xfrm rot="16200000">
              <a:off x="5667366" y="3924300"/>
              <a:ext cx="304800" cy="1447800"/>
              <a:chOff x="1447800" y="3742228"/>
              <a:chExt cx="304800" cy="1447800"/>
            </a:xfrm>
          </p:grpSpPr>
          <p:cxnSp>
            <p:nvCxnSpPr>
              <p:cNvPr id="213" name="Conector recto de flecha 212"/>
              <p:cNvCxnSpPr>
                <a:endCxn id="21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4" name="Rectángulo 21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200" name="Grupo 199"/>
            <p:cNvGrpSpPr/>
            <p:nvPr/>
          </p:nvGrpSpPr>
          <p:grpSpPr>
            <a:xfrm>
              <a:off x="3429000" y="5065103"/>
              <a:ext cx="1716665" cy="762000"/>
              <a:chOff x="3473854" y="5065103"/>
              <a:chExt cx="1716665" cy="762000"/>
            </a:xfrm>
          </p:grpSpPr>
          <p:grpSp>
            <p:nvGrpSpPr>
              <p:cNvPr id="201" name="Grupo 200"/>
              <p:cNvGrpSpPr/>
              <p:nvPr/>
            </p:nvGrpSpPr>
            <p:grpSpPr>
              <a:xfrm>
                <a:off x="3473854" y="5065103"/>
                <a:ext cx="427586" cy="762000"/>
                <a:chOff x="3507262" y="4997726"/>
                <a:chExt cx="427586" cy="762000"/>
              </a:xfrm>
            </p:grpSpPr>
            <p:sp>
              <p:nvSpPr>
                <p:cNvPr id="211" name="Rectángulo 21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12" name="Conector recto de flecha 21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2" name="Grupo 201"/>
              <p:cNvGrpSpPr/>
              <p:nvPr/>
            </p:nvGrpSpPr>
            <p:grpSpPr>
              <a:xfrm>
                <a:off x="3909493" y="5065103"/>
                <a:ext cx="427586" cy="762000"/>
                <a:chOff x="3507262" y="4997726"/>
                <a:chExt cx="427586" cy="762000"/>
              </a:xfrm>
            </p:grpSpPr>
            <p:sp>
              <p:nvSpPr>
                <p:cNvPr id="209" name="Rectángulo 20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10" name="Conector recto de flecha 20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3" name="Grupo 202"/>
              <p:cNvGrpSpPr/>
              <p:nvPr/>
            </p:nvGrpSpPr>
            <p:grpSpPr>
              <a:xfrm>
                <a:off x="4327294" y="5065103"/>
                <a:ext cx="427586" cy="762000"/>
                <a:chOff x="3507262" y="4997726"/>
                <a:chExt cx="427586" cy="762000"/>
              </a:xfrm>
            </p:grpSpPr>
            <p:sp>
              <p:nvSpPr>
                <p:cNvPr id="207" name="Rectángulo 20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08" name="Conector recto de flecha 20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4" name="Grupo 203"/>
              <p:cNvGrpSpPr/>
              <p:nvPr/>
            </p:nvGrpSpPr>
            <p:grpSpPr>
              <a:xfrm>
                <a:off x="4762933" y="5065103"/>
                <a:ext cx="427586" cy="762000"/>
                <a:chOff x="3507262" y="4997726"/>
                <a:chExt cx="427586" cy="762000"/>
              </a:xfrm>
            </p:grpSpPr>
            <p:sp>
              <p:nvSpPr>
                <p:cNvPr id="205" name="Rectángulo 20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06" name="Conector recto de flecha 20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215" name="Grupo 214"/>
          <p:cNvGrpSpPr/>
          <p:nvPr/>
        </p:nvGrpSpPr>
        <p:grpSpPr>
          <a:xfrm>
            <a:off x="6189636" y="3381513"/>
            <a:ext cx="1049308" cy="848607"/>
            <a:chOff x="3048000" y="4343400"/>
            <a:chExt cx="3495666" cy="1483703"/>
          </a:xfrm>
        </p:grpSpPr>
        <p:sp>
          <p:nvSpPr>
            <p:cNvPr id="216" name="Rectángulo 21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217" name="Rectángulo 21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I</a:t>
              </a:r>
              <a:endParaRPr lang="es-UY" sz="1200" dirty="0"/>
            </a:p>
          </p:txBody>
        </p:sp>
        <p:sp>
          <p:nvSpPr>
            <p:cNvPr id="218" name="Rectángulo 21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219" name="Grupo 218"/>
            <p:cNvGrpSpPr/>
            <p:nvPr/>
          </p:nvGrpSpPr>
          <p:grpSpPr>
            <a:xfrm rot="16200000">
              <a:off x="5667366" y="3924300"/>
              <a:ext cx="304800" cy="1447800"/>
              <a:chOff x="1447800" y="3742228"/>
              <a:chExt cx="304800" cy="1447800"/>
            </a:xfrm>
          </p:grpSpPr>
          <p:cxnSp>
            <p:nvCxnSpPr>
              <p:cNvPr id="233" name="Conector recto de flecha 232"/>
              <p:cNvCxnSpPr>
                <a:endCxn id="23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4" name="Rectángulo 23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220" name="Grupo 219"/>
            <p:cNvGrpSpPr/>
            <p:nvPr/>
          </p:nvGrpSpPr>
          <p:grpSpPr>
            <a:xfrm>
              <a:off x="3429000" y="5065103"/>
              <a:ext cx="1716665" cy="762000"/>
              <a:chOff x="3473854" y="5065103"/>
              <a:chExt cx="1716665" cy="762000"/>
            </a:xfrm>
          </p:grpSpPr>
          <p:grpSp>
            <p:nvGrpSpPr>
              <p:cNvPr id="221" name="Grupo 220"/>
              <p:cNvGrpSpPr/>
              <p:nvPr/>
            </p:nvGrpSpPr>
            <p:grpSpPr>
              <a:xfrm>
                <a:off x="3473854" y="5065103"/>
                <a:ext cx="427586" cy="762000"/>
                <a:chOff x="3507262" y="4997726"/>
                <a:chExt cx="427586" cy="762000"/>
              </a:xfrm>
            </p:grpSpPr>
            <p:sp>
              <p:nvSpPr>
                <p:cNvPr id="231" name="Rectángulo 23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32" name="Conector recto de flecha 23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2" name="Grupo 221"/>
              <p:cNvGrpSpPr/>
              <p:nvPr/>
            </p:nvGrpSpPr>
            <p:grpSpPr>
              <a:xfrm>
                <a:off x="3909493" y="5065103"/>
                <a:ext cx="427586" cy="762000"/>
                <a:chOff x="3507262" y="4997726"/>
                <a:chExt cx="427586" cy="762000"/>
              </a:xfrm>
            </p:grpSpPr>
            <p:sp>
              <p:nvSpPr>
                <p:cNvPr id="229" name="Rectángulo 22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30" name="Conector recto de flecha 22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3" name="Grupo 222"/>
              <p:cNvGrpSpPr/>
              <p:nvPr/>
            </p:nvGrpSpPr>
            <p:grpSpPr>
              <a:xfrm>
                <a:off x="4327294" y="5065103"/>
                <a:ext cx="427586" cy="762000"/>
                <a:chOff x="3507262" y="4997726"/>
                <a:chExt cx="427586" cy="762000"/>
              </a:xfrm>
            </p:grpSpPr>
            <p:sp>
              <p:nvSpPr>
                <p:cNvPr id="227" name="Rectángulo 22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28" name="Conector recto de flecha 22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4" name="Grupo 223"/>
              <p:cNvGrpSpPr/>
              <p:nvPr/>
            </p:nvGrpSpPr>
            <p:grpSpPr>
              <a:xfrm>
                <a:off x="4762933" y="5065103"/>
                <a:ext cx="427586" cy="762000"/>
                <a:chOff x="3507262" y="4997726"/>
                <a:chExt cx="427586" cy="762000"/>
              </a:xfrm>
            </p:grpSpPr>
            <p:sp>
              <p:nvSpPr>
                <p:cNvPr id="225" name="Rectángulo 22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26" name="Conector recto de flecha 22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255" name="Grupo 254"/>
          <p:cNvGrpSpPr/>
          <p:nvPr/>
        </p:nvGrpSpPr>
        <p:grpSpPr>
          <a:xfrm>
            <a:off x="7776245" y="4513457"/>
            <a:ext cx="1049308" cy="848607"/>
            <a:chOff x="3048000" y="4343400"/>
            <a:chExt cx="3495666" cy="1483703"/>
          </a:xfrm>
        </p:grpSpPr>
        <p:sp>
          <p:nvSpPr>
            <p:cNvPr id="256" name="Rectángulo 25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257" name="Rectángulo 25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K</a:t>
              </a:r>
              <a:endParaRPr lang="es-UY" sz="1200" dirty="0"/>
            </a:p>
          </p:txBody>
        </p:sp>
        <p:sp>
          <p:nvSpPr>
            <p:cNvPr id="258" name="Rectángulo 25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259" name="Grupo 258"/>
            <p:cNvGrpSpPr/>
            <p:nvPr/>
          </p:nvGrpSpPr>
          <p:grpSpPr>
            <a:xfrm rot="16200000">
              <a:off x="5667366" y="3924300"/>
              <a:ext cx="304800" cy="1447800"/>
              <a:chOff x="1447800" y="3742228"/>
              <a:chExt cx="304800" cy="1447800"/>
            </a:xfrm>
          </p:grpSpPr>
          <p:cxnSp>
            <p:nvCxnSpPr>
              <p:cNvPr id="273" name="Conector recto de flecha 272"/>
              <p:cNvCxnSpPr>
                <a:endCxn id="27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Rectángulo 27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260" name="Grupo 259"/>
            <p:cNvGrpSpPr/>
            <p:nvPr/>
          </p:nvGrpSpPr>
          <p:grpSpPr>
            <a:xfrm>
              <a:off x="3429000" y="5065103"/>
              <a:ext cx="1716665" cy="762000"/>
              <a:chOff x="3473854" y="5065103"/>
              <a:chExt cx="1716665" cy="762000"/>
            </a:xfrm>
          </p:grpSpPr>
          <p:grpSp>
            <p:nvGrpSpPr>
              <p:cNvPr id="261" name="Grupo 260"/>
              <p:cNvGrpSpPr/>
              <p:nvPr/>
            </p:nvGrpSpPr>
            <p:grpSpPr>
              <a:xfrm>
                <a:off x="3473854" y="5065103"/>
                <a:ext cx="427586" cy="762000"/>
                <a:chOff x="3507262" y="4997726"/>
                <a:chExt cx="427586" cy="762000"/>
              </a:xfrm>
            </p:grpSpPr>
            <p:sp>
              <p:nvSpPr>
                <p:cNvPr id="271" name="Rectángulo 27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72" name="Conector recto de flecha 27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2" name="Grupo 261"/>
              <p:cNvGrpSpPr/>
              <p:nvPr/>
            </p:nvGrpSpPr>
            <p:grpSpPr>
              <a:xfrm>
                <a:off x="3909493" y="5065103"/>
                <a:ext cx="427586" cy="762000"/>
                <a:chOff x="3507262" y="4997726"/>
                <a:chExt cx="427586" cy="762000"/>
              </a:xfrm>
            </p:grpSpPr>
            <p:sp>
              <p:nvSpPr>
                <p:cNvPr id="269" name="Rectángulo 26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70" name="Conector recto de flecha 26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3" name="Grupo 262"/>
              <p:cNvGrpSpPr/>
              <p:nvPr/>
            </p:nvGrpSpPr>
            <p:grpSpPr>
              <a:xfrm>
                <a:off x="4327294" y="5065103"/>
                <a:ext cx="427586" cy="762000"/>
                <a:chOff x="3507262" y="4997726"/>
                <a:chExt cx="427586" cy="762000"/>
              </a:xfrm>
            </p:grpSpPr>
            <p:sp>
              <p:nvSpPr>
                <p:cNvPr id="267" name="Rectángulo 26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68" name="Conector recto de flecha 26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4" name="Grupo 263"/>
              <p:cNvGrpSpPr/>
              <p:nvPr/>
            </p:nvGrpSpPr>
            <p:grpSpPr>
              <a:xfrm>
                <a:off x="4762933" y="5065103"/>
                <a:ext cx="427586" cy="762000"/>
                <a:chOff x="3507262" y="4997726"/>
                <a:chExt cx="427586" cy="762000"/>
              </a:xfrm>
            </p:grpSpPr>
            <p:sp>
              <p:nvSpPr>
                <p:cNvPr id="265" name="Rectángulo 26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66" name="Conector recto de flecha 26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27" name="CuadroTexto 26"/>
          <p:cNvSpPr txBox="1"/>
          <p:nvPr/>
        </p:nvSpPr>
        <p:spPr>
          <a:xfrm>
            <a:off x="4688095" y="709921"/>
            <a:ext cx="2544286" cy="369332"/>
          </a:xfrm>
          <a:prstGeom prst="rect">
            <a:avLst/>
          </a:prstGeom>
          <a:noFill/>
        </p:spPr>
        <p:txBody>
          <a:bodyPr wrap="none" rtlCol="0">
            <a:spAutoFit/>
          </a:bodyPr>
          <a:lstStyle/>
          <a:p>
            <a:r>
              <a:rPr lang="es-419" dirty="0"/>
              <a:t>Con un </a:t>
            </a:r>
            <a:r>
              <a:rPr lang="es-419" dirty="0" err="1"/>
              <a:t>array</a:t>
            </a:r>
            <a:r>
              <a:rPr lang="es-419" dirty="0"/>
              <a:t> de hijos</a:t>
            </a:r>
            <a:endParaRPr lang="es-UY" dirty="0"/>
          </a:p>
        </p:txBody>
      </p:sp>
    </p:spTree>
    <p:extLst>
      <p:ext uri="{BB962C8B-B14F-4D97-AF65-F5344CB8AC3E}">
        <p14:creationId xmlns:p14="http://schemas.microsoft.com/office/powerpoint/2010/main" val="3555083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s-ES" sz="3200" dirty="0"/>
              <a:t>Representación</a:t>
            </a:r>
            <a:r>
              <a:rPr lang="es-ES" dirty="0"/>
              <a:t> de árboles genéricos</a:t>
            </a:r>
            <a:endParaRPr lang="en-US" dirty="0"/>
          </a:p>
        </p:txBody>
      </p:sp>
      <p:grpSp>
        <p:nvGrpSpPr>
          <p:cNvPr id="2" name="Grupo 1"/>
          <p:cNvGrpSpPr/>
          <p:nvPr/>
        </p:nvGrpSpPr>
        <p:grpSpPr>
          <a:xfrm>
            <a:off x="1004642" y="838197"/>
            <a:ext cx="6530186" cy="1092776"/>
            <a:chOff x="-1973148" y="4343400"/>
            <a:chExt cx="21754669" cy="1910610"/>
          </a:xfrm>
        </p:grpSpPr>
        <p:sp>
          <p:nvSpPr>
            <p:cNvPr id="7" name="Rectángulo 6"/>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9" name="Rectángulo 8"/>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A</a:t>
              </a:r>
              <a:endParaRPr lang="es-UY" sz="1200" dirty="0"/>
            </a:p>
          </p:txBody>
        </p:sp>
        <p:sp>
          <p:nvSpPr>
            <p:cNvPr id="48" name="Rectángulo 4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49" name="Grupo 48"/>
            <p:cNvGrpSpPr/>
            <p:nvPr/>
          </p:nvGrpSpPr>
          <p:grpSpPr>
            <a:xfrm rot="16200000">
              <a:off x="5667366" y="3924300"/>
              <a:ext cx="304800" cy="1447800"/>
              <a:chOff x="1447800" y="3742228"/>
              <a:chExt cx="304800" cy="1447800"/>
            </a:xfrm>
          </p:grpSpPr>
          <p:cxnSp>
            <p:nvCxnSpPr>
              <p:cNvPr id="50" name="Conector recto de flecha 49"/>
              <p:cNvCxnSpPr>
                <a:endCxn id="51"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ángulo 50"/>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2" name="Grupo 11"/>
            <p:cNvGrpSpPr/>
            <p:nvPr/>
          </p:nvGrpSpPr>
          <p:grpSpPr>
            <a:xfrm>
              <a:off x="-1973148" y="5065103"/>
              <a:ext cx="21754669" cy="1188907"/>
              <a:chOff x="-1928294" y="5065103"/>
              <a:chExt cx="21754669" cy="1188907"/>
            </a:xfrm>
          </p:grpSpPr>
          <p:grpSp>
            <p:nvGrpSpPr>
              <p:cNvPr id="10" name="Grupo 9"/>
              <p:cNvGrpSpPr/>
              <p:nvPr/>
            </p:nvGrpSpPr>
            <p:grpSpPr>
              <a:xfrm>
                <a:off x="-1928294" y="5065103"/>
                <a:ext cx="5829734" cy="1170139"/>
                <a:chOff x="-1894886" y="4997726"/>
                <a:chExt cx="5829734" cy="1170139"/>
              </a:xfrm>
            </p:grpSpPr>
            <p:sp>
              <p:nvSpPr>
                <p:cNvPr id="52" name="Rectángulo 5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4" name="Conector recto de flecha 53"/>
                <p:cNvCxnSpPr>
                  <a:endCxn id="33" idx="0"/>
                </p:cNvCxnSpPr>
                <p:nvPr/>
              </p:nvCxnSpPr>
              <p:spPr>
                <a:xfrm flipH="1">
                  <a:off x="-1894886" y="5226326"/>
                  <a:ext cx="5623997" cy="941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Grupo 70"/>
              <p:cNvGrpSpPr/>
              <p:nvPr/>
            </p:nvGrpSpPr>
            <p:grpSpPr>
              <a:xfrm>
                <a:off x="3909493" y="5065103"/>
                <a:ext cx="1594975" cy="1178909"/>
                <a:chOff x="3507262" y="4997726"/>
                <a:chExt cx="1594975" cy="1178909"/>
              </a:xfrm>
            </p:grpSpPr>
            <p:sp>
              <p:nvSpPr>
                <p:cNvPr id="72" name="Rectángulo 7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74" name="Conector recto de flecha 73"/>
                <p:cNvCxnSpPr>
                  <a:endCxn id="61" idx="0"/>
                </p:cNvCxnSpPr>
                <p:nvPr/>
              </p:nvCxnSpPr>
              <p:spPr>
                <a:xfrm>
                  <a:off x="3643307" y="5257722"/>
                  <a:ext cx="1458930" cy="9189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6" name="Grupo 75"/>
              <p:cNvGrpSpPr/>
              <p:nvPr/>
            </p:nvGrpSpPr>
            <p:grpSpPr>
              <a:xfrm>
                <a:off x="4327294" y="5065103"/>
                <a:ext cx="7999811" cy="1188907"/>
                <a:chOff x="3507262" y="4997726"/>
                <a:chExt cx="7999811" cy="1188907"/>
              </a:xfrm>
            </p:grpSpPr>
            <p:sp>
              <p:nvSpPr>
                <p:cNvPr id="77" name="Rectángulo 7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79" name="Conector recto de flecha 78"/>
                <p:cNvCxnSpPr>
                  <a:stCxn id="77" idx="2"/>
                  <a:endCxn id="96" idx="0"/>
                </p:cNvCxnSpPr>
                <p:nvPr/>
              </p:nvCxnSpPr>
              <p:spPr>
                <a:xfrm>
                  <a:off x="3721055" y="5454926"/>
                  <a:ext cx="7786018" cy="7317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upo 80"/>
              <p:cNvGrpSpPr/>
              <p:nvPr/>
            </p:nvGrpSpPr>
            <p:grpSpPr>
              <a:xfrm>
                <a:off x="4762933" y="5065103"/>
                <a:ext cx="15063442" cy="1149991"/>
                <a:chOff x="3507262" y="4997726"/>
                <a:chExt cx="15063442" cy="1149991"/>
              </a:xfrm>
            </p:grpSpPr>
            <p:sp>
              <p:nvSpPr>
                <p:cNvPr id="82" name="Rectángulo 8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84" name="Conector recto de flecha 83"/>
                <p:cNvCxnSpPr>
                  <a:endCxn id="116" idx="0"/>
                </p:cNvCxnSpPr>
                <p:nvPr/>
              </p:nvCxnSpPr>
              <p:spPr>
                <a:xfrm>
                  <a:off x="3729110" y="5226324"/>
                  <a:ext cx="14841594" cy="9213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32" name="Grupo 31"/>
          <p:cNvGrpSpPr/>
          <p:nvPr/>
        </p:nvGrpSpPr>
        <p:grpSpPr>
          <a:xfrm>
            <a:off x="650106" y="1920240"/>
            <a:ext cx="2046104" cy="1509598"/>
            <a:chOff x="3048000" y="4343400"/>
            <a:chExt cx="6816396" cy="2639378"/>
          </a:xfrm>
        </p:grpSpPr>
        <p:sp>
          <p:nvSpPr>
            <p:cNvPr id="33" name="Rectángulo 32"/>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34" name="Rectángulo 33"/>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B</a:t>
              </a:r>
              <a:endParaRPr lang="es-UY" sz="1200" dirty="0"/>
            </a:p>
          </p:txBody>
        </p:sp>
        <p:sp>
          <p:nvSpPr>
            <p:cNvPr id="35" name="Rectángulo 34"/>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36" name="Grupo 35"/>
            <p:cNvGrpSpPr/>
            <p:nvPr/>
          </p:nvGrpSpPr>
          <p:grpSpPr>
            <a:xfrm rot="16200000">
              <a:off x="5667366" y="3924300"/>
              <a:ext cx="304800" cy="1447800"/>
              <a:chOff x="1447800" y="3742228"/>
              <a:chExt cx="304800" cy="1447800"/>
            </a:xfrm>
          </p:grpSpPr>
          <p:cxnSp>
            <p:nvCxnSpPr>
              <p:cNvPr id="58" name="Conector recto de flecha 57"/>
              <p:cNvCxnSpPr>
                <a:endCxn id="59"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ángulo 58"/>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37" name="Grupo 36"/>
            <p:cNvGrpSpPr/>
            <p:nvPr/>
          </p:nvGrpSpPr>
          <p:grpSpPr>
            <a:xfrm>
              <a:off x="3145094" y="5065103"/>
              <a:ext cx="6719302" cy="1917675"/>
              <a:chOff x="3189948" y="5065103"/>
              <a:chExt cx="6719302" cy="1917675"/>
            </a:xfrm>
          </p:grpSpPr>
          <p:grpSp>
            <p:nvGrpSpPr>
              <p:cNvPr id="38" name="Grupo 37"/>
              <p:cNvGrpSpPr/>
              <p:nvPr/>
            </p:nvGrpSpPr>
            <p:grpSpPr>
              <a:xfrm>
                <a:off x="3189948" y="5065103"/>
                <a:ext cx="711492" cy="1916210"/>
                <a:chOff x="3223356" y="4997726"/>
                <a:chExt cx="711492" cy="1916210"/>
              </a:xfrm>
            </p:grpSpPr>
            <p:sp>
              <p:nvSpPr>
                <p:cNvPr id="56" name="Rectángulo 55"/>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7" name="Conector recto de flecha 56"/>
                <p:cNvCxnSpPr>
                  <a:stCxn id="56" idx="2"/>
                  <a:endCxn id="156" idx="0"/>
                </p:cNvCxnSpPr>
                <p:nvPr/>
              </p:nvCxnSpPr>
              <p:spPr>
                <a:xfrm flipH="1">
                  <a:off x="3223356" y="5454925"/>
                  <a:ext cx="497699" cy="14590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upo 38"/>
              <p:cNvGrpSpPr/>
              <p:nvPr/>
            </p:nvGrpSpPr>
            <p:grpSpPr>
              <a:xfrm>
                <a:off x="3909493" y="5065103"/>
                <a:ext cx="5999757" cy="1917675"/>
                <a:chOff x="3507262" y="4997726"/>
                <a:chExt cx="5999757" cy="1917675"/>
              </a:xfrm>
            </p:grpSpPr>
            <p:sp>
              <p:nvSpPr>
                <p:cNvPr id="46" name="Rectángulo 45"/>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47" name="Conector recto de flecha 46"/>
                <p:cNvCxnSpPr>
                  <a:stCxn id="46" idx="2"/>
                  <a:endCxn id="176" idx="0"/>
                </p:cNvCxnSpPr>
                <p:nvPr/>
              </p:nvCxnSpPr>
              <p:spPr>
                <a:xfrm>
                  <a:off x="3721055" y="5454925"/>
                  <a:ext cx="5785964" cy="14604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upo 39"/>
              <p:cNvGrpSpPr/>
              <p:nvPr/>
            </p:nvGrpSpPr>
            <p:grpSpPr>
              <a:xfrm>
                <a:off x="4327294" y="5065103"/>
                <a:ext cx="427586" cy="762000"/>
                <a:chOff x="3507262" y="4997726"/>
                <a:chExt cx="427586" cy="762000"/>
              </a:xfrm>
            </p:grpSpPr>
            <p:sp>
              <p:nvSpPr>
                <p:cNvPr id="44" name="Rectángulo 43"/>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45" name="Conector recto de flecha 44"/>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upo 40"/>
              <p:cNvGrpSpPr/>
              <p:nvPr/>
            </p:nvGrpSpPr>
            <p:grpSpPr>
              <a:xfrm>
                <a:off x="4762933" y="5065103"/>
                <a:ext cx="427586" cy="762000"/>
                <a:chOff x="3507262" y="4997726"/>
                <a:chExt cx="427586" cy="762000"/>
              </a:xfrm>
            </p:grpSpPr>
            <p:sp>
              <p:nvSpPr>
                <p:cNvPr id="42" name="Rectángulo 4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43" name="Conector recto de flecha 42"/>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60" name="Grupo 59"/>
          <p:cNvGrpSpPr/>
          <p:nvPr/>
        </p:nvGrpSpPr>
        <p:grpSpPr>
          <a:xfrm>
            <a:off x="2881228" y="1925256"/>
            <a:ext cx="1049308" cy="848607"/>
            <a:chOff x="3048000" y="4343400"/>
            <a:chExt cx="3495666" cy="1483703"/>
          </a:xfrm>
        </p:grpSpPr>
        <p:sp>
          <p:nvSpPr>
            <p:cNvPr id="61" name="Rectángulo 60"/>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62" name="Rectángulo 61"/>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C</a:t>
              </a:r>
              <a:endParaRPr lang="es-UY" sz="1200" dirty="0"/>
            </a:p>
          </p:txBody>
        </p:sp>
        <p:sp>
          <p:nvSpPr>
            <p:cNvPr id="63" name="Rectángulo 62"/>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64" name="Grupo 63"/>
            <p:cNvGrpSpPr/>
            <p:nvPr/>
          </p:nvGrpSpPr>
          <p:grpSpPr>
            <a:xfrm rot="16200000">
              <a:off x="5667366" y="3924300"/>
              <a:ext cx="304800" cy="1447800"/>
              <a:chOff x="1447800" y="3742228"/>
              <a:chExt cx="304800" cy="1447800"/>
            </a:xfrm>
          </p:grpSpPr>
          <p:cxnSp>
            <p:nvCxnSpPr>
              <p:cNvPr id="93" name="Conector recto de flecha 92"/>
              <p:cNvCxnSpPr>
                <a:endCxn id="9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ángulo 9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65" name="Grupo 64"/>
            <p:cNvGrpSpPr/>
            <p:nvPr/>
          </p:nvGrpSpPr>
          <p:grpSpPr>
            <a:xfrm>
              <a:off x="3429000" y="5065103"/>
              <a:ext cx="1716665" cy="762000"/>
              <a:chOff x="3473854" y="5065103"/>
              <a:chExt cx="1716665" cy="762000"/>
            </a:xfrm>
          </p:grpSpPr>
          <p:grpSp>
            <p:nvGrpSpPr>
              <p:cNvPr id="66" name="Grupo 65"/>
              <p:cNvGrpSpPr/>
              <p:nvPr/>
            </p:nvGrpSpPr>
            <p:grpSpPr>
              <a:xfrm>
                <a:off x="3473854" y="5065103"/>
                <a:ext cx="427586" cy="762000"/>
                <a:chOff x="3507262" y="4997726"/>
                <a:chExt cx="427586" cy="762000"/>
              </a:xfrm>
            </p:grpSpPr>
            <p:sp>
              <p:nvSpPr>
                <p:cNvPr id="91" name="Rectángulo 9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92" name="Conector recto de flecha 9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upo 66"/>
              <p:cNvGrpSpPr/>
              <p:nvPr/>
            </p:nvGrpSpPr>
            <p:grpSpPr>
              <a:xfrm>
                <a:off x="3909493" y="5065103"/>
                <a:ext cx="427586" cy="762000"/>
                <a:chOff x="3507262" y="4997726"/>
                <a:chExt cx="427586" cy="762000"/>
              </a:xfrm>
            </p:grpSpPr>
            <p:sp>
              <p:nvSpPr>
                <p:cNvPr id="89" name="Rectángulo 8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90" name="Conector recto de flecha 8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8" name="Grupo 67"/>
              <p:cNvGrpSpPr/>
              <p:nvPr/>
            </p:nvGrpSpPr>
            <p:grpSpPr>
              <a:xfrm>
                <a:off x="4327294" y="5065103"/>
                <a:ext cx="427586" cy="762000"/>
                <a:chOff x="3507262" y="4997726"/>
                <a:chExt cx="427586" cy="762000"/>
              </a:xfrm>
            </p:grpSpPr>
            <p:sp>
              <p:nvSpPr>
                <p:cNvPr id="87" name="Rectángulo 8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88" name="Conector recto de flecha 8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upo 68"/>
              <p:cNvGrpSpPr/>
              <p:nvPr/>
            </p:nvGrpSpPr>
            <p:grpSpPr>
              <a:xfrm>
                <a:off x="4762933" y="5065103"/>
                <a:ext cx="427586" cy="762000"/>
                <a:chOff x="3507262" y="4997726"/>
                <a:chExt cx="427586" cy="762000"/>
              </a:xfrm>
            </p:grpSpPr>
            <p:sp>
              <p:nvSpPr>
                <p:cNvPr id="70" name="Rectángulo 69"/>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86" name="Conector recto de flecha 8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95" name="Grupo 94"/>
          <p:cNvGrpSpPr/>
          <p:nvPr/>
        </p:nvGrpSpPr>
        <p:grpSpPr>
          <a:xfrm>
            <a:off x="4695776" y="1930974"/>
            <a:ext cx="1282740" cy="1498026"/>
            <a:chOff x="2270347" y="4343400"/>
            <a:chExt cx="4273319" cy="2619146"/>
          </a:xfrm>
        </p:grpSpPr>
        <p:sp>
          <p:nvSpPr>
            <p:cNvPr id="96" name="Rectángulo 9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97" name="Rectángulo 9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D</a:t>
              </a:r>
              <a:endParaRPr lang="es-UY" sz="1200" dirty="0"/>
            </a:p>
          </p:txBody>
        </p:sp>
        <p:sp>
          <p:nvSpPr>
            <p:cNvPr id="98" name="Rectángulo 9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99" name="Grupo 98"/>
            <p:cNvGrpSpPr/>
            <p:nvPr/>
          </p:nvGrpSpPr>
          <p:grpSpPr>
            <a:xfrm rot="16200000">
              <a:off x="5667366" y="3924300"/>
              <a:ext cx="304800" cy="1447800"/>
              <a:chOff x="1447800" y="3742228"/>
              <a:chExt cx="304800" cy="1447800"/>
            </a:xfrm>
          </p:grpSpPr>
          <p:cxnSp>
            <p:nvCxnSpPr>
              <p:cNvPr id="113" name="Conector recto de flecha 112"/>
              <p:cNvCxnSpPr>
                <a:endCxn id="11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Rectángulo 11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00" name="Grupo 99"/>
            <p:cNvGrpSpPr/>
            <p:nvPr/>
          </p:nvGrpSpPr>
          <p:grpSpPr>
            <a:xfrm>
              <a:off x="2270347" y="5065103"/>
              <a:ext cx="2875318" cy="1897443"/>
              <a:chOff x="2315201" y="5065103"/>
              <a:chExt cx="2875318" cy="1897443"/>
            </a:xfrm>
          </p:grpSpPr>
          <p:grpSp>
            <p:nvGrpSpPr>
              <p:cNvPr id="101" name="Grupo 100"/>
              <p:cNvGrpSpPr/>
              <p:nvPr/>
            </p:nvGrpSpPr>
            <p:grpSpPr>
              <a:xfrm>
                <a:off x="2315201" y="5065103"/>
                <a:ext cx="1586239" cy="1897443"/>
                <a:chOff x="2348609" y="4997726"/>
                <a:chExt cx="1586239" cy="1897443"/>
              </a:xfrm>
            </p:grpSpPr>
            <p:sp>
              <p:nvSpPr>
                <p:cNvPr id="111" name="Rectángulo 11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12" name="Conector recto de flecha 111"/>
                <p:cNvCxnSpPr>
                  <a:stCxn id="111" idx="2"/>
                  <a:endCxn id="196" idx="0"/>
                </p:cNvCxnSpPr>
                <p:nvPr/>
              </p:nvCxnSpPr>
              <p:spPr>
                <a:xfrm flipH="1">
                  <a:off x="2348609" y="5454925"/>
                  <a:ext cx="1372446" cy="14402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upo 101"/>
              <p:cNvGrpSpPr/>
              <p:nvPr/>
            </p:nvGrpSpPr>
            <p:grpSpPr>
              <a:xfrm>
                <a:off x="3909493" y="5065103"/>
                <a:ext cx="427586" cy="762000"/>
                <a:chOff x="3507262" y="4997726"/>
                <a:chExt cx="427586" cy="762000"/>
              </a:xfrm>
            </p:grpSpPr>
            <p:sp>
              <p:nvSpPr>
                <p:cNvPr id="109" name="Rectángulo 10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10" name="Conector recto de flecha 10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3" name="Grupo 102"/>
              <p:cNvGrpSpPr/>
              <p:nvPr/>
            </p:nvGrpSpPr>
            <p:grpSpPr>
              <a:xfrm>
                <a:off x="4327294" y="5065103"/>
                <a:ext cx="427586" cy="762000"/>
                <a:chOff x="3507262" y="4997726"/>
                <a:chExt cx="427586" cy="762000"/>
              </a:xfrm>
            </p:grpSpPr>
            <p:sp>
              <p:nvSpPr>
                <p:cNvPr id="107" name="Rectángulo 10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08" name="Conector recto de flecha 10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Grupo 103"/>
              <p:cNvGrpSpPr/>
              <p:nvPr/>
            </p:nvGrpSpPr>
            <p:grpSpPr>
              <a:xfrm>
                <a:off x="4762933" y="5065103"/>
                <a:ext cx="427586" cy="762000"/>
                <a:chOff x="3507262" y="4997726"/>
                <a:chExt cx="427586" cy="762000"/>
              </a:xfrm>
            </p:grpSpPr>
            <p:sp>
              <p:nvSpPr>
                <p:cNvPr id="105" name="Rectángulo 10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06" name="Conector recto de flecha 10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15" name="Grupo 114"/>
          <p:cNvGrpSpPr/>
          <p:nvPr/>
        </p:nvGrpSpPr>
        <p:grpSpPr>
          <a:xfrm>
            <a:off x="6544171" y="1908716"/>
            <a:ext cx="1685429" cy="1472798"/>
            <a:chOff x="928826" y="4343400"/>
            <a:chExt cx="5614840" cy="2575037"/>
          </a:xfrm>
        </p:grpSpPr>
        <p:sp>
          <p:nvSpPr>
            <p:cNvPr id="116" name="Rectángulo 11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17" name="Rectángulo 11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E</a:t>
              </a:r>
              <a:endParaRPr lang="es-UY" sz="1200" dirty="0"/>
            </a:p>
          </p:txBody>
        </p:sp>
        <p:sp>
          <p:nvSpPr>
            <p:cNvPr id="118" name="Rectángulo 11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19" name="Grupo 118"/>
            <p:cNvGrpSpPr/>
            <p:nvPr/>
          </p:nvGrpSpPr>
          <p:grpSpPr>
            <a:xfrm rot="16200000">
              <a:off x="5667366" y="3924300"/>
              <a:ext cx="304800" cy="1447800"/>
              <a:chOff x="1447800" y="3742228"/>
              <a:chExt cx="304800" cy="1447800"/>
            </a:xfrm>
          </p:grpSpPr>
          <p:cxnSp>
            <p:nvCxnSpPr>
              <p:cNvPr id="133" name="Conector recto de flecha 132"/>
              <p:cNvCxnSpPr>
                <a:endCxn id="13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Rectángulo 13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20" name="Grupo 119"/>
            <p:cNvGrpSpPr/>
            <p:nvPr/>
          </p:nvGrpSpPr>
          <p:grpSpPr>
            <a:xfrm>
              <a:off x="928826" y="5065103"/>
              <a:ext cx="5112110" cy="1853334"/>
              <a:chOff x="973680" y="5065103"/>
              <a:chExt cx="5112110" cy="1853334"/>
            </a:xfrm>
          </p:grpSpPr>
          <p:grpSp>
            <p:nvGrpSpPr>
              <p:cNvPr id="121" name="Grupo 120"/>
              <p:cNvGrpSpPr/>
              <p:nvPr/>
            </p:nvGrpSpPr>
            <p:grpSpPr>
              <a:xfrm>
                <a:off x="973680" y="5065103"/>
                <a:ext cx="2927760" cy="1853334"/>
                <a:chOff x="1007088" y="4997726"/>
                <a:chExt cx="2927760" cy="1853334"/>
              </a:xfrm>
            </p:grpSpPr>
            <p:sp>
              <p:nvSpPr>
                <p:cNvPr id="131" name="Rectángulo 13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32" name="Conector recto de flecha 131"/>
                <p:cNvCxnSpPr>
                  <a:endCxn id="216" idx="0"/>
                </p:cNvCxnSpPr>
                <p:nvPr/>
              </p:nvCxnSpPr>
              <p:spPr>
                <a:xfrm flipH="1">
                  <a:off x="1007088" y="5226326"/>
                  <a:ext cx="2722022" cy="16247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2" name="Grupo 121"/>
              <p:cNvGrpSpPr/>
              <p:nvPr/>
            </p:nvGrpSpPr>
            <p:grpSpPr>
              <a:xfrm>
                <a:off x="3909493" y="5065103"/>
                <a:ext cx="2176297" cy="1783959"/>
                <a:chOff x="3507262" y="4997726"/>
                <a:chExt cx="2176297" cy="1783959"/>
              </a:xfrm>
            </p:grpSpPr>
            <p:sp>
              <p:nvSpPr>
                <p:cNvPr id="129" name="Rectángulo 12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30" name="Conector recto de flecha 129"/>
                <p:cNvCxnSpPr>
                  <a:endCxn id="136" idx="0"/>
                </p:cNvCxnSpPr>
                <p:nvPr/>
              </p:nvCxnSpPr>
              <p:spPr>
                <a:xfrm>
                  <a:off x="3729110" y="5226326"/>
                  <a:ext cx="1954449" cy="15553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Grupo 122"/>
              <p:cNvGrpSpPr/>
              <p:nvPr/>
            </p:nvGrpSpPr>
            <p:grpSpPr>
              <a:xfrm>
                <a:off x="4327294" y="5065103"/>
                <a:ext cx="427586" cy="762000"/>
                <a:chOff x="3507262" y="4997726"/>
                <a:chExt cx="427586" cy="762000"/>
              </a:xfrm>
            </p:grpSpPr>
            <p:sp>
              <p:nvSpPr>
                <p:cNvPr id="127" name="Rectángulo 12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28" name="Conector recto de flecha 12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4" name="Grupo 123"/>
              <p:cNvGrpSpPr/>
              <p:nvPr/>
            </p:nvGrpSpPr>
            <p:grpSpPr>
              <a:xfrm>
                <a:off x="4762933" y="5065103"/>
                <a:ext cx="427586" cy="762000"/>
                <a:chOff x="3507262" y="4997726"/>
                <a:chExt cx="427586" cy="762000"/>
              </a:xfrm>
            </p:grpSpPr>
            <p:sp>
              <p:nvSpPr>
                <p:cNvPr id="125" name="Rectángulo 12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26" name="Conector recto de flecha 12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35" name="Grupo 134"/>
          <p:cNvGrpSpPr/>
          <p:nvPr/>
        </p:nvGrpSpPr>
        <p:grpSpPr>
          <a:xfrm>
            <a:off x="7724156" y="3341834"/>
            <a:ext cx="1049308" cy="1171623"/>
            <a:chOff x="3048000" y="4343400"/>
            <a:chExt cx="3495666" cy="2048464"/>
          </a:xfrm>
        </p:grpSpPr>
        <p:sp>
          <p:nvSpPr>
            <p:cNvPr id="136" name="Rectángulo 13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37" name="Rectángulo 13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J</a:t>
              </a:r>
              <a:endParaRPr lang="es-UY" sz="1200" dirty="0"/>
            </a:p>
          </p:txBody>
        </p:sp>
        <p:sp>
          <p:nvSpPr>
            <p:cNvPr id="138" name="Rectángulo 13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39" name="Grupo 138"/>
            <p:cNvGrpSpPr/>
            <p:nvPr/>
          </p:nvGrpSpPr>
          <p:grpSpPr>
            <a:xfrm rot="16200000">
              <a:off x="5667366" y="3924300"/>
              <a:ext cx="304800" cy="1447800"/>
              <a:chOff x="1447800" y="3742228"/>
              <a:chExt cx="304800" cy="1447800"/>
            </a:xfrm>
          </p:grpSpPr>
          <p:cxnSp>
            <p:nvCxnSpPr>
              <p:cNvPr id="153" name="Conector recto de flecha 152"/>
              <p:cNvCxnSpPr>
                <a:endCxn id="15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Rectángulo 15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40" name="Grupo 139"/>
            <p:cNvGrpSpPr/>
            <p:nvPr/>
          </p:nvGrpSpPr>
          <p:grpSpPr>
            <a:xfrm>
              <a:off x="3429000" y="5065103"/>
              <a:ext cx="1716665" cy="1326761"/>
              <a:chOff x="3473854" y="5065103"/>
              <a:chExt cx="1716665" cy="1326761"/>
            </a:xfrm>
          </p:grpSpPr>
          <p:grpSp>
            <p:nvGrpSpPr>
              <p:cNvPr id="141" name="Grupo 140"/>
              <p:cNvGrpSpPr/>
              <p:nvPr/>
            </p:nvGrpSpPr>
            <p:grpSpPr>
              <a:xfrm>
                <a:off x="3473854" y="5065103"/>
                <a:ext cx="973633" cy="1326761"/>
                <a:chOff x="3507262" y="4997726"/>
                <a:chExt cx="973633" cy="1326761"/>
              </a:xfrm>
            </p:grpSpPr>
            <p:sp>
              <p:nvSpPr>
                <p:cNvPr id="151" name="Rectángulo 15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52" name="Conector recto de flecha 151"/>
                <p:cNvCxnSpPr>
                  <a:endCxn id="256" idx="0"/>
                </p:cNvCxnSpPr>
                <p:nvPr/>
              </p:nvCxnSpPr>
              <p:spPr>
                <a:xfrm>
                  <a:off x="3729110" y="5226326"/>
                  <a:ext cx="751785" cy="10981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upo 141"/>
              <p:cNvGrpSpPr/>
              <p:nvPr/>
            </p:nvGrpSpPr>
            <p:grpSpPr>
              <a:xfrm>
                <a:off x="3909493" y="5065103"/>
                <a:ext cx="427586" cy="762000"/>
                <a:chOff x="3507262" y="4997726"/>
                <a:chExt cx="427586" cy="762000"/>
              </a:xfrm>
            </p:grpSpPr>
            <p:sp>
              <p:nvSpPr>
                <p:cNvPr id="149" name="Rectángulo 14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50" name="Conector recto de flecha 14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3" name="Grupo 142"/>
              <p:cNvGrpSpPr/>
              <p:nvPr/>
            </p:nvGrpSpPr>
            <p:grpSpPr>
              <a:xfrm>
                <a:off x="4327294" y="5065103"/>
                <a:ext cx="427586" cy="762000"/>
                <a:chOff x="3507262" y="4997726"/>
                <a:chExt cx="427586" cy="762000"/>
              </a:xfrm>
            </p:grpSpPr>
            <p:sp>
              <p:nvSpPr>
                <p:cNvPr id="147" name="Rectángulo 14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48" name="Conector recto de flecha 14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4" name="Grupo 143"/>
              <p:cNvGrpSpPr/>
              <p:nvPr/>
            </p:nvGrpSpPr>
            <p:grpSpPr>
              <a:xfrm>
                <a:off x="4762933" y="5065103"/>
                <a:ext cx="427586" cy="762000"/>
                <a:chOff x="3507262" y="4997726"/>
                <a:chExt cx="427586" cy="762000"/>
              </a:xfrm>
            </p:grpSpPr>
            <p:sp>
              <p:nvSpPr>
                <p:cNvPr id="145" name="Rectángulo 14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46" name="Conector recto de flecha 14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55" name="Grupo 154"/>
          <p:cNvGrpSpPr/>
          <p:nvPr/>
        </p:nvGrpSpPr>
        <p:grpSpPr>
          <a:xfrm>
            <a:off x="324715" y="3429000"/>
            <a:ext cx="1049308" cy="848607"/>
            <a:chOff x="3048000" y="4343400"/>
            <a:chExt cx="3495666" cy="1483703"/>
          </a:xfrm>
        </p:grpSpPr>
        <p:sp>
          <p:nvSpPr>
            <p:cNvPr id="156" name="Rectángulo 15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57" name="Rectángulo 15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F</a:t>
              </a:r>
              <a:endParaRPr lang="es-UY" sz="1200" dirty="0"/>
            </a:p>
          </p:txBody>
        </p:sp>
        <p:sp>
          <p:nvSpPr>
            <p:cNvPr id="158" name="Rectángulo 15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59" name="Grupo 158"/>
            <p:cNvGrpSpPr/>
            <p:nvPr/>
          </p:nvGrpSpPr>
          <p:grpSpPr>
            <a:xfrm rot="16200000">
              <a:off x="5667366" y="3924300"/>
              <a:ext cx="304800" cy="1447800"/>
              <a:chOff x="1447800" y="3742228"/>
              <a:chExt cx="304800" cy="1447800"/>
            </a:xfrm>
          </p:grpSpPr>
          <p:cxnSp>
            <p:nvCxnSpPr>
              <p:cNvPr id="173" name="Conector recto de flecha 172"/>
              <p:cNvCxnSpPr>
                <a:endCxn id="17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Rectángulo 17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60" name="Grupo 159"/>
            <p:cNvGrpSpPr/>
            <p:nvPr/>
          </p:nvGrpSpPr>
          <p:grpSpPr>
            <a:xfrm>
              <a:off x="3429000" y="5065103"/>
              <a:ext cx="1716665" cy="762000"/>
              <a:chOff x="3473854" y="5065103"/>
              <a:chExt cx="1716665" cy="762000"/>
            </a:xfrm>
          </p:grpSpPr>
          <p:grpSp>
            <p:nvGrpSpPr>
              <p:cNvPr id="161" name="Grupo 160"/>
              <p:cNvGrpSpPr/>
              <p:nvPr/>
            </p:nvGrpSpPr>
            <p:grpSpPr>
              <a:xfrm>
                <a:off x="3473854" y="5065103"/>
                <a:ext cx="427586" cy="762000"/>
                <a:chOff x="3507262" y="4997726"/>
                <a:chExt cx="427586" cy="762000"/>
              </a:xfrm>
            </p:grpSpPr>
            <p:sp>
              <p:nvSpPr>
                <p:cNvPr id="171" name="Rectángulo 17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72" name="Conector recto de flecha 17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2" name="Grupo 161"/>
              <p:cNvGrpSpPr/>
              <p:nvPr/>
            </p:nvGrpSpPr>
            <p:grpSpPr>
              <a:xfrm>
                <a:off x="3909493" y="5065103"/>
                <a:ext cx="427586" cy="762000"/>
                <a:chOff x="3507262" y="4997726"/>
                <a:chExt cx="427586" cy="762000"/>
              </a:xfrm>
            </p:grpSpPr>
            <p:sp>
              <p:nvSpPr>
                <p:cNvPr id="169" name="Rectángulo 16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70" name="Conector recto de flecha 16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3" name="Grupo 162"/>
              <p:cNvGrpSpPr/>
              <p:nvPr/>
            </p:nvGrpSpPr>
            <p:grpSpPr>
              <a:xfrm>
                <a:off x="4327294" y="5065103"/>
                <a:ext cx="427586" cy="762000"/>
                <a:chOff x="3507262" y="4997726"/>
                <a:chExt cx="427586" cy="762000"/>
              </a:xfrm>
            </p:grpSpPr>
            <p:sp>
              <p:nvSpPr>
                <p:cNvPr id="167" name="Rectángulo 16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68" name="Conector recto de flecha 16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4" name="Grupo 163"/>
              <p:cNvGrpSpPr/>
              <p:nvPr/>
            </p:nvGrpSpPr>
            <p:grpSpPr>
              <a:xfrm>
                <a:off x="4762933" y="5065103"/>
                <a:ext cx="427586" cy="762000"/>
                <a:chOff x="3507262" y="4997726"/>
                <a:chExt cx="427586" cy="762000"/>
              </a:xfrm>
            </p:grpSpPr>
            <p:sp>
              <p:nvSpPr>
                <p:cNvPr id="165" name="Rectángulo 16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66" name="Conector recto de flecha 16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75" name="Grupo 174"/>
          <p:cNvGrpSpPr/>
          <p:nvPr/>
        </p:nvGrpSpPr>
        <p:grpSpPr>
          <a:xfrm>
            <a:off x="2341674" y="3429838"/>
            <a:ext cx="1049308" cy="848607"/>
            <a:chOff x="3048000" y="4343400"/>
            <a:chExt cx="3495666" cy="1483703"/>
          </a:xfrm>
        </p:grpSpPr>
        <p:sp>
          <p:nvSpPr>
            <p:cNvPr id="176" name="Rectángulo 17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77" name="Rectángulo 17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G</a:t>
              </a:r>
              <a:endParaRPr lang="es-UY" sz="1200" dirty="0"/>
            </a:p>
          </p:txBody>
        </p:sp>
        <p:sp>
          <p:nvSpPr>
            <p:cNvPr id="178" name="Rectángulo 17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79" name="Grupo 178"/>
            <p:cNvGrpSpPr/>
            <p:nvPr/>
          </p:nvGrpSpPr>
          <p:grpSpPr>
            <a:xfrm rot="16200000">
              <a:off x="5667366" y="3924300"/>
              <a:ext cx="304800" cy="1447800"/>
              <a:chOff x="1447800" y="3742228"/>
              <a:chExt cx="304800" cy="1447800"/>
            </a:xfrm>
          </p:grpSpPr>
          <p:cxnSp>
            <p:nvCxnSpPr>
              <p:cNvPr id="193" name="Conector recto de flecha 192"/>
              <p:cNvCxnSpPr>
                <a:endCxn id="19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Rectángulo 19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80" name="Grupo 179"/>
            <p:cNvGrpSpPr/>
            <p:nvPr/>
          </p:nvGrpSpPr>
          <p:grpSpPr>
            <a:xfrm>
              <a:off x="3429000" y="5065103"/>
              <a:ext cx="1716665" cy="762000"/>
              <a:chOff x="3473854" y="5065103"/>
              <a:chExt cx="1716665" cy="762000"/>
            </a:xfrm>
          </p:grpSpPr>
          <p:grpSp>
            <p:nvGrpSpPr>
              <p:cNvPr id="181" name="Grupo 180"/>
              <p:cNvGrpSpPr/>
              <p:nvPr/>
            </p:nvGrpSpPr>
            <p:grpSpPr>
              <a:xfrm>
                <a:off x="3473854" y="5065103"/>
                <a:ext cx="427586" cy="762000"/>
                <a:chOff x="3507262" y="4997726"/>
                <a:chExt cx="427586" cy="762000"/>
              </a:xfrm>
            </p:grpSpPr>
            <p:sp>
              <p:nvSpPr>
                <p:cNvPr id="191" name="Rectángulo 19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92" name="Conector recto de flecha 19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2" name="Grupo 181"/>
              <p:cNvGrpSpPr/>
              <p:nvPr/>
            </p:nvGrpSpPr>
            <p:grpSpPr>
              <a:xfrm>
                <a:off x="3909493" y="5065103"/>
                <a:ext cx="427586" cy="762000"/>
                <a:chOff x="3507262" y="4997726"/>
                <a:chExt cx="427586" cy="762000"/>
              </a:xfrm>
            </p:grpSpPr>
            <p:sp>
              <p:nvSpPr>
                <p:cNvPr id="189" name="Rectángulo 18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90" name="Conector recto de flecha 18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3" name="Grupo 182"/>
              <p:cNvGrpSpPr/>
              <p:nvPr/>
            </p:nvGrpSpPr>
            <p:grpSpPr>
              <a:xfrm>
                <a:off x="4327294" y="5065103"/>
                <a:ext cx="427586" cy="762000"/>
                <a:chOff x="3507262" y="4997726"/>
                <a:chExt cx="427586" cy="762000"/>
              </a:xfrm>
            </p:grpSpPr>
            <p:sp>
              <p:nvSpPr>
                <p:cNvPr id="187" name="Rectángulo 18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88" name="Conector recto de flecha 18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4" name="Grupo 183"/>
              <p:cNvGrpSpPr/>
              <p:nvPr/>
            </p:nvGrpSpPr>
            <p:grpSpPr>
              <a:xfrm>
                <a:off x="4762933" y="5065103"/>
                <a:ext cx="427586" cy="762000"/>
                <a:chOff x="3507262" y="4997726"/>
                <a:chExt cx="427586" cy="762000"/>
              </a:xfrm>
            </p:grpSpPr>
            <p:sp>
              <p:nvSpPr>
                <p:cNvPr id="185" name="Rectángulo 18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86" name="Conector recto de flecha 18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95" name="Grupo 194"/>
          <p:cNvGrpSpPr/>
          <p:nvPr/>
        </p:nvGrpSpPr>
        <p:grpSpPr>
          <a:xfrm>
            <a:off x="4341241" y="3429000"/>
            <a:ext cx="1049308" cy="848607"/>
            <a:chOff x="3048000" y="4343400"/>
            <a:chExt cx="3495666" cy="1483703"/>
          </a:xfrm>
        </p:grpSpPr>
        <p:sp>
          <p:nvSpPr>
            <p:cNvPr id="196" name="Rectángulo 19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97" name="Rectángulo 19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H</a:t>
              </a:r>
              <a:endParaRPr lang="es-UY" sz="1200" dirty="0"/>
            </a:p>
          </p:txBody>
        </p:sp>
        <p:sp>
          <p:nvSpPr>
            <p:cNvPr id="198" name="Rectángulo 19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99" name="Grupo 198"/>
            <p:cNvGrpSpPr/>
            <p:nvPr/>
          </p:nvGrpSpPr>
          <p:grpSpPr>
            <a:xfrm rot="16200000">
              <a:off x="5667366" y="3924300"/>
              <a:ext cx="304800" cy="1447800"/>
              <a:chOff x="1447800" y="3742228"/>
              <a:chExt cx="304800" cy="1447800"/>
            </a:xfrm>
          </p:grpSpPr>
          <p:cxnSp>
            <p:nvCxnSpPr>
              <p:cNvPr id="213" name="Conector recto de flecha 212"/>
              <p:cNvCxnSpPr>
                <a:endCxn id="21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4" name="Rectángulo 21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200" name="Grupo 199"/>
            <p:cNvGrpSpPr/>
            <p:nvPr/>
          </p:nvGrpSpPr>
          <p:grpSpPr>
            <a:xfrm>
              <a:off x="3429000" y="5065103"/>
              <a:ext cx="1716665" cy="762000"/>
              <a:chOff x="3473854" y="5065103"/>
              <a:chExt cx="1716665" cy="762000"/>
            </a:xfrm>
          </p:grpSpPr>
          <p:grpSp>
            <p:nvGrpSpPr>
              <p:cNvPr id="201" name="Grupo 200"/>
              <p:cNvGrpSpPr/>
              <p:nvPr/>
            </p:nvGrpSpPr>
            <p:grpSpPr>
              <a:xfrm>
                <a:off x="3473854" y="5065103"/>
                <a:ext cx="427586" cy="762000"/>
                <a:chOff x="3507262" y="4997726"/>
                <a:chExt cx="427586" cy="762000"/>
              </a:xfrm>
            </p:grpSpPr>
            <p:sp>
              <p:nvSpPr>
                <p:cNvPr id="211" name="Rectángulo 21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12" name="Conector recto de flecha 21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2" name="Grupo 201"/>
              <p:cNvGrpSpPr/>
              <p:nvPr/>
            </p:nvGrpSpPr>
            <p:grpSpPr>
              <a:xfrm>
                <a:off x="3909493" y="5065103"/>
                <a:ext cx="427586" cy="762000"/>
                <a:chOff x="3507262" y="4997726"/>
                <a:chExt cx="427586" cy="762000"/>
              </a:xfrm>
            </p:grpSpPr>
            <p:sp>
              <p:nvSpPr>
                <p:cNvPr id="209" name="Rectángulo 20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10" name="Conector recto de flecha 20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3" name="Grupo 202"/>
              <p:cNvGrpSpPr/>
              <p:nvPr/>
            </p:nvGrpSpPr>
            <p:grpSpPr>
              <a:xfrm>
                <a:off x="4327294" y="5065103"/>
                <a:ext cx="427586" cy="762000"/>
                <a:chOff x="3507262" y="4997726"/>
                <a:chExt cx="427586" cy="762000"/>
              </a:xfrm>
            </p:grpSpPr>
            <p:sp>
              <p:nvSpPr>
                <p:cNvPr id="207" name="Rectángulo 20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08" name="Conector recto de flecha 20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4" name="Grupo 203"/>
              <p:cNvGrpSpPr/>
              <p:nvPr/>
            </p:nvGrpSpPr>
            <p:grpSpPr>
              <a:xfrm>
                <a:off x="4762933" y="5065103"/>
                <a:ext cx="427586" cy="762000"/>
                <a:chOff x="3507262" y="4997726"/>
                <a:chExt cx="427586" cy="762000"/>
              </a:xfrm>
            </p:grpSpPr>
            <p:sp>
              <p:nvSpPr>
                <p:cNvPr id="205" name="Rectángulo 20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06" name="Conector recto de flecha 20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215" name="Grupo 214"/>
          <p:cNvGrpSpPr/>
          <p:nvPr/>
        </p:nvGrpSpPr>
        <p:grpSpPr>
          <a:xfrm>
            <a:off x="6189636" y="3381513"/>
            <a:ext cx="1049308" cy="848607"/>
            <a:chOff x="3048000" y="4343400"/>
            <a:chExt cx="3495666" cy="1483703"/>
          </a:xfrm>
        </p:grpSpPr>
        <p:sp>
          <p:nvSpPr>
            <p:cNvPr id="216" name="Rectángulo 21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217" name="Rectángulo 21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I</a:t>
              </a:r>
              <a:endParaRPr lang="es-UY" sz="1200" dirty="0"/>
            </a:p>
          </p:txBody>
        </p:sp>
        <p:sp>
          <p:nvSpPr>
            <p:cNvPr id="218" name="Rectángulo 21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219" name="Grupo 218"/>
            <p:cNvGrpSpPr/>
            <p:nvPr/>
          </p:nvGrpSpPr>
          <p:grpSpPr>
            <a:xfrm rot="16200000">
              <a:off x="5667366" y="3924300"/>
              <a:ext cx="304800" cy="1447800"/>
              <a:chOff x="1447800" y="3742228"/>
              <a:chExt cx="304800" cy="1447800"/>
            </a:xfrm>
          </p:grpSpPr>
          <p:cxnSp>
            <p:nvCxnSpPr>
              <p:cNvPr id="233" name="Conector recto de flecha 232"/>
              <p:cNvCxnSpPr>
                <a:endCxn id="23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4" name="Rectángulo 23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220" name="Grupo 219"/>
            <p:cNvGrpSpPr/>
            <p:nvPr/>
          </p:nvGrpSpPr>
          <p:grpSpPr>
            <a:xfrm>
              <a:off x="3429000" y="5065103"/>
              <a:ext cx="1716665" cy="762000"/>
              <a:chOff x="3473854" y="5065103"/>
              <a:chExt cx="1716665" cy="762000"/>
            </a:xfrm>
          </p:grpSpPr>
          <p:grpSp>
            <p:nvGrpSpPr>
              <p:cNvPr id="221" name="Grupo 220"/>
              <p:cNvGrpSpPr/>
              <p:nvPr/>
            </p:nvGrpSpPr>
            <p:grpSpPr>
              <a:xfrm>
                <a:off x="3473854" y="5065103"/>
                <a:ext cx="427586" cy="762000"/>
                <a:chOff x="3507262" y="4997726"/>
                <a:chExt cx="427586" cy="762000"/>
              </a:xfrm>
            </p:grpSpPr>
            <p:sp>
              <p:nvSpPr>
                <p:cNvPr id="231" name="Rectángulo 23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32" name="Conector recto de flecha 23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2" name="Grupo 221"/>
              <p:cNvGrpSpPr/>
              <p:nvPr/>
            </p:nvGrpSpPr>
            <p:grpSpPr>
              <a:xfrm>
                <a:off x="3909493" y="5065103"/>
                <a:ext cx="427586" cy="762000"/>
                <a:chOff x="3507262" y="4997726"/>
                <a:chExt cx="427586" cy="762000"/>
              </a:xfrm>
            </p:grpSpPr>
            <p:sp>
              <p:nvSpPr>
                <p:cNvPr id="229" name="Rectángulo 22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30" name="Conector recto de flecha 22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3" name="Grupo 222"/>
              <p:cNvGrpSpPr/>
              <p:nvPr/>
            </p:nvGrpSpPr>
            <p:grpSpPr>
              <a:xfrm>
                <a:off x="4327294" y="5065103"/>
                <a:ext cx="427586" cy="762000"/>
                <a:chOff x="3507262" y="4997726"/>
                <a:chExt cx="427586" cy="762000"/>
              </a:xfrm>
            </p:grpSpPr>
            <p:sp>
              <p:nvSpPr>
                <p:cNvPr id="227" name="Rectángulo 22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28" name="Conector recto de flecha 22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4" name="Grupo 223"/>
              <p:cNvGrpSpPr/>
              <p:nvPr/>
            </p:nvGrpSpPr>
            <p:grpSpPr>
              <a:xfrm>
                <a:off x="4762933" y="5065103"/>
                <a:ext cx="427586" cy="762000"/>
                <a:chOff x="3507262" y="4997726"/>
                <a:chExt cx="427586" cy="762000"/>
              </a:xfrm>
            </p:grpSpPr>
            <p:sp>
              <p:nvSpPr>
                <p:cNvPr id="225" name="Rectángulo 22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26" name="Conector recto de flecha 22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255" name="Grupo 254"/>
          <p:cNvGrpSpPr/>
          <p:nvPr/>
        </p:nvGrpSpPr>
        <p:grpSpPr>
          <a:xfrm>
            <a:off x="7776245" y="4513457"/>
            <a:ext cx="1049308" cy="848607"/>
            <a:chOff x="3048000" y="4343400"/>
            <a:chExt cx="3495666" cy="1483703"/>
          </a:xfrm>
        </p:grpSpPr>
        <p:sp>
          <p:nvSpPr>
            <p:cNvPr id="256" name="Rectángulo 25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257" name="Rectángulo 25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K</a:t>
              </a:r>
              <a:endParaRPr lang="es-UY" sz="1200" dirty="0"/>
            </a:p>
          </p:txBody>
        </p:sp>
        <p:sp>
          <p:nvSpPr>
            <p:cNvPr id="258" name="Rectángulo 25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259" name="Grupo 258"/>
            <p:cNvGrpSpPr/>
            <p:nvPr/>
          </p:nvGrpSpPr>
          <p:grpSpPr>
            <a:xfrm rot="16200000">
              <a:off x="5667366" y="3924300"/>
              <a:ext cx="304800" cy="1447800"/>
              <a:chOff x="1447800" y="3742228"/>
              <a:chExt cx="304800" cy="1447800"/>
            </a:xfrm>
          </p:grpSpPr>
          <p:cxnSp>
            <p:nvCxnSpPr>
              <p:cNvPr id="273" name="Conector recto de flecha 272"/>
              <p:cNvCxnSpPr>
                <a:endCxn id="27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Rectángulo 27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260" name="Grupo 259"/>
            <p:cNvGrpSpPr/>
            <p:nvPr/>
          </p:nvGrpSpPr>
          <p:grpSpPr>
            <a:xfrm>
              <a:off x="3429000" y="5065103"/>
              <a:ext cx="1716665" cy="762000"/>
              <a:chOff x="3473854" y="5065103"/>
              <a:chExt cx="1716665" cy="762000"/>
            </a:xfrm>
          </p:grpSpPr>
          <p:grpSp>
            <p:nvGrpSpPr>
              <p:cNvPr id="261" name="Grupo 260"/>
              <p:cNvGrpSpPr/>
              <p:nvPr/>
            </p:nvGrpSpPr>
            <p:grpSpPr>
              <a:xfrm>
                <a:off x="3473854" y="5065103"/>
                <a:ext cx="427586" cy="762000"/>
                <a:chOff x="3507262" y="4997726"/>
                <a:chExt cx="427586" cy="762000"/>
              </a:xfrm>
            </p:grpSpPr>
            <p:sp>
              <p:nvSpPr>
                <p:cNvPr id="271" name="Rectángulo 27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72" name="Conector recto de flecha 27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2" name="Grupo 261"/>
              <p:cNvGrpSpPr/>
              <p:nvPr/>
            </p:nvGrpSpPr>
            <p:grpSpPr>
              <a:xfrm>
                <a:off x="3909493" y="5065103"/>
                <a:ext cx="427586" cy="762000"/>
                <a:chOff x="3507262" y="4997726"/>
                <a:chExt cx="427586" cy="762000"/>
              </a:xfrm>
            </p:grpSpPr>
            <p:sp>
              <p:nvSpPr>
                <p:cNvPr id="269" name="Rectángulo 26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70" name="Conector recto de flecha 26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3" name="Grupo 262"/>
              <p:cNvGrpSpPr/>
              <p:nvPr/>
            </p:nvGrpSpPr>
            <p:grpSpPr>
              <a:xfrm>
                <a:off x="4327294" y="5065103"/>
                <a:ext cx="427586" cy="762000"/>
                <a:chOff x="3507262" y="4997726"/>
                <a:chExt cx="427586" cy="762000"/>
              </a:xfrm>
            </p:grpSpPr>
            <p:sp>
              <p:nvSpPr>
                <p:cNvPr id="267" name="Rectángulo 26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68" name="Conector recto de flecha 26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4" name="Grupo 263"/>
              <p:cNvGrpSpPr/>
              <p:nvPr/>
            </p:nvGrpSpPr>
            <p:grpSpPr>
              <a:xfrm>
                <a:off x="4762933" y="5065103"/>
                <a:ext cx="427586" cy="762000"/>
                <a:chOff x="3507262" y="4997726"/>
                <a:chExt cx="427586" cy="762000"/>
              </a:xfrm>
            </p:grpSpPr>
            <p:sp>
              <p:nvSpPr>
                <p:cNvPr id="265" name="Rectángulo 26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66" name="Conector recto de flecha 26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3" name="CuadroTexto 2"/>
          <p:cNvSpPr txBox="1"/>
          <p:nvPr/>
        </p:nvSpPr>
        <p:spPr>
          <a:xfrm>
            <a:off x="518028" y="4626139"/>
            <a:ext cx="1261949" cy="369332"/>
          </a:xfrm>
          <a:prstGeom prst="rect">
            <a:avLst/>
          </a:prstGeom>
          <a:noFill/>
        </p:spPr>
        <p:txBody>
          <a:bodyPr wrap="none" rtlCol="0">
            <a:spAutoFit/>
          </a:bodyPr>
          <a:lstStyle/>
          <a:p>
            <a:r>
              <a:rPr lang="es-419" dirty="0"/>
              <a:t>Ventajas?</a:t>
            </a:r>
            <a:endParaRPr lang="es-UY" dirty="0"/>
          </a:p>
        </p:txBody>
      </p:sp>
      <p:sp>
        <p:nvSpPr>
          <p:cNvPr id="235" name="CuadroTexto 234"/>
          <p:cNvSpPr txBox="1"/>
          <p:nvPr/>
        </p:nvSpPr>
        <p:spPr>
          <a:xfrm>
            <a:off x="526269" y="5024858"/>
            <a:ext cx="1672253" cy="369332"/>
          </a:xfrm>
          <a:prstGeom prst="rect">
            <a:avLst/>
          </a:prstGeom>
          <a:noFill/>
        </p:spPr>
        <p:txBody>
          <a:bodyPr wrap="none" rtlCol="0">
            <a:spAutoFit/>
          </a:bodyPr>
          <a:lstStyle/>
          <a:p>
            <a:r>
              <a:rPr lang="es-419" dirty="0"/>
              <a:t>Desventajas?</a:t>
            </a:r>
            <a:endParaRPr lang="es-UY" dirty="0"/>
          </a:p>
        </p:txBody>
      </p:sp>
      <p:sp>
        <p:nvSpPr>
          <p:cNvPr id="236" name="CuadroTexto 235"/>
          <p:cNvSpPr txBox="1"/>
          <p:nvPr/>
        </p:nvSpPr>
        <p:spPr>
          <a:xfrm>
            <a:off x="4688095" y="709921"/>
            <a:ext cx="2544286" cy="369332"/>
          </a:xfrm>
          <a:prstGeom prst="rect">
            <a:avLst/>
          </a:prstGeom>
          <a:noFill/>
        </p:spPr>
        <p:txBody>
          <a:bodyPr wrap="none" rtlCol="0">
            <a:spAutoFit/>
          </a:bodyPr>
          <a:lstStyle/>
          <a:p>
            <a:r>
              <a:rPr lang="es-419" dirty="0"/>
              <a:t>Con un </a:t>
            </a:r>
            <a:r>
              <a:rPr lang="es-419" dirty="0" err="1"/>
              <a:t>array</a:t>
            </a:r>
            <a:r>
              <a:rPr lang="es-419" dirty="0"/>
              <a:t> de hijos</a:t>
            </a:r>
            <a:endParaRPr lang="es-UY" dirty="0"/>
          </a:p>
        </p:txBody>
      </p:sp>
    </p:spTree>
    <p:extLst>
      <p:ext uri="{BB962C8B-B14F-4D97-AF65-F5344CB8AC3E}">
        <p14:creationId xmlns:p14="http://schemas.microsoft.com/office/powerpoint/2010/main" val="2576991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s-ES" sz="3200" dirty="0"/>
              <a:t>Representación</a:t>
            </a:r>
            <a:r>
              <a:rPr lang="es-ES" dirty="0"/>
              <a:t> de árboles genéricos</a:t>
            </a:r>
            <a:endParaRPr lang="en-US" dirty="0"/>
          </a:p>
        </p:txBody>
      </p:sp>
      <p:grpSp>
        <p:nvGrpSpPr>
          <p:cNvPr id="2" name="Grupo 1"/>
          <p:cNvGrpSpPr/>
          <p:nvPr/>
        </p:nvGrpSpPr>
        <p:grpSpPr>
          <a:xfrm>
            <a:off x="1004642" y="838197"/>
            <a:ext cx="6530186" cy="1092776"/>
            <a:chOff x="-1973148" y="4343400"/>
            <a:chExt cx="21754669" cy="1910610"/>
          </a:xfrm>
        </p:grpSpPr>
        <p:sp>
          <p:nvSpPr>
            <p:cNvPr id="7" name="Rectángulo 6"/>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9" name="Rectángulo 8"/>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A</a:t>
              </a:r>
              <a:endParaRPr lang="es-UY" sz="1200" dirty="0"/>
            </a:p>
          </p:txBody>
        </p:sp>
        <p:sp>
          <p:nvSpPr>
            <p:cNvPr id="48" name="Rectángulo 4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49" name="Grupo 48"/>
            <p:cNvGrpSpPr/>
            <p:nvPr/>
          </p:nvGrpSpPr>
          <p:grpSpPr>
            <a:xfrm rot="16200000">
              <a:off x="5667366" y="3924300"/>
              <a:ext cx="304800" cy="1447800"/>
              <a:chOff x="1447800" y="3742228"/>
              <a:chExt cx="304800" cy="1447800"/>
            </a:xfrm>
          </p:grpSpPr>
          <p:cxnSp>
            <p:nvCxnSpPr>
              <p:cNvPr id="50" name="Conector recto de flecha 49"/>
              <p:cNvCxnSpPr>
                <a:endCxn id="51"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ángulo 50"/>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2" name="Grupo 11"/>
            <p:cNvGrpSpPr/>
            <p:nvPr/>
          </p:nvGrpSpPr>
          <p:grpSpPr>
            <a:xfrm>
              <a:off x="-1973148" y="5065103"/>
              <a:ext cx="21754669" cy="1188907"/>
              <a:chOff x="-1928294" y="5065103"/>
              <a:chExt cx="21754669" cy="1188907"/>
            </a:xfrm>
          </p:grpSpPr>
          <p:grpSp>
            <p:nvGrpSpPr>
              <p:cNvPr id="10" name="Grupo 9"/>
              <p:cNvGrpSpPr/>
              <p:nvPr/>
            </p:nvGrpSpPr>
            <p:grpSpPr>
              <a:xfrm>
                <a:off x="-1928294" y="5065103"/>
                <a:ext cx="5829734" cy="1170139"/>
                <a:chOff x="-1894886" y="4997726"/>
                <a:chExt cx="5829734" cy="1170139"/>
              </a:xfrm>
            </p:grpSpPr>
            <p:sp>
              <p:nvSpPr>
                <p:cNvPr id="52" name="Rectángulo 5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4" name="Conector recto de flecha 53"/>
                <p:cNvCxnSpPr>
                  <a:endCxn id="33" idx="0"/>
                </p:cNvCxnSpPr>
                <p:nvPr/>
              </p:nvCxnSpPr>
              <p:spPr>
                <a:xfrm flipH="1">
                  <a:off x="-1894886" y="5226326"/>
                  <a:ext cx="5623997" cy="941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Grupo 70"/>
              <p:cNvGrpSpPr/>
              <p:nvPr/>
            </p:nvGrpSpPr>
            <p:grpSpPr>
              <a:xfrm>
                <a:off x="3909493" y="5065103"/>
                <a:ext cx="1594975" cy="1178909"/>
                <a:chOff x="3507262" y="4997726"/>
                <a:chExt cx="1594975" cy="1178909"/>
              </a:xfrm>
            </p:grpSpPr>
            <p:sp>
              <p:nvSpPr>
                <p:cNvPr id="72" name="Rectángulo 7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74" name="Conector recto de flecha 73"/>
                <p:cNvCxnSpPr>
                  <a:endCxn id="61" idx="0"/>
                </p:cNvCxnSpPr>
                <p:nvPr/>
              </p:nvCxnSpPr>
              <p:spPr>
                <a:xfrm>
                  <a:off x="3643307" y="5257722"/>
                  <a:ext cx="1458930" cy="9189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6" name="Grupo 75"/>
              <p:cNvGrpSpPr/>
              <p:nvPr/>
            </p:nvGrpSpPr>
            <p:grpSpPr>
              <a:xfrm>
                <a:off x="4327294" y="5065103"/>
                <a:ext cx="7999811" cy="1188907"/>
                <a:chOff x="3507262" y="4997726"/>
                <a:chExt cx="7999811" cy="1188907"/>
              </a:xfrm>
            </p:grpSpPr>
            <p:sp>
              <p:nvSpPr>
                <p:cNvPr id="77" name="Rectángulo 7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79" name="Conector recto de flecha 78"/>
                <p:cNvCxnSpPr>
                  <a:stCxn id="77" idx="2"/>
                  <a:endCxn id="96" idx="0"/>
                </p:cNvCxnSpPr>
                <p:nvPr/>
              </p:nvCxnSpPr>
              <p:spPr>
                <a:xfrm>
                  <a:off x="3721055" y="5454926"/>
                  <a:ext cx="7786018" cy="7317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upo 80"/>
              <p:cNvGrpSpPr/>
              <p:nvPr/>
            </p:nvGrpSpPr>
            <p:grpSpPr>
              <a:xfrm>
                <a:off x="4762933" y="5065103"/>
                <a:ext cx="15063442" cy="1149991"/>
                <a:chOff x="3507262" y="4997726"/>
                <a:chExt cx="15063442" cy="1149991"/>
              </a:xfrm>
            </p:grpSpPr>
            <p:sp>
              <p:nvSpPr>
                <p:cNvPr id="82" name="Rectángulo 8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84" name="Conector recto de flecha 83"/>
                <p:cNvCxnSpPr>
                  <a:endCxn id="116" idx="0"/>
                </p:cNvCxnSpPr>
                <p:nvPr/>
              </p:nvCxnSpPr>
              <p:spPr>
                <a:xfrm>
                  <a:off x="3729110" y="5226324"/>
                  <a:ext cx="14841594" cy="9213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32" name="Grupo 31"/>
          <p:cNvGrpSpPr/>
          <p:nvPr/>
        </p:nvGrpSpPr>
        <p:grpSpPr>
          <a:xfrm>
            <a:off x="650106" y="1920240"/>
            <a:ext cx="2046104" cy="1509598"/>
            <a:chOff x="3048000" y="4343400"/>
            <a:chExt cx="6816396" cy="2639378"/>
          </a:xfrm>
        </p:grpSpPr>
        <p:sp>
          <p:nvSpPr>
            <p:cNvPr id="33" name="Rectángulo 32"/>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34" name="Rectángulo 33"/>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B</a:t>
              </a:r>
              <a:endParaRPr lang="es-UY" sz="1200" dirty="0"/>
            </a:p>
          </p:txBody>
        </p:sp>
        <p:sp>
          <p:nvSpPr>
            <p:cNvPr id="35" name="Rectángulo 34"/>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36" name="Grupo 35"/>
            <p:cNvGrpSpPr/>
            <p:nvPr/>
          </p:nvGrpSpPr>
          <p:grpSpPr>
            <a:xfrm rot="16200000">
              <a:off x="5667366" y="3924300"/>
              <a:ext cx="304800" cy="1447800"/>
              <a:chOff x="1447800" y="3742228"/>
              <a:chExt cx="304800" cy="1447800"/>
            </a:xfrm>
          </p:grpSpPr>
          <p:cxnSp>
            <p:nvCxnSpPr>
              <p:cNvPr id="58" name="Conector recto de flecha 57"/>
              <p:cNvCxnSpPr>
                <a:endCxn id="59"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ángulo 58"/>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37" name="Grupo 36"/>
            <p:cNvGrpSpPr/>
            <p:nvPr/>
          </p:nvGrpSpPr>
          <p:grpSpPr>
            <a:xfrm>
              <a:off x="3145094" y="5065103"/>
              <a:ext cx="6719302" cy="1917675"/>
              <a:chOff x="3189948" y="5065103"/>
              <a:chExt cx="6719302" cy="1917675"/>
            </a:xfrm>
          </p:grpSpPr>
          <p:grpSp>
            <p:nvGrpSpPr>
              <p:cNvPr id="38" name="Grupo 37"/>
              <p:cNvGrpSpPr/>
              <p:nvPr/>
            </p:nvGrpSpPr>
            <p:grpSpPr>
              <a:xfrm>
                <a:off x="3189948" y="5065103"/>
                <a:ext cx="711492" cy="1916210"/>
                <a:chOff x="3223356" y="4997726"/>
                <a:chExt cx="711492" cy="1916210"/>
              </a:xfrm>
            </p:grpSpPr>
            <p:sp>
              <p:nvSpPr>
                <p:cNvPr id="56" name="Rectángulo 55"/>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7" name="Conector recto de flecha 56"/>
                <p:cNvCxnSpPr>
                  <a:stCxn id="56" idx="2"/>
                  <a:endCxn id="156" idx="0"/>
                </p:cNvCxnSpPr>
                <p:nvPr/>
              </p:nvCxnSpPr>
              <p:spPr>
                <a:xfrm flipH="1">
                  <a:off x="3223356" y="5454925"/>
                  <a:ext cx="497699" cy="14590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upo 38"/>
              <p:cNvGrpSpPr/>
              <p:nvPr/>
            </p:nvGrpSpPr>
            <p:grpSpPr>
              <a:xfrm>
                <a:off x="3909493" y="5065103"/>
                <a:ext cx="5999757" cy="1917675"/>
                <a:chOff x="3507262" y="4997726"/>
                <a:chExt cx="5999757" cy="1917675"/>
              </a:xfrm>
            </p:grpSpPr>
            <p:sp>
              <p:nvSpPr>
                <p:cNvPr id="46" name="Rectángulo 45"/>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47" name="Conector recto de flecha 46"/>
                <p:cNvCxnSpPr>
                  <a:stCxn id="46" idx="2"/>
                  <a:endCxn id="176" idx="0"/>
                </p:cNvCxnSpPr>
                <p:nvPr/>
              </p:nvCxnSpPr>
              <p:spPr>
                <a:xfrm>
                  <a:off x="3721055" y="5454925"/>
                  <a:ext cx="5785964" cy="14604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upo 39"/>
              <p:cNvGrpSpPr/>
              <p:nvPr/>
            </p:nvGrpSpPr>
            <p:grpSpPr>
              <a:xfrm>
                <a:off x="4327294" y="5065103"/>
                <a:ext cx="427586" cy="762000"/>
                <a:chOff x="3507262" y="4997726"/>
                <a:chExt cx="427586" cy="762000"/>
              </a:xfrm>
            </p:grpSpPr>
            <p:sp>
              <p:nvSpPr>
                <p:cNvPr id="44" name="Rectángulo 43"/>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45" name="Conector recto de flecha 44"/>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upo 40"/>
              <p:cNvGrpSpPr/>
              <p:nvPr/>
            </p:nvGrpSpPr>
            <p:grpSpPr>
              <a:xfrm>
                <a:off x="4762933" y="5065103"/>
                <a:ext cx="427586" cy="762000"/>
                <a:chOff x="3507262" y="4997726"/>
                <a:chExt cx="427586" cy="762000"/>
              </a:xfrm>
            </p:grpSpPr>
            <p:sp>
              <p:nvSpPr>
                <p:cNvPr id="42" name="Rectángulo 4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43" name="Conector recto de flecha 42"/>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60" name="Grupo 59"/>
          <p:cNvGrpSpPr/>
          <p:nvPr/>
        </p:nvGrpSpPr>
        <p:grpSpPr>
          <a:xfrm>
            <a:off x="2881228" y="1925256"/>
            <a:ext cx="1049308" cy="848607"/>
            <a:chOff x="3048000" y="4343400"/>
            <a:chExt cx="3495666" cy="1483703"/>
          </a:xfrm>
        </p:grpSpPr>
        <p:sp>
          <p:nvSpPr>
            <p:cNvPr id="61" name="Rectángulo 60"/>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62" name="Rectángulo 61"/>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C</a:t>
              </a:r>
              <a:endParaRPr lang="es-UY" sz="1200" dirty="0"/>
            </a:p>
          </p:txBody>
        </p:sp>
        <p:sp>
          <p:nvSpPr>
            <p:cNvPr id="63" name="Rectángulo 62"/>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64" name="Grupo 63"/>
            <p:cNvGrpSpPr/>
            <p:nvPr/>
          </p:nvGrpSpPr>
          <p:grpSpPr>
            <a:xfrm rot="16200000">
              <a:off x="5667366" y="3924300"/>
              <a:ext cx="304800" cy="1447800"/>
              <a:chOff x="1447800" y="3742228"/>
              <a:chExt cx="304800" cy="1447800"/>
            </a:xfrm>
          </p:grpSpPr>
          <p:cxnSp>
            <p:nvCxnSpPr>
              <p:cNvPr id="93" name="Conector recto de flecha 92"/>
              <p:cNvCxnSpPr>
                <a:endCxn id="9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ángulo 9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65" name="Grupo 64"/>
            <p:cNvGrpSpPr/>
            <p:nvPr/>
          </p:nvGrpSpPr>
          <p:grpSpPr>
            <a:xfrm>
              <a:off x="3429000" y="5065103"/>
              <a:ext cx="1716665" cy="762000"/>
              <a:chOff x="3473854" y="5065103"/>
              <a:chExt cx="1716665" cy="762000"/>
            </a:xfrm>
          </p:grpSpPr>
          <p:grpSp>
            <p:nvGrpSpPr>
              <p:cNvPr id="66" name="Grupo 65"/>
              <p:cNvGrpSpPr/>
              <p:nvPr/>
            </p:nvGrpSpPr>
            <p:grpSpPr>
              <a:xfrm>
                <a:off x="3473854" y="5065103"/>
                <a:ext cx="427586" cy="762000"/>
                <a:chOff x="3507262" y="4997726"/>
                <a:chExt cx="427586" cy="762000"/>
              </a:xfrm>
            </p:grpSpPr>
            <p:sp>
              <p:nvSpPr>
                <p:cNvPr id="91" name="Rectángulo 9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92" name="Conector recto de flecha 9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upo 66"/>
              <p:cNvGrpSpPr/>
              <p:nvPr/>
            </p:nvGrpSpPr>
            <p:grpSpPr>
              <a:xfrm>
                <a:off x="3909493" y="5065103"/>
                <a:ext cx="427586" cy="762000"/>
                <a:chOff x="3507262" y="4997726"/>
                <a:chExt cx="427586" cy="762000"/>
              </a:xfrm>
            </p:grpSpPr>
            <p:sp>
              <p:nvSpPr>
                <p:cNvPr id="89" name="Rectángulo 8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90" name="Conector recto de flecha 8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8" name="Grupo 67"/>
              <p:cNvGrpSpPr/>
              <p:nvPr/>
            </p:nvGrpSpPr>
            <p:grpSpPr>
              <a:xfrm>
                <a:off x="4327294" y="5065103"/>
                <a:ext cx="427586" cy="762000"/>
                <a:chOff x="3507262" y="4997726"/>
                <a:chExt cx="427586" cy="762000"/>
              </a:xfrm>
            </p:grpSpPr>
            <p:sp>
              <p:nvSpPr>
                <p:cNvPr id="87" name="Rectángulo 8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88" name="Conector recto de flecha 8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upo 68"/>
              <p:cNvGrpSpPr/>
              <p:nvPr/>
            </p:nvGrpSpPr>
            <p:grpSpPr>
              <a:xfrm>
                <a:off x="4762933" y="5065103"/>
                <a:ext cx="427586" cy="762000"/>
                <a:chOff x="3507262" y="4997726"/>
                <a:chExt cx="427586" cy="762000"/>
              </a:xfrm>
            </p:grpSpPr>
            <p:sp>
              <p:nvSpPr>
                <p:cNvPr id="70" name="Rectángulo 69"/>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86" name="Conector recto de flecha 8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95" name="Grupo 94"/>
          <p:cNvGrpSpPr/>
          <p:nvPr/>
        </p:nvGrpSpPr>
        <p:grpSpPr>
          <a:xfrm>
            <a:off x="4695776" y="1930974"/>
            <a:ext cx="1282740" cy="1498026"/>
            <a:chOff x="2270347" y="4343400"/>
            <a:chExt cx="4273319" cy="2619146"/>
          </a:xfrm>
        </p:grpSpPr>
        <p:sp>
          <p:nvSpPr>
            <p:cNvPr id="96" name="Rectángulo 9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97" name="Rectángulo 9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D</a:t>
              </a:r>
              <a:endParaRPr lang="es-UY" sz="1200" dirty="0"/>
            </a:p>
          </p:txBody>
        </p:sp>
        <p:sp>
          <p:nvSpPr>
            <p:cNvPr id="98" name="Rectángulo 9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99" name="Grupo 98"/>
            <p:cNvGrpSpPr/>
            <p:nvPr/>
          </p:nvGrpSpPr>
          <p:grpSpPr>
            <a:xfrm rot="16200000">
              <a:off x="5667366" y="3924300"/>
              <a:ext cx="304800" cy="1447800"/>
              <a:chOff x="1447800" y="3742228"/>
              <a:chExt cx="304800" cy="1447800"/>
            </a:xfrm>
          </p:grpSpPr>
          <p:cxnSp>
            <p:nvCxnSpPr>
              <p:cNvPr id="113" name="Conector recto de flecha 112"/>
              <p:cNvCxnSpPr>
                <a:endCxn id="11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Rectángulo 11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00" name="Grupo 99"/>
            <p:cNvGrpSpPr/>
            <p:nvPr/>
          </p:nvGrpSpPr>
          <p:grpSpPr>
            <a:xfrm>
              <a:off x="2270347" y="5065103"/>
              <a:ext cx="2875318" cy="1897443"/>
              <a:chOff x="2315201" y="5065103"/>
              <a:chExt cx="2875318" cy="1897443"/>
            </a:xfrm>
          </p:grpSpPr>
          <p:grpSp>
            <p:nvGrpSpPr>
              <p:cNvPr id="101" name="Grupo 100"/>
              <p:cNvGrpSpPr/>
              <p:nvPr/>
            </p:nvGrpSpPr>
            <p:grpSpPr>
              <a:xfrm>
                <a:off x="2315201" y="5065103"/>
                <a:ext cx="1586239" cy="1897443"/>
                <a:chOff x="2348609" y="4997726"/>
                <a:chExt cx="1586239" cy="1897443"/>
              </a:xfrm>
            </p:grpSpPr>
            <p:sp>
              <p:nvSpPr>
                <p:cNvPr id="111" name="Rectángulo 11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12" name="Conector recto de flecha 111"/>
                <p:cNvCxnSpPr>
                  <a:stCxn id="111" idx="2"/>
                  <a:endCxn id="196" idx="0"/>
                </p:cNvCxnSpPr>
                <p:nvPr/>
              </p:nvCxnSpPr>
              <p:spPr>
                <a:xfrm flipH="1">
                  <a:off x="2348609" y="5454925"/>
                  <a:ext cx="1372446" cy="14402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upo 101"/>
              <p:cNvGrpSpPr/>
              <p:nvPr/>
            </p:nvGrpSpPr>
            <p:grpSpPr>
              <a:xfrm>
                <a:off x="3909493" y="5065103"/>
                <a:ext cx="427586" cy="762000"/>
                <a:chOff x="3507262" y="4997726"/>
                <a:chExt cx="427586" cy="762000"/>
              </a:xfrm>
            </p:grpSpPr>
            <p:sp>
              <p:nvSpPr>
                <p:cNvPr id="109" name="Rectángulo 10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10" name="Conector recto de flecha 10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3" name="Grupo 102"/>
              <p:cNvGrpSpPr/>
              <p:nvPr/>
            </p:nvGrpSpPr>
            <p:grpSpPr>
              <a:xfrm>
                <a:off x="4327294" y="5065103"/>
                <a:ext cx="427586" cy="762000"/>
                <a:chOff x="3507262" y="4997726"/>
                <a:chExt cx="427586" cy="762000"/>
              </a:xfrm>
            </p:grpSpPr>
            <p:sp>
              <p:nvSpPr>
                <p:cNvPr id="107" name="Rectángulo 10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08" name="Conector recto de flecha 10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Grupo 103"/>
              <p:cNvGrpSpPr/>
              <p:nvPr/>
            </p:nvGrpSpPr>
            <p:grpSpPr>
              <a:xfrm>
                <a:off x="4762933" y="5065103"/>
                <a:ext cx="427586" cy="762000"/>
                <a:chOff x="3507262" y="4997726"/>
                <a:chExt cx="427586" cy="762000"/>
              </a:xfrm>
            </p:grpSpPr>
            <p:sp>
              <p:nvSpPr>
                <p:cNvPr id="105" name="Rectángulo 10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06" name="Conector recto de flecha 10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15" name="Grupo 114"/>
          <p:cNvGrpSpPr/>
          <p:nvPr/>
        </p:nvGrpSpPr>
        <p:grpSpPr>
          <a:xfrm>
            <a:off x="6544171" y="1908716"/>
            <a:ext cx="1685429" cy="1472798"/>
            <a:chOff x="928826" y="4343400"/>
            <a:chExt cx="5614840" cy="2575037"/>
          </a:xfrm>
        </p:grpSpPr>
        <p:sp>
          <p:nvSpPr>
            <p:cNvPr id="116" name="Rectángulo 11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17" name="Rectángulo 11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E</a:t>
              </a:r>
              <a:endParaRPr lang="es-UY" sz="1200" dirty="0"/>
            </a:p>
          </p:txBody>
        </p:sp>
        <p:sp>
          <p:nvSpPr>
            <p:cNvPr id="118" name="Rectángulo 11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19" name="Grupo 118"/>
            <p:cNvGrpSpPr/>
            <p:nvPr/>
          </p:nvGrpSpPr>
          <p:grpSpPr>
            <a:xfrm rot="16200000">
              <a:off x="5667366" y="3924300"/>
              <a:ext cx="304800" cy="1447800"/>
              <a:chOff x="1447800" y="3742228"/>
              <a:chExt cx="304800" cy="1447800"/>
            </a:xfrm>
          </p:grpSpPr>
          <p:cxnSp>
            <p:nvCxnSpPr>
              <p:cNvPr id="133" name="Conector recto de flecha 132"/>
              <p:cNvCxnSpPr>
                <a:endCxn id="13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Rectángulo 13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20" name="Grupo 119"/>
            <p:cNvGrpSpPr/>
            <p:nvPr/>
          </p:nvGrpSpPr>
          <p:grpSpPr>
            <a:xfrm>
              <a:off x="928826" y="5065103"/>
              <a:ext cx="5112110" cy="1853334"/>
              <a:chOff x="973680" y="5065103"/>
              <a:chExt cx="5112110" cy="1853334"/>
            </a:xfrm>
          </p:grpSpPr>
          <p:grpSp>
            <p:nvGrpSpPr>
              <p:cNvPr id="121" name="Grupo 120"/>
              <p:cNvGrpSpPr/>
              <p:nvPr/>
            </p:nvGrpSpPr>
            <p:grpSpPr>
              <a:xfrm>
                <a:off x="973680" y="5065103"/>
                <a:ext cx="2927760" cy="1853334"/>
                <a:chOff x="1007088" y="4997726"/>
                <a:chExt cx="2927760" cy="1853334"/>
              </a:xfrm>
            </p:grpSpPr>
            <p:sp>
              <p:nvSpPr>
                <p:cNvPr id="131" name="Rectángulo 13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32" name="Conector recto de flecha 131"/>
                <p:cNvCxnSpPr>
                  <a:endCxn id="216" idx="0"/>
                </p:cNvCxnSpPr>
                <p:nvPr/>
              </p:nvCxnSpPr>
              <p:spPr>
                <a:xfrm flipH="1">
                  <a:off x="1007088" y="5226326"/>
                  <a:ext cx="2722022" cy="16247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2" name="Grupo 121"/>
              <p:cNvGrpSpPr/>
              <p:nvPr/>
            </p:nvGrpSpPr>
            <p:grpSpPr>
              <a:xfrm>
                <a:off x="3909493" y="5065103"/>
                <a:ext cx="2176297" cy="1783959"/>
                <a:chOff x="3507262" y="4997726"/>
                <a:chExt cx="2176297" cy="1783959"/>
              </a:xfrm>
            </p:grpSpPr>
            <p:sp>
              <p:nvSpPr>
                <p:cNvPr id="129" name="Rectángulo 12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30" name="Conector recto de flecha 129"/>
                <p:cNvCxnSpPr>
                  <a:endCxn id="136" idx="0"/>
                </p:cNvCxnSpPr>
                <p:nvPr/>
              </p:nvCxnSpPr>
              <p:spPr>
                <a:xfrm>
                  <a:off x="3729110" y="5226326"/>
                  <a:ext cx="1954449" cy="15553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Grupo 122"/>
              <p:cNvGrpSpPr/>
              <p:nvPr/>
            </p:nvGrpSpPr>
            <p:grpSpPr>
              <a:xfrm>
                <a:off x="4327294" y="5065103"/>
                <a:ext cx="427586" cy="762000"/>
                <a:chOff x="3507262" y="4997726"/>
                <a:chExt cx="427586" cy="762000"/>
              </a:xfrm>
            </p:grpSpPr>
            <p:sp>
              <p:nvSpPr>
                <p:cNvPr id="127" name="Rectángulo 12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28" name="Conector recto de flecha 12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4" name="Grupo 123"/>
              <p:cNvGrpSpPr/>
              <p:nvPr/>
            </p:nvGrpSpPr>
            <p:grpSpPr>
              <a:xfrm>
                <a:off x="4762933" y="5065103"/>
                <a:ext cx="427586" cy="762000"/>
                <a:chOff x="3507262" y="4997726"/>
                <a:chExt cx="427586" cy="762000"/>
              </a:xfrm>
            </p:grpSpPr>
            <p:sp>
              <p:nvSpPr>
                <p:cNvPr id="125" name="Rectángulo 12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26" name="Conector recto de flecha 12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35" name="Grupo 134"/>
          <p:cNvGrpSpPr/>
          <p:nvPr/>
        </p:nvGrpSpPr>
        <p:grpSpPr>
          <a:xfrm>
            <a:off x="7724156" y="3341834"/>
            <a:ext cx="1049308" cy="1171623"/>
            <a:chOff x="3048000" y="4343400"/>
            <a:chExt cx="3495666" cy="2048464"/>
          </a:xfrm>
        </p:grpSpPr>
        <p:sp>
          <p:nvSpPr>
            <p:cNvPr id="136" name="Rectángulo 13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37" name="Rectángulo 13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J</a:t>
              </a:r>
              <a:endParaRPr lang="es-UY" sz="1200" dirty="0"/>
            </a:p>
          </p:txBody>
        </p:sp>
        <p:sp>
          <p:nvSpPr>
            <p:cNvPr id="138" name="Rectángulo 13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39" name="Grupo 138"/>
            <p:cNvGrpSpPr/>
            <p:nvPr/>
          </p:nvGrpSpPr>
          <p:grpSpPr>
            <a:xfrm rot="16200000">
              <a:off x="5667366" y="3924300"/>
              <a:ext cx="304800" cy="1447800"/>
              <a:chOff x="1447800" y="3742228"/>
              <a:chExt cx="304800" cy="1447800"/>
            </a:xfrm>
          </p:grpSpPr>
          <p:cxnSp>
            <p:nvCxnSpPr>
              <p:cNvPr id="153" name="Conector recto de flecha 152"/>
              <p:cNvCxnSpPr>
                <a:endCxn id="15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Rectángulo 15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40" name="Grupo 139"/>
            <p:cNvGrpSpPr/>
            <p:nvPr/>
          </p:nvGrpSpPr>
          <p:grpSpPr>
            <a:xfrm>
              <a:off x="3429000" y="5065103"/>
              <a:ext cx="1716665" cy="1326761"/>
              <a:chOff x="3473854" y="5065103"/>
              <a:chExt cx="1716665" cy="1326761"/>
            </a:xfrm>
          </p:grpSpPr>
          <p:grpSp>
            <p:nvGrpSpPr>
              <p:cNvPr id="141" name="Grupo 140"/>
              <p:cNvGrpSpPr/>
              <p:nvPr/>
            </p:nvGrpSpPr>
            <p:grpSpPr>
              <a:xfrm>
                <a:off x="3473854" y="5065103"/>
                <a:ext cx="973633" cy="1326761"/>
                <a:chOff x="3507262" y="4997726"/>
                <a:chExt cx="973633" cy="1326761"/>
              </a:xfrm>
            </p:grpSpPr>
            <p:sp>
              <p:nvSpPr>
                <p:cNvPr id="151" name="Rectángulo 15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52" name="Conector recto de flecha 151"/>
                <p:cNvCxnSpPr>
                  <a:endCxn id="256" idx="0"/>
                </p:cNvCxnSpPr>
                <p:nvPr/>
              </p:nvCxnSpPr>
              <p:spPr>
                <a:xfrm>
                  <a:off x="3729110" y="5226326"/>
                  <a:ext cx="751785" cy="10981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upo 141"/>
              <p:cNvGrpSpPr/>
              <p:nvPr/>
            </p:nvGrpSpPr>
            <p:grpSpPr>
              <a:xfrm>
                <a:off x="3909493" y="5065103"/>
                <a:ext cx="427586" cy="762000"/>
                <a:chOff x="3507262" y="4997726"/>
                <a:chExt cx="427586" cy="762000"/>
              </a:xfrm>
            </p:grpSpPr>
            <p:sp>
              <p:nvSpPr>
                <p:cNvPr id="149" name="Rectángulo 14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50" name="Conector recto de flecha 14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3" name="Grupo 142"/>
              <p:cNvGrpSpPr/>
              <p:nvPr/>
            </p:nvGrpSpPr>
            <p:grpSpPr>
              <a:xfrm>
                <a:off x="4327294" y="5065103"/>
                <a:ext cx="427586" cy="762000"/>
                <a:chOff x="3507262" y="4997726"/>
                <a:chExt cx="427586" cy="762000"/>
              </a:xfrm>
            </p:grpSpPr>
            <p:sp>
              <p:nvSpPr>
                <p:cNvPr id="147" name="Rectángulo 14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48" name="Conector recto de flecha 14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4" name="Grupo 143"/>
              <p:cNvGrpSpPr/>
              <p:nvPr/>
            </p:nvGrpSpPr>
            <p:grpSpPr>
              <a:xfrm>
                <a:off x="4762933" y="5065103"/>
                <a:ext cx="427586" cy="762000"/>
                <a:chOff x="3507262" y="4997726"/>
                <a:chExt cx="427586" cy="762000"/>
              </a:xfrm>
            </p:grpSpPr>
            <p:sp>
              <p:nvSpPr>
                <p:cNvPr id="145" name="Rectángulo 14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46" name="Conector recto de flecha 14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55" name="Grupo 154"/>
          <p:cNvGrpSpPr/>
          <p:nvPr/>
        </p:nvGrpSpPr>
        <p:grpSpPr>
          <a:xfrm>
            <a:off x="324715" y="3429000"/>
            <a:ext cx="1049308" cy="848607"/>
            <a:chOff x="3048000" y="4343400"/>
            <a:chExt cx="3495666" cy="1483703"/>
          </a:xfrm>
        </p:grpSpPr>
        <p:sp>
          <p:nvSpPr>
            <p:cNvPr id="156" name="Rectángulo 15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57" name="Rectángulo 15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F</a:t>
              </a:r>
              <a:endParaRPr lang="es-UY" sz="1200" dirty="0"/>
            </a:p>
          </p:txBody>
        </p:sp>
        <p:sp>
          <p:nvSpPr>
            <p:cNvPr id="158" name="Rectángulo 15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59" name="Grupo 158"/>
            <p:cNvGrpSpPr/>
            <p:nvPr/>
          </p:nvGrpSpPr>
          <p:grpSpPr>
            <a:xfrm rot="16200000">
              <a:off x="5667366" y="3924300"/>
              <a:ext cx="304800" cy="1447800"/>
              <a:chOff x="1447800" y="3742228"/>
              <a:chExt cx="304800" cy="1447800"/>
            </a:xfrm>
          </p:grpSpPr>
          <p:cxnSp>
            <p:nvCxnSpPr>
              <p:cNvPr id="173" name="Conector recto de flecha 172"/>
              <p:cNvCxnSpPr>
                <a:endCxn id="17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Rectángulo 17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60" name="Grupo 159"/>
            <p:cNvGrpSpPr/>
            <p:nvPr/>
          </p:nvGrpSpPr>
          <p:grpSpPr>
            <a:xfrm>
              <a:off x="3429000" y="5065103"/>
              <a:ext cx="1716665" cy="762000"/>
              <a:chOff x="3473854" y="5065103"/>
              <a:chExt cx="1716665" cy="762000"/>
            </a:xfrm>
          </p:grpSpPr>
          <p:grpSp>
            <p:nvGrpSpPr>
              <p:cNvPr id="161" name="Grupo 160"/>
              <p:cNvGrpSpPr/>
              <p:nvPr/>
            </p:nvGrpSpPr>
            <p:grpSpPr>
              <a:xfrm>
                <a:off x="3473854" y="5065103"/>
                <a:ext cx="427586" cy="762000"/>
                <a:chOff x="3507262" y="4997726"/>
                <a:chExt cx="427586" cy="762000"/>
              </a:xfrm>
            </p:grpSpPr>
            <p:sp>
              <p:nvSpPr>
                <p:cNvPr id="171" name="Rectángulo 17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72" name="Conector recto de flecha 17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2" name="Grupo 161"/>
              <p:cNvGrpSpPr/>
              <p:nvPr/>
            </p:nvGrpSpPr>
            <p:grpSpPr>
              <a:xfrm>
                <a:off x="3909493" y="5065103"/>
                <a:ext cx="427586" cy="762000"/>
                <a:chOff x="3507262" y="4997726"/>
                <a:chExt cx="427586" cy="762000"/>
              </a:xfrm>
            </p:grpSpPr>
            <p:sp>
              <p:nvSpPr>
                <p:cNvPr id="169" name="Rectángulo 16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70" name="Conector recto de flecha 16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3" name="Grupo 162"/>
              <p:cNvGrpSpPr/>
              <p:nvPr/>
            </p:nvGrpSpPr>
            <p:grpSpPr>
              <a:xfrm>
                <a:off x="4327294" y="5065103"/>
                <a:ext cx="427586" cy="762000"/>
                <a:chOff x="3507262" y="4997726"/>
                <a:chExt cx="427586" cy="762000"/>
              </a:xfrm>
            </p:grpSpPr>
            <p:sp>
              <p:nvSpPr>
                <p:cNvPr id="167" name="Rectángulo 16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68" name="Conector recto de flecha 16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4" name="Grupo 163"/>
              <p:cNvGrpSpPr/>
              <p:nvPr/>
            </p:nvGrpSpPr>
            <p:grpSpPr>
              <a:xfrm>
                <a:off x="4762933" y="5065103"/>
                <a:ext cx="427586" cy="762000"/>
                <a:chOff x="3507262" y="4997726"/>
                <a:chExt cx="427586" cy="762000"/>
              </a:xfrm>
            </p:grpSpPr>
            <p:sp>
              <p:nvSpPr>
                <p:cNvPr id="165" name="Rectángulo 16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66" name="Conector recto de flecha 16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75" name="Grupo 174"/>
          <p:cNvGrpSpPr/>
          <p:nvPr/>
        </p:nvGrpSpPr>
        <p:grpSpPr>
          <a:xfrm>
            <a:off x="2341674" y="3429838"/>
            <a:ext cx="1049308" cy="848607"/>
            <a:chOff x="3048000" y="4343400"/>
            <a:chExt cx="3495666" cy="1483703"/>
          </a:xfrm>
        </p:grpSpPr>
        <p:sp>
          <p:nvSpPr>
            <p:cNvPr id="176" name="Rectángulo 17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77" name="Rectángulo 17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G</a:t>
              </a:r>
              <a:endParaRPr lang="es-UY" sz="1200" dirty="0"/>
            </a:p>
          </p:txBody>
        </p:sp>
        <p:sp>
          <p:nvSpPr>
            <p:cNvPr id="178" name="Rectángulo 17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79" name="Grupo 178"/>
            <p:cNvGrpSpPr/>
            <p:nvPr/>
          </p:nvGrpSpPr>
          <p:grpSpPr>
            <a:xfrm rot="16200000">
              <a:off x="5667366" y="3924300"/>
              <a:ext cx="304800" cy="1447800"/>
              <a:chOff x="1447800" y="3742228"/>
              <a:chExt cx="304800" cy="1447800"/>
            </a:xfrm>
          </p:grpSpPr>
          <p:cxnSp>
            <p:nvCxnSpPr>
              <p:cNvPr id="193" name="Conector recto de flecha 192"/>
              <p:cNvCxnSpPr>
                <a:endCxn id="19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Rectángulo 19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80" name="Grupo 179"/>
            <p:cNvGrpSpPr/>
            <p:nvPr/>
          </p:nvGrpSpPr>
          <p:grpSpPr>
            <a:xfrm>
              <a:off x="3429000" y="5065103"/>
              <a:ext cx="1716665" cy="762000"/>
              <a:chOff x="3473854" y="5065103"/>
              <a:chExt cx="1716665" cy="762000"/>
            </a:xfrm>
          </p:grpSpPr>
          <p:grpSp>
            <p:nvGrpSpPr>
              <p:cNvPr id="181" name="Grupo 180"/>
              <p:cNvGrpSpPr/>
              <p:nvPr/>
            </p:nvGrpSpPr>
            <p:grpSpPr>
              <a:xfrm>
                <a:off x="3473854" y="5065103"/>
                <a:ext cx="427586" cy="762000"/>
                <a:chOff x="3507262" y="4997726"/>
                <a:chExt cx="427586" cy="762000"/>
              </a:xfrm>
            </p:grpSpPr>
            <p:sp>
              <p:nvSpPr>
                <p:cNvPr id="191" name="Rectángulo 19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92" name="Conector recto de flecha 19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2" name="Grupo 181"/>
              <p:cNvGrpSpPr/>
              <p:nvPr/>
            </p:nvGrpSpPr>
            <p:grpSpPr>
              <a:xfrm>
                <a:off x="3909493" y="5065103"/>
                <a:ext cx="427586" cy="762000"/>
                <a:chOff x="3507262" y="4997726"/>
                <a:chExt cx="427586" cy="762000"/>
              </a:xfrm>
            </p:grpSpPr>
            <p:sp>
              <p:nvSpPr>
                <p:cNvPr id="189" name="Rectángulo 18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90" name="Conector recto de flecha 18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3" name="Grupo 182"/>
              <p:cNvGrpSpPr/>
              <p:nvPr/>
            </p:nvGrpSpPr>
            <p:grpSpPr>
              <a:xfrm>
                <a:off x="4327294" y="5065103"/>
                <a:ext cx="427586" cy="762000"/>
                <a:chOff x="3507262" y="4997726"/>
                <a:chExt cx="427586" cy="762000"/>
              </a:xfrm>
            </p:grpSpPr>
            <p:sp>
              <p:nvSpPr>
                <p:cNvPr id="187" name="Rectángulo 18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88" name="Conector recto de flecha 18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4" name="Grupo 183"/>
              <p:cNvGrpSpPr/>
              <p:nvPr/>
            </p:nvGrpSpPr>
            <p:grpSpPr>
              <a:xfrm>
                <a:off x="4762933" y="5065103"/>
                <a:ext cx="427586" cy="762000"/>
                <a:chOff x="3507262" y="4997726"/>
                <a:chExt cx="427586" cy="762000"/>
              </a:xfrm>
            </p:grpSpPr>
            <p:sp>
              <p:nvSpPr>
                <p:cNvPr id="185" name="Rectángulo 18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86" name="Conector recto de flecha 18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95" name="Grupo 194"/>
          <p:cNvGrpSpPr/>
          <p:nvPr/>
        </p:nvGrpSpPr>
        <p:grpSpPr>
          <a:xfrm>
            <a:off x="4341241" y="3429000"/>
            <a:ext cx="1049308" cy="848607"/>
            <a:chOff x="3048000" y="4343400"/>
            <a:chExt cx="3495666" cy="1483703"/>
          </a:xfrm>
        </p:grpSpPr>
        <p:sp>
          <p:nvSpPr>
            <p:cNvPr id="196" name="Rectángulo 19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97" name="Rectángulo 19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H</a:t>
              </a:r>
              <a:endParaRPr lang="es-UY" sz="1200" dirty="0"/>
            </a:p>
          </p:txBody>
        </p:sp>
        <p:sp>
          <p:nvSpPr>
            <p:cNvPr id="198" name="Rectángulo 19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99" name="Grupo 198"/>
            <p:cNvGrpSpPr/>
            <p:nvPr/>
          </p:nvGrpSpPr>
          <p:grpSpPr>
            <a:xfrm rot="16200000">
              <a:off x="5667366" y="3924300"/>
              <a:ext cx="304800" cy="1447800"/>
              <a:chOff x="1447800" y="3742228"/>
              <a:chExt cx="304800" cy="1447800"/>
            </a:xfrm>
          </p:grpSpPr>
          <p:cxnSp>
            <p:nvCxnSpPr>
              <p:cNvPr id="213" name="Conector recto de flecha 212"/>
              <p:cNvCxnSpPr>
                <a:endCxn id="21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4" name="Rectángulo 21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200" name="Grupo 199"/>
            <p:cNvGrpSpPr/>
            <p:nvPr/>
          </p:nvGrpSpPr>
          <p:grpSpPr>
            <a:xfrm>
              <a:off x="3429000" y="5065103"/>
              <a:ext cx="1716665" cy="762000"/>
              <a:chOff x="3473854" y="5065103"/>
              <a:chExt cx="1716665" cy="762000"/>
            </a:xfrm>
          </p:grpSpPr>
          <p:grpSp>
            <p:nvGrpSpPr>
              <p:cNvPr id="201" name="Grupo 200"/>
              <p:cNvGrpSpPr/>
              <p:nvPr/>
            </p:nvGrpSpPr>
            <p:grpSpPr>
              <a:xfrm>
                <a:off x="3473854" y="5065103"/>
                <a:ext cx="427586" cy="762000"/>
                <a:chOff x="3507262" y="4997726"/>
                <a:chExt cx="427586" cy="762000"/>
              </a:xfrm>
            </p:grpSpPr>
            <p:sp>
              <p:nvSpPr>
                <p:cNvPr id="211" name="Rectángulo 21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12" name="Conector recto de flecha 21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2" name="Grupo 201"/>
              <p:cNvGrpSpPr/>
              <p:nvPr/>
            </p:nvGrpSpPr>
            <p:grpSpPr>
              <a:xfrm>
                <a:off x="3909493" y="5065103"/>
                <a:ext cx="427586" cy="762000"/>
                <a:chOff x="3507262" y="4997726"/>
                <a:chExt cx="427586" cy="762000"/>
              </a:xfrm>
            </p:grpSpPr>
            <p:sp>
              <p:nvSpPr>
                <p:cNvPr id="209" name="Rectángulo 20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10" name="Conector recto de flecha 20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3" name="Grupo 202"/>
              <p:cNvGrpSpPr/>
              <p:nvPr/>
            </p:nvGrpSpPr>
            <p:grpSpPr>
              <a:xfrm>
                <a:off x="4327294" y="5065103"/>
                <a:ext cx="427586" cy="762000"/>
                <a:chOff x="3507262" y="4997726"/>
                <a:chExt cx="427586" cy="762000"/>
              </a:xfrm>
            </p:grpSpPr>
            <p:sp>
              <p:nvSpPr>
                <p:cNvPr id="207" name="Rectángulo 20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08" name="Conector recto de flecha 20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4" name="Grupo 203"/>
              <p:cNvGrpSpPr/>
              <p:nvPr/>
            </p:nvGrpSpPr>
            <p:grpSpPr>
              <a:xfrm>
                <a:off x="4762933" y="5065103"/>
                <a:ext cx="427586" cy="762000"/>
                <a:chOff x="3507262" y="4997726"/>
                <a:chExt cx="427586" cy="762000"/>
              </a:xfrm>
            </p:grpSpPr>
            <p:sp>
              <p:nvSpPr>
                <p:cNvPr id="205" name="Rectángulo 20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06" name="Conector recto de flecha 20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215" name="Grupo 214"/>
          <p:cNvGrpSpPr/>
          <p:nvPr/>
        </p:nvGrpSpPr>
        <p:grpSpPr>
          <a:xfrm>
            <a:off x="6189636" y="3381513"/>
            <a:ext cx="1049308" cy="848607"/>
            <a:chOff x="3048000" y="4343400"/>
            <a:chExt cx="3495666" cy="1483703"/>
          </a:xfrm>
        </p:grpSpPr>
        <p:sp>
          <p:nvSpPr>
            <p:cNvPr id="216" name="Rectángulo 21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217" name="Rectángulo 21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I</a:t>
              </a:r>
              <a:endParaRPr lang="es-UY" sz="1200" dirty="0"/>
            </a:p>
          </p:txBody>
        </p:sp>
        <p:sp>
          <p:nvSpPr>
            <p:cNvPr id="218" name="Rectángulo 21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219" name="Grupo 218"/>
            <p:cNvGrpSpPr/>
            <p:nvPr/>
          </p:nvGrpSpPr>
          <p:grpSpPr>
            <a:xfrm rot="16200000">
              <a:off x="5667366" y="3924300"/>
              <a:ext cx="304800" cy="1447800"/>
              <a:chOff x="1447800" y="3742228"/>
              <a:chExt cx="304800" cy="1447800"/>
            </a:xfrm>
          </p:grpSpPr>
          <p:cxnSp>
            <p:nvCxnSpPr>
              <p:cNvPr id="233" name="Conector recto de flecha 232"/>
              <p:cNvCxnSpPr>
                <a:endCxn id="23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4" name="Rectángulo 23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220" name="Grupo 219"/>
            <p:cNvGrpSpPr/>
            <p:nvPr/>
          </p:nvGrpSpPr>
          <p:grpSpPr>
            <a:xfrm>
              <a:off x="3429000" y="5065103"/>
              <a:ext cx="1716665" cy="762000"/>
              <a:chOff x="3473854" y="5065103"/>
              <a:chExt cx="1716665" cy="762000"/>
            </a:xfrm>
          </p:grpSpPr>
          <p:grpSp>
            <p:nvGrpSpPr>
              <p:cNvPr id="221" name="Grupo 220"/>
              <p:cNvGrpSpPr/>
              <p:nvPr/>
            </p:nvGrpSpPr>
            <p:grpSpPr>
              <a:xfrm>
                <a:off x="3473854" y="5065103"/>
                <a:ext cx="427586" cy="762000"/>
                <a:chOff x="3507262" y="4997726"/>
                <a:chExt cx="427586" cy="762000"/>
              </a:xfrm>
            </p:grpSpPr>
            <p:sp>
              <p:nvSpPr>
                <p:cNvPr id="231" name="Rectángulo 23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32" name="Conector recto de flecha 23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2" name="Grupo 221"/>
              <p:cNvGrpSpPr/>
              <p:nvPr/>
            </p:nvGrpSpPr>
            <p:grpSpPr>
              <a:xfrm>
                <a:off x="3909493" y="5065103"/>
                <a:ext cx="427586" cy="762000"/>
                <a:chOff x="3507262" y="4997726"/>
                <a:chExt cx="427586" cy="762000"/>
              </a:xfrm>
            </p:grpSpPr>
            <p:sp>
              <p:nvSpPr>
                <p:cNvPr id="229" name="Rectángulo 22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30" name="Conector recto de flecha 22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3" name="Grupo 222"/>
              <p:cNvGrpSpPr/>
              <p:nvPr/>
            </p:nvGrpSpPr>
            <p:grpSpPr>
              <a:xfrm>
                <a:off x="4327294" y="5065103"/>
                <a:ext cx="427586" cy="762000"/>
                <a:chOff x="3507262" y="4997726"/>
                <a:chExt cx="427586" cy="762000"/>
              </a:xfrm>
            </p:grpSpPr>
            <p:sp>
              <p:nvSpPr>
                <p:cNvPr id="227" name="Rectángulo 22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28" name="Conector recto de flecha 22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4" name="Grupo 223"/>
              <p:cNvGrpSpPr/>
              <p:nvPr/>
            </p:nvGrpSpPr>
            <p:grpSpPr>
              <a:xfrm>
                <a:off x="4762933" y="5065103"/>
                <a:ext cx="427586" cy="762000"/>
                <a:chOff x="3507262" y="4997726"/>
                <a:chExt cx="427586" cy="762000"/>
              </a:xfrm>
            </p:grpSpPr>
            <p:sp>
              <p:nvSpPr>
                <p:cNvPr id="225" name="Rectángulo 22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26" name="Conector recto de flecha 22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255" name="Grupo 254"/>
          <p:cNvGrpSpPr/>
          <p:nvPr/>
        </p:nvGrpSpPr>
        <p:grpSpPr>
          <a:xfrm>
            <a:off x="7776245" y="4513457"/>
            <a:ext cx="1049308" cy="848607"/>
            <a:chOff x="3048000" y="4343400"/>
            <a:chExt cx="3495666" cy="1483703"/>
          </a:xfrm>
        </p:grpSpPr>
        <p:sp>
          <p:nvSpPr>
            <p:cNvPr id="256" name="Rectángulo 25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257" name="Rectángulo 25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K</a:t>
              </a:r>
              <a:endParaRPr lang="es-UY" sz="1200" dirty="0"/>
            </a:p>
          </p:txBody>
        </p:sp>
        <p:sp>
          <p:nvSpPr>
            <p:cNvPr id="258" name="Rectángulo 25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259" name="Grupo 258"/>
            <p:cNvGrpSpPr/>
            <p:nvPr/>
          </p:nvGrpSpPr>
          <p:grpSpPr>
            <a:xfrm rot="16200000">
              <a:off x="5667366" y="3924300"/>
              <a:ext cx="304800" cy="1447800"/>
              <a:chOff x="1447800" y="3742228"/>
              <a:chExt cx="304800" cy="1447800"/>
            </a:xfrm>
          </p:grpSpPr>
          <p:cxnSp>
            <p:nvCxnSpPr>
              <p:cNvPr id="273" name="Conector recto de flecha 272"/>
              <p:cNvCxnSpPr>
                <a:endCxn id="27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Rectángulo 27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260" name="Grupo 259"/>
            <p:cNvGrpSpPr/>
            <p:nvPr/>
          </p:nvGrpSpPr>
          <p:grpSpPr>
            <a:xfrm>
              <a:off x="3429000" y="5065103"/>
              <a:ext cx="1716665" cy="762000"/>
              <a:chOff x="3473854" y="5065103"/>
              <a:chExt cx="1716665" cy="762000"/>
            </a:xfrm>
          </p:grpSpPr>
          <p:grpSp>
            <p:nvGrpSpPr>
              <p:cNvPr id="261" name="Grupo 260"/>
              <p:cNvGrpSpPr/>
              <p:nvPr/>
            </p:nvGrpSpPr>
            <p:grpSpPr>
              <a:xfrm>
                <a:off x="3473854" y="5065103"/>
                <a:ext cx="427586" cy="762000"/>
                <a:chOff x="3507262" y="4997726"/>
                <a:chExt cx="427586" cy="762000"/>
              </a:xfrm>
            </p:grpSpPr>
            <p:sp>
              <p:nvSpPr>
                <p:cNvPr id="271" name="Rectángulo 27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72" name="Conector recto de flecha 27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2" name="Grupo 261"/>
              <p:cNvGrpSpPr/>
              <p:nvPr/>
            </p:nvGrpSpPr>
            <p:grpSpPr>
              <a:xfrm>
                <a:off x="3909493" y="5065103"/>
                <a:ext cx="427586" cy="762000"/>
                <a:chOff x="3507262" y="4997726"/>
                <a:chExt cx="427586" cy="762000"/>
              </a:xfrm>
            </p:grpSpPr>
            <p:sp>
              <p:nvSpPr>
                <p:cNvPr id="269" name="Rectángulo 26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70" name="Conector recto de flecha 26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3" name="Grupo 262"/>
              <p:cNvGrpSpPr/>
              <p:nvPr/>
            </p:nvGrpSpPr>
            <p:grpSpPr>
              <a:xfrm>
                <a:off x="4327294" y="5065103"/>
                <a:ext cx="427586" cy="762000"/>
                <a:chOff x="3507262" y="4997726"/>
                <a:chExt cx="427586" cy="762000"/>
              </a:xfrm>
            </p:grpSpPr>
            <p:sp>
              <p:nvSpPr>
                <p:cNvPr id="267" name="Rectángulo 26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68" name="Conector recto de flecha 26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4" name="Grupo 263"/>
              <p:cNvGrpSpPr/>
              <p:nvPr/>
            </p:nvGrpSpPr>
            <p:grpSpPr>
              <a:xfrm>
                <a:off x="4762933" y="5065103"/>
                <a:ext cx="427586" cy="762000"/>
                <a:chOff x="3507262" y="4997726"/>
                <a:chExt cx="427586" cy="762000"/>
              </a:xfrm>
            </p:grpSpPr>
            <p:sp>
              <p:nvSpPr>
                <p:cNvPr id="265" name="Rectángulo 26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66" name="Conector recto de flecha 26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3" name="CuadroTexto 2"/>
          <p:cNvSpPr txBox="1"/>
          <p:nvPr/>
        </p:nvSpPr>
        <p:spPr>
          <a:xfrm>
            <a:off x="518028" y="4626139"/>
            <a:ext cx="1992918" cy="369332"/>
          </a:xfrm>
          <a:prstGeom prst="rect">
            <a:avLst/>
          </a:prstGeom>
          <a:noFill/>
        </p:spPr>
        <p:txBody>
          <a:bodyPr wrap="none" rtlCol="0">
            <a:spAutoFit/>
          </a:bodyPr>
          <a:lstStyle/>
          <a:p>
            <a:r>
              <a:rPr lang="es-419" dirty="0"/>
              <a:t>Ventajas: simple</a:t>
            </a:r>
            <a:endParaRPr lang="es-UY" dirty="0"/>
          </a:p>
        </p:txBody>
      </p:sp>
      <p:sp>
        <p:nvSpPr>
          <p:cNvPr id="235" name="CuadroTexto 234"/>
          <p:cNvSpPr txBox="1"/>
          <p:nvPr/>
        </p:nvSpPr>
        <p:spPr>
          <a:xfrm>
            <a:off x="518028" y="4933310"/>
            <a:ext cx="6896740" cy="923330"/>
          </a:xfrm>
          <a:prstGeom prst="rect">
            <a:avLst/>
          </a:prstGeom>
          <a:noFill/>
        </p:spPr>
        <p:txBody>
          <a:bodyPr wrap="square" rtlCol="0">
            <a:spAutoFit/>
          </a:bodyPr>
          <a:lstStyle/>
          <a:p>
            <a:r>
              <a:rPr lang="es-419" dirty="0"/>
              <a:t>Desventajas: </a:t>
            </a:r>
          </a:p>
          <a:p>
            <a:r>
              <a:rPr lang="es-419" dirty="0"/>
              <a:t>   eventual desperdicio de memoria, </a:t>
            </a:r>
          </a:p>
          <a:p>
            <a:r>
              <a:rPr lang="es-419" dirty="0"/>
              <a:t>   necesario saber el grado para dimensionar el </a:t>
            </a:r>
            <a:r>
              <a:rPr lang="es-419" dirty="0" err="1"/>
              <a:t>array</a:t>
            </a:r>
            <a:r>
              <a:rPr lang="es-419" dirty="0"/>
              <a:t> de hijos</a:t>
            </a:r>
            <a:endParaRPr lang="es-UY" dirty="0"/>
          </a:p>
        </p:txBody>
      </p:sp>
      <p:sp>
        <p:nvSpPr>
          <p:cNvPr id="236" name="CuadroTexto 235"/>
          <p:cNvSpPr txBox="1"/>
          <p:nvPr/>
        </p:nvSpPr>
        <p:spPr>
          <a:xfrm>
            <a:off x="4688095" y="709921"/>
            <a:ext cx="2544286" cy="369332"/>
          </a:xfrm>
          <a:prstGeom prst="rect">
            <a:avLst/>
          </a:prstGeom>
          <a:noFill/>
        </p:spPr>
        <p:txBody>
          <a:bodyPr wrap="none" rtlCol="0">
            <a:spAutoFit/>
          </a:bodyPr>
          <a:lstStyle/>
          <a:p>
            <a:r>
              <a:rPr lang="es-419" dirty="0"/>
              <a:t>Con un </a:t>
            </a:r>
            <a:r>
              <a:rPr lang="es-419" dirty="0" err="1"/>
              <a:t>array</a:t>
            </a:r>
            <a:r>
              <a:rPr lang="es-419" dirty="0"/>
              <a:t> de hijos</a:t>
            </a:r>
            <a:endParaRPr lang="es-UY" dirty="0"/>
          </a:p>
        </p:txBody>
      </p:sp>
    </p:spTree>
    <p:extLst>
      <p:ext uri="{BB962C8B-B14F-4D97-AF65-F5344CB8AC3E}">
        <p14:creationId xmlns:p14="http://schemas.microsoft.com/office/powerpoint/2010/main" val="59893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a:t>ARBOLES</a:t>
            </a:r>
          </a:p>
        </p:txBody>
      </p:sp>
      <p:sp>
        <p:nvSpPr>
          <p:cNvPr id="5123" name="Rectangle 3"/>
          <p:cNvSpPr>
            <a:spLocks noGrp="1" noChangeArrowheads="1"/>
          </p:cNvSpPr>
          <p:nvPr>
            <p:ph idx="1"/>
          </p:nvPr>
        </p:nvSpPr>
        <p:spPr/>
        <p:txBody>
          <a:bodyPr>
            <a:normAutofit/>
          </a:bodyPr>
          <a:lstStyle/>
          <a:p>
            <a:r>
              <a:rPr lang="es-ES" dirty="0"/>
              <a:t>Definición formal: </a:t>
            </a:r>
          </a:p>
          <a:p>
            <a:r>
              <a:rPr lang="es-ES" dirty="0"/>
              <a:t>	conjunto finito T de uno o más nodos tales que:</a:t>
            </a:r>
          </a:p>
          <a:p>
            <a:pPr lvl="1"/>
            <a:r>
              <a:rPr lang="es-ES" dirty="0"/>
              <a:t>a) existe un nodo especialmente designado, llamado raíz del árbol, raíz(T); y</a:t>
            </a:r>
          </a:p>
          <a:p>
            <a:pPr lvl="1"/>
            <a:r>
              <a:rPr lang="es-ES" dirty="0"/>
              <a:t>b) los restantes nodos (excluyendo la raíz), están distribuidos en  m &gt;= 0 conjuntos disjuntos T1,.. ,Tm, y cada uno de estos conjuntos es, a su vez, un árbol. Los árboles T1,.. ,Tm  son llamados “subárboles” de la raíz.</a:t>
            </a:r>
          </a:p>
        </p:txBody>
      </p:sp>
      <p:sp>
        <p:nvSpPr>
          <p:cNvPr id="4" name="Footer Placeholder 3"/>
          <p:cNvSpPr>
            <a:spLocks noGrp="1"/>
          </p:cNvSpPr>
          <p:nvPr>
            <p:ph type="ftr" sz="quarter" idx="11"/>
          </p:nvPr>
        </p:nvSpPr>
        <p:spPr/>
        <p:txBody>
          <a:bodyPr/>
          <a:lstStyle/>
          <a:p>
            <a:r>
              <a:rPr lang="es-ES"/>
              <a:t>Algoritmos y Estructuras de Datos II</a:t>
            </a:r>
            <a:endParaRPr lang="es-ES" dirty="0"/>
          </a:p>
        </p:txBody>
      </p:sp>
      <p:sp>
        <p:nvSpPr>
          <p:cNvPr id="5" name="Slide Number Placeholder 4"/>
          <p:cNvSpPr>
            <a:spLocks noGrp="1"/>
          </p:cNvSpPr>
          <p:nvPr>
            <p:ph type="sldNum" sz="quarter" idx="12"/>
          </p:nvPr>
        </p:nvSpPr>
        <p:spPr/>
        <p:txBody>
          <a:bodyPr/>
          <a:lstStyle/>
          <a:p>
            <a:fld id="{B40049DF-CB0F-4E28-93FA-53F87E2F75F2}" type="slidenum">
              <a:rPr lang="es-ES" smtClean="0"/>
              <a:pPr/>
              <a:t>2</a:t>
            </a:fld>
            <a:endParaRPr lang="es-E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s-ES" sz="3200" dirty="0"/>
              <a:t>Representación</a:t>
            </a:r>
            <a:r>
              <a:rPr lang="es-ES" dirty="0"/>
              <a:t> de árboles genéricos</a:t>
            </a:r>
            <a:endParaRPr lang="en-US" dirty="0"/>
          </a:p>
        </p:txBody>
      </p:sp>
      <p:grpSp>
        <p:nvGrpSpPr>
          <p:cNvPr id="2" name="Grupo 1"/>
          <p:cNvGrpSpPr/>
          <p:nvPr/>
        </p:nvGrpSpPr>
        <p:grpSpPr>
          <a:xfrm>
            <a:off x="1004642" y="838197"/>
            <a:ext cx="6530186" cy="1092776"/>
            <a:chOff x="-1973148" y="4343400"/>
            <a:chExt cx="21754669" cy="1910610"/>
          </a:xfrm>
        </p:grpSpPr>
        <p:sp>
          <p:nvSpPr>
            <p:cNvPr id="7" name="Rectángulo 6"/>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9" name="Rectángulo 8"/>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A</a:t>
              </a:r>
              <a:endParaRPr lang="es-UY" sz="1200" dirty="0"/>
            </a:p>
          </p:txBody>
        </p:sp>
        <p:sp>
          <p:nvSpPr>
            <p:cNvPr id="48" name="Rectángulo 4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49" name="Grupo 48"/>
            <p:cNvGrpSpPr/>
            <p:nvPr/>
          </p:nvGrpSpPr>
          <p:grpSpPr>
            <a:xfrm rot="16200000">
              <a:off x="5667366" y="3924300"/>
              <a:ext cx="304800" cy="1447800"/>
              <a:chOff x="1447800" y="3742228"/>
              <a:chExt cx="304800" cy="1447800"/>
            </a:xfrm>
          </p:grpSpPr>
          <p:cxnSp>
            <p:nvCxnSpPr>
              <p:cNvPr id="50" name="Conector recto de flecha 49"/>
              <p:cNvCxnSpPr>
                <a:endCxn id="51"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ángulo 50"/>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2" name="Grupo 11"/>
            <p:cNvGrpSpPr/>
            <p:nvPr/>
          </p:nvGrpSpPr>
          <p:grpSpPr>
            <a:xfrm>
              <a:off x="-1973148" y="5065103"/>
              <a:ext cx="21754669" cy="1188907"/>
              <a:chOff x="-1928294" y="5065103"/>
              <a:chExt cx="21754669" cy="1188907"/>
            </a:xfrm>
          </p:grpSpPr>
          <p:grpSp>
            <p:nvGrpSpPr>
              <p:cNvPr id="10" name="Grupo 9"/>
              <p:cNvGrpSpPr/>
              <p:nvPr/>
            </p:nvGrpSpPr>
            <p:grpSpPr>
              <a:xfrm>
                <a:off x="-1928294" y="5065103"/>
                <a:ext cx="5829734" cy="1170139"/>
                <a:chOff x="-1894886" y="4997726"/>
                <a:chExt cx="5829734" cy="1170139"/>
              </a:xfrm>
            </p:grpSpPr>
            <p:sp>
              <p:nvSpPr>
                <p:cNvPr id="52" name="Rectángulo 5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4" name="Conector recto de flecha 53"/>
                <p:cNvCxnSpPr>
                  <a:endCxn id="33" idx="0"/>
                </p:cNvCxnSpPr>
                <p:nvPr/>
              </p:nvCxnSpPr>
              <p:spPr>
                <a:xfrm flipH="1">
                  <a:off x="-1894886" y="5226326"/>
                  <a:ext cx="5623997" cy="941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Grupo 70"/>
              <p:cNvGrpSpPr/>
              <p:nvPr/>
            </p:nvGrpSpPr>
            <p:grpSpPr>
              <a:xfrm>
                <a:off x="3909493" y="5065103"/>
                <a:ext cx="1594975" cy="1178909"/>
                <a:chOff x="3507262" y="4997726"/>
                <a:chExt cx="1594975" cy="1178909"/>
              </a:xfrm>
            </p:grpSpPr>
            <p:sp>
              <p:nvSpPr>
                <p:cNvPr id="72" name="Rectángulo 7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74" name="Conector recto de flecha 73"/>
                <p:cNvCxnSpPr>
                  <a:endCxn id="61" idx="0"/>
                </p:cNvCxnSpPr>
                <p:nvPr/>
              </p:nvCxnSpPr>
              <p:spPr>
                <a:xfrm>
                  <a:off x="3643307" y="5257722"/>
                  <a:ext cx="1458930" cy="9189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6" name="Grupo 75"/>
              <p:cNvGrpSpPr/>
              <p:nvPr/>
            </p:nvGrpSpPr>
            <p:grpSpPr>
              <a:xfrm>
                <a:off x="4327294" y="5065103"/>
                <a:ext cx="7999811" cy="1188907"/>
                <a:chOff x="3507262" y="4997726"/>
                <a:chExt cx="7999811" cy="1188907"/>
              </a:xfrm>
            </p:grpSpPr>
            <p:sp>
              <p:nvSpPr>
                <p:cNvPr id="77" name="Rectángulo 7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79" name="Conector recto de flecha 78"/>
                <p:cNvCxnSpPr>
                  <a:stCxn id="77" idx="2"/>
                  <a:endCxn id="96" idx="0"/>
                </p:cNvCxnSpPr>
                <p:nvPr/>
              </p:nvCxnSpPr>
              <p:spPr>
                <a:xfrm>
                  <a:off x="3721055" y="5454926"/>
                  <a:ext cx="7786018" cy="7317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upo 80"/>
              <p:cNvGrpSpPr/>
              <p:nvPr/>
            </p:nvGrpSpPr>
            <p:grpSpPr>
              <a:xfrm>
                <a:off x="4762933" y="5065103"/>
                <a:ext cx="15063442" cy="1149991"/>
                <a:chOff x="3507262" y="4997726"/>
                <a:chExt cx="15063442" cy="1149991"/>
              </a:xfrm>
            </p:grpSpPr>
            <p:sp>
              <p:nvSpPr>
                <p:cNvPr id="82" name="Rectángulo 8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84" name="Conector recto de flecha 83"/>
                <p:cNvCxnSpPr>
                  <a:endCxn id="116" idx="0"/>
                </p:cNvCxnSpPr>
                <p:nvPr/>
              </p:nvCxnSpPr>
              <p:spPr>
                <a:xfrm>
                  <a:off x="3729110" y="5226324"/>
                  <a:ext cx="14841594" cy="9213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32" name="Grupo 31"/>
          <p:cNvGrpSpPr/>
          <p:nvPr/>
        </p:nvGrpSpPr>
        <p:grpSpPr>
          <a:xfrm>
            <a:off x="650106" y="1920240"/>
            <a:ext cx="2046104" cy="1509598"/>
            <a:chOff x="3048000" y="4343400"/>
            <a:chExt cx="6816396" cy="2639378"/>
          </a:xfrm>
        </p:grpSpPr>
        <p:sp>
          <p:nvSpPr>
            <p:cNvPr id="33" name="Rectángulo 32"/>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34" name="Rectángulo 33"/>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B</a:t>
              </a:r>
              <a:endParaRPr lang="es-UY" sz="1200" dirty="0"/>
            </a:p>
          </p:txBody>
        </p:sp>
        <p:sp>
          <p:nvSpPr>
            <p:cNvPr id="35" name="Rectángulo 34"/>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36" name="Grupo 35"/>
            <p:cNvGrpSpPr/>
            <p:nvPr/>
          </p:nvGrpSpPr>
          <p:grpSpPr>
            <a:xfrm rot="16200000">
              <a:off x="5667366" y="3924300"/>
              <a:ext cx="304800" cy="1447800"/>
              <a:chOff x="1447800" y="3742228"/>
              <a:chExt cx="304800" cy="1447800"/>
            </a:xfrm>
          </p:grpSpPr>
          <p:cxnSp>
            <p:nvCxnSpPr>
              <p:cNvPr id="58" name="Conector recto de flecha 57"/>
              <p:cNvCxnSpPr>
                <a:endCxn id="59"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ángulo 58"/>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37" name="Grupo 36"/>
            <p:cNvGrpSpPr/>
            <p:nvPr/>
          </p:nvGrpSpPr>
          <p:grpSpPr>
            <a:xfrm>
              <a:off x="3145094" y="5065103"/>
              <a:ext cx="6719302" cy="1917675"/>
              <a:chOff x="3189948" y="5065103"/>
              <a:chExt cx="6719302" cy="1917675"/>
            </a:xfrm>
          </p:grpSpPr>
          <p:grpSp>
            <p:nvGrpSpPr>
              <p:cNvPr id="38" name="Grupo 37"/>
              <p:cNvGrpSpPr/>
              <p:nvPr/>
            </p:nvGrpSpPr>
            <p:grpSpPr>
              <a:xfrm>
                <a:off x="3189948" y="5065103"/>
                <a:ext cx="711492" cy="1916210"/>
                <a:chOff x="3223356" y="4997726"/>
                <a:chExt cx="711492" cy="1916210"/>
              </a:xfrm>
            </p:grpSpPr>
            <p:sp>
              <p:nvSpPr>
                <p:cNvPr id="56" name="Rectángulo 55"/>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7" name="Conector recto de flecha 56"/>
                <p:cNvCxnSpPr>
                  <a:stCxn id="56" idx="2"/>
                  <a:endCxn id="156" idx="0"/>
                </p:cNvCxnSpPr>
                <p:nvPr/>
              </p:nvCxnSpPr>
              <p:spPr>
                <a:xfrm flipH="1">
                  <a:off x="3223356" y="5454925"/>
                  <a:ext cx="497699" cy="14590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upo 38"/>
              <p:cNvGrpSpPr/>
              <p:nvPr/>
            </p:nvGrpSpPr>
            <p:grpSpPr>
              <a:xfrm>
                <a:off x="3909493" y="5065103"/>
                <a:ext cx="5999757" cy="1917675"/>
                <a:chOff x="3507262" y="4997726"/>
                <a:chExt cx="5999757" cy="1917675"/>
              </a:xfrm>
            </p:grpSpPr>
            <p:sp>
              <p:nvSpPr>
                <p:cNvPr id="46" name="Rectángulo 45"/>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47" name="Conector recto de flecha 46"/>
                <p:cNvCxnSpPr>
                  <a:stCxn id="46" idx="2"/>
                  <a:endCxn id="176" idx="0"/>
                </p:cNvCxnSpPr>
                <p:nvPr/>
              </p:nvCxnSpPr>
              <p:spPr>
                <a:xfrm>
                  <a:off x="3721055" y="5454925"/>
                  <a:ext cx="5785964" cy="14604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upo 39"/>
              <p:cNvGrpSpPr/>
              <p:nvPr/>
            </p:nvGrpSpPr>
            <p:grpSpPr>
              <a:xfrm>
                <a:off x="4327294" y="5065103"/>
                <a:ext cx="427586" cy="762000"/>
                <a:chOff x="3507262" y="4997726"/>
                <a:chExt cx="427586" cy="762000"/>
              </a:xfrm>
            </p:grpSpPr>
            <p:sp>
              <p:nvSpPr>
                <p:cNvPr id="44" name="Rectángulo 43"/>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45" name="Conector recto de flecha 44"/>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upo 40"/>
              <p:cNvGrpSpPr/>
              <p:nvPr/>
            </p:nvGrpSpPr>
            <p:grpSpPr>
              <a:xfrm>
                <a:off x="4762933" y="5065103"/>
                <a:ext cx="427586" cy="762000"/>
                <a:chOff x="3507262" y="4997726"/>
                <a:chExt cx="427586" cy="762000"/>
              </a:xfrm>
            </p:grpSpPr>
            <p:sp>
              <p:nvSpPr>
                <p:cNvPr id="42" name="Rectángulo 4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43" name="Conector recto de flecha 42"/>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60" name="Grupo 59"/>
          <p:cNvGrpSpPr/>
          <p:nvPr/>
        </p:nvGrpSpPr>
        <p:grpSpPr>
          <a:xfrm>
            <a:off x="2881228" y="1925256"/>
            <a:ext cx="1049308" cy="848607"/>
            <a:chOff x="3048000" y="4343400"/>
            <a:chExt cx="3495666" cy="1483703"/>
          </a:xfrm>
        </p:grpSpPr>
        <p:sp>
          <p:nvSpPr>
            <p:cNvPr id="61" name="Rectángulo 60"/>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62" name="Rectángulo 61"/>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C</a:t>
              </a:r>
              <a:endParaRPr lang="es-UY" sz="1200" dirty="0"/>
            </a:p>
          </p:txBody>
        </p:sp>
        <p:sp>
          <p:nvSpPr>
            <p:cNvPr id="63" name="Rectángulo 62"/>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64" name="Grupo 63"/>
            <p:cNvGrpSpPr/>
            <p:nvPr/>
          </p:nvGrpSpPr>
          <p:grpSpPr>
            <a:xfrm rot="16200000">
              <a:off x="5667366" y="3924300"/>
              <a:ext cx="304800" cy="1447800"/>
              <a:chOff x="1447800" y="3742228"/>
              <a:chExt cx="304800" cy="1447800"/>
            </a:xfrm>
          </p:grpSpPr>
          <p:cxnSp>
            <p:nvCxnSpPr>
              <p:cNvPr id="93" name="Conector recto de flecha 92"/>
              <p:cNvCxnSpPr>
                <a:endCxn id="9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ángulo 9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65" name="Grupo 64"/>
            <p:cNvGrpSpPr/>
            <p:nvPr/>
          </p:nvGrpSpPr>
          <p:grpSpPr>
            <a:xfrm>
              <a:off x="3429000" y="5065103"/>
              <a:ext cx="1716665" cy="762000"/>
              <a:chOff x="3473854" y="5065103"/>
              <a:chExt cx="1716665" cy="762000"/>
            </a:xfrm>
          </p:grpSpPr>
          <p:grpSp>
            <p:nvGrpSpPr>
              <p:cNvPr id="66" name="Grupo 65"/>
              <p:cNvGrpSpPr/>
              <p:nvPr/>
            </p:nvGrpSpPr>
            <p:grpSpPr>
              <a:xfrm>
                <a:off x="3473854" y="5065103"/>
                <a:ext cx="427586" cy="762000"/>
                <a:chOff x="3507262" y="4997726"/>
                <a:chExt cx="427586" cy="762000"/>
              </a:xfrm>
            </p:grpSpPr>
            <p:sp>
              <p:nvSpPr>
                <p:cNvPr id="91" name="Rectángulo 9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92" name="Conector recto de flecha 9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upo 66"/>
              <p:cNvGrpSpPr/>
              <p:nvPr/>
            </p:nvGrpSpPr>
            <p:grpSpPr>
              <a:xfrm>
                <a:off x="3909493" y="5065103"/>
                <a:ext cx="427586" cy="762000"/>
                <a:chOff x="3507262" y="4997726"/>
                <a:chExt cx="427586" cy="762000"/>
              </a:xfrm>
            </p:grpSpPr>
            <p:sp>
              <p:nvSpPr>
                <p:cNvPr id="89" name="Rectángulo 8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90" name="Conector recto de flecha 8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8" name="Grupo 67"/>
              <p:cNvGrpSpPr/>
              <p:nvPr/>
            </p:nvGrpSpPr>
            <p:grpSpPr>
              <a:xfrm>
                <a:off x="4327294" y="5065103"/>
                <a:ext cx="427586" cy="762000"/>
                <a:chOff x="3507262" y="4997726"/>
                <a:chExt cx="427586" cy="762000"/>
              </a:xfrm>
            </p:grpSpPr>
            <p:sp>
              <p:nvSpPr>
                <p:cNvPr id="87" name="Rectángulo 8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88" name="Conector recto de flecha 8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upo 68"/>
              <p:cNvGrpSpPr/>
              <p:nvPr/>
            </p:nvGrpSpPr>
            <p:grpSpPr>
              <a:xfrm>
                <a:off x="4762933" y="5065103"/>
                <a:ext cx="427586" cy="762000"/>
                <a:chOff x="3507262" y="4997726"/>
                <a:chExt cx="427586" cy="762000"/>
              </a:xfrm>
            </p:grpSpPr>
            <p:sp>
              <p:nvSpPr>
                <p:cNvPr id="70" name="Rectángulo 69"/>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86" name="Conector recto de flecha 8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95" name="Grupo 94"/>
          <p:cNvGrpSpPr/>
          <p:nvPr/>
        </p:nvGrpSpPr>
        <p:grpSpPr>
          <a:xfrm>
            <a:off x="4695776" y="1930974"/>
            <a:ext cx="1282740" cy="1498026"/>
            <a:chOff x="2270347" y="4343400"/>
            <a:chExt cx="4273319" cy="2619146"/>
          </a:xfrm>
        </p:grpSpPr>
        <p:sp>
          <p:nvSpPr>
            <p:cNvPr id="96" name="Rectángulo 9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97" name="Rectángulo 9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D</a:t>
              </a:r>
              <a:endParaRPr lang="es-UY" sz="1200" dirty="0"/>
            </a:p>
          </p:txBody>
        </p:sp>
        <p:sp>
          <p:nvSpPr>
            <p:cNvPr id="98" name="Rectángulo 9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99" name="Grupo 98"/>
            <p:cNvGrpSpPr/>
            <p:nvPr/>
          </p:nvGrpSpPr>
          <p:grpSpPr>
            <a:xfrm rot="16200000">
              <a:off x="5667366" y="3924300"/>
              <a:ext cx="304800" cy="1447800"/>
              <a:chOff x="1447800" y="3742228"/>
              <a:chExt cx="304800" cy="1447800"/>
            </a:xfrm>
          </p:grpSpPr>
          <p:cxnSp>
            <p:nvCxnSpPr>
              <p:cNvPr id="113" name="Conector recto de flecha 112"/>
              <p:cNvCxnSpPr>
                <a:endCxn id="11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Rectángulo 11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00" name="Grupo 99"/>
            <p:cNvGrpSpPr/>
            <p:nvPr/>
          </p:nvGrpSpPr>
          <p:grpSpPr>
            <a:xfrm>
              <a:off x="2270347" y="5065103"/>
              <a:ext cx="2875318" cy="1897443"/>
              <a:chOff x="2315201" y="5065103"/>
              <a:chExt cx="2875318" cy="1897443"/>
            </a:xfrm>
          </p:grpSpPr>
          <p:grpSp>
            <p:nvGrpSpPr>
              <p:cNvPr id="101" name="Grupo 100"/>
              <p:cNvGrpSpPr/>
              <p:nvPr/>
            </p:nvGrpSpPr>
            <p:grpSpPr>
              <a:xfrm>
                <a:off x="2315201" y="5065103"/>
                <a:ext cx="1586239" cy="1897443"/>
                <a:chOff x="2348609" y="4997726"/>
                <a:chExt cx="1586239" cy="1897443"/>
              </a:xfrm>
            </p:grpSpPr>
            <p:sp>
              <p:nvSpPr>
                <p:cNvPr id="111" name="Rectángulo 11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12" name="Conector recto de flecha 111"/>
                <p:cNvCxnSpPr>
                  <a:stCxn id="111" idx="2"/>
                  <a:endCxn id="196" idx="0"/>
                </p:cNvCxnSpPr>
                <p:nvPr/>
              </p:nvCxnSpPr>
              <p:spPr>
                <a:xfrm flipH="1">
                  <a:off x="2348609" y="5454925"/>
                  <a:ext cx="1372446" cy="14402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upo 101"/>
              <p:cNvGrpSpPr/>
              <p:nvPr/>
            </p:nvGrpSpPr>
            <p:grpSpPr>
              <a:xfrm>
                <a:off x="3909493" y="5065103"/>
                <a:ext cx="427586" cy="762000"/>
                <a:chOff x="3507262" y="4997726"/>
                <a:chExt cx="427586" cy="762000"/>
              </a:xfrm>
            </p:grpSpPr>
            <p:sp>
              <p:nvSpPr>
                <p:cNvPr id="109" name="Rectángulo 10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10" name="Conector recto de flecha 10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3" name="Grupo 102"/>
              <p:cNvGrpSpPr/>
              <p:nvPr/>
            </p:nvGrpSpPr>
            <p:grpSpPr>
              <a:xfrm>
                <a:off x="4327294" y="5065103"/>
                <a:ext cx="427586" cy="762000"/>
                <a:chOff x="3507262" y="4997726"/>
                <a:chExt cx="427586" cy="762000"/>
              </a:xfrm>
            </p:grpSpPr>
            <p:sp>
              <p:nvSpPr>
                <p:cNvPr id="107" name="Rectángulo 10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08" name="Conector recto de flecha 10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Grupo 103"/>
              <p:cNvGrpSpPr/>
              <p:nvPr/>
            </p:nvGrpSpPr>
            <p:grpSpPr>
              <a:xfrm>
                <a:off x="4762933" y="5065103"/>
                <a:ext cx="427586" cy="762000"/>
                <a:chOff x="3507262" y="4997726"/>
                <a:chExt cx="427586" cy="762000"/>
              </a:xfrm>
            </p:grpSpPr>
            <p:sp>
              <p:nvSpPr>
                <p:cNvPr id="105" name="Rectángulo 10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06" name="Conector recto de flecha 10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15" name="Grupo 114"/>
          <p:cNvGrpSpPr/>
          <p:nvPr/>
        </p:nvGrpSpPr>
        <p:grpSpPr>
          <a:xfrm>
            <a:off x="6544171" y="1908716"/>
            <a:ext cx="1685429" cy="1472798"/>
            <a:chOff x="928826" y="4343400"/>
            <a:chExt cx="5614840" cy="2575037"/>
          </a:xfrm>
        </p:grpSpPr>
        <p:sp>
          <p:nvSpPr>
            <p:cNvPr id="116" name="Rectángulo 11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17" name="Rectángulo 11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E</a:t>
              </a:r>
              <a:endParaRPr lang="es-UY" sz="1200" dirty="0"/>
            </a:p>
          </p:txBody>
        </p:sp>
        <p:sp>
          <p:nvSpPr>
            <p:cNvPr id="118" name="Rectángulo 11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19" name="Grupo 118"/>
            <p:cNvGrpSpPr/>
            <p:nvPr/>
          </p:nvGrpSpPr>
          <p:grpSpPr>
            <a:xfrm rot="16200000">
              <a:off x="5667366" y="3924300"/>
              <a:ext cx="304800" cy="1447800"/>
              <a:chOff x="1447800" y="3742228"/>
              <a:chExt cx="304800" cy="1447800"/>
            </a:xfrm>
          </p:grpSpPr>
          <p:cxnSp>
            <p:nvCxnSpPr>
              <p:cNvPr id="133" name="Conector recto de flecha 132"/>
              <p:cNvCxnSpPr>
                <a:endCxn id="13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Rectángulo 13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20" name="Grupo 119"/>
            <p:cNvGrpSpPr/>
            <p:nvPr/>
          </p:nvGrpSpPr>
          <p:grpSpPr>
            <a:xfrm>
              <a:off x="928826" y="5065103"/>
              <a:ext cx="5112110" cy="1853334"/>
              <a:chOff x="973680" y="5065103"/>
              <a:chExt cx="5112110" cy="1853334"/>
            </a:xfrm>
          </p:grpSpPr>
          <p:grpSp>
            <p:nvGrpSpPr>
              <p:cNvPr id="121" name="Grupo 120"/>
              <p:cNvGrpSpPr/>
              <p:nvPr/>
            </p:nvGrpSpPr>
            <p:grpSpPr>
              <a:xfrm>
                <a:off x="973680" y="5065103"/>
                <a:ext cx="2927760" cy="1853334"/>
                <a:chOff x="1007088" y="4997726"/>
                <a:chExt cx="2927760" cy="1853334"/>
              </a:xfrm>
            </p:grpSpPr>
            <p:sp>
              <p:nvSpPr>
                <p:cNvPr id="131" name="Rectángulo 13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32" name="Conector recto de flecha 131"/>
                <p:cNvCxnSpPr>
                  <a:endCxn id="216" idx="0"/>
                </p:cNvCxnSpPr>
                <p:nvPr/>
              </p:nvCxnSpPr>
              <p:spPr>
                <a:xfrm flipH="1">
                  <a:off x="1007088" y="5226326"/>
                  <a:ext cx="2722022" cy="16247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2" name="Grupo 121"/>
              <p:cNvGrpSpPr/>
              <p:nvPr/>
            </p:nvGrpSpPr>
            <p:grpSpPr>
              <a:xfrm>
                <a:off x="3909493" y="5065103"/>
                <a:ext cx="2176297" cy="1783959"/>
                <a:chOff x="3507262" y="4997726"/>
                <a:chExt cx="2176297" cy="1783959"/>
              </a:xfrm>
            </p:grpSpPr>
            <p:sp>
              <p:nvSpPr>
                <p:cNvPr id="129" name="Rectángulo 12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30" name="Conector recto de flecha 129"/>
                <p:cNvCxnSpPr>
                  <a:endCxn id="136" idx="0"/>
                </p:cNvCxnSpPr>
                <p:nvPr/>
              </p:nvCxnSpPr>
              <p:spPr>
                <a:xfrm>
                  <a:off x="3729110" y="5226326"/>
                  <a:ext cx="1954449" cy="15553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Grupo 122"/>
              <p:cNvGrpSpPr/>
              <p:nvPr/>
            </p:nvGrpSpPr>
            <p:grpSpPr>
              <a:xfrm>
                <a:off x="4327294" y="5065103"/>
                <a:ext cx="427586" cy="762000"/>
                <a:chOff x="3507262" y="4997726"/>
                <a:chExt cx="427586" cy="762000"/>
              </a:xfrm>
            </p:grpSpPr>
            <p:sp>
              <p:nvSpPr>
                <p:cNvPr id="127" name="Rectángulo 12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28" name="Conector recto de flecha 12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4" name="Grupo 123"/>
              <p:cNvGrpSpPr/>
              <p:nvPr/>
            </p:nvGrpSpPr>
            <p:grpSpPr>
              <a:xfrm>
                <a:off x="4762933" y="5065103"/>
                <a:ext cx="427586" cy="762000"/>
                <a:chOff x="3507262" y="4997726"/>
                <a:chExt cx="427586" cy="762000"/>
              </a:xfrm>
            </p:grpSpPr>
            <p:sp>
              <p:nvSpPr>
                <p:cNvPr id="125" name="Rectángulo 12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26" name="Conector recto de flecha 12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35" name="Grupo 134"/>
          <p:cNvGrpSpPr/>
          <p:nvPr/>
        </p:nvGrpSpPr>
        <p:grpSpPr>
          <a:xfrm>
            <a:off x="7724156" y="3341834"/>
            <a:ext cx="1049308" cy="1171623"/>
            <a:chOff x="3048000" y="4343400"/>
            <a:chExt cx="3495666" cy="2048464"/>
          </a:xfrm>
        </p:grpSpPr>
        <p:sp>
          <p:nvSpPr>
            <p:cNvPr id="136" name="Rectángulo 13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37" name="Rectángulo 13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J</a:t>
              </a:r>
              <a:endParaRPr lang="es-UY" sz="1200" dirty="0"/>
            </a:p>
          </p:txBody>
        </p:sp>
        <p:sp>
          <p:nvSpPr>
            <p:cNvPr id="138" name="Rectángulo 13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39" name="Grupo 138"/>
            <p:cNvGrpSpPr/>
            <p:nvPr/>
          </p:nvGrpSpPr>
          <p:grpSpPr>
            <a:xfrm rot="16200000">
              <a:off x="5667366" y="3924300"/>
              <a:ext cx="304800" cy="1447800"/>
              <a:chOff x="1447800" y="3742228"/>
              <a:chExt cx="304800" cy="1447800"/>
            </a:xfrm>
          </p:grpSpPr>
          <p:cxnSp>
            <p:nvCxnSpPr>
              <p:cNvPr id="153" name="Conector recto de flecha 152"/>
              <p:cNvCxnSpPr>
                <a:endCxn id="15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Rectángulo 15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40" name="Grupo 139"/>
            <p:cNvGrpSpPr/>
            <p:nvPr/>
          </p:nvGrpSpPr>
          <p:grpSpPr>
            <a:xfrm>
              <a:off x="3429000" y="5065103"/>
              <a:ext cx="1716665" cy="1326761"/>
              <a:chOff x="3473854" y="5065103"/>
              <a:chExt cx="1716665" cy="1326761"/>
            </a:xfrm>
          </p:grpSpPr>
          <p:grpSp>
            <p:nvGrpSpPr>
              <p:cNvPr id="141" name="Grupo 140"/>
              <p:cNvGrpSpPr/>
              <p:nvPr/>
            </p:nvGrpSpPr>
            <p:grpSpPr>
              <a:xfrm>
                <a:off x="3473854" y="5065103"/>
                <a:ext cx="973633" cy="1326761"/>
                <a:chOff x="3507262" y="4997726"/>
                <a:chExt cx="973633" cy="1326761"/>
              </a:xfrm>
            </p:grpSpPr>
            <p:sp>
              <p:nvSpPr>
                <p:cNvPr id="151" name="Rectángulo 15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52" name="Conector recto de flecha 151"/>
                <p:cNvCxnSpPr>
                  <a:endCxn id="256" idx="0"/>
                </p:cNvCxnSpPr>
                <p:nvPr/>
              </p:nvCxnSpPr>
              <p:spPr>
                <a:xfrm>
                  <a:off x="3729110" y="5226326"/>
                  <a:ext cx="751785" cy="10981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upo 141"/>
              <p:cNvGrpSpPr/>
              <p:nvPr/>
            </p:nvGrpSpPr>
            <p:grpSpPr>
              <a:xfrm>
                <a:off x="3909493" y="5065103"/>
                <a:ext cx="427586" cy="762000"/>
                <a:chOff x="3507262" y="4997726"/>
                <a:chExt cx="427586" cy="762000"/>
              </a:xfrm>
            </p:grpSpPr>
            <p:sp>
              <p:nvSpPr>
                <p:cNvPr id="149" name="Rectángulo 14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50" name="Conector recto de flecha 14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3" name="Grupo 142"/>
              <p:cNvGrpSpPr/>
              <p:nvPr/>
            </p:nvGrpSpPr>
            <p:grpSpPr>
              <a:xfrm>
                <a:off x="4327294" y="5065103"/>
                <a:ext cx="427586" cy="762000"/>
                <a:chOff x="3507262" y="4997726"/>
                <a:chExt cx="427586" cy="762000"/>
              </a:xfrm>
            </p:grpSpPr>
            <p:sp>
              <p:nvSpPr>
                <p:cNvPr id="147" name="Rectángulo 14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48" name="Conector recto de flecha 14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4" name="Grupo 143"/>
              <p:cNvGrpSpPr/>
              <p:nvPr/>
            </p:nvGrpSpPr>
            <p:grpSpPr>
              <a:xfrm>
                <a:off x="4762933" y="5065103"/>
                <a:ext cx="427586" cy="762000"/>
                <a:chOff x="3507262" y="4997726"/>
                <a:chExt cx="427586" cy="762000"/>
              </a:xfrm>
            </p:grpSpPr>
            <p:sp>
              <p:nvSpPr>
                <p:cNvPr id="145" name="Rectángulo 14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46" name="Conector recto de flecha 14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55" name="Grupo 154"/>
          <p:cNvGrpSpPr/>
          <p:nvPr/>
        </p:nvGrpSpPr>
        <p:grpSpPr>
          <a:xfrm>
            <a:off x="324715" y="3429000"/>
            <a:ext cx="1049308" cy="848607"/>
            <a:chOff x="3048000" y="4343400"/>
            <a:chExt cx="3495666" cy="1483703"/>
          </a:xfrm>
        </p:grpSpPr>
        <p:sp>
          <p:nvSpPr>
            <p:cNvPr id="156" name="Rectángulo 15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57" name="Rectángulo 15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F</a:t>
              </a:r>
              <a:endParaRPr lang="es-UY" sz="1200" dirty="0"/>
            </a:p>
          </p:txBody>
        </p:sp>
        <p:sp>
          <p:nvSpPr>
            <p:cNvPr id="158" name="Rectángulo 15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59" name="Grupo 158"/>
            <p:cNvGrpSpPr/>
            <p:nvPr/>
          </p:nvGrpSpPr>
          <p:grpSpPr>
            <a:xfrm rot="16200000">
              <a:off x="5667366" y="3924300"/>
              <a:ext cx="304800" cy="1447800"/>
              <a:chOff x="1447800" y="3742228"/>
              <a:chExt cx="304800" cy="1447800"/>
            </a:xfrm>
          </p:grpSpPr>
          <p:cxnSp>
            <p:nvCxnSpPr>
              <p:cNvPr id="173" name="Conector recto de flecha 172"/>
              <p:cNvCxnSpPr>
                <a:endCxn id="17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Rectángulo 17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60" name="Grupo 159"/>
            <p:cNvGrpSpPr/>
            <p:nvPr/>
          </p:nvGrpSpPr>
          <p:grpSpPr>
            <a:xfrm>
              <a:off x="3429000" y="5065103"/>
              <a:ext cx="1716665" cy="762000"/>
              <a:chOff x="3473854" y="5065103"/>
              <a:chExt cx="1716665" cy="762000"/>
            </a:xfrm>
          </p:grpSpPr>
          <p:grpSp>
            <p:nvGrpSpPr>
              <p:cNvPr id="161" name="Grupo 160"/>
              <p:cNvGrpSpPr/>
              <p:nvPr/>
            </p:nvGrpSpPr>
            <p:grpSpPr>
              <a:xfrm>
                <a:off x="3473854" y="5065103"/>
                <a:ext cx="427586" cy="762000"/>
                <a:chOff x="3507262" y="4997726"/>
                <a:chExt cx="427586" cy="762000"/>
              </a:xfrm>
            </p:grpSpPr>
            <p:sp>
              <p:nvSpPr>
                <p:cNvPr id="171" name="Rectángulo 17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72" name="Conector recto de flecha 17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2" name="Grupo 161"/>
              <p:cNvGrpSpPr/>
              <p:nvPr/>
            </p:nvGrpSpPr>
            <p:grpSpPr>
              <a:xfrm>
                <a:off x="3909493" y="5065103"/>
                <a:ext cx="427586" cy="762000"/>
                <a:chOff x="3507262" y="4997726"/>
                <a:chExt cx="427586" cy="762000"/>
              </a:xfrm>
            </p:grpSpPr>
            <p:sp>
              <p:nvSpPr>
                <p:cNvPr id="169" name="Rectángulo 16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70" name="Conector recto de flecha 16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3" name="Grupo 162"/>
              <p:cNvGrpSpPr/>
              <p:nvPr/>
            </p:nvGrpSpPr>
            <p:grpSpPr>
              <a:xfrm>
                <a:off x="4327294" y="5065103"/>
                <a:ext cx="427586" cy="762000"/>
                <a:chOff x="3507262" y="4997726"/>
                <a:chExt cx="427586" cy="762000"/>
              </a:xfrm>
            </p:grpSpPr>
            <p:sp>
              <p:nvSpPr>
                <p:cNvPr id="167" name="Rectángulo 16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68" name="Conector recto de flecha 16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4" name="Grupo 163"/>
              <p:cNvGrpSpPr/>
              <p:nvPr/>
            </p:nvGrpSpPr>
            <p:grpSpPr>
              <a:xfrm>
                <a:off x="4762933" y="5065103"/>
                <a:ext cx="427586" cy="762000"/>
                <a:chOff x="3507262" y="4997726"/>
                <a:chExt cx="427586" cy="762000"/>
              </a:xfrm>
            </p:grpSpPr>
            <p:sp>
              <p:nvSpPr>
                <p:cNvPr id="165" name="Rectángulo 16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66" name="Conector recto de flecha 16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75" name="Grupo 174"/>
          <p:cNvGrpSpPr/>
          <p:nvPr/>
        </p:nvGrpSpPr>
        <p:grpSpPr>
          <a:xfrm>
            <a:off x="2341674" y="3429838"/>
            <a:ext cx="1049308" cy="848607"/>
            <a:chOff x="3048000" y="4343400"/>
            <a:chExt cx="3495666" cy="1483703"/>
          </a:xfrm>
        </p:grpSpPr>
        <p:sp>
          <p:nvSpPr>
            <p:cNvPr id="176" name="Rectángulo 17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77" name="Rectángulo 17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G</a:t>
              </a:r>
              <a:endParaRPr lang="es-UY" sz="1200" dirty="0"/>
            </a:p>
          </p:txBody>
        </p:sp>
        <p:sp>
          <p:nvSpPr>
            <p:cNvPr id="178" name="Rectángulo 17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79" name="Grupo 178"/>
            <p:cNvGrpSpPr/>
            <p:nvPr/>
          </p:nvGrpSpPr>
          <p:grpSpPr>
            <a:xfrm rot="16200000">
              <a:off x="5667366" y="3924300"/>
              <a:ext cx="304800" cy="1447800"/>
              <a:chOff x="1447800" y="3742228"/>
              <a:chExt cx="304800" cy="1447800"/>
            </a:xfrm>
          </p:grpSpPr>
          <p:cxnSp>
            <p:nvCxnSpPr>
              <p:cNvPr id="193" name="Conector recto de flecha 192"/>
              <p:cNvCxnSpPr>
                <a:endCxn id="19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Rectángulo 19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180" name="Grupo 179"/>
            <p:cNvGrpSpPr/>
            <p:nvPr/>
          </p:nvGrpSpPr>
          <p:grpSpPr>
            <a:xfrm>
              <a:off x="3429000" y="5065103"/>
              <a:ext cx="1716665" cy="762000"/>
              <a:chOff x="3473854" y="5065103"/>
              <a:chExt cx="1716665" cy="762000"/>
            </a:xfrm>
          </p:grpSpPr>
          <p:grpSp>
            <p:nvGrpSpPr>
              <p:cNvPr id="181" name="Grupo 180"/>
              <p:cNvGrpSpPr/>
              <p:nvPr/>
            </p:nvGrpSpPr>
            <p:grpSpPr>
              <a:xfrm>
                <a:off x="3473854" y="5065103"/>
                <a:ext cx="427586" cy="762000"/>
                <a:chOff x="3507262" y="4997726"/>
                <a:chExt cx="427586" cy="762000"/>
              </a:xfrm>
            </p:grpSpPr>
            <p:sp>
              <p:nvSpPr>
                <p:cNvPr id="191" name="Rectángulo 19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92" name="Conector recto de flecha 19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2" name="Grupo 181"/>
              <p:cNvGrpSpPr/>
              <p:nvPr/>
            </p:nvGrpSpPr>
            <p:grpSpPr>
              <a:xfrm>
                <a:off x="3909493" y="5065103"/>
                <a:ext cx="427586" cy="762000"/>
                <a:chOff x="3507262" y="4997726"/>
                <a:chExt cx="427586" cy="762000"/>
              </a:xfrm>
            </p:grpSpPr>
            <p:sp>
              <p:nvSpPr>
                <p:cNvPr id="189" name="Rectángulo 18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90" name="Conector recto de flecha 18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3" name="Grupo 182"/>
              <p:cNvGrpSpPr/>
              <p:nvPr/>
            </p:nvGrpSpPr>
            <p:grpSpPr>
              <a:xfrm>
                <a:off x="4327294" y="5065103"/>
                <a:ext cx="427586" cy="762000"/>
                <a:chOff x="3507262" y="4997726"/>
                <a:chExt cx="427586" cy="762000"/>
              </a:xfrm>
            </p:grpSpPr>
            <p:sp>
              <p:nvSpPr>
                <p:cNvPr id="187" name="Rectángulo 18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88" name="Conector recto de flecha 18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4" name="Grupo 183"/>
              <p:cNvGrpSpPr/>
              <p:nvPr/>
            </p:nvGrpSpPr>
            <p:grpSpPr>
              <a:xfrm>
                <a:off x="4762933" y="5065103"/>
                <a:ext cx="427586" cy="762000"/>
                <a:chOff x="3507262" y="4997726"/>
                <a:chExt cx="427586" cy="762000"/>
              </a:xfrm>
            </p:grpSpPr>
            <p:sp>
              <p:nvSpPr>
                <p:cNvPr id="185" name="Rectángulo 18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86" name="Conector recto de flecha 18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95" name="Grupo 194"/>
          <p:cNvGrpSpPr/>
          <p:nvPr/>
        </p:nvGrpSpPr>
        <p:grpSpPr>
          <a:xfrm>
            <a:off x="4341241" y="3429000"/>
            <a:ext cx="1049308" cy="848607"/>
            <a:chOff x="3048000" y="4343400"/>
            <a:chExt cx="3495666" cy="1483703"/>
          </a:xfrm>
        </p:grpSpPr>
        <p:sp>
          <p:nvSpPr>
            <p:cNvPr id="196" name="Rectángulo 19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97" name="Rectángulo 19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H</a:t>
              </a:r>
              <a:endParaRPr lang="es-UY" sz="1200" dirty="0"/>
            </a:p>
          </p:txBody>
        </p:sp>
        <p:sp>
          <p:nvSpPr>
            <p:cNvPr id="198" name="Rectángulo 19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99" name="Grupo 198"/>
            <p:cNvGrpSpPr/>
            <p:nvPr/>
          </p:nvGrpSpPr>
          <p:grpSpPr>
            <a:xfrm rot="16200000">
              <a:off x="5667366" y="3924300"/>
              <a:ext cx="304800" cy="1447800"/>
              <a:chOff x="1447800" y="3742228"/>
              <a:chExt cx="304800" cy="1447800"/>
            </a:xfrm>
          </p:grpSpPr>
          <p:cxnSp>
            <p:nvCxnSpPr>
              <p:cNvPr id="213" name="Conector recto de flecha 212"/>
              <p:cNvCxnSpPr>
                <a:endCxn id="21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4" name="Rectángulo 21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200" name="Grupo 199"/>
            <p:cNvGrpSpPr/>
            <p:nvPr/>
          </p:nvGrpSpPr>
          <p:grpSpPr>
            <a:xfrm>
              <a:off x="3429000" y="5065103"/>
              <a:ext cx="1716665" cy="762000"/>
              <a:chOff x="3473854" y="5065103"/>
              <a:chExt cx="1716665" cy="762000"/>
            </a:xfrm>
          </p:grpSpPr>
          <p:grpSp>
            <p:nvGrpSpPr>
              <p:cNvPr id="201" name="Grupo 200"/>
              <p:cNvGrpSpPr/>
              <p:nvPr/>
            </p:nvGrpSpPr>
            <p:grpSpPr>
              <a:xfrm>
                <a:off x="3473854" y="5065103"/>
                <a:ext cx="427586" cy="762000"/>
                <a:chOff x="3507262" y="4997726"/>
                <a:chExt cx="427586" cy="762000"/>
              </a:xfrm>
            </p:grpSpPr>
            <p:sp>
              <p:nvSpPr>
                <p:cNvPr id="211" name="Rectángulo 21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12" name="Conector recto de flecha 21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2" name="Grupo 201"/>
              <p:cNvGrpSpPr/>
              <p:nvPr/>
            </p:nvGrpSpPr>
            <p:grpSpPr>
              <a:xfrm>
                <a:off x="3909493" y="5065103"/>
                <a:ext cx="427586" cy="762000"/>
                <a:chOff x="3507262" y="4997726"/>
                <a:chExt cx="427586" cy="762000"/>
              </a:xfrm>
            </p:grpSpPr>
            <p:sp>
              <p:nvSpPr>
                <p:cNvPr id="209" name="Rectángulo 20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10" name="Conector recto de flecha 20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3" name="Grupo 202"/>
              <p:cNvGrpSpPr/>
              <p:nvPr/>
            </p:nvGrpSpPr>
            <p:grpSpPr>
              <a:xfrm>
                <a:off x="4327294" y="5065103"/>
                <a:ext cx="427586" cy="762000"/>
                <a:chOff x="3507262" y="4997726"/>
                <a:chExt cx="427586" cy="762000"/>
              </a:xfrm>
            </p:grpSpPr>
            <p:sp>
              <p:nvSpPr>
                <p:cNvPr id="207" name="Rectángulo 20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08" name="Conector recto de flecha 20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4" name="Grupo 203"/>
              <p:cNvGrpSpPr/>
              <p:nvPr/>
            </p:nvGrpSpPr>
            <p:grpSpPr>
              <a:xfrm>
                <a:off x="4762933" y="5065103"/>
                <a:ext cx="427586" cy="762000"/>
                <a:chOff x="3507262" y="4997726"/>
                <a:chExt cx="427586" cy="762000"/>
              </a:xfrm>
            </p:grpSpPr>
            <p:sp>
              <p:nvSpPr>
                <p:cNvPr id="205" name="Rectángulo 20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06" name="Conector recto de flecha 20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215" name="Grupo 214"/>
          <p:cNvGrpSpPr/>
          <p:nvPr/>
        </p:nvGrpSpPr>
        <p:grpSpPr>
          <a:xfrm>
            <a:off x="6189636" y="3381513"/>
            <a:ext cx="1049308" cy="848607"/>
            <a:chOff x="3048000" y="4343400"/>
            <a:chExt cx="3495666" cy="1483703"/>
          </a:xfrm>
        </p:grpSpPr>
        <p:sp>
          <p:nvSpPr>
            <p:cNvPr id="216" name="Rectángulo 21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217" name="Rectángulo 21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I</a:t>
              </a:r>
              <a:endParaRPr lang="es-UY" sz="1200" dirty="0"/>
            </a:p>
          </p:txBody>
        </p:sp>
        <p:sp>
          <p:nvSpPr>
            <p:cNvPr id="218" name="Rectángulo 21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219" name="Grupo 218"/>
            <p:cNvGrpSpPr/>
            <p:nvPr/>
          </p:nvGrpSpPr>
          <p:grpSpPr>
            <a:xfrm rot="16200000">
              <a:off x="5667366" y="3924300"/>
              <a:ext cx="304800" cy="1447800"/>
              <a:chOff x="1447800" y="3742228"/>
              <a:chExt cx="304800" cy="1447800"/>
            </a:xfrm>
          </p:grpSpPr>
          <p:cxnSp>
            <p:nvCxnSpPr>
              <p:cNvPr id="233" name="Conector recto de flecha 232"/>
              <p:cNvCxnSpPr>
                <a:endCxn id="23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4" name="Rectángulo 23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220" name="Grupo 219"/>
            <p:cNvGrpSpPr/>
            <p:nvPr/>
          </p:nvGrpSpPr>
          <p:grpSpPr>
            <a:xfrm>
              <a:off x="3429000" y="5065103"/>
              <a:ext cx="1716665" cy="762000"/>
              <a:chOff x="3473854" y="5065103"/>
              <a:chExt cx="1716665" cy="762000"/>
            </a:xfrm>
          </p:grpSpPr>
          <p:grpSp>
            <p:nvGrpSpPr>
              <p:cNvPr id="221" name="Grupo 220"/>
              <p:cNvGrpSpPr/>
              <p:nvPr/>
            </p:nvGrpSpPr>
            <p:grpSpPr>
              <a:xfrm>
                <a:off x="3473854" y="5065103"/>
                <a:ext cx="427586" cy="762000"/>
                <a:chOff x="3507262" y="4997726"/>
                <a:chExt cx="427586" cy="762000"/>
              </a:xfrm>
            </p:grpSpPr>
            <p:sp>
              <p:nvSpPr>
                <p:cNvPr id="231" name="Rectángulo 23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32" name="Conector recto de flecha 23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2" name="Grupo 221"/>
              <p:cNvGrpSpPr/>
              <p:nvPr/>
            </p:nvGrpSpPr>
            <p:grpSpPr>
              <a:xfrm>
                <a:off x="3909493" y="5065103"/>
                <a:ext cx="427586" cy="762000"/>
                <a:chOff x="3507262" y="4997726"/>
                <a:chExt cx="427586" cy="762000"/>
              </a:xfrm>
            </p:grpSpPr>
            <p:sp>
              <p:nvSpPr>
                <p:cNvPr id="229" name="Rectángulo 22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30" name="Conector recto de flecha 22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3" name="Grupo 222"/>
              <p:cNvGrpSpPr/>
              <p:nvPr/>
            </p:nvGrpSpPr>
            <p:grpSpPr>
              <a:xfrm>
                <a:off x="4327294" y="5065103"/>
                <a:ext cx="427586" cy="762000"/>
                <a:chOff x="3507262" y="4997726"/>
                <a:chExt cx="427586" cy="762000"/>
              </a:xfrm>
            </p:grpSpPr>
            <p:sp>
              <p:nvSpPr>
                <p:cNvPr id="227" name="Rectángulo 22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28" name="Conector recto de flecha 22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4" name="Grupo 223"/>
              <p:cNvGrpSpPr/>
              <p:nvPr/>
            </p:nvGrpSpPr>
            <p:grpSpPr>
              <a:xfrm>
                <a:off x="4762933" y="5065103"/>
                <a:ext cx="427586" cy="762000"/>
                <a:chOff x="3507262" y="4997726"/>
                <a:chExt cx="427586" cy="762000"/>
              </a:xfrm>
            </p:grpSpPr>
            <p:sp>
              <p:nvSpPr>
                <p:cNvPr id="225" name="Rectángulo 22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26" name="Conector recto de flecha 22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255" name="Grupo 254"/>
          <p:cNvGrpSpPr/>
          <p:nvPr/>
        </p:nvGrpSpPr>
        <p:grpSpPr>
          <a:xfrm>
            <a:off x="7776245" y="4513457"/>
            <a:ext cx="1049308" cy="848607"/>
            <a:chOff x="3048000" y="4343400"/>
            <a:chExt cx="3495666" cy="1483703"/>
          </a:xfrm>
        </p:grpSpPr>
        <p:sp>
          <p:nvSpPr>
            <p:cNvPr id="256" name="Rectángulo 255"/>
            <p:cNvSpPr/>
            <p:nvPr/>
          </p:nvSpPr>
          <p:spPr>
            <a:xfrm>
              <a:off x="3048000" y="4343400"/>
              <a:ext cx="2362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257" name="Rectángulo 256"/>
            <p:cNvSpPr/>
            <p:nvPr/>
          </p:nvSpPr>
          <p:spPr>
            <a:xfrm>
              <a:off x="3221529" y="4419600"/>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K</a:t>
              </a:r>
              <a:endParaRPr lang="es-UY" sz="1200" dirty="0"/>
            </a:p>
          </p:txBody>
        </p:sp>
        <p:sp>
          <p:nvSpPr>
            <p:cNvPr id="258" name="Rectángulo 257"/>
            <p:cNvSpPr/>
            <p:nvPr/>
          </p:nvSpPr>
          <p:spPr>
            <a:xfrm>
              <a:off x="4859828" y="4423258"/>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259" name="Grupo 258"/>
            <p:cNvGrpSpPr/>
            <p:nvPr/>
          </p:nvGrpSpPr>
          <p:grpSpPr>
            <a:xfrm rot="16200000">
              <a:off x="5667366" y="3924300"/>
              <a:ext cx="304800" cy="1447800"/>
              <a:chOff x="1447800" y="3742228"/>
              <a:chExt cx="304800" cy="1447800"/>
            </a:xfrm>
          </p:grpSpPr>
          <p:cxnSp>
            <p:nvCxnSpPr>
              <p:cNvPr id="273" name="Conector recto de flecha 272"/>
              <p:cNvCxnSpPr>
                <a:endCxn id="274" idx="0"/>
              </p:cNvCxnSpPr>
              <p:nvPr/>
            </p:nvCxnSpPr>
            <p:spPr>
              <a:xfrm>
                <a:off x="1600200" y="3742228"/>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Rectángulo 273"/>
              <p:cNvSpPr/>
              <p:nvPr/>
            </p:nvSpPr>
            <p:spPr>
              <a:xfrm>
                <a:off x="1447800" y="4275628"/>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400" dirty="0"/>
                  <a:t>DATOS</a:t>
                </a:r>
                <a:endParaRPr lang="es-UY" sz="400" dirty="0"/>
              </a:p>
            </p:txBody>
          </p:sp>
        </p:grpSp>
        <p:grpSp>
          <p:nvGrpSpPr>
            <p:cNvPr id="260" name="Grupo 259"/>
            <p:cNvGrpSpPr/>
            <p:nvPr/>
          </p:nvGrpSpPr>
          <p:grpSpPr>
            <a:xfrm>
              <a:off x="3429000" y="5065103"/>
              <a:ext cx="1716665" cy="762000"/>
              <a:chOff x="3473854" y="5065103"/>
              <a:chExt cx="1716665" cy="762000"/>
            </a:xfrm>
          </p:grpSpPr>
          <p:grpSp>
            <p:nvGrpSpPr>
              <p:cNvPr id="261" name="Grupo 260"/>
              <p:cNvGrpSpPr/>
              <p:nvPr/>
            </p:nvGrpSpPr>
            <p:grpSpPr>
              <a:xfrm>
                <a:off x="3473854" y="5065103"/>
                <a:ext cx="427586" cy="762000"/>
                <a:chOff x="3507262" y="4997726"/>
                <a:chExt cx="427586" cy="762000"/>
              </a:xfrm>
            </p:grpSpPr>
            <p:sp>
              <p:nvSpPr>
                <p:cNvPr id="271" name="Rectángulo 27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72" name="Conector recto de flecha 271"/>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2" name="Grupo 261"/>
              <p:cNvGrpSpPr/>
              <p:nvPr/>
            </p:nvGrpSpPr>
            <p:grpSpPr>
              <a:xfrm>
                <a:off x="3909493" y="5065103"/>
                <a:ext cx="427586" cy="762000"/>
                <a:chOff x="3507262" y="4997726"/>
                <a:chExt cx="427586" cy="762000"/>
              </a:xfrm>
            </p:grpSpPr>
            <p:sp>
              <p:nvSpPr>
                <p:cNvPr id="269" name="Rectángulo 26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70" name="Conector recto de flecha 269"/>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3" name="Grupo 262"/>
              <p:cNvGrpSpPr/>
              <p:nvPr/>
            </p:nvGrpSpPr>
            <p:grpSpPr>
              <a:xfrm>
                <a:off x="4327294" y="5065103"/>
                <a:ext cx="427586" cy="762000"/>
                <a:chOff x="3507262" y="4997726"/>
                <a:chExt cx="427586" cy="762000"/>
              </a:xfrm>
            </p:grpSpPr>
            <p:sp>
              <p:nvSpPr>
                <p:cNvPr id="267" name="Rectángulo 26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68" name="Conector recto de flecha 267"/>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4" name="Grupo 263"/>
              <p:cNvGrpSpPr/>
              <p:nvPr/>
            </p:nvGrpSpPr>
            <p:grpSpPr>
              <a:xfrm>
                <a:off x="4762933" y="5065103"/>
                <a:ext cx="427586" cy="762000"/>
                <a:chOff x="3507262" y="4997726"/>
                <a:chExt cx="427586" cy="762000"/>
              </a:xfrm>
            </p:grpSpPr>
            <p:sp>
              <p:nvSpPr>
                <p:cNvPr id="265" name="Rectángulo 26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66" name="Conector recto de flecha 265"/>
                <p:cNvCxnSpPr/>
                <p:nvPr/>
              </p:nvCxnSpPr>
              <p:spPr>
                <a:xfrm>
                  <a:off x="3729109" y="5226326"/>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3" name="CuadroTexto 2"/>
          <p:cNvSpPr txBox="1"/>
          <p:nvPr/>
        </p:nvSpPr>
        <p:spPr>
          <a:xfrm>
            <a:off x="518028" y="4626139"/>
            <a:ext cx="1992918" cy="369332"/>
          </a:xfrm>
          <a:prstGeom prst="rect">
            <a:avLst/>
          </a:prstGeom>
          <a:noFill/>
        </p:spPr>
        <p:txBody>
          <a:bodyPr wrap="none" rtlCol="0">
            <a:spAutoFit/>
          </a:bodyPr>
          <a:lstStyle/>
          <a:p>
            <a:r>
              <a:rPr lang="es-419" dirty="0"/>
              <a:t>Ventajas: simple</a:t>
            </a:r>
            <a:endParaRPr lang="es-UY" dirty="0"/>
          </a:p>
        </p:txBody>
      </p:sp>
      <p:sp>
        <p:nvSpPr>
          <p:cNvPr id="235" name="CuadroTexto 234"/>
          <p:cNvSpPr txBox="1"/>
          <p:nvPr/>
        </p:nvSpPr>
        <p:spPr>
          <a:xfrm>
            <a:off x="518028" y="4933310"/>
            <a:ext cx="6896740" cy="923330"/>
          </a:xfrm>
          <a:prstGeom prst="rect">
            <a:avLst/>
          </a:prstGeom>
          <a:noFill/>
        </p:spPr>
        <p:txBody>
          <a:bodyPr wrap="square" rtlCol="0">
            <a:spAutoFit/>
          </a:bodyPr>
          <a:lstStyle/>
          <a:p>
            <a:r>
              <a:rPr lang="es-419" dirty="0"/>
              <a:t>Desventajas: </a:t>
            </a:r>
          </a:p>
          <a:p>
            <a:r>
              <a:rPr lang="es-419" dirty="0"/>
              <a:t>   eventual desperdicio de memoria, </a:t>
            </a:r>
          </a:p>
          <a:p>
            <a:r>
              <a:rPr lang="es-419" dirty="0"/>
              <a:t>   necesario saber el grado para dimensionar el </a:t>
            </a:r>
            <a:r>
              <a:rPr lang="es-419" dirty="0" err="1"/>
              <a:t>array</a:t>
            </a:r>
            <a:r>
              <a:rPr lang="es-419" dirty="0"/>
              <a:t> de hijos</a:t>
            </a:r>
            <a:endParaRPr lang="es-UY" dirty="0"/>
          </a:p>
        </p:txBody>
      </p:sp>
      <p:sp>
        <p:nvSpPr>
          <p:cNvPr id="236" name="CuadroTexto 235"/>
          <p:cNvSpPr txBox="1"/>
          <p:nvPr/>
        </p:nvSpPr>
        <p:spPr>
          <a:xfrm>
            <a:off x="518028" y="5807797"/>
            <a:ext cx="7507183" cy="369332"/>
          </a:xfrm>
          <a:prstGeom prst="rect">
            <a:avLst/>
          </a:prstGeom>
          <a:noFill/>
        </p:spPr>
        <p:txBody>
          <a:bodyPr wrap="none" rtlCol="0">
            <a:spAutoFit/>
          </a:bodyPr>
          <a:lstStyle/>
          <a:p>
            <a:r>
              <a:rPr lang="es-419" dirty="0"/>
              <a:t>Mejora posible: sustituir el </a:t>
            </a:r>
            <a:r>
              <a:rPr lang="es-419" dirty="0" err="1"/>
              <a:t>array</a:t>
            </a:r>
            <a:r>
              <a:rPr lang="es-419" dirty="0"/>
              <a:t> de hijos por una lista encadenada</a:t>
            </a:r>
            <a:endParaRPr lang="es-UY" dirty="0"/>
          </a:p>
        </p:txBody>
      </p:sp>
      <p:sp>
        <p:nvSpPr>
          <p:cNvPr id="237" name="CuadroTexto 236"/>
          <p:cNvSpPr txBox="1"/>
          <p:nvPr/>
        </p:nvSpPr>
        <p:spPr>
          <a:xfrm>
            <a:off x="4688095" y="709921"/>
            <a:ext cx="2544286" cy="369332"/>
          </a:xfrm>
          <a:prstGeom prst="rect">
            <a:avLst/>
          </a:prstGeom>
          <a:noFill/>
        </p:spPr>
        <p:txBody>
          <a:bodyPr wrap="none" rtlCol="0">
            <a:spAutoFit/>
          </a:bodyPr>
          <a:lstStyle/>
          <a:p>
            <a:r>
              <a:rPr lang="es-419" dirty="0"/>
              <a:t>Con un </a:t>
            </a:r>
            <a:r>
              <a:rPr lang="es-419" dirty="0" err="1"/>
              <a:t>array</a:t>
            </a:r>
            <a:r>
              <a:rPr lang="es-419" dirty="0"/>
              <a:t> de hijos</a:t>
            </a:r>
            <a:endParaRPr lang="es-UY" dirty="0"/>
          </a:p>
        </p:txBody>
      </p:sp>
    </p:spTree>
    <p:extLst>
      <p:ext uri="{BB962C8B-B14F-4D97-AF65-F5344CB8AC3E}">
        <p14:creationId xmlns:p14="http://schemas.microsoft.com/office/powerpoint/2010/main" val="195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s-ES" sz="3200" dirty="0"/>
              <a:t>Representación</a:t>
            </a:r>
            <a:r>
              <a:rPr lang="es-ES" dirty="0"/>
              <a:t> de árboles genéricos</a:t>
            </a:r>
            <a:endParaRPr lang="en-US" dirty="0"/>
          </a:p>
        </p:txBody>
      </p:sp>
      <p:sp>
        <p:nvSpPr>
          <p:cNvPr id="3" name="Marcador de contenido 2"/>
          <p:cNvSpPr>
            <a:spLocks noGrp="1"/>
          </p:cNvSpPr>
          <p:nvPr>
            <p:ph idx="1"/>
          </p:nvPr>
        </p:nvSpPr>
        <p:spPr>
          <a:xfrm>
            <a:off x="457200" y="1524000"/>
            <a:ext cx="8229600" cy="4997152"/>
          </a:xfrm>
        </p:spPr>
        <p:txBody>
          <a:bodyPr/>
          <a:lstStyle/>
          <a:p>
            <a:r>
              <a:rPr lang="es-419" dirty="0"/>
              <a:t>Otra forma posible de representar un nodo de árbol: PRIMER HIJO – SIGUIENTE HERMANO</a:t>
            </a:r>
          </a:p>
        </p:txBody>
      </p:sp>
      <p:sp>
        <p:nvSpPr>
          <p:cNvPr id="7" name="Rectángulo 6"/>
          <p:cNvSpPr/>
          <p:nvPr/>
        </p:nvSpPr>
        <p:spPr>
          <a:xfrm>
            <a:off x="2347826" y="2811151"/>
            <a:ext cx="145542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dirty="0">
              <a:solidFill>
                <a:schemeClr val="tx1"/>
              </a:solidFill>
            </a:endParaRPr>
          </a:p>
        </p:txBody>
      </p:sp>
      <p:sp>
        <p:nvSpPr>
          <p:cNvPr id="9" name="Rectángulo 8"/>
          <p:cNvSpPr/>
          <p:nvPr/>
        </p:nvSpPr>
        <p:spPr>
          <a:xfrm>
            <a:off x="2514600" y="2963551"/>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A</a:t>
            </a:r>
            <a:endParaRPr lang="es-UY" dirty="0"/>
          </a:p>
        </p:txBody>
      </p:sp>
      <p:sp>
        <p:nvSpPr>
          <p:cNvPr id="48" name="Rectángulo 47"/>
          <p:cNvSpPr/>
          <p:nvPr/>
        </p:nvSpPr>
        <p:spPr>
          <a:xfrm>
            <a:off x="3266661" y="2963551"/>
            <a:ext cx="43607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dirty="0"/>
          </a:p>
        </p:txBody>
      </p:sp>
      <p:cxnSp>
        <p:nvCxnSpPr>
          <p:cNvPr id="50" name="Conector recto de flecha 49"/>
          <p:cNvCxnSpPr>
            <a:endCxn id="5" idx="1"/>
          </p:cNvCxnSpPr>
          <p:nvPr/>
        </p:nvCxnSpPr>
        <p:spPr>
          <a:xfrm flipV="1">
            <a:off x="3514985" y="3192151"/>
            <a:ext cx="544482"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upo 9"/>
          <p:cNvGrpSpPr/>
          <p:nvPr/>
        </p:nvGrpSpPr>
        <p:grpSpPr>
          <a:xfrm>
            <a:off x="2523085" y="3496951"/>
            <a:ext cx="427586" cy="2751448"/>
            <a:chOff x="3507262" y="4997726"/>
            <a:chExt cx="427586" cy="2751448"/>
          </a:xfrm>
        </p:grpSpPr>
        <p:sp>
          <p:nvSpPr>
            <p:cNvPr id="52" name="Rectángulo 5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dirty="0"/>
            </a:p>
          </p:txBody>
        </p:sp>
        <p:grpSp>
          <p:nvGrpSpPr>
            <p:cNvPr id="53" name="Grupo 52"/>
            <p:cNvGrpSpPr/>
            <p:nvPr/>
          </p:nvGrpSpPr>
          <p:grpSpPr>
            <a:xfrm>
              <a:off x="3576708" y="5226326"/>
              <a:ext cx="304800" cy="2522848"/>
              <a:chOff x="1536296" y="3737833"/>
              <a:chExt cx="304800" cy="2522848"/>
            </a:xfrm>
          </p:grpSpPr>
          <p:cxnSp>
            <p:nvCxnSpPr>
              <p:cNvPr id="54" name="Conector recto de flecha 53"/>
              <p:cNvCxnSpPr>
                <a:endCxn id="55" idx="0"/>
              </p:cNvCxnSpPr>
              <p:nvPr/>
            </p:nvCxnSpPr>
            <p:spPr>
              <a:xfrm>
                <a:off x="1688696" y="3737833"/>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ángulo 54"/>
              <p:cNvSpPr/>
              <p:nvPr/>
            </p:nvSpPr>
            <p:spPr>
              <a:xfrm>
                <a:off x="1536296" y="4271232"/>
                <a:ext cx="304800" cy="1989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PR</a:t>
                </a:r>
              </a:p>
              <a:p>
                <a:pPr algn="ctr"/>
                <a:r>
                  <a:rPr lang="es-419" sz="1100" dirty="0"/>
                  <a:t>IMER</a:t>
                </a:r>
              </a:p>
              <a:p>
                <a:pPr algn="ctr"/>
                <a:r>
                  <a:rPr lang="es-419" sz="1100" dirty="0"/>
                  <a:t>HI</a:t>
                </a:r>
              </a:p>
              <a:p>
                <a:pPr algn="ctr"/>
                <a:r>
                  <a:rPr lang="es-419" sz="1100" dirty="0"/>
                  <a:t>JO</a:t>
                </a:r>
                <a:endParaRPr lang="es-UY" sz="1100" dirty="0"/>
              </a:p>
            </p:txBody>
          </p:sp>
        </p:grpSp>
      </p:grpSp>
      <p:grpSp>
        <p:nvGrpSpPr>
          <p:cNvPr id="71" name="Grupo 70"/>
          <p:cNvGrpSpPr/>
          <p:nvPr/>
        </p:nvGrpSpPr>
        <p:grpSpPr>
          <a:xfrm>
            <a:off x="3270903" y="3496951"/>
            <a:ext cx="427586" cy="1676400"/>
            <a:chOff x="3507262" y="4997726"/>
            <a:chExt cx="427586" cy="1676400"/>
          </a:xfrm>
        </p:grpSpPr>
        <p:sp>
          <p:nvSpPr>
            <p:cNvPr id="72" name="Rectángulo 7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dirty="0"/>
            </a:p>
          </p:txBody>
        </p:sp>
        <p:grpSp>
          <p:nvGrpSpPr>
            <p:cNvPr id="73" name="Grupo 72"/>
            <p:cNvGrpSpPr/>
            <p:nvPr/>
          </p:nvGrpSpPr>
          <p:grpSpPr>
            <a:xfrm>
              <a:off x="3576708" y="5226326"/>
              <a:ext cx="304800" cy="1447800"/>
              <a:chOff x="1536296" y="3737833"/>
              <a:chExt cx="304800" cy="1447800"/>
            </a:xfrm>
          </p:grpSpPr>
          <p:cxnSp>
            <p:nvCxnSpPr>
              <p:cNvPr id="74" name="Conector recto de flecha 73"/>
              <p:cNvCxnSpPr>
                <a:endCxn id="75" idx="0"/>
              </p:cNvCxnSpPr>
              <p:nvPr/>
            </p:nvCxnSpPr>
            <p:spPr>
              <a:xfrm>
                <a:off x="1688696" y="3737833"/>
                <a:ext cx="0"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ángulo 74"/>
              <p:cNvSpPr/>
              <p:nvPr/>
            </p:nvSpPr>
            <p:spPr>
              <a:xfrm>
                <a:off x="1536296" y="4271233"/>
                <a:ext cx="30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DATOS</a:t>
                </a:r>
                <a:endParaRPr lang="es-UY" sz="1100" dirty="0"/>
              </a:p>
            </p:txBody>
          </p:sp>
        </p:grpSp>
      </p:grpSp>
      <p:sp>
        <p:nvSpPr>
          <p:cNvPr id="5" name="Rectángulo 4"/>
          <p:cNvSpPr/>
          <p:nvPr/>
        </p:nvSpPr>
        <p:spPr>
          <a:xfrm>
            <a:off x="4059467" y="3039751"/>
            <a:ext cx="1905000" cy="304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SIGUIENTE HERMANO</a:t>
            </a:r>
            <a:endParaRPr lang="es-UY" sz="1200" dirty="0"/>
          </a:p>
        </p:txBody>
      </p:sp>
    </p:spTree>
    <p:extLst>
      <p:ext uri="{BB962C8B-B14F-4D97-AF65-F5344CB8AC3E}">
        <p14:creationId xmlns:p14="http://schemas.microsoft.com/office/powerpoint/2010/main" val="1885618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s-ES" sz="3200"/>
              <a:t>Representación</a:t>
            </a:r>
            <a:r>
              <a:rPr lang="es-ES"/>
              <a:t> de árboles genéricos</a:t>
            </a:r>
            <a:endParaRPr lang="en-US" dirty="0"/>
          </a:p>
        </p:txBody>
      </p:sp>
      <p:grpSp>
        <p:nvGrpSpPr>
          <p:cNvPr id="11" name="Grupo 10"/>
          <p:cNvGrpSpPr/>
          <p:nvPr/>
        </p:nvGrpSpPr>
        <p:grpSpPr>
          <a:xfrm>
            <a:off x="1117941" y="884237"/>
            <a:ext cx="3211403" cy="1173162"/>
            <a:chOff x="-201455" y="2057399"/>
            <a:chExt cx="4696028" cy="1627312"/>
          </a:xfrm>
        </p:grpSpPr>
        <p:sp>
          <p:nvSpPr>
            <p:cNvPr id="7" name="Rectángulo 6"/>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9" name="Rectángulo 8"/>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A</a:t>
              </a:r>
              <a:endParaRPr lang="es-UY" sz="1200" dirty="0"/>
            </a:p>
          </p:txBody>
        </p:sp>
        <p:sp>
          <p:nvSpPr>
            <p:cNvPr id="48" name="Rectángulo 47"/>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0" name="Conector recto de flecha 49"/>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upo 9"/>
            <p:cNvGrpSpPr/>
            <p:nvPr/>
          </p:nvGrpSpPr>
          <p:grpSpPr>
            <a:xfrm>
              <a:off x="-201455" y="2529226"/>
              <a:ext cx="3899943" cy="1155485"/>
              <a:chOff x="-222632" y="4997726"/>
              <a:chExt cx="4157480" cy="1229085"/>
            </a:xfrm>
          </p:grpSpPr>
          <p:sp>
            <p:nvSpPr>
              <p:cNvPr id="52" name="Rectángulo 5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4" name="Conector recto de flecha 53"/>
              <p:cNvCxnSpPr/>
              <p:nvPr/>
            </p:nvCxnSpPr>
            <p:spPr>
              <a:xfrm flipH="1">
                <a:off x="-222632" y="5226326"/>
                <a:ext cx="3951740" cy="10004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Grupo 70"/>
            <p:cNvGrpSpPr/>
            <p:nvPr/>
          </p:nvGrpSpPr>
          <p:grpSpPr>
            <a:xfrm>
              <a:off x="3732758" y="2529228"/>
              <a:ext cx="401099" cy="1007948"/>
              <a:chOff x="3507262" y="4997726"/>
              <a:chExt cx="427586" cy="1072150"/>
            </a:xfrm>
          </p:grpSpPr>
          <p:sp>
            <p:nvSpPr>
              <p:cNvPr id="72" name="Rectángulo 7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73" name="Grupo 72"/>
              <p:cNvGrpSpPr/>
              <p:nvPr/>
            </p:nvGrpSpPr>
            <p:grpSpPr>
              <a:xfrm>
                <a:off x="3628583" y="5226326"/>
                <a:ext cx="252925" cy="843550"/>
                <a:chOff x="1588171" y="3737833"/>
                <a:chExt cx="252925" cy="843550"/>
              </a:xfrm>
            </p:grpSpPr>
            <p:cxnSp>
              <p:nvCxnSpPr>
                <p:cNvPr id="74" name="Conector recto de flecha 73"/>
                <p:cNvCxnSpPr>
                  <a:endCxn id="75"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ángulo 74"/>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25" name="Grupo 24"/>
          <p:cNvGrpSpPr/>
          <p:nvPr/>
        </p:nvGrpSpPr>
        <p:grpSpPr>
          <a:xfrm>
            <a:off x="621115" y="2057400"/>
            <a:ext cx="2176361" cy="1600199"/>
            <a:chOff x="2971983" y="2057399"/>
            <a:chExt cx="3182486" cy="2219663"/>
          </a:xfrm>
        </p:grpSpPr>
        <p:sp>
          <p:nvSpPr>
            <p:cNvPr id="26" name="Rectángulo 25"/>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27" name="Rectángulo 26"/>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B</a:t>
              </a:r>
              <a:endParaRPr lang="es-UY" sz="1200" dirty="0"/>
            </a:p>
          </p:txBody>
        </p:sp>
        <p:sp>
          <p:nvSpPr>
            <p:cNvPr id="28" name="Rectángulo 27"/>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9" name="Conector recto de flecha 28"/>
            <p:cNvCxnSpPr>
              <a:endCxn id="40" idx="1"/>
            </p:cNvCxnSpPr>
            <p:nvPr/>
          </p:nvCxnSpPr>
          <p:spPr>
            <a:xfrm flipV="1">
              <a:off x="3983815" y="2272312"/>
              <a:ext cx="2170654"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upo 29"/>
            <p:cNvGrpSpPr/>
            <p:nvPr/>
          </p:nvGrpSpPr>
          <p:grpSpPr>
            <a:xfrm>
              <a:off x="2971983" y="2529225"/>
              <a:ext cx="726509" cy="1747837"/>
              <a:chOff x="3160364" y="4997726"/>
              <a:chExt cx="774484" cy="1859168"/>
            </a:xfrm>
          </p:grpSpPr>
          <p:sp>
            <p:nvSpPr>
              <p:cNvPr id="36" name="Rectángulo 35"/>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37" name="Conector recto de flecha 36"/>
              <p:cNvCxnSpPr>
                <a:endCxn id="90" idx="0"/>
              </p:cNvCxnSpPr>
              <p:nvPr/>
            </p:nvCxnSpPr>
            <p:spPr>
              <a:xfrm flipH="1">
                <a:off x="3160364" y="5226328"/>
                <a:ext cx="568739" cy="16305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upo 30"/>
            <p:cNvGrpSpPr/>
            <p:nvPr/>
          </p:nvGrpSpPr>
          <p:grpSpPr>
            <a:xfrm>
              <a:off x="3732758" y="2529228"/>
              <a:ext cx="401099" cy="1007948"/>
              <a:chOff x="3507262" y="4997726"/>
              <a:chExt cx="427586" cy="1072150"/>
            </a:xfrm>
          </p:grpSpPr>
          <p:sp>
            <p:nvSpPr>
              <p:cNvPr id="32" name="Rectángulo 3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33" name="Grupo 32"/>
              <p:cNvGrpSpPr/>
              <p:nvPr/>
            </p:nvGrpSpPr>
            <p:grpSpPr>
              <a:xfrm>
                <a:off x="3628583" y="5226326"/>
                <a:ext cx="252925" cy="843550"/>
                <a:chOff x="1588171" y="3737833"/>
                <a:chExt cx="252925" cy="843550"/>
              </a:xfrm>
            </p:grpSpPr>
            <p:cxnSp>
              <p:nvCxnSpPr>
                <p:cNvPr id="34" name="Conector recto de flecha 33"/>
                <p:cNvCxnSpPr>
                  <a:endCxn id="35"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ángulo 34"/>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38" name="Grupo 37"/>
          <p:cNvGrpSpPr/>
          <p:nvPr/>
        </p:nvGrpSpPr>
        <p:grpSpPr>
          <a:xfrm>
            <a:off x="2797475" y="2057400"/>
            <a:ext cx="2051479" cy="1066801"/>
            <a:chOff x="3289429" y="2057399"/>
            <a:chExt cx="2999874" cy="1479777"/>
          </a:xfrm>
        </p:grpSpPr>
        <p:sp>
          <p:nvSpPr>
            <p:cNvPr id="39" name="Rectángulo 38"/>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40" name="Rectángulo 39"/>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C</a:t>
              </a:r>
              <a:endParaRPr lang="es-UY" sz="1200" dirty="0"/>
            </a:p>
          </p:txBody>
        </p:sp>
        <p:sp>
          <p:nvSpPr>
            <p:cNvPr id="41" name="Rectángulo 40"/>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42" name="Conector recto de flecha 41"/>
            <p:cNvCxnSpPr>
              <a:endCxn id="59" idx="1"/>
            </p:cNvCxnSpPr>
            <p:nvPr/>
          </p:nvCxnSpPr>
          <p:spPr>
            <a:xfrm flipV="1">
              <a:off x="3983819" y="2272312"/>
              <a:ext cx="2305484"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upo 42"/>
            <p:cNvGrpSpPr/>
            <p:nvPr/>
          </p:nvGrpSpPr>
          <p:grpSpPr>
            <a:xfrm>
              <a:off x="3297389" y="2529226"/>
              <a:ext cx="401099" cy="716369"/>
              <a:chOff x="3507262" y="4997726"/>
              <a:chExt cx="427586" cy="761999"/>
            </a:xfrm>
          </p:grpSpPr>
          <p:sp>
            <p:nvSpPr>
              <p:cNvPr id="51" name="Rectángulo 5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6" name="Conector recto de flecha 55"/>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upo 43"/>
            <p:cNvGrpSpPr/>
            <p:nvPr/>
          </p:nvGrpSpPr>
          <p:grpSpPr>
            <a:xfrm>
              <a:off x="3732758" y="2529228"/>
              <a:ext cx="401099" cy="1007948"/>
              <a:chOff x="3507262" y="4997726"/>
              <a:chExt cx="427586" cy="1072150"/>
            </a:xfrm>
          </p:grpSpPr>
          <p:sp>
            <p:nvSpPr>
              <p:cNvPr id="45" name="Rectángulo 4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46" name="Grupo 45"/>
              <p:cNvGrpSpPr/>
              <p:nvPr/>
            </p:nvGrpSpPr>
            <p:grpSpPr>
              <a:xfrm>
                <a:off x="3628583" y="5226326"/>
                <a:ext cx="252925" cy="843550"/>
                <a:chOff x="1588171" y="3737833"/>
                <a:chExt cx="252925" cy="843550"/>
              </a:xfrm>
            </p:grpSpPr>
            <p:cxnSp>
              <p:nvCxnSpPr>
                <p:cNvPr id="47" name="Conector recto de flecha 46"/>
                <p:cNvCxnSpPr>
                  <a:endCxn id="49"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ángulo 48"/>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57" name="Grupo 56"/>
          <p:cNvGrpSpPr/>
          <p:nvPr/>
        </p:nvGrpSpPr>
        <p:grpSpPr>
          <a:xfrm>
            <a:off x="4415124" y="2057400"/>
            <a:ext cx="2611602" cy="1600357"/>
            <a:chOff x="2655040" y="2057399"/>
            <a:chExt cx="3818940" cy="2219882"/>
          </a:xfrm>
        </p:grpSpPr>
        <p:sp>
          <p:nvSpPr>
            <p:cNvPr id="58" name="Rectángulo 57"/>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59" name="Rectángulo 58"/>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D</a:t>
              </a:r>
              <a:endParaRPr lang="es-UY" sz="1200" dirty="0"/>
            </a:p>
          </p:txBody>
        </p:sp>
        <p:sp>
          <p:nvSpPr>
            <p:cNvPr id="60" name="Rectángulo 59"/>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61" name="Conector recto de flecha 60"/>
            <p:cNvCxnSpPr>
              <a:endCxn id="77" idx="1"/>
            </p:cNvCxnSpPr>
            <p:nvPr/>
          </p:nvCxnSpPr>
          <p:spPr>
            <a:xfrm flipV="1">
              <a:off x="3983821" y="2272312"/>
              <a:ext cx="2490159"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upo 61"/>
            <p:cNvGrpSpPr/>
            <p:nvPr/>
          </p:nvGrpSpPr>
          <p:grpSpPr>
            <a:xfrm>
              <a:off x="2655040" y="2529225"/>
              <a:ext cx="1043448" cy="1748056"/>
              <a:chOff x="2822495" y="4997726"/>
              <a:chExt cx="1112353" cy="1859401"/>
            </a:xfrm>
          </p:grpSpPr>
          <p:sp>
            <p:nvSpPr>
              <p:cNvPr id="68" name="Rectángulo 67"/>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69" name="Conector recto de flecha 68"/>
              <p:cNvCxnSpPr>
                <a:endCxn id="116" idx="0"/>
              </p:cNvCxnSpPr>
              <p:nvPr/>
            </p:nvCxnSpPr>
            <p:spPr>
              <a:xfrm flipH="1">
                <a:off x="2822495" y="5226328"/>
                <a:ext cx="906619" cy="16307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Grupo 62"/>
            <p:cNvGrpSpPr/>
            <p:nvPr/>
          </p:nvGrpSpPr>
          <p:grpSpPr>
            <a:xfrm>
              <a:off x="3732758" y="2529228"/>
              <a:ext cx="401099" cy="1007948"/>
              <a:chOff x="3507262" y="4997726"/>
              <a:chExt cx="427586" cy="1072150"/>
            </a:xfrm>
          </p:grpSpPr>
          <p:sp>
            <p:nvSpPr>
              <p:cNvPr id="64" name="Rectángulo 63"/>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65" name="Grupo 64"/>
              <p:cNvGrpSpPr/>
              <p:nvPr/>
            </p:nvGrpSpPr>
            <p:grpSpPr>
              <a:xfrm>
                <a:off x="3628583" y="5226326"/>
                <a:ext cx="252925" cy="843550"/>
                <a:chOff x="1588171" y="3737833"/>
                <a:chExt cx="252925" cy="843550"/>
              </a:xfrm>
            </p:grpSpPr>
            <p:cxnSp>
              <p:nvCxnSpPr>
                <p:cNvPr id="66" name="Conector recto de flecha 65"/>
                <p:cNvCxnSpPr>
                  <a:endCxn id="67"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ángulo 66"/>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70" name="Grupo 69"/>
          <p:cNvGrpSpPr/>
          <p:nvPr/>
        </p:nvGrpSpPr>
        <p:grpSpPr>
          <a:xfrm>
            <a:off x="6563208" y="2057400"/>
            <a:ext cx="1287661" cy="1600199"/>
            <a:chOff x="2611630" y="2057399"/>
            <a:chExt cx="1882943" cy="2219663"/>
          </a:xfrm>
        </p:grpSpPr>
        <p:sp>
          <p:nvSpPr>
            <p:cNvPr id="76" name="Rectángulo 75"/>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77" name="Rectángulo 76"/>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E</a:t>
              </a:r>
              <a:endParaRPr lang="es-UY" sz="1200" dirty="0"/>
            </a:p>
          </p:txBody>
        </p:sp>
        <p:sp>
          <p:nvSpPr>
            <p:cNvPr id="78" name="Rectángulo 77"/>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79" name="Conector recto de flecha 78"/>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Grupo 79"/>
            <p:cNvGrpSpPr/>
            <p:nvPr/>
          </p:nvGrpSpPr>
          <p:grpSpPr>
            <a:xfrm>
              <a:off x="2611630" y="2529225"/>
              <a:ext cx="1086858" cy="1747837"/>
              <a:chOff x="2776218" y="4997726"/>
              <a:chExt cx="1158630" cy="1859168"/>
            </a:xfrm>
          </p:grpSpPr>
          <p:sp>
            <p:nvSpPr>
              <p:cNvPr id="86" name="Rectángulo 85"/>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87" name="Conector recto de flecha 86"/>
              <p:cNvCxnSpPr>
                <a:endCxn id="129" idx="0"/>
              </p:cNvCxnSpPr>
              <p:nvPr/>
            </p:nvCxnSpPr>
            <p:spPr>
              <a:xfrm flipH="1">
                <a:off x="2776218" y="5226328"/>
                <a:ext cx="952890" cy="16305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upo 80"/>
            <p:cNvGrpSpPr/>
            <p:nvPr/>
          </p:nvGrpSpPr>
          <p:grpSpPr>
            <a:xfrm>
              <a:off x="3732758" y="2529228"/>
              <a:ext cx="401099" cy="1007948"/>
              <a:chOff x="3507262" y="4997726"/>
              <a:chExt cx="427586" cy="1072150"/>
            </a:xfrm>
          </p:grpSpPr>
          <p:sp>
            <p:nvSpPr>
              <p:cNvPr id="82" name="Rectángulo 8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83" name="Grupo 82"/>
              <p:cNvGrpSpPr/>
              <p:nvPr/>
            </p:nvGrpSpPr>
            <p:grpSpPr>
              <a:xfrm>
                <a:off x="3628583" y="5226326"/>
                <a:ext cx="252925" cy="843550"/>
                <a:chOff x="1588171" y="3737833"/>
                <a:chExt cx="252925" cy="843550"/>
              </a:xfrm>
            </p:grpSpPr>
            <p:cxnSp>
              <p:nvCxnSpPr>
                <p:cNvPr id="84" name="Conector recto de flecha 83"/>
                <p:cNvCxnSpPr>
                  <a:endCxn id="85"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Rectángulo 84"/>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88" name="Grupo 87"/>
          <p:cNvGrpSpPr/>
          <p:nvPr/>
        </p:nvGrpSpPr>
        <p:grpSpPr>
          <a:xfrm>
            <a:off x="481243" y="3657600"/>
            <a:ext cx="1423756" cy="1066801"/>
            <a:chOff x="3289429" y="2057399"/>
            <a:chExt cx="2081956" cy="1479777"/>
          </a:xfrm>
        </p:grpSpPr>
        <p:sp>
          <p:nvSpPr>
            <p:cNvPr id="89" name="Rectángulo 88"/>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90" name="Rectángulo 89"/>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F</a:t>
              </a:r>
              <a:endParaRPr lang="es-UY" sz="1200" dirty="0"/>
            </a:p>
          </p:txBody>
        </p:sp>
        <p:sp>
          <p:nvSpPr>
            <p:cNvPr id="91" name="Rectángulo 90"/>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92" name="Conector recto de flecha 91"/>
            <p:cNvCxnSpPr>
              <a:endCxn id="103" idx="1"/>
            </p:cNvCxnSpPr>
            <p:nvPr/>
          </p:nvCxnSpPr>
          <p:spPr>
            <a:xfrm flipV="1">
              <a:off x="3983819" y="2272312"/>
              <a:ext cx="1387566"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Grupo 92"/>
            <p:cNvGrpSpPr/>
            <p:nvPr/>
          </p:nvGrpSpPr>
          <p:grpSpPr>
            <a:xfrm>
              <a:off x="3297389" y="2529226"/>
              <a:ext cx="401099" cy="716369"/>
              <a:chOff x="3507262" y="4997726"/>
              <a:chExt cx="427586" cy="761999"/>
            </a:xfrm>
          </p:grpSpPr>
          <p:sp>
            <p:nvSpPr>
              <p:cNvPr id="99" name="Rectángulo 9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00" name="Conector recto de flecha 99"/>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4" name="Grupo 93"/>
            <p:cNvGrpSpPr/>
            <p:nvPr/>
          </p:nvGrpSpPr>
          <p:grpSpPr>
            <a:xfrm>
              <a:off x="3732758" y="2529228"/>
              <a:ext cx="401099" cy="1007948"/>
              <a:chOff x="3507262" y="4997726"/>
              <a:chExt cx="427586" cy="1072150"/>
            </a:xfrm>
          </p:grpSpPr>
          <p:sp>
            <p:nvSpPr>
              <p:cNvPr id="95" name="Rectángulo 9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96" name="Grupo 95"/>
              <p:cNvGrpSpPr/>
              <p:nvPr/>
            </p:nvGrpSpPr>
            <p:grpSpPr>
              <a:xfrm>
                <a:off x="3628583" y="5226326"/>
                <a:ext cx="252925" cy="843550"/>
                <a:chOff x="1588171" y="3737833"/>
                <a:chExt cx="252925" cy="843550"/>
              </a:xfrm>
            </p:grpSpPr>
            <p:cxnSp>
              <p:nvCxnSpPr>
                <p:cNvPr id="97" name="Conector recto de flecha 96"/>
                <p:cNvCxnSpPr>
                  <a:endCxn id="98"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ectángulo 97"/>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01" name="Grupo 100"/>
          <p:cNvGrpSpPr/>
          <p:nvPr/>
        </p:nvGrpSpPr>
        <p:grpSpPr>
          <a:xfrm>
            <a:off x="1905000" y="3657600"/>
            <a:ext cx="824144" cy="1066801"/>
            <a:chOff x="3289429" y="2057399"/>
            <a:chExt cx="1205144" cy="1479777"/>
          </a:xfrm>
        </p:grpSpPr>
        <p:sp>
          <p:nvSpPr>
            <p:cNvPr id="102" name="Rectángulo 101"/>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03" name="Rectángulo 102"/>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G</a:t>
              </a:r>
              <a:endParaRPr lang="es-UY" sz="1200" dirty="0"/>
            </a:p>
          </p:txBody>
        </p:sp>
        <p:sp>
          <p:nvSpPr>
            <p:cNvPr id="104" name="Rectángulo 103"/>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05" name="Conector recto de flecha 104"/>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Grupo 105"/>
            <p:cNvGrpSpPr/>
            <p:nvPr/>
          </p:nvGrpSpPr>
          <p:grpSpPr>
            <a:xfrm>
              <a:off x="3297389" y="2529226"/>
              <a:ext cx="401099" cy="716369"/>
              <a:chOff x="3507262" y="4997726"/>
              <a:chExt cx="427586" cy="761999"/>
            </a:xfrm>
          </p:grpSpPr>
          <p:sp>
            <p:nvSpPr>
              <p:cNvPr id="112" name="Rectángulo 11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13" name="Conector recto de flecha 112"/>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7" name="Grupo 106"/>
            <p:cNvGrpSpPr/>
            <p:nvPr/>
          </p:nvGrpSpPr>
          <p:grpSpPr>
            <a:xfrm>
              <a:off x="3732758" y="2529228"/>
              <a:ext cx="401099" cy="1007948"/>
              <a:chOff x="3507262" y="4997726"/>
              <a:chExt cx="427586" cy="1072150"/>
            </a:xfrm>
          </p:grpSpPr>
          <p:sp>
            <p:nvSpPr>
              <p:cNvPr id="108" name="Rectángulo 107"/>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09" name="Grupo 108"/>
              <p:cNvGrpSpPr/>
              <p:nvPr/>
            </p:nvGrpSpPr>
            <p:grpSpPr>
              <a:xfrm>
                <a:off x="3628583" y="5226326"/>
                <a:ext cx="252925" cy="843550"/>
                <a:chOff x="1588171" y="3737833"/>
                <a:chExt cx="252925" cy="843550"/>
              </a:xfrm>
            </p:grpSpPr>
            <p:cxnSp>
              <p:nvCxnSpPr>
                <p:cNvPr id="110" name="Conector recto de flecha 109"/>
                <p:cNvCxnSpPr>
                  <a:endCxn id="111"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Rectángulo 110"/>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14" name="Grupo 113"/>
          <p:cNvGrpSpPr/>
          <p:nvPr/>
        </p:nvGrpSpPr>
        <p:grpSpPr>
          <a:xfrm>
            <a:off x="4275252" y="3657758"/>
            <a:ext cx="824144" cy="1066801"/>
            <a:chOff x="3289429" y="2057399"/>
            <a:chExt cx="1205144" cy="1479777"/>
          </a:xfrm>
        </p:grpSpPr>
        <p:sp>
          <p:nvSpPr>
            <p:cNvPr id="115" name="Rectángulo 114"/>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16" name="Rectángulo 115"/>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H</a:t>
              </a:r>
              <a:endParaRPr lang="es-UY" sz="1200" dirty="0"/>
            </a:p>
          </p:txBody>
        </p:sp>
        <p:sp>
          <p:nvSpPr>
            <p:cNvPr id="117" name="Rectángulo 116"/>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18" name="Conector recto de flecha 117"/>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9" name="Grupo 118"/>
            <p:cNvGrpSpPr/>
            <p:nvPr/>
          </p:nvGrpSpPr>
          <p:grpSpPr>
            <a:xfrm>
              <a:off x="3297389" y="2529226"/>
              <a:ext cx="401099" cy="716369"/>
              <a:chOff x="3507262" y="4997726"/>
              <a:chExt cx="427586" cy="761999"/>
            </a:xfrm>
          </p:grpSpPr>
          <p:sp>
            <p:nvSpPr>
              <p:cNvPr id="125" name="Rectángulo 12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26" name="Conector recto de flecha 125"/>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Grupo 119"/>
            <p:cNvGrpSpPr/>
            <p:nvPr/>
          </p:nvGrpSpPr>
          <p:grpSpPr>
            <a:xfrm>
              <a:off x="3732758" y="2529228"/>
              <a:ext cx="401099" cy="1007948"/>
              <a:chOff x="3507262" y="4997726"/>
              <a:chExt cx="427586" cy="1072150"/>
            </a:xfrm>
          </p:grpSpPr>
          <p:sp>
            <p:nvSpPr>
              <p:cNvPr id="121" name="Rectángulo 12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22" name="Grupo 121"/>
              <p:cNvGrpSpPr/>
              <p:nvPr/>
            </p:nvGrpSpPr>
            <p:grpSpPr>
              <a:xfrm>
                <a:off x="3628583" y="5226326"/>
                <a:ext cx="252925" cy="843550"/>
                <a:chOff x="1588171" y="3737833"/>
                <a:chExt cx="252925" cy="843550"/>
              </a:xfrm>
            </p:grpSpPr>
            <p:cxnSp>
              <p:nvCxnSpPr>
                <p:cNvPr id="123" name="Conector recto de flecha 122"/>
                <p:cNvCxnSpPr>
                  <a:endCxn id="124"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Rectángulo 123"/>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27" name="Grupo 126"/>
          <p:cNvGrpSpPr/>
          <p:nvPr/>
        </p:nvGrpSpPr>
        <p:grpSpPr>
          <a:xfrm>
            <a:off x="6423337" y="3657600"/>
            <a:ext cx="1323942" cy="1066801"/>
            <a:chOff x="3289429" y="2057399"/>
            <a:chExt cx="1935998" cy="1479777"/>
          </a:xfrm>
        </p:grpSpPr>
        <p:sp>
          <p:nvSpPr>
            <p:cNvPr id="128" name="Rectángulo 127"/>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29" name="Rectángulo 128"/>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I</a:t>
              </a:r>
              <a:endParaRPr lang="es-UY" sz="1200" dirty="0"/>
            </a:p>
          </p:txBody>
        </p:sp>
        <p:sp>
          <p:nvSpPr>
            <p:cNvPr id="130" name="Rectángulo 129"/>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31" name="Conector recto de flecha 130"/>
            <p:cNvCxnSpPr>
              <a:endCxn id="142" idx="1"/>
            </p:cNvCxnSpPr>
            <p:nvPr/>
          </p:nvCxnSpPr>
          <p:spPr>
            <a:xfrm flipV="1">
              <a:off x="3983819" y="2272312"/>
              <a:ext cx="1241608"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2" name="Grupo 131"/>
            <p:cNvGrpSpPr/>
            <p:nvPr/>
          </p:nvGrpSpPr>
          <p:grpSpPr>
            <a:xfrm>
              <a:off x="3297389" y="2529226"/>
              <a:ext cx="401099" cy="716369"/>
              <a:chOff x="3507262" y="4997726"/>
              <a:chExt cx="427586" cy="761999"/>
            </a:xfrm>
          </p:grpSpPr>
          <p:sp>
            <p:nvSpPr>
              <p:cNvPr id="138" name="Rectángulo 137"/>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39" name="Conector recto de flecha 138"/>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3" name="Grupo 132"/>
            <p:cNvGrpSpPr/>
            <p:nvPr/>
          </p:nvGrpSpPr>
          <p:grpSpPr>
            <a:xfrm>
              <a:off x="3732758" y="2529228"/>
              <a:ext cx="401099" cy="1007948"/>
              <a:chOff x="3507262" y="4997726"/>
              <a:chExt cx="427586" cy="1072150"/>
            </a:xfrm>
          </p:grpSpPr>
          <p:sp>
            <p:nvSpPr>
              <p:cNvPr id="134" name="Rectángulo 133"/>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35" name="Grupo 134"/>
              <p:cNvGrpSpPr/>
              <p:nvPr/>
            </p:nvGrpSpPr>
            <p:grpSpPr>
              <a:xfrm>
                <a:off x="3628583" y="5226326"/>
                <a:ext cx="252925" cy="843550"/>
                <a:chOff x="1588171" y="3737833"/>
                <a:chExt cx="252925" cy="843550"/>
              </a:xfrm>
            </p:grpSpPr>
            <p:cxnSp>
              <p:nvCxnSpPr>
                <p:cNvPr id="136" name="Conector recto de flecha 135"/>
                <p:cNvCxnSpPr>
                  <a:endCxn id="137"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Rectángulo 136"/>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40" name="Grupo 139"/>
          <p:cNvGrpSpPr/>
          <p:nvPr/>
        </p:nvGrpSpPr>
        <p:grpSpPr>
          <a:xfrm>
            <a:off x="7747280" y="3657600"/>
            <a:ext cx="824144" cy="1600199"/>
            <a:chOff x="3289429" y="2057399"/>
            <a:chExt cx="1205144" cy="2219663"/>
          </a:xfrm>
        </p:grpSpPr>
        <p:sp>
          <p:nvSpPr>
            <p:cNvPr id="141" name="Rectángulo 140"/>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42" name="Rectángulo 141"/>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J</a:t>
              </a:r>
              <a:endParaRPr lang="es-UY" sz="1200" dirty="0"/>
            </a:p>
          </p:txBody>
        </p:sp>
        <p:sp>
          <p:nvSpPr>
            <p:cNvPr id="143" name="Rectángulo 142"/>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44" name="Conector recto de flecha 143"/>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upo 144"/>
            <p:cNvGrpSpPr/>
            <p:nvPr/>
          </p:nvGrpSpPr>
          <p:grpSpPr>
            <a:xfrm>
              <a:off x="3297389" y="2529225"/>
              <a:ext cx="401099" cy="1747837"/>
              <a:chOff x="3507262" y="4997726"/>
              <a:chExt cx="427586" cy="1859168"/>
            </a:xfrm>
          </p:grpSpPr>
          <p:sp>
            <p:nvSpPr>
              <p:cNvPr id="151" name="Rectángulo 15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52" name="Conector recto de flecha 151"/>
              <p:cNvCxnSpPr>
                <a:endCxn id="155" idx="0"/>
              </p:cNvCxnSpPr>
              <p:nvPr/>
            </p:nvCxnSpPr>
            <p:spPr>
              <a:xfrm>
                <a:off x="3729108" y="5226328"/>
                <a:ext cx="85586" cy="16305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upo 145"/>
            <p:cNvGrpSpPr/>
            <p:nvPr/>
          </p:nvGrpSpPr>
          <p:grpSpPr>
            <a:xfrm>
              <a:off x="3732758" y="2529228"/>
              <a:ext cx="401099" cy="1007948"/>
              <a:chOff x="3507262" y="4997726"/>
              <a:chExt cx="427586" cy="1072150"/>
            </a:xfrm>
          </p:grpSpPr>
          <p:sp>
            <p:nvSpPr>
              <p:cNvPr id="147" name="Rectángulo 14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48" name="Grupo 147"/>
              <p:cNvGrpSpPr/>
              <p:nvPr/>
            </p:nvGrpSpPr>
            <p:grpSpPr>
              <a:xfrm>
                <a:off x="3628583" y="5226326"/>
                <a:ext cx="252925" cy="843550"/>
                <a:chOff x="1588171" y="3737833"/>
                <a:chExt cx="252925" cy="843550"/>
              </a:xfrm>
            </p:grpSpPr>
            <p:cxnSp>
              <p:nvCxnSpPr>
                <p:cNvPr id="149" name="Conector recto de flecha 148"/>
                <p:cNvCxnSpPr>
                  <a:endCxn id="150"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Rectángulo 149"/>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53" name="Grupo 152"/>
          <p:cNvGrpSpPr/>
          <p:nvPr/>
        </p:nvGrpSpPr>
        <p:grpSpPr>
          <a:xfrm>
            <a:off x="7810070" y="5257800"/>
            <a:ext cx="824144" cy="1066801"/>
            <a:chOff x="3289429" y="2057399"/>
            <a:chExt cx="1205144" cy="1479777"/>
          </a:xfrm>
        </p:grpSpPr>
        <p:sp>
          <p:nvSpPr>
            <p:cNvPr id="154" name="Rectángulo 153"/>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55" name="Rectángulo 154"/>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K</a:t>
              </a:r>
              <a:endParaRPr lang="es-UY" sz="1200" dirty="0"/>
            </a:p>
          </p:txBody>
        </p:sp>
        <p:sp>
          <p:nvSpPr>
            <p:cNvPr id="156" name="Rectángulo 155"/>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57" name="Conector recto de flecha 156"/>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8" name="Grupo 157"/>
            <p:cNvGrpSpPr/>
            <p:nvPr/>
          </p:nvGrpSpPr>
          <p:grpSpPr>
            <a:xfrm>
              <a:off x="3297389" y="2529226"/>
              <a:ext cx="401099" cy="716369"/>
              <a:chOff x="3507262" y="4997726"/>
              <a:chExt cx="427586" cy="761999"/>
            </a:xfrm>
          </p:grpSpPr>
          <p:sp>
            <p:nvSpPr>
              <p:cNvPr id="164" name="Rectángulo 163"/>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65" name="Conector recto de flecha 164"/>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9" name="Grupo 158"/>
            <p:cNvGrpSpPr/>
            <p:nvPr/>
          </p:nvGrpSpPr>
          <p:grpSpPr>
            <a:xfrm>
              <a:off x="3732758" y="2529228"/>
              <a:ext cx="401099" cy="1007948"/>
              <a:chOff x="3507262" y="4997726"/>
              <a:chExt cx="427586" cy="1072150"/>
            </a:xfrm>
          </p:grpSpPr>
          <p:sp>
            <p:nvSpPr>
              <p:cNvPr id="160" name="Rectángulo 159"/>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61" name="Grupo 160"/>
              <p:cNvGrpSpPr/>
              <p:nvPr/>
            </p:nvGrpSpPr>
            <p:grpSpPr>
              <a:xfrm>
                <a:off x="3628583" y="5226326"/>
                <a:ext cx="252925" cy="843550"/>
                <a:chOff x="1588171" y="3737833"/>
                <a:chExt cx="252925" cy="843550"/>
              </a:xfrm>
            </p:grpSpPr>
            <p:cxnSp>
              <p:nvCxnSpPr>
                <p:cNvPr id="162" name="Conector recto de flecha 161"/>
                <p:cNvCxnSpPr>
                  <a:endCxn id="163"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Rectángulo 162"/>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sp>
        <p:nvSpPr>
          <p:cNvPr id="23" name="Rectángulo 22"/>
          <p:cNvSpPr/>
          <p:nvPr/>
        </p:nvSpPr>
        <p:spPr>
          <a:xfrm>
            <a:off x="4642536" y="1198387"/>
            <a:ext cx="4442242" cy="369332"/>
          </a:xfrm>
          <a:prstGeom prst="rect">
            <a:avLst/>
          </a:prstGeom>
        </p:spPr>
        <p:txBody>
          <a:bodyPr wrap="none">
            <a:spAutoFit/>
          </a:bodyPr>
          <a:lstStyle/>
          <a:p>
            <a:r>
              <a:rPr lang="es-419" dirty="0"/>
              <a:t>PRIMER HIJO – SIGUIENTE HERMANO</a:t>
            </a:r>
            <a:endParaRPr lang="es-UY" dirty="0"/>
          </a:p>
        </p:txBody>
      </p:sp>
    </p:spTree>
    <p:extLst>
      <p:ext uri="{BB962C8B-B14F-4D97-AF65-F5344CB8AC3E}">
        <p14:creationId xmlns:p14="http://schemas.microsoft.com/office/powerpoint/2010/main" val="3987026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s-ES" sz="3200"/>
              <a:t>Representación</a:t>
            </a:r>
            <a:r>
              <a:rPr lang="es-ES"/>
              <a:t> de árboles genéricos</a:t>
            </a:r>
            <a:endParaRPr lang="en-US" dirty="0"/>
          </a:p>
        </p:txBody>
      </p:sp>
      <p:grpSp>
        <p:nvGrpSpPr>
          <p:cNvPr id="11" name="Grupo 10"/>
          <p:cNvGrpSpPr/>
          <p:nvPr/>
        </p:nvGrpSpPr>
        <p:grpSpPr>
          <a:xfrm>
            <a:off x="1117941" y="884237"/>
            <a:ext cx="3211403" cy="1173162"/>
            <a:chOff x="-201455" y="2057399"/>
            <a:chExt cx="4696028" cy="1627312"/>
          </a:xfrm>
        </p:grpSpPr>
        <p:sp>
          <p:nvSpPr>
            <p:cNvPr id="7" name="Rectángulo 6"/>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9" name="Rectángulo 8"/>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A</a:t>
              </a:r>
              <a:endParaRPr lang="es-UY" sz="1200" dirty="0"/>
            </a:p>
          </p:txBody>
        </p:sp>
        <p:sp>
          <p:nvSpPr>
            <p:cNvPr id="48" name="Rectángulo 47"/>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0" name="Conector recto de flecha 49"/>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upo 9"/>
            <p:cNvGrpSpPr/>
            <p:nvPr/>
          </p:nvGrpSpPr>
          <p:grpSpPr>
            <a:xfrm>
              <a:off x="-201455" y="2529226"/>
              <a:ext cx="3899943" cy="1155485"/>
              <a:chOff x="-222632" y="4997726"/>
              <a:chExt cx="4157480" cy="1229085"/>
            </a:xfrm>
          </p:grpSpPr>
          <p:sp>
            <p:nvSpPr>
              <p:cNvPr id="52" name="Rectángulo 5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4" name="Conector recto de flecha 53"/>
              <p:cNvCxnSpPr/>
              <p:nvPr/>
            </p:nvCxnSpPr>
            <p:spPr>
              <a:xfrm flipH="1">
                <a:off x="-222632" y="5226326"/>
                <a:ext cx="3951740" cy="10004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Grupo 70"/>
            <p:cNvGrpSpPr/>
            <p:nvPr/>
          </p:nvGrpSpPr>
          <p:grpSpPr>
            <a:xfrm>
              <a:off x="3732758" y="2529228"/>
              <a:ext cx="401099" cy="1007948"/>
              <a:chOff x="3507262" y="4997726"/>
              <a:chExt cx="427586" cy="1072150"/>
            </a:xfrm>
          </p:grpSpPr>
          <p:sp>
            <p:nvSpPr>
              <p:cNvPr id="72" name="Rectángulo 7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73" name="Grupo 72"/>
              <p:cNvGrpSpPr/>
              <p:nvPr/>
            </p:nvGrpSpPr>
            <p:grpSpPr>
              <a:xfrm>
                <a:off x="3628583" y="5226326"/>
                <a:ext cx="252925" cy="843550"/>
                <a:chOff x="1588171" y="3737833"/>
                <a:chExt cx="252925" cy="843550"/>
              </a:xfrm>
            </p:grpSpPr>
            <p:cxnSp>
              <p:nvCxnSpPr>
                <p:cNvPr id="74" name="Conector recto de flecha 73"/>
                <p:cNvCxnSpPr>
                  <a:endCxn id="75"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ángulo 74"/>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25" name="Grupo 24"/>
          <p:cNvGrpSpPr/>
          <p:nvPr/>
        </p:nvGrpSpPr>
        <p:grpSpPr>
          <a:xfrm>
            <a:off x="621115" y="2057400"/>
            <a:ext cx="2176361" cy="1600199"/>
            <a:chOff x="2971983" y="2057399"/>
            <a:chExt cx="3182486" cy="2219663"/>
          </a:xfrm>
        </p:grpSpPr>
        <p:sp>
          <p:nvSpPr>
            <p:cNvPr id="26" name="Rectángulo 25"/>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27" name="Rectángulo 26"/>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B</a:t>
              </a:r>
              <a:endParaRPr lang="es-UY" sz="1200" dirty="0"/>
            </a:p>
          </p:txBody>
        </p:sp>
        <p:sp>
          <p:nvSpPr>
            <p:cNvPr id="28" name="Rectángulo 27"/>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9" name="Conector recto de flecha 28"/>
            <p:cNvCxnSpPr>
              <a:endCxn id="40" idx="1"/>
            </p:cNvCxnSpPr>
            <p:nvPr/>
          </p:nvCxnSpPr>
          <p:spPr>
            <a:xfrm flipV="1">
              <a:off x="3983815" y="2272312"/>
              <a:ext cx="2170654"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upo 29"/>
            <p:cNvGrpSpPr/>
            <p:nvPr/>
          </p:nvGrpSpPr>
          <p:grpSpPr>
            <a:xfrm>
              <a:off x="2971983" y="2529225"/>
              <a:ext cx="726509" cy="1747837"/>
              <a:chOff x="3160364" y="4997726"/>
              <a:chExt cx="774484" cy="1859168"/>
            </a:xfrm>
          </p:grpSpPr>
          <p:sp>
            <p:nvSpPr>
              <p:cNvPr id="36" name="Rectángulo 35"/>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37" name="Conector recto de flecha 36"/>
              <p:cNvCxnSpPr>
                <a:endCxn id="90" idx="0"/>
              </p:cNvCxnSpPr>
              <p:nvPr/>
            </p:nvCxnSpPr>
            <p:spPr>
              <a:xfrm flipH="1">
                <a:off x="3160364" y="5226328"/>
                <a:ext cx="568739" cy="16305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upo 30"/>
            <p:cNvGrpSpPr/>
            <p:nvPr/>
          </p:nvGrpSpPr>
          <p:grpSpPr>
            <a:xfrm>
              <a:off x="3732758" y="2529228"/>
              <a:ext cx="401099" cy="1007948"/>
              <a:chOff x="3507262" y="4997726"/>
              <a:chExt cx="427586" cy="1072150"/>
            </a:xfrm>
          </p:grpSpPr>
          <p:sp>
            <p:nvSpPr>
              <p:cNvPr id="32" name="Rectángulo 3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33" name="Grupo 32"/>
              <p:cNvGrpSpPr/>
              <p:nvPr/>
            </p:nvGrpSpPr>
            <p:grpSpPr>
              <a:xfrm>
                <a:off x="3628583" y="5226326"/>
                <a:ext cx="252925" cy="843550"/>
                <a:chOff x="1588171" y="3737833"/>
                <a:chExt cx="252925" cy="843550"/>
              </a:xfrm>
            </p:grpSpPr>
            <p:cxnSp>
              <p:nvCxnSpPr>
                <p:cNvPr id="34" name="Conector recto de flecha 33"/>
                <p:cNvCxnSpPr>
                  <a:endCxn id="35"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ángulo 34"/>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38" name="Grupo 37"/>
          <p:cNvGrpSpPr/>
          <p:nvPr/>
        </p:nvGrpSpPr>
        <p:grpSpPr>
          <a:xfrm>
            <a:off x="2797475" y="2057400"/>
            <a:ext cx="2051479" cy="1066801"/>
            <a:chOff x="3289429" y="2057399"/>
            <a:chExt cx="2999874" cy="1479777"/>
          </a:xfrm>
        </p:grpSpPr>
        <p:sp>
          <p:nvSpPr>
            <p:cNvPr id="39" name="Rectángulo 38"/>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40" name="Rectángulo 39"/>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C</a:t>
              </a:r>
              <a:endParaRPr lang="es-UY" sz="1200" dirty="0"/>
            </a:p>
          </p:txBody>
        </p:sp>
        <p:sp>
          <p:nvSpPr>
            <p:cNvPr id="41" name="Rectángulo 40"/>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42" name="Conector recto de flecha 41"/>
            <p:cNvCxnSpPr>
              <a:endCxn id="59" idx="1"/>
            </p:cNvCxnSpPr>
            <p:nvPr/>
          </p:nvCxnSpPr>
          <p:spPr>
            <a:xfrm flipV="1">
              <a:off x="3983819" y="2272312"/>
              <a:ext cx="2305484"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upo 42"/>
            <p:cNvGrpSpPr/>
            <p:nvPr/>
          </p:nvGrpSpPr>
          <p:grpSpPr>
            <a:xfrm>
              <a:off x="3297389" y="2529226"/>
              <a:ext cx="401099" cy="716369"/>
              <a:chOff x="3507262" y="4997726"/>
              <a:chExt cx="427586" cy="761999"/>
            </a:xfrm>
          </p:grpSpPr>
          <p:sp>
            <p:nvSpPr>
              <p:cNvPr id="51" name="Rectángulo 5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6" name="Conector recto de flecha 55"/>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upo 43"/>
            <p:cNvGrpSpPr/>
            <p:nvPr/>
          </p:nvGrpSpPr>
          <p:grpSpPr>
            <a:xfrm>
              <a:off x="3732758" y="2529228"/>
              <a:ext cx="401099" cy="1007948"/>
              <a:chOff x="3507262" y="4997726"/>
              <a:chExt cx="427586" cy="1072150"/>
            </a:xfrm>
          </p:grpSpPr>
          <p:sp>
            <p:nvSpPr>
              <p:cNvPr id="45" name="Rectángulo 4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46" name="Grupo 45"/>
              <p:cNvGrpSpPr/>
              <p:nvPr/>
            </p:nvGrpSpPr>
            <p:grpSpPr>
              <a:xfrm>
                <a:off x="3628583" y="5226326"/>
                <a:ext cx="252925" cy="843550"/>
                <a:chOff x="1588171" y="3737833"/>
                <a:chExt cx="252925" cy="843550"/>
              </a:xfrm>
            </p:grpSpPr>
            <p:cxnSp>
              <p:nvCxnSpPr>
                <p:cNvPr id="47" name="Conector recto de flecha 46"/>
                <p:cNvCxnSpPr>
                  <a:endCxn id="49"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ángulo 48"/>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57" name="Grupo 56"/>
          <p:cNvGrpSpPr/>
          <p:nvPr/>
        </p:nvGrpSpPr>
        <p:grpSpPr>
          <a:xfrm>
            <a:off x="4415124" y="2057400"/>
            <a:ext cx="2611602" cy="1600357"/>
            <a:chOff x="2655040" y="2057399"/>
            <a:chExt cx="3818940" cy="2219882"/>
          </a:xfrm>
        </p:grpSpPr>
        <p:sp>
          <p:nvSpPr>
            <p:cNvPr id="58" name="Rectángulo 57"/>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59" name="Rectángulo 58"/>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D</a:t>
              </a:r>
              <a:endParaRPr lang="es-UY" sz="1200" dirty="0"/>
            </a:p>
          </p:txBody>
        </p:sp>
        <p:sp>
          <p:nvSpPr>
            <p:cNvPr id="60" name="Rectángulo 59"/>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61" name="Conector recto de flecha 60"/>
            <p:cNvCxnSpPr>
              <a:endCxn id="77" idx="1"/>
            </p:cNvCxnSpPr>
            <p:nvPr/>
          </p:nvCxnSpPr>
          <p:spPr>
            <a:xfrm flipV="1">
              <a:off x="3983821" y="2272312"/>
              <a:ext cx="2490159"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upo 61"/>
            <p:cNvGrpSpPr/>
            <p:nvPr/>
          </p:nvGrpSpPr>
          <p:grpSpPr>
            <a:xfrm>
              <a:off x="2655040" y="2529225"/>
              <a:ext cx="1043448" cy="1748056"/>
              <a:chOff x="2822495" y="4997726"/>
              <a:chExt cx="1112353" cy="1859401"/>
            </a:xfrm>
          </p:grpSpPr>
          <p:sp>
            <p:nvSpPr>
              <p:cNvPr id="68" name="Rectángulo 67"/>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69" name="Conector recto de flecha 68"/>
              <p:cNvCxnSpPr>
                <a:endCxn id="116" idx="0"/>
              </p:cNvCxnSpPr>
              <p:nvPr/>
            </p:nvCxnSpPr>
            <p:spPr>
              <a:xfrm flipH="1">
                <a:off x="2822495" y="5226328"/>
                <a:ext cx="906619" cy="16307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Grupo 62"/>
            <p:cNvGrpSpPr/>
            <p:nvPr/>
          </p:nvGrpSpPr>
          <p:grpSpPr>
            <a:xfrm>
              <a:off x="3732758" y="2529228"/>
              <a:ext cx="401099" cy="1007948"/>
              <a:chOff x="3507262" y="4997726"/>
              <a:chExt cx="427586" cy="1072150"/>
            </a:xfrm>
          </p:grpSpPr>
          <p:sp>
            <p:nvSpPr>
              <p:cNvPr id="64" name="Rectángulo 63"/>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65" name="Grupo 64"/>
              <p:cNvGrpSpPr/>
              <p:nvPr/>
            </p:nvGrpSpPr>
            <p:grpSpPr>
              <a:xfrm>
                <a:off x="3628583" y="5226326"/>
                <a:ext cx="252925" cy="843550"/>
                <a:chOff x="1588171" y="3737833"/>
                <a:chExt cx="252925" cy="843550"/>
              </a:xfrm>
            </p:grpSpPr>
            <p:cxnSp>
              <p:nvCxnSpPr>
                <p:cNvPr id="66" name="Conector recto de flecha 65"/>
                <p:cNvCxnSpPr>
                  <a:endCxn id="67"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ángulo 66"/>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70" name="Grupo 69"/>
          <p:cNvGrpSpPr/>
          <p:nvPr/>
        </p:nvGrpSpPr>
        <p:grpSpPr>
          <a:xfrm>
            <a:off x="6563208" y="2057400"/>
            <a:ext cx="1287661" cy="1600199"/>
            <a:chOff x="2611630" y="2057399"/>
            <a:chExt cx="1882943" cy="2219663"/>
          </a:xfrm>
        </p:grpSpPr>
        <p:sp>
          <p:nvSpPr>
            <p:cNvPr id="76" name="Rectángulo 75"/>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77" name="Rectángulo 76"/>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E</a:t>
              </a:r>
              <a:endParaRPr lang="es-UY" sz="1200" dirty="0"/>
            </a:p>
          </p:txBody>
        </p:sp>
        <p:sp>
          <p:nvSpPr>
            <p:cNvPr id="78" name="Rectángulo 77"/>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79" name="Conector recto de flecha 78"/>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Grupo 79"/>
            <p:cNvGrpSpPr/>
            <p:nvPr/>
          </p:nvGrpSpPr>
          <p:grpSpPr>
            <a:xfrm>
              <a:off x="2611630" y="2529225"/>
              <a:ext cx="1086858" cy="1747837"/>
              <a:chOff x="2776218" y="4997726"/>
              <a:chExt cx="1158630" cy="1859168"/>
            </a:xfrm>
          </p:grpSpPr>
          <p:sp>
            <p:nvSpPr>
              <p:cNvPr id="86" name="Rectángulo 85"/>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87" name="Conector recto de flecha 86"/>
              <p:cNvCxnSpPr>
                <a:endCxn id="129" idx="0"/>
              </p:cNvCxnSpPr>
              <p:nvPr/>
            </p:nvCxnSpPr>
            <p:spPr>
              <a:xfrm flipH="1">
                <a:off x="2776218" y="5226328"/>
                <a:ext cx="952890" cy="16305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upo 80"/>
            <p:cNvGrpSpPr/>
            <p:nvPr/>
          </p:nvGrpSpPr>
          <p:grpSpPr>
            <a:xfrm>
              <a:off x="3732758" y="2529228"/>
              <a:ext cx="401099" cy="1007948"/>
              <a:chOff x="3507262" y="4997726"/>
              <a:chExt cx="427586" cy="1072150"/>
            </a:xfrm>
          </p:grpSpPr>
          <p:sp>
            <p:nvSpPr>
              <p:cNvPr id="82" name="Rectángulo 8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83" name="Grupo 82"/>
              <p:cNvGrpSpPr/>
              <p:nvPr/>
            </p:nvGrpSpPr>
            <p:grpSpPr>
              <a:xfrm>
                <a:off x="3628583" y="5226326"/>
                <a:ext cx="252925" cy="843550"/>
                <a:chOff x="1588171" y="3737833"/>
                <a:chExt cx="252925" cy="843550"/>
              </a:xfrm>
            </p:grpSpPr>
            <p:cxnSp>
              <p:nvCxnSpPr>
                <p:cNvPr id="84" name="Conector recto de flecha 83"/>
                <p:cNvCxnSpPr>
                  <a:endCxn id="85"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Rectángulo 84"/>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88" name="Grupo 87"/>
          <p:cNvGrpSpPr/>
          <p:nvPr/>
        </p:nvGrpSpPr>
        <p:grpSpPr>
          <a:xfrm>
            <a:off x="481243" y="3657600"/>
            <a:ext cx="1423756" cy="1066801"/>
            <a:chOff x="3289429" y="2057399"/>
            <a:chExt cx="2081956" cy="1479777"/>
          </a:xfrm>
        </p:grpSpPr>
        <p:sp>
          <p:nvSpPr>
            <p:cNvPr id="89" name="Rectángulo 88"/>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90" name="Rectángulo 89"/>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F</a:t>
              </a:r>
              <a:endParaRPr lang="es-UY" sz="1200" dirty="0"/>
            </a:p>
          </p:txBody>
        </p:sp>
        <p:sp>
          <p:nvSpPr>
            <p:cNvPr id="91" name="Rectángulo 90"/>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92" name="Conector recto de flecha 91"/>
            <p:cNvCxnSpPr>
              <a:endCxn id="103" idx="1"/>
            </p:cNvCxnSpPr>
            <p:nvPr/>
          </p:nvCxnSpPr>
          <p:spPr>
            <a:xfrm flipV="1">
              <a:off x="3983819" y="2272312"/>
              <a:ext cx="1387566"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Grupo 92"/>
            <p:cNvGrpSpPr/>
            <p:nvPr/>
          </p:nvGrpSpPr>
          <p:grpSpPr>
            <a:xfrm>
              <a:off x="3297389" y="2529226"/>
              <a:ext cx="401099" cy="716369"/>
              <a:chOff x="3507262" y="4997726"/>
              <a:chExt cx="427586" cy="761999"/>
            </a:xfrm>
          </p:grpSpPr>
          <p:sp>
            <p:nvSpPr>
              <p:cNvPr id="99" name="Rectángulo 9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00" name="Conector recto de flecha 99"/>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4" name="Grupo 93"/>
            <p:cNvGrpSpPr/>
            <p:nvPr/>
          </p:nvGrpSpPr>
          <p:grpSpPr>
            <a:xfrm>
              <a:off x="3732758" y="2529228"/>
              <a:ext cx="401099" cy="1007948"/>
              <a:chOff x="3507262" y="4997726"/>
              <a:chExt cx="427586" cy="1072150"/>
            </a:xfrm>
          </p:grpSpPr>
          <p:sp>
            <p:nvSpPr>
              <p:cNvPr id="95" name="Rectángulo 9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96" name="Grupo 95"/>
              <p:cNvGrpSpPr/>
              <p:nvPr/>
            </p:nvGrpSpPr>
            <p:grpSpPr>
              <a:xfrm>
                <a:off x="3628583" y="5226326"/>
                <a:ext cx="252925" cy="843550"/>
                <a:chOff x="1588171" y="3737833"/>
                <a:chExt cx="252925" cy="843550"/>
              </a:xfrm>
            </p:grpSpPr>
            <p:cxnSp>
              <p:nvCxnSpPr>
                <p:cNvPr id="97" name="Conector recto de flecha 96"/>
                <p:cNvCxnSpPr>
                  <a:endCxn id="98"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ectángulo 97"/>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01" name="Grupo 100"/>
          <p:cNvGrpSpPr/>
          <p:nvPr/>
        </p:nvGrpSpPr>
        <p:grpSpPr>
          <a:xfrm>
            <a:off x="1905000" y="3657600"/>
            <a:ext cx="824144" cy="1066801"/>
            <a:chOff x="3289429" y="2057399"/>
            <a:chExt cx="1205144" cy="1479777"/>
          </a:xfrm>
        </p:grpSpPr>
        <p:sp>
          <p:nvSpPr>
            <p:cNvPr id="102" name="Rectángulo 101"/>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03" name="Rectángulo 102"/>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G</a:t>
              </a:r>
              <a:endParaRPr lang="es-UY" sz="1200" dirty="0"/>
            </a:p>
          </p:txBody>
        </p:sp>
        <p:sp>
          <p:nvSpPr>
            <p:cNvPr id="104" name="Rectángulo 103"/>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05" name="Conector recto de flecha 104"/>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Grupo 105"/>
            <p:cNvGrpSpPr/>
            <p:nvPr/>
          </p:nvGrpSpPr>
          <p:grpSpPr>
            <a:xfrm>
              <a:off x="3297389" y="2529226"/>
              <a:ext cx="401099" cy="716369"/>
              <a:chOff x="3507262" y="4997726"/>
              <a:chExt cx="427586" cy="761999"/>
            </a:xfrm>
          </p:grpSpPr>
          <p:sp>
            <p:nvSpPr>
              <p:cNvPr id="112" name="Rectángulo 11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13" name="Conector recto de flecha 112"/>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7" name="Grupo 106"/>
            <p:cNvGrpSpPr/>
            <p:nvPr/>
          </p:nvGrpSpPr>
          <p:grpSpPr>
            <a:xfrm>
              <a:off x="3732758" y="2529228"/>
              <a:ext cx="401099" cy="1007948"/>
              <a:chOff x="3507262" y="4997726"/>
              <a:chExt cx="427586" cy="1072150"/>
            </a:xfrm>
          </p:grpSpPr>
          <p:sp>
            <p:nvSpPr>
              <p:cNvPr id="108" name="Rectángulo 107"/>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09" name="Grupo 108"/>
              <p:cNvGrpSpPr/>
              <p:nvPr/>
            </p:nvGrpSpPr>
            <p:grpSpPr>
              <a:xfrm>
                <a:off x="3628583" y="5226326"/>
                <a:ext cx="252925" cy="843550"/>
                <a:chOff x="1588171" y="3737833"/>
                <a:chExt cx="252925" cy="843550"/>
              </a:xfrm>
            </p:grpSpPr>
            <p:cxnSp>
              <p:nvCxnSpPr>
                <p:cNvPr id="110" name="Conector recto de flecha 109"/>
                <p:cNvCxnSpPr>
                  <a:endCxn id="111"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Rectángulo 110"/>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14" name="Grupo 113"/>
          <p:cNvGrpSpPr/>
          <p:nvPr/>
        </p:nvGrpSpPr>
        <p:grpSpPr>
          <a:xfrm>
            <a:off x="4275252" y="3657758"/>
            <a:ext cx="824144" cy="1066801"/>
            <a:chOff x="3289429" y="2057399"/>
            <a:chExt cx="1205144" cy="1479777"/>
          </a:xfrm>
        </p:grpSpPr>
        <p:sp>
          <p:nvSpPr>
            <p:cNvPr id="115" name="Rectángulo 114"/>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16" name="Rectángulo 115"/>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H</a:t>
              </a:r>
              <a:endParaRPr lang="es-UY" sz="1200" dirty="0"/>
            </a:p>
          </p:txBody>
        </p:sp>
        <p:sp>
          <p:nvSpPr>
            <p:cNvPr id="117" name="Rectángulo 116"/>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18" name="Conector recto de flecha 117"/>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9" name="Grupo 118"/>
            <p:cNvGrpSpPr/>
            <p:nvPr/>
          </p:nvGrpSpPr>
          <p:grpSpPr>
            <a:xfrm>
              <a:off x="3297389" y="2529226"/>
              <a:ext cx="401099" cy="716369"/>
              <a:chOff x="3507262" y="4997726"/>
              <a:chExt cx="427586" cy="761999"/>
            </a:xfrm>
          </p:grpSpPr>
          <p:sp>
            <p:nvSpPr>
              <p:cNvPr id="125" name="Rectángulo 12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26" name="Conector recto de flecha 125"/>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Grupo 119"/>
            <p:cNvGrpSpPr/>
            <p:nvPr/>
          </p:nvGrpSpPr>
          <p:grpSpPr>
            <a:xfrm>
              <a:off x="3732758" y="2529228"/>
              <a:ext cx="401099" cy="1007948"/>
              <a:chOff x="3507262" y="4997726"/>
              <a:chExt cx="427586" cy="1072150"/>
            </a:xfrm>
          </p:grpSpPr>
          <p:sp>
            <p:nvSpPr>
              <p:cNvPr id="121" name="Rectángulo 12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22" name="Grupo 121"/>
              <p:cNvGrpSpPr/>
              <p:nvPr/>
            </p:nvGrpSpPr>
            <p:grpSpPr>
              <a:xfrm>
                <a:off x="3628583" y="5226326"/>
                <a:ext cx="252925" cy="843550"/>
                <a:chOff x="1588171" y="3737833"/>
                <a:chExt cx="252925" cy="843550"/>
              </a:xfrm>
            </p:grpSpPr>
            <p:cxnSp>
              <p:nvCxnSpPr>
                <p:cNvPr id="123" name="Conector recto de flecha 122"/>
                <p:cNvCxnSpPr>
                  <a:endCxn id="124"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Rectángulo 123"/>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27" name="Grupo 126"/>
          <p:cNvGrpSpPr/>
          <p:nvPr/>
        </p:nvGrpSpPr>
        <p:grpSpPr>
          <a:xfrm>
            <a:off x="6423337" y="3657600"/>
            <a:ext cx="1323942" cy="1066801"/>
            <a:chOff x="3289429" y="2057399"/>
            <a:chExt cx="1935998" cy="1479777"/>
          </a:xfrm>
        </p:grpSpPr>
        <p:sp>
          <p:nvSpPr>
            <p:cNvPr id="128" name="Rectángulo 127"/>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29" name="Rectángulo 128"/>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I</a:t>
              </a:r>
              <a:endParaRPr lang="es-UY" sz="1200" dirty="0"/>
            </a:p>
          </p:txBody>
        </p:sp>
        <p:sp>
          <p:nvSpPr>
            <p:cNvPr id="130" name="Rectángulo 129"/>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31" name="Conector recto de flecha 130"/>
            <p:cNvCxnSpPr>
              <a:endCxn id="142" idx="1"/>
            </p:cNvCxnSpPr>
            <p:nvPr/>
          </p:nvCxnSpPr>
          <p:spPr>
            <a:xfrm flipV="1">
              <a:off x="3983819" y="2272312"/>
              <a:ext cx="1241608"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2" name="Grupo 131"/>
            <p:cNvGrpSpPr/>
            <p:nvPr/>
          </p:nvGrpSpPr>
          <p:grpSpPr>
            <a:xfrm>
              <a:off x="3297389" y="2529226"/>
              <a:ext cx="401099" cy="716369"/>
              <a:chOff x="3507262" y="4997726"/>
              <a:chExt cx="427586" cy="761999"/>
            </a:xfrm>
          </p:grpSpPr>
          <p:sp>
            <p:nvSpPr>
              <p:cNvPr id="138" name="Rectángulo 137"/>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39" name="Conector recto de flecha 138"/>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3" name="Grupo 132"/>
            <p:cNvGrpSpPr/>
            <p:nvPr/>
          </p:nvGrpSpPr>
          <p:grpSpPr>
            <a:xfrm>
              <a:off x="3732758" y="2529228"/>
              <a:ext cx="401099" cy="1007948"/>
              <a:chOff x="3507262" y="4997726"/>
              <a:chExt cx="427586" cy="1072150"/>
            </a:xfrm>
          </p:grpSpPr>
          <p:sp>
            <p:nvSpPr>
              <p:cNvPr id="134" name="Rectángulo 133"/>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35" name="Grupo 134"/>
              <p:cNvGrpSpPr/>
              <p:nvPr/>
            </p:nvGrpSpPr>
            <p:grpSpPr>
              <a:xfrm>
                <a:off x="3628583" y="5226326"/>
                <a:ext cx="252925" cy="843550"/>
                <a:chOff x="1588171" y="3737833"/>
                <a:chExt cx="252925" cy="843550"/>
              </a:xfrm>
            </p:grpSpPr>
            <p:cxnSp>
              <p:nvCxnSpPr>
                <p:cNvPr id="136" name="Conector recto de flecha 135"/>
                <p:cNvCxnSpPr>
                  <a:endCxn id="137"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Rectángulo 136"/>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40" name="Grupo 139"/>
          <p:cNvGrpSpPr/>
          <p:nvPr/>
        </p:nvGrpSpPr>
        <p:grpSpPr>
          <a:xfrm>
            <a:off x="7747280" y="3657600"/>
            <a:ext cx="824144" cy="1600199"/>
            <a:chOff x="3289429" y="2057399"/>
            <a:chExt cx="1205144" cy="2219663"/>
          </a:xfrm>
        </p:grpSpPr>
        <p:sp>
          <p:nvSpPr>
            <p:cNvPr id="141" name="Rectángulo 140"/>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42" name="Rectángulo 141"/>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J</a:t>
              </a:r>
              <a:endParaRPr lang="es-UY" sz="1200" dirty="0"/>
            </a:p>
          </p:txBody>
        </p:sp>
        <p:sp>
          <p:nvSpPr>
            <p:cNvPr id="143" name="Rectángulo 142"/>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44" name="Conector recto de flecha 143"/>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upo 144"/>
            <p:cNvGrpSpPr/>
            <p:nvPr/>
          </p:nvGrpSpPr>
          <p:grpSpPr>
            <a:xfrm>
              <a:off x="3297389" y="2529225"/>
              <a:ext cx="401099" cy="1747837"/>
              <a:chOff x="3507262" y="4997726"/>
              <a:chExt cx="427586" cy="1859168"/>
            </a:xfrm>
          </p:grpSpPr>
          <p:sp>
            <p:nvSpPr>
              <p:cNvPr id="151" name="Rectángulo 15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52" name="Conector recto de flecha 151"/>
              <p:cNvCxnSpPr>
                <a:endCxn id="155" idx="0"/>
              </p:cNvCxnSpPr>
              <p:nvPr/>
            </p:nvCxnSpPr>
            <p:spPr>
              <a:xfrm>
                <a:off x="3729108" y="5226328"/>
                <a:ext cx="85586" cy="16305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upo 145"/>
            <p:cNvGrpSpPr/>
            <p:nvPr/>
          </p:nvGrpSpPr>
          <p:grpSpPr>
            <a:xfrm>
              <a:off x="3732758" y="2529228"/>
              <a:ext cx="401099" cy="1007948"/>
              <a:chOff x="3507262" y="4997726"/>
              <a:chExt cx="427586" cy="1072150"/>
            </a:xfrm>
          </p:grpSpPr>
          <p:sp>
            <p:nvSpPr>
              <p:cNvPr id="147" name="Rectángulo 14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48" name="Grupo 147"/>
              <p:cNvGrpSpPr/>
              <p:nvPr/>
            </p:nvGrpSpPr>
            <p:grpSpPr>
              <a:xfrm>
                <a:off x="3628583" y="5226326"/>
                <a:ext cx="252925" cy="843550"/>
                <a:chOff x="1588171" y="3737833"/>
                <a:chExt cx="252925" cy="843550"/>
              </a:xfrm>
            </p:grpSpPr>
            <p:cxnSp>
              <p:nvCxnSpPr>
                <p:cNvPr id="149" name="Conector recto de flecha 148"/>
                <p:cNvCxnSpPr>
                  <a:endCxn id="150"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Rectángulo 149"/>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53" name="Grupo 152"/>
          <p:cNvGrpSpPr/>
          <p:nvPr/>
        </p:nvGrpSpPr>
        <p:grpSpPr>
          <a:xfrm>
            <a:off x="7810070" y="5257800"/>
            <a:ext cx="824144" cy="1066801"/>
            <a:chOff x="3289429" y="2057399"/>
            <a:chExt cx="1205144" cy="1479777"/>
          </a:xfrm>
        </p:grpSpPr>
        <p:sp>
          <p:nvSpPr>
            <p:cNvPr id="154" name="Rectángulo 153"/>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55" name="Rectángulo 154"/>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K</a:t>
              </a:r>
              <a:endParaRPr lang="es-UY" sz="1200" dirty="0"/>
            </a:p>
          </p:txBody>
        </p:sp>
        <p:sp>
          <p:nvSpPr>
            <p:cNvPr id="156" name="Rectángulo 155"/>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57" name="Conector recto de flecha 156"/>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8" name="Grupo 157"/>
            <p:cNvGrpSpPr/>
            <p:nvPr/>
          </p:nvGrpSpPr>
          <p:grpSpPr>
            <a:xfrm>
              <a:off x="3297389" y="2529226"/>
              <a:ext cx="401099" cy="716369"/>
              <a:chOff x="3507262" y="4997726"/>
              <a:chExt cx="427586" cy="761999"/>
            </a:xfrm>
          </p:grpSpPr>
          <p:sp>
            <p:nvSpPr>
              <p:cNvPr id="164" name="Rectángulo 163"/>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65" name="Conector recto de flecha 164"/>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9" name="Grupo 158"/>
            <p:cNvGrpSpPr/>
            <p:nvPr/>
          </p:nvGrpSpPr>
          <p:grpSpPr>
            <a:xfrm>
              <a:off x="3732758" y="2529228"/>
              <a:ext cx="401099" cy="1007948"/>
              <a:chOff x="3507262" y="4997726"/>
              <a:chExt cx="427586" cy="1072150"/>
            </a:xfrm>
          </p:grpSpPr>
          <p:sp>
            <p:nvSpPr>
              <p:cNvPr id="160" name="Rectángulo 159"/>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61" name="Grupo 160"/>
              <p:cNvGrpSpPr/>
              <p:nvPr/>
            </p:nvGrpSpPr>
            <p:grpSpPr>
              <a:xfrm>
                <a:off x="3628583" y="5226326"/>
                <a:ext cx="252925" cy="843550"/>
                <a:chOff x="1588171" y="3737833"/>
                <a:chExt cx="252925" cy="843550"/>
              </a:xfrm>
            </p:grpSpPr>
            <p:cxnSp>
              <p:nvCxnSpPr>
                <p:cNvPr id="162" name="Conector recto de flecha 161"/>
                <p:cNvCxnSpPr>
                  <a:endCxn id="163"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Rectángulo 162"/>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sp>
        <p:nvSpPr>
          <p:cNvPr id="23" name="Rectángulo 22"/>
          <p:cNvSpPr/>
          <p:nvPr/>
        </p:nvSpPr>
        <p:spPr>
          <a:xfrm>
            <a:off x="4642536" y="1198387"/>
            <a:ext cx="4442242" cy="369332"/>
          </a:xfrm>
          <a:prstGeom prst="rect">
            <a:avLst/>
          </a:prstGeom>
        </p:spPr>
        <p:txBody>
          <a:bodyPr wrap="none">
            <a:spAutoFit/>
          </a:bodyPr>
          <a:lstStyle/>
          <a:p>
            <a:r>
              <a:rPr lang="es-419" dirty="0"/>
              <a:t>PRIMER HIJO – SIGUIENTE HERMANO</a:t>
            </a:r>
            <a:endParaRPr lang="es-UY" dirty="0"/>
          </a:p>
        </p:txBody>
      </p:sp>
      <p:sp>
        <p:nvSpPr>
          <p:cNvPr id="2" name="CuadroTexto 1"/>
          <p:cNvSpPr txBox="1"/>
          <p:nvPr/>
        </p:nvSpPr>
        <p:spPr>
          <a:xfrm>
            <a:off x="510400" y="5043402"/>
            <a:ext cx="1261949" cy="369332"/>
          </a:xfrm>
          <a:prstGeom prst="rect">
            <a:avLst/>
          </a:prstGeom>
          <a:noFill/>
        </p:spPr>
        <p:txBody>
          <a:bodyPr wrap="none" rtlCol="0">
            <a:spAutoFit/>
          </a:bodyPr>
          <a:lstStyle/>
          <a:p>
            <a:r>
              <a:rPr lang="es-419" dirty="0"/>
              <a:t>Ventajas?</a:t>
            </a:r>
            <a:endParaRPr lang="es-UY" dirty="0"/>
          </a:p>
        </p:txBody>
      </p:sp>
      <p:sp>
        <p:nvSpPr>
          <p:cNvPr id="166" name="CuadroTexto 165"/>
          <p:cNvSpPr txBox="1"/>
          <p:nvPr/>
        </p:nvSpPr>
        <p:spPr>
          <a:xfrm>
            <a:off x="510400" y="5452067"/>
            <a:ext cx="1672253" cy="369332"/>
          </a:xfrm>
          <a:prstGeom prst="rect">
            <a:avLst/>
          </a:prstGeom>
          <a:noFill/>
        </p:spPr>
        <p:txBody>
          <a:bodyPr wrap="none" rtlCol="0">
            <a:spAutoFit/>
          </a:bodyPr>
          <a:lstStyle/>
          <a:p>
            <a:r>
              <a:rPr lang="es-419" dirty="0"/>
              <a:t>Desventajas?</a:t>
            </a:r>
            <a:endParaRPr lang="es-UY" dirty="0"/>
          </a:p>
        </p:txBody>
      </p:sp>
    </p:spTree>
    <p:extLst>
      <p:ext uri="{BB962C8B-B14F-4D97-AF65-F5344CB8AC3E}">
        <p14:creationId xmlns:p14="http://schemas.microsoft.com/office/powerpoint/2010/main" val="3219689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s-ES" sz="3200"/>
              <a:t>Representación</a:t>
            </a:r>
            <a:r>
              <a:rPr lang="es-ES"/>
              <a:t> de árboles genéricos</a:t>
            </a:r>
            <a:endParaRPr lang="en-US" dirty="0"/>
          </a:p>
        </p:txBody>
      </p:sp>
      <p:grpSp>
        <p:nvGrpSpPr>
          <p:cNvPr id="11" name="Grupo 10"/>
          <p:cNvGrpSpPr/>
          <p:nvPr/>
        </p:nvGrpSpPr>
        <p:grpSpPr>
          <a:xfrm>
            <a:off x="1117941" y="884237"/>
            <a:ext cx="3211403" cy="1173162"/>
            <a:chOff x="-201455" y="2057399"/>
            <a:chExt cx="4696028" cy="1627312"/>
          </a:xfrm>
        </p:grpSpPr>
        <p:sp>
          <p:nvSpPr>
            <p:cNvPr id="7" name="Rectángulo 6"/>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9" name="Rectángulo 8"/>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A</a:t>
              </a:r>
              <a:endParaRPr lang="es-UY" sz="1200" dirty="0"/>
            </a:p>
          </p:txBody>
        </p:sp>
        <p:sp>
          <p:nvSpPr>
            <p:cNvPr id="48" name="Rectángulo 47"/>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0" name="Conector recto de flecha 49"/>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upo 9"/>
            <p:cNvGrpSpPr/>
            <p:nvPr/>
          </p:nvGrpSpPr>
          <p:grpSpPr>
            <a:xfrm>
              <a:off x="-201455" y="2529226"/>
              <a:ext cx="3899943" cy="1155485"/>
              <a:chOff x="-222632" y="4997726"/>
              <a:chExt cx="4157480" cy="1229085"/>
            </a:xfrm>
          </p:grpSpPr>
          <p:sp>
            <p:nvSpPr>
              <p:cNvPr id="52" name="Rectángulo 5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4" name="Conector recto de flecha 53"/>
              <p:cNvCxnSpPr/>
              <p:nvPr/>
            </p:nvCxnSpPr>
            <p:spPr>
              <a:xfrm flipH="1">
                <a:off x="-222632" y="5226326"/>
                <a:ext cx="3951740" cy="10004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Grupo 70"/>
            <p:cNvGrpSpPr/>
            <p:nvPr/>
          </p:nvGrpSpPr>
          <p:grpSpPr>
            <a:xfrm>
              <a:off x="3732758" y="2529228"/>
              <a:ext cx="401099" cy="1007948"/>
              <a:chOff x="3507262" y="4997726"/>
              <a:chExt cx="427586" cy="1072150"/>
            </a:xfrm>
          </p:grpSpPr>
          <p:sp>
            <p:nvSpPr>
              <p:cNvPr id="72" name="Rectángulo 7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73" name="Grupo 72"/>
              <p:cNvGrpSpPr/>
              <p:nvPr/>
            </p:nvGrpSpPr>
            <p:grpSpPr>
              <a:xfrm>
                <a:off x="3628583" y="5226326"/>
                <a:ext cx="252925" cy="843550"/>
                <a:chOff x="1588171" y="3737833"/>
                <a:chExt cx="252925" cy="843550"/>
              </a:xfrm>
            </p:grpSpPr>
            <p:cxnSp>
              <p:nvCxnSpPr>
                <p:cNvPr id="74" name="Conector recto de flecha 73"/>
                <p:cNvCxnSpPr>
                  <a:endCxn id="75"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ángulo 74"/>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25" name="Grupo 24"/>
          <p:cNvGrpSpPr/>
          <p:nvPr/>
        </p:nvGrpSpPr>
        <p:grpSpPr>
          <a:xfrm>
            <a:off x="621115" y="2057400"/>
            <a:ext cx="2176361" cy="1600199"/>
            <a:chOff x="2971983" y="2057399"/>
            <a:chExt cx="3182486" cy="2219663"/>
          </a:xfrm>
        </p:grpSpPr>
        <p:sp>
          <p:nvSpPr>
            <p:cNvPr id="26" name="Rectángulo 25"/>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27" name="Rectángulo 26"/>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B</a:t>
              </a:r>
              <a:endParaRPr lang="es-UY" sz="1200" dirty="0"/>
            </a:p>
          </p:txBody>
        </p:sp>
        <p:sp>
          <p:nvSpPr>
            <p:cNvPr id="28" name="Rectángulo 27"/>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9" name="Conector recto de flecha 28"/>
            <p:cNvCxnSpPr>
              <a:endCxn id="40" idx="1"/>
            </p:cNvCxnSpPr>
            <p:nvPr/>
          </p:nvCxnSpPr>
          <p:spPr>
            <a:xfrm flipV="1">
              <a:off x="3983815" y="2272312"/>
              <a:ext cx="2170654"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upo 29"/>
            <p:cNvGrpSpPr/>
            <p:nvPr/>
          </p:nvGrpSpPr>
          <p:grpSpPr>
            <a:xfrm>
              <a:off x="2971983" y="2529225"/>
              <a:ext cx="726509" cy="1747837"/>
              <a:chOff x="3160364" y="4997726"/>
              <a:chExt cx="774484" cy="1859168"/>
            </a:xfrm>
          </p:grpSpPr>
          <p:sp>
            <p:nvSpPr>
              <p:cNvPr id="36" name="Rectángulo 35"/>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37" name="Conector recto de flecha 36"/>
              <p:cNvCxnSpPr>
                <a:endCxn id="90" idx="0"/>
              </p:cNvCxnSpPr>
              <p:nvPr/>
            </p:nvCxnSpPr>
            <p:spPr>
              <a:xfrm flipH="1">
                <a:off x="3160364" y="5226328"/>
                <a:ext cx="568739" cy="16305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upo 30"/>
            <p:cNvGrpSpPr/>
            <p:nvPr/>
          </p:nvGrpSpPr>
          <p:grpSpPr>
            <a:xfrm>
              <a:off x="3732758" y="2529228"/>
              <a:ext cx="401099" cy="1007948"/>
              <a:chOff x="3507262" y="4997726"/>
              <a:chExt cx="427586" cy="1072150"/>
            </a:xfrm>
          </p:grpSpPr>
          <p:sp>
            <p:nvSpPr>
              <p:cNvPr id="32" name="Rectángulo 3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33" name="Grupo 32"/>
              <p:cNvGrpSpPr/>
              <p:nvPr/>
            </p:nvGrpSpPr>
            <p:grpSpPr>
              <a:xfrm>
                <a:off x="3628583" y="5226326"/>
                <a:ext cx="252925" cy="843550"/>
                <a:chOff x="1588171" y="3737833"/>
                <a:chExt cx="252925" cy="843550"/>
              </a:xfrm>
            </p:grpSpPr>
            <p:cxnSp>
              <p:nvCxnSpPr>
                <p:cNvPr id="34" name="Conector recto de flecha 33"/>
                <p:cNvCxnSpPr>
                  <a:endCxn id="35"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ángulo 34"/>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38" name="Grupo 37"/>
          <p:cNvGrpSpPr/>
          <p:nvPr/>
        </p:nvGrpSpPr>
        <p:grpSpPr>
          <a:xfrm>
            <a:off x="2797475" y="2057400"/>
            <a:ext cx="2051479" cy="1066801"/>
            <a:chOff x="3289429" y="2057399"/>
            <a:chExt cx="2999874" cy="1479777"/>
          </a:xfrm>
        </p:grpSpPr>
        <p:sp>
          <p:nvSpPr>
            <p:cNvPr id="39" name="Rectángulo 38"/>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40" name="Rectángulo 39"/>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C</a:t>
              </a:r>
              <a:endParaRPr lang="es-UY" sz="1200" dirty="0"/>
            </a:p>
          </p:txBody>
        </p:sp>
        <p:sp>
          <p:nvSpPr>
            <p:cNvPr id="41" name="Rectángulo 40"/>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42" name="Conector recto de flecha 41"/>
            <p:cNvCxnSpPr>
              <a:endCxn id="59" idx="1"/>
            </p:cNvCxnSpPr>
            <p:nvPr/>
          </p:nvCxnSpPr>
          <p:spPr>
            <a:xfrm flipV="1">
              <a:off x="3983819" y="2272312"/>
              <a:ext cx="2305484"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upo 42"/>
            <p:cNvGrpSpPr/>
            <p:nvPr/>
          </p:nvGrpSpPr>
          <p:grpSpPr>
            <a:xfrm>
              <a:off x="3297389" y="2529226"/>
              <a:ext cx="401099" cy="716369"/>
              <a:chOff x="3507262" y="4997726"/>
              <a:chExt cx="427586" cy="761999"/>
            </a:xfrm>
          </p:grpSpPr>
          <p:sp>
            <p:nvSpPr>
              <p:cNvPr id="51" name="Rectángulo 5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6" name="Conector recto de flecha 55"/>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upo 43"/>
            <p:cNvGrpSpPr/>
            <p:nvPr/>
          </p:nvGrpSpPr>
          <p:grpSpPr>
            <a:xfrm>
              <a:off x="3732758" y="2529228"/>
              <a:ext cx="401099" cy="1007948"/>
              <a:chOff x="3507262" y="4997726"/>
              <a:chExt cx="427586" cy="1072150"/>
            </a:xfrm>
          </p:grpSpPr>
          <p:sp>
            <p:nvSpPr>
              <p:cNvPr id="45" name="Rectángulo 4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46" name="Grupo 45"/>
              <p:cNvGrpSpPr/>
              <p:nvPr/>
            </p:nvGrpSpPr>
            <p:grpSpPr>
              <a:xfrm>
                <a:off x="3628583" y="5226326"/>
                <a:ext cx="252925" cy="843550"/>
                <a:chOff x="1588171" y="3737833"/>
                <a:chExt cx="252925" cy="843550"/>
              </a:xfrm>
            </p:grpSpPr>
            <p:cxnSp>
              <p:nvCxnSpPr>
                <p:cNvPr id="47" name="Conector recto de flecha 46"/>
                <p:cNvCxnSpPr>
                  <a:endCxn id="49"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ángulo 48"/>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57" name="Grupo 56"/>
          <p:cNvGrpSpPr/>
          <p:nvPr/>
        </p:nvGrpSpPr>
        <p:grpSpPr>
          <a:xfrm>
            <a:off x="4415124" y="2057400"/>
            <a:ext cx="2611602" cy="1600357"/>
            <a:chOff x="2655040" y="2057399"/>
            <a:chExt cx="3818940" cy="2219882"/>
          </a:xfrm>
        </p:grpSpPr>
        <p:sp>
          <p:nvSpPr>
            <p:cNvPr id="58" name="Rectángulo 57"/>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59" name="Rectángulo 58"/>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D</a:t>
              </a:r>
              <a:endParaRPr lang="es-UY" sz="1200" dirty="0"/>
            </a:p>
          </p:txBody>
        </p:sp>
        <p:sp>
          <p:nvSpPr>
            <p:cNvPr id="60" name="Rectángulo 59"/>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61" name="Conector recto de flecha 60"/>
            <p:cNvCxnSpPr>
              <a:endCxn id="77" idx="1"/>
            </p:cNvCxnSpPr>
            <p:nvPr/>
          </p:nvCxnSpPr>
          <p:spPr>
            <a:xfrm flipV="1">
              <a:off x="3983821" y="2272312"/>
              <a:ext cx="2490159"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upo 61"/>
            <p:cNvGrpSpPr/>
            <p:nvPr/>
          </p:nvGrpSpPr>
          <p:grpSpPr>
            <a:xfrm>
              <a:off x="2655040" y="2529225"/>
              <a:ext cx="1043448" cy="1748056"/>
              <a:chOff x="2822495" y="4997726"/>
              <a:chExt cx="1112353" cy="1859401"/>
            </a:xfrm>
          </p:grpSpPr>
          <p:sp>
            <p:nvSpPr>
              <p:cNvPr id="68" name="Rectángulo 67"/>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69" name="Conector recto de flecha 68"/>
              <p:cNvCxnSpPr>
                <a:endCxn id="116" idx="0"/>
              </p:cNvCxnSpPr>
              <p:nvPr/>
            </p:nvCxnSpPr>
            <p:spPr>
              <a:xfrm flipH="1">
                <a:off x="2822495" y="5226328"/>
                <a:ext cx="906619" cy="16307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Grupo 62"/>
            <p:cNvGrpSpPr/>
            <p:nvPr/>
          </p:nvGrpSpPr>
          <p:grpSpPr>
            <a:xfrm>
              <a:off x="3732758" y="2529228"/>
              <a:ext cx="401099" cy="1007948"/>
              <a:chOff x="3507262" y="4997726"/>
              <a:chExt cx="427586" cy="1072150"/>
            </a:xfrm>
          </p:grpSpPr>
          <p:sp>
            <p:nvSpPr>
              <p:cNvPr id="64" name="Rectángulo 63"/>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65" name="Grupo 64"/>
              <p:cNvGrpSpPr/>
              <p:nvPr/>
            </p:nvGrpSpPr>
            <p:grpSpPr>
              <a:xfrm>
                <a:off x="3628583" y="5226326"/>
                <a:ext cx="252925" cy="843550"/>
                <a:chOff x="1588171" y="3737833"/>
                <a:chExt cx="252925" cy="843550"/>
              </a:xfrm>
            </p:grpSpPr>
            <p:cxnSp>
              <p:nvCxnSpPr>
                <p:cNvPr id="66" name="Conector recto de flecha 65"/>
                <p:cNvCxnSpPr>
                  <a:endCxn id="67"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ángulo 66"/>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70" name="Grupo 69"/>
          <p:cNvGrpSpPr/>
          <p:nvPr/>
        </p:nvGrpSpPr>
        <p:grpSpPr>
          <a:xfrm>
            <a:off x="6563208" y="2057400"/>
            <a:ext cx="1287661" cy="1600199"/>
            <a:chOff x="2611630" y="2057399"/>
            <a:chExt cx="1882943" cy="2219663"/>
          </a:xfrm>
        </p:grpSpPr>
        <p:sp>
          <p:nvSpPr>
            <p:cNvPr id="76" name="Rectángulo 75"/>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77" name="Rectángulo 76"/>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E</a:t>
              </a:r>
              <a:endParaRPr lang="es-UY" sz="1200" dirty="0"/>
            </a:p>
          </p:txBody>
        </p:sp>
        <p:sp>
          <p:nvSpPr>
            <p:cNvPr id="78" name="Rectángulo 77"/>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79" name="Conector recto de flecha 78"/>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Grupo 79"/>
            <p:cNvGrpSpPr/>
            <p:nvPr/>
          </p:nvGrpSpPr>
          <p:grpSpPr>
            <a:xfrm>
              <a:off x="2611630" y="2529225"/>
              <a:ext cx="1086858" cy="1747837"/>
              <a:chOff x="2776218" y="4997726"/>
              <a:chExt cx="1158630" cy="1859168"/>
            </a:xfrm>
          </p:grpSpPr>
          <p:sp>
            <p:nvSpPr>
              <p:cNvPr id="86" name="Rectángulo 85"/>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87" name="Conector recto de flecha 86"/>
              <p:cNvCxnSpPr>
                <a:endCxn id="129" idx="0"/>
              </p:cNvCxnSpPr>
              <p:nvPr/>
            </p:nvCxnSpPr>
            <p:spPr>
              <a:xfrm flipH="1">
                <a:off x="2776218" y="5226328"/>
                <a:ext cx="952890" cy="16305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upo 80"/>
            <p:cNvGrpSpPr/>
            <p:nvPr/>
          </p:nvGrpSpPr>
          <p:grpSpPr>
            <a:xfrm>
              <a:off x="3732758" y="2529228"/>
              <a:ext cx="401099" cy="1007948"/>
              <a:chOff x="3507262" y="4997726"/>
              <a:chExt cx="427586" cy="1072150"/>
            </a:xfrm>
          </p:grpSpPr>
          <p:sp>
            <p:nvSpPr>
              <p:cNvPr id="82" name="Rectángulo 8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83" name="Grupo 82"/>
              <p:cNvGrpSpPr/>
              <p:nvPr/>
            </p:nvGrpSpPr>
            <p:grpSpPr>
              <a:xfrm>
                <a:off x="3628583" y="5226326"/>
                <a:ext cx="252925" cy="843550"/>
                <a:chOff x="1588171" y="3737833"/>
                <a:chExt cx="252925" cy="843550"/>
              </a:xfrm>
            </p:grpSpPr>
            <p:cxnSp>
              <p:nvCxnSpPr>
                <p:cNvPr id="84" name="Conector recto de flecha 83"/>
                <p:cNvCxnSpPr>
                  <a:endCxn id="85"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Rectángulo 84"/>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88" name="Grupo 87"/>
          <p:cNvGrpSpPr/>
          <p:nvPr/>
        </p:nvGrpSpPr>
        <p:grpSpPr>
          <a:xfrm>
            <a:off x="481243" y="3657600"/>
            <a:ext cx="1423756" cy="1066801"/>
            <a:chOff x="3289429" y="2057399"/>
            <a:chExt cx="2081956" cy="1479777"/>
          </a:xfrm>
        </p:grpSpPr>
        <p:sp>
          <p:nvSpPr>
            <p:cNvPr id="89" name="Rectángulo 88"/>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90" name="Rectángulo 89"/>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F</a:t>
              </a:r>
              <a:endParaRPr lang="es-UY" sz="1200" dirty="0"/>
            </a:p>
          </p:txBody>
        </p:sp>
        <p:sp>
          <p:nvSpPr>
            <p:cNvPr id="91" name="Rectángulo 90"/>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92" name="Conector recto de flecha 91"/>
            <p:cNvCxnSpPr>
              <a:endCxn id="103" idx="1"/>
            </p:cNvCxnSpPr>
            <p:nvPr/>
          </p:nvCxnSpPr>
          <p:spPr>
            <a:xfrm flipV="1">
              <a:off x="3983819" y="2272312"/>
              <a:ext cx="1387566"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Grupo 92"/>
            <p:cNvGrpSpPr/>
            <p:nvPr/>
          </p:nvGrpSpPr>
          <p:grpSpPr>
            <a:xfrm>
              <a:off x="3297389" y="2529226"/>
              <a:ext cx="401099" cy="716369"/>
              <a:chOff x="3507262" y="4997726"/>
              <a:chExt cx="427586" cy="761999"/>
            </a:xfrm>
          </p:grpSpPr>
          <p:sp>
            <p:nvSpPr>
              <p:cNvPr id="99" name="Rectángulo 9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00" name="Conector recto de flecha 99"/>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4" name="Grupo 93"/>
            <p:cNvGrpSpPr/>
            <p:nvPr/>
          </p:nvGrpSpPr>
          <p:grpSpPr>
            <a:xfrm>
              <a:off x="3732758" y="2529228"/>
              <a:ext cx="401099" cy="1007948"/>
              <a:chOff x="3507262" y="4997726"/>
              <a:chExt cx="427586" cy="1072150"/>
            </a:xfrm>
          </p:grpSpPr>
          <p:sp>
            <p:nvSpPr>
              <p:cNvPr id="95" name="Rectángulo 9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96" name="Grupo 95"/>
              <p:cNvGrpSpPr/>
              <p:nvPr/>
            </p:nvGrpSpPr>
            <p:grpSpPr>
              <a:xfrm>
                <a:off x="3628583" y="5226326"/>
                <a:ext cx="252925" cy="843550"/>
                <a:chOff x="1588171" y="3737833"/>
                <a:chExt cx="252925" cy="843550"/>
              </a:xfrm>
            </p:grpSpPr>
            <p:cxnSp>
              <p:nvCxnSpPr>
                <p:cNvPr id="97" name="Conector recto de flecha 96"/>
                <p:cNvCxnSpPr>
                  <a:endCxn id="98"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ectángulo 97"/>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01" name="Grupo 100"/>
          <p:cNvGrpSpPr/>
          <p:nvPr/>
        </p:nvGrpSpPr>
        <p:grpSpPr>
          <a:xfrm>
            <a:off x="1905000" y="3657600"/>
            <a:ext cx="824144" cy="1066801"/>
            <a:chOff x="3289429" y="2057399"/>
            <a:chExt cx="1205144" cy="1479777"/>
          </a:xfrm>
        </p:grpSpPr>
        <p:sp>
          <p:nvSpPr>
            <p:cNvPr id="102" name="Rectángulo 101"/>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03" name="Rectángulo 102"/>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G</a:t>
              </a:r>
              <a:endParaRPr lang="es-UY" sz="1200" dirty="0"/>
            </a:p>
          </p:txBody>
        </p:sp>
        <p:sp>
          <p:nvSpPr>
            <p:cNvPr id="104" name="Rectángulo 103"/>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05" name="Conector recto de flecha 104"/>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Grupo 105"/>
            <p:cNvGrpSpPr/>
            <p:nvPr/>
          </p:nvGrpSpPr>
          <p:grpSpPr>
            <a:xfrm>
              <a:off x="3297389" y="2529226"/>
              <a:ext cx="401099" cy="716369"/>
              <a:chOff x="3507262" y="4997726"/>
              <a:chExt cx="427586" cy="761999"/>
            </a:xfrm>
          </p:grpSpPr>
          <p:sp>
            <p:nvSpPr>
              <p:cNvPr id="112" name="Rectángulo 11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13" name="Conector recto de flecha 112"/>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7" name="Grupo 106"/>
            <p:cNvGrpSpPr/>
            <p:nvPr/>
          </p:nvGrpSpPr>
          <p:grpSpPr>
            <a:xfrm>
              <a:off x="3732758" y="2529228"/>
              <a:ext cx="401099" cy="1007948"/>
              <a:chOff x="3507262" y="4997726"/>
              <a:chExt cx="427586" cy="1072150"/>
            </a:xfrm>
          </p:grpSpPr>
          <p:sp>
            <p:nvSpPr>
              <p:cNvPr id="108" name="Rectángulo 107"/>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09" name="Grupo 108"/>
              <p:cNvGrpSpPr/>
              <p:nvPr/>
            </p:nvGrpSpPr>
            <p:grpSpPr>
              <a:xfrm>
                <a:off x="3628583" y="5226326"/>
                <a:ext cx="252925" cy="843550"/>
                <a:chOff x="1588171" y="3737833"/>
                <a:chExt cx="252925" cy="843550"/>
              </a:xfrm>
            </p:grpSpPr>
            <p:cxnSp>
              <p:nvCxnSpPr>
                <p:cNvPr id="110" name="Conector recto de flecha 109"/>
                <p:cNvCxnSpPr>
                  <a:endCxn id="111"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Rectángulo 110"/>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14" name="Grupo 113"/>
          <p:cNvGrpSpPr/>
          <p:nvPr/>
        </p:nvGrpSpPr>
        <p:grpSpPr>
          <a:xfrm>
            <a:off x="4275252" y="3657758"/>
            <a:ext cx="824144" cy="1066801"/>
            <a:chOff x="3289429" y="2057399"/>
            <a:chExt cx="1205144" cy="1479777"/>
          </a:xfrm>
        </p:grpSpPr>
        <p:sp>
          <p:nvSpPr>
            <p:cNvPr id="115" name="Rectángulo 114"/>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16" name="Rectángulo 115"/>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H</a:t>
              </a:r>
              <a:endParaRPr lang="es-UY" sz="1200" dirty="0"/>
            </a:p>
          </p:txBody>
        </p:sp>
        <p:sp>
          <p:nvSpPr>
            <p:cNvPr id="117" name="Rectángulo 116"/>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18" name="Conector recto de flecha 117"/>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9" name="Grupo 118"/>
            <p:cNvGrpSpPr/>
            <p:nvPr/>
          </p:nvGrpSpPr>
          <p:grpSpPr>
            <a:xfrm>
              <a:off x="3297389" y="2529226"/>
              <a:ext cx="401099" cy="716369"/>
              <a:chOff x="3507262" y="4997726"/>
              <a:chExt cx="427586" cy="761999"/>
            </a:xfrm>
          </p:grpSpPr>
          <p:sp>
            <p:nvSpPr>
              <p:cNvPr id="125" name="Rectángulo 12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26" name="Conector recto de flecha 125"/>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Grupo 119"/>
            <p:cNvGrpSpPr/>
            <p:nvPr/>
          </p:nvGrpSpPr>
          <p:grpSpPr>
            <a:xfrm>
              <a:off x="3732758" y="2529228"/>
              <a:ext cx="401099" cy="1007948"/>
              <a:chOff x="3507262" y="4997726"/>
              <a:chExt cx="427586" cy="1072150"/>
            </a:xfrm>
          </p:grpSpPr>
          <p:sp>
            <p:nvSpPr>
              <p:cNvPr id="121" name="Rectángulo 12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22" name="Grupo 121"/>
              <p:cNvGrpSpPr/>
              <p:nvPr/>
            </p:nvGrpSpPr>
            <p:grpSpPr>
              <a:xfrm>
                <a:off x="3628583" y="5226326"/>
                <a:ext cx="252925" cy="843550"/>
                <a:chOff x="1588171" y="3737833"/>
                <a:chExt cx="252925" cy="843550"/>
              </a:xfrm>
            </p:grpSpPr>
            <p:cxnSp>
              <p:nvCxnSpPr>
                <p:cNvPr id="123" name="Conector recto de flecha 122"/>
                <p:cNvCxnSpPr>
                  <a:endCxn id="124"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Rectángulo 123"/>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27" name="Grupo 126"/>
          <p:cNvGrpSpPr/>
          <p:nvPr/>
        </p:nvGrpSpPr>
        <p:grpSpPr>
          <a:xfrm>
            <a:off x="6423337" y="3657600"/>
            <a:ext cx="1323942" cy="1066801"/>
            <a:chOff x="3289429" y="2057399"/>
            <a:chExt cx="1935998" cy="1479777"/>
          </a:xfrm>
        </p:grpSpPr>
        <p:sp>
          <p:nvSpPr>
            <p:cNvPr id="128" name="Rectángulo 127"/>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29" name="Rectángulo 128"/>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I</a:t>
              </a:r>
              <a:endParaRPr lang="es-UY" sz="1200" dirty="0"/>
            </a:p>
          </p:txBody>
        </p:sp>
        <p:sp>
          <p:nvSpPr>
            <p:cNvPr id="130" name="Rectángulo 129"/>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31" name="Conector recto de flecha 130"/>
            <p:cNvCxnSpPr>
              <a:endCxn id="142" idx="1"/>
            </p:cNvCxnSpPr>
            <p:nvPr/>
          </p:nvCxnSpPr>
          <p:spPr>
            <a:xfrm flipV="1">
              <a:off x="3983819" y="2272312"/>
              <a:ext cx="1241608"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2" name="Grupo 131"/>
            <p:cNvGrpSpPr/>
            <p:nvPr/>
          </p:nvGrpSpPr>
          <p:grpSpPr>
            <a:xfrm>
              <a:off x="3297389" y="2529226"/>
              <a:ext cx="401099" cy="716369"/>
              <a:chOff x="3507262" y="4997726"/>
              <a:chExt cx="427586" cy="761999"/>
            </a:xfrm>
          </p:grpSpPr>
          <p:sp>
            <p:nvSpPr>
              <p:cNvPr id="138" name="Rectángulo 137"/>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39" name="Conector recto de flecha 138"/>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3" name="Grupo 132"/>
            <p:cNvGrpSpPr/>
            <p:nvPr/>
          </p:nvGrpSpPr>
          <p:grpSpPr>
            <a:xfrm>
              <a:off x="3732758" y="2529228"/>
              <a:ext cx="401099" cy="1007948"/>
              <a:chOff x="3507262" y="4997726"/>
              <a:chExt cx="427586" cy="1072150"/>
            </a:xfrm>
          </p:grpSpPr>
          <p:sp>
            <p:nvSpPr>
              <p:cNvPr id="134" name="Rectángulo 133"/>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35" name="Grupo 134"/>
              <p:cNvGrpSpPr/>
              <p:nvPr/>
            </p:nvGrpSpPr>
            <p:grpSpPr>
              <a:xfrm>
                <a:off x="3628583" y="5226326"/>
                <a:ext cx="252925" cy="843550"/>
                <a:chOff x="1588171" y="3737833"/>
                <a:chExt cx="252925" cy="843550"/>
              </a:xfrm>
            </p:grpSpPr>
            <p:cxnSp>
              <p:nvCxnSpPr>
                <p:cNvPr id="136" name="Conector recto de flecha 135"/>
                <p:cNvCxnSpPr>
                  <a:endCxn id="137"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Rectángulo 136"/>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40" name="Grupo 139"/>
          <p:cNvGrpSpPr/>
          <p:nvPr/>
        </p:nvGrpSpPr>
        <p:grpSpPr>
          <a:xfrm>
            <a:off x="7747280" y="3657600"/>
            <a:ext cx="824144" cy="1600199"/>
            <a:chOff x="3289429" y="2057399"/>
            <a:chExt cx="1205144" cy="2219663"/>
          </a:xfrm>
        </p:grpSpPr>
        <p:sp>
          <p:nvSpPr>
            <p:cNvPr id="141" name="Rectángulo 140"/>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42" name="Rectángulo 141"/>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J</a:t>
              </a:r>
              <a:endParaRPr lang="es-UY" sz="1200" dirty="0"/>
            </a:p>
          </p:txBody>
        </p:sp>
        <p:sp>
          <p:nvSpPr>
            <p:cNvPr id="143" name="Rectángulo 142"/>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44" name="Conector recto de flecha 143"/>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upo 144"/>
            <p:cNvGrpSpPr/>
            <p:nvPr/>
          </p:nvGrpSpPr>
          <p:grpSpPr>
            <a:xfrm>
              <a:off x="3297389" y="2529225"/>
              <a:ext cx="401099" cy="1747837"/>
              <a:chOff x="3507262" y="4997726"/>
              <a:chExt cx="427586" cy="1859168"/>
            </a:xfrm>
          </p:grpSpPr>
          <p:sp>
            <p:nvSpPr>
              <p:cNvPr id="151" name="Rectángulo 15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52" name="Conector recto de flecha 151"/>
              <p:cNvCxnSpPr>
                <a:endCxn id="155" idx="0"/>
              </p:cNvCxnSpPr>
              <p:nvPr/>
            </p:nvCxnSpPr>
            <p:spPr>
              <a:xfrm>
                <a:off x="3729108" y="5226328"/>
                <a:ext cx="85586" cy="16305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upo 145"/>
            <p:cNvGrpSpPr/>
            <p:nvPr/>
          </p:nvGrpSpPr>
          <p:grpSpPr>
            <a:xfrm>
              <a:off x="3732758" y="2529228"/>
              <a:ext cx="401099" cy="1007948"/>
              <a:chOff x="3507262" y="4997726"/>
              <a:chExt cx="427586" cy="1072150"/>
            </a:xfrm>
          </p:grpSpPr>
          <p:sp>
            <p:nvSpPr>
              <p:cNvPr id="147" name="Rectángulo 14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48" name="Grupo 147"/>
              <p:cNvGrpSpPr/>
              <p:nvPr/>
            </p:nvGrpSpPr>
            <p:grpSpPr>
              <a:xfrm>
                <a:off x="3628583" y="5226326"/>
                <a:ext cx="252925" cy="843550"/>
                <a:chOff x="1588171" y="3737833"/>
                <a:chExt cx="252925" cy="843550"/>
              </a:xfrm>
            </p:grpSpPr>
            <p:cxnSp>
              <p:nvCxnSpPr>
                <p:cNvPr id="149" name="Conector recto de flecha 148"/>
                <p:cNvCxnSpPr>
                  <a:endCxn id="150"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Rectángulo 149"/>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53" name="Grupo 152"/>
          <p:cNvGrpSpPr/>
          <p:nvPr/>
        </p:nvGrpSpPr>
        <p:grpSpPr>
          <a:xfrm>
            <a:off x="7810070" y="5257800"/>
            <a:ext cx="824144" cy="1066801"/>
            <a:chOff x="3289429" y="2057399"/>
            <a:chExt cx="1205144" cy="1479777"/>
          </a:xfrm>
        </p:grpSpPr>
        <p:sp>
          <p:nvSpPr>
            <p:cNvPr id="154" name="Rectángulo 153"/>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55" name="Rectángulo 154"/>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K</a:t>
              </a:r>
              <a:endParaRPr lang="es-UY" sz="1200" dirty="0"/>
            </a:p>
          </p:txBody>
        </p:sp>
        <p:sp>
          <p:nvSpPr>
            <p:cNvPr id="156" name="Rectángulo 155"/>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57" name="Conector recto de flecha 156"/>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8" name="Grupo 157"/>
            <p:cNvGrpSpPr/>
            <p:nvPr/>
          </p:nvGrpSpPr>
          <p:grpSpPr>
            <a:xfrm>
              <a:off x="3297389" y="2529226"/>
              <a:ext cx="401099" cy="716369"/>
              <a:chOff x="3507262" y="4997726"/>
              <a:chExt cx="427586" cy="761999"/>
            </a:xfrm>
          </p:grpSpPr>
          <p:sp>
            <p:nvSpPr>
              <p:cNvPr id="164" name="Rectángulo 163"/>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65" name="Conector recto de flecha 164"/>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9" name="Grupo 158"/>
            <p:cNvGrpSpPr/>
            <p:nvPr/>
          </p:nvGrpSpPr>
          <p:grpSpPr>
            <a:xfrm>
              <a:off x="3732758" y="2529228"/>
              <a:ext cx="401099" cy="1007948"/>
              <a:chOff x="3507262" y="4997726"/>
              <a:chExt cx="427586" cy="1072150"/>
            </a:xfrm>
          </p:grpSpPr>
          <p:sp>
            <p:nvSpPr>
              <p:cNvPr id="160" name="Rectángulo 159"/>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61" name="Grupo 160"/>
              <p:cNvGrpSpPr/>
              <p:nvPr/>
            </p:nvGrpSpPr>
            <p:grpSpPr>
              <a:xfrm>
                <a:off x="3628583" y="5226326"/>
                <a:ext cx="252925" cy="843550"/>
                <a:chOff x="1588171" y="3737833"/>
                <a:chExt cx="252925" cy="843550"/>
              </a:xfrm>
            </p:grpSpPr>
            <p:cxnSp>
              <p:nvCxnSpPr>
                <p:cNvPr id="162" name="Conector recto de flecha 161"/>
                <p:cNvCxnSpPr>
                  <a:endCxn id="163"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Rectángulo 162"/>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sp>
        <p:nvSpPr>
          <p:cNvPr id="23" name="Rectángulo 22"/>
          <p:cNvSpPr/>
          <p:nvPr/>
        </p:nvSpPr>
        <p:spPr>
          <a:xfrm>
            <a:off x="4642536" y="1198387"/>
            <a:ext cx="4442242" cy="369332"/>
          </a:xfrm>
          <a:prstGeom prst="rect">
            <a:avLst/>
          </a:prstGeom>
        </p:spPr>
        <p:txBody>
          <a:bodyPr wrap="none">
            <a:spAutoFit/>
          </a:bodyPr>
          <a:lstStyle/>
          <a:p>
            <a:r>
              <a:rPr lang="es-419" dirty="0"/>
              <a:t>PRIMER HIJO – SIGUIENTE HERMANO</a:t>
            </a:r>
            <a:endParaRPr lang="es-UY" dirty="0"/>
          </a:p>
        </p:txBody>
      </p:sp>
      <p:sp>
        <p:nvSpPr>
          <p:cNvPr id="2" name="CuadroTexto 1"/>
          <p:cNvSpPr txBox="1"/>
          <p:nvPr/>
        </p:nvSpPr>
        <p:spPr>
          <a:xfrm>
            <a:off x="510400" y="5043402"/>
            <a:ext cx="6160725" cy="646331"/>
          </a:xfrm>
          <a:prstGeom prst="rect">
            <a:avLst/>
          </a:prstGeom>
          <a:noFill/>
        </p:spPr>
        <p:txBody>
          <a:bodyPr wrap="none" rtlCol="0">
            <a:spAutoFit/>
          </a:bodyPr>
          <a:lstStyle/>
          <a:p>
            <a:r>
              <a:rPr lang="es-419" dirty="0"/>
              <a:t>Ventajas: uso óptimo de la memoria, útil para muchos </a:t>
            </a:r>
          </a:p>
          <a:p>
            <a:r>
              <a:rPr lang="es-419" dirty="0"/>
              <a:t>tipos de árboles</a:t>
            </a:r>
            <a:endParaRPr lang="es-UY" dirty="0"/>
          </a:p>
        </p:txBody>
      </p:sp>
      <p:sp>
        <p:nvSpPr>
          <p:cNvPr id="166" name="CuadroTexto 165"/>
          <p:cNvSpPr txBox="1"/>
          <p:nvPr/>
        </p:nvSpPr>
        <p:spPr>
          <a:xfrm>
            <a:off x="496420" y="5639244"/>
            <a:ext cx="1672253" cy="369332"/>
          </a:xfrm>
          <a:prstGeom prst="rect">
            <a:avLst/>
          </a:prstGeom>
          <a:noFill/>
        </p:spPr>
        <p:txBody>
          <a:bodyPr wrap="none" rtlCol="0">
            <a:spAutoFit/>
          </a:bodyPr>
          <a:lstStyle/>
          <a:p>
            <a:r>
              <a:rPr lang="es-419" dirty="0"/>
              <a:t>Desventajas: </a:t>
            </a:r>
            <a:endParaRPr lang="es-UY" dirty="0"/>
          </a:p>
        </p:txBody>
      </p:sp>
    </p:spTree>
    <p:extLst>
      <p:ext uri="{BB962C8B-B14F-4D97-AF65-F5344CB8AC3E}">
        <p14:creationId xmlns:p14="http://schemas.microsoft.com/office/powerpoint/2010/main" val="2018607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s-ES" sz="3200"/>
              <a:t>Representación</a:t>
            </a:r>
            <a:r>
              <a:rPr lang="es-ES"/>
              <a:t> de árboles genéricos</a:t>
            </a:r>
            <a:endParaRPr lang="en-US" dirty="0"/>
          </a:p>
        </p:txBody>
      </p:sp>
      <p:grpSp>
        <p:nvGrpSpPr>
          <p:cNvPr id="11" name="Grupo 10"/>
          <p:cNvGrpSpPr/>
          <p:nvPr/>
        </p:nvGrpSpPr>
        <p:grpSpPr>
          <a:xfrm>
            <a:off x="1117941" y="884237"/>
            <a:ext cx="3211403" cy="1173162"/>
            <a:chOff x="-201455" y="2057399"/>
            <a:chExt cx="4696028" cy="1627312"/>
          </a:xfrm>
        </p:grpSpPr>
        <p:sp>
          <p:nvSpPr>
            <p:cNvPr id="7" name="Rectángulo 6"/>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9" name="Rectángulo 8"/>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A</a:t>
              </a:r>
              <a:endParaRPr lang="es-UY" sz="1200" dirty="0"/>
            </a:p>
          </p:txBody>
        </p:sp>
        <p:sp>
          <p:nvSpPr>
            <p:cNvPr id="48" name="Rectángulo 47"/>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0" name="Conector recto de flecha 49"/>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upo 9"/>
            <p:cNvGrpSpPr/>
            <p:nvPr/>
          </p:nvGrpSpPr>
          <p:grpSpPr>
            <a:xfrm>
              <a:off x="-201455" y="2529226"/>
              <a:ext cx="3899943" cy="1155485"/>
              <a:chOff x="-222632" y="4997726"/>
              <a:chExt cx="4157480" cy="1229085"/>
            </a:xfrm>
          </p:grpSpPr>
          <p:sp>
            <p:nvSpPr>
              <p:cNvPr id="52" name="Rectángulo 5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4" name="Conector recto de flecha 53"/>
              <p:cNvCxnSpPr/>
              <p:nvPr/>
            </p:nvCxnSpPr>
            <p:spPr>
              <a:xfrm flipH="1">
                <a:off x="-222632" y="5226326"/>
                <a:ext cx="3951740" cy="10004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Grupo 70"/>
            <p:cNvGrpSpPr/>
            <p:nvPr/>
          </p:nvGrpSpPr>
          <p:grpSpPr>
            <a:xfrm>
              <a:off x="3732758" y="2529228"/>
              <a:ext cx="401099" cy="1007948"/>
              <a:chOff x="3507262" y="4997726"/>
              <a:chExt cx="427586" cy="1072150"/>
            </a:xfrm>
          </p:grpSpPr>
          <p:sp>
            <p:nvSpPr>
              <p:cNvPr id="72" name="Rectángulo 7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73" name="Grupo 72"/>
              <p:cNvGrpSpPr/>
              <p:nvPr/>
            </p:nvGrpSpPr>
            <p:grpSpPr>
              <a:xfrm>
                <a:off x="3628583" y="5226326"/>
                <a:ext cx="252925" cy="843550"/>
                <a:chOff x="1588171" y="3737833"/>
                <a:chExt cx="252925" cy="843550"/>
              </a:xfrm>
            </p:grpSpPr>
            <p:cxnSp>
              <p:nvCxnSpPr>
                <p:cNvPr id="74" name="Conector recto de flecha 73"/>
                <p:cNvCxnSpPr>
                  <a:endCxn id="75"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ángulo 74"/>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25" name="Grupo 24"/>
          <p:cNvGrpSpPr/>
          <p:nvPr/>
        </p:nvGrpSpPr>
        <p:grpSpPr>
          <a:xfrm>
            <a:off x="621115" y="2057400"/>
            <a:ext cx="2176361" cy="1600199"/>
            <a:chOff x="2971983" y="2057399"/>
            <a:chExt cx="3182486" cy="2219663"/>
          </a:xfrm>
        </p:grpSpPr>
        <p:sp>
          <p:nvSpPr>
            <p:cNvPr id="26" name="Rectángulo 25"/>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27" name="Rectángulo 26"/>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B</a:t>
              </a:r>
              <a:endParaRPr lang="es-UY" sz="1200" dirty="0"/>
            </a:p>
          </p:txBody>
        </p:sp>
        <p:sp>
          <p:nvSpPr>
            <p:cNvPr id="28" name="Rectángulo 27"/>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29" name="Conector recto de flecha 28"/>
            <p:cNvCxnSpPr>
              <a:endCxn id="40" idx="1"/>
            </p:cNvCxnSpPr>
            <p:nvPr/>
          </p:nvCxnSpPr>
          <p:spPr>
            <a:xfrm flipV="1">
              <a:off x="3983815" y="2272312"/>
              <a:ext cx="2170654"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upo 29"/>
            <p:cNvGrpSpPr/>
            <p:nvPr/>
          </p:nvGrpSpPr>
          <p:grpSpPr>
            <a:xfrm>
              <a:off x="2971983" y="2529225"/>
              <a:ext cx="726509" cy="1747837"/>
              <a:chOff x="3160364" y="4997726"/>
              <a:chExt cx="774484" cy="1859168"/>
            </a:xfrm>
          </p:grpSpPr>
          <p:sp>
            <p:nvSpPr>
              <p:cNvPr id="36" name="Rectángulo 35"/>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37" name="Conector recto de flecha 36"/>
              <p:cNvCxnSpPr>
                <a:endCxn id="90" idx="0"/>
              </p:cNvCxnSpPr>
              <p:nvPr/>
            </p:nvCxnSpPr>
            <p:spPr>
              <a:xfrm flipH="1">
                <a:off x="3160364" y="5226328"/>
                <a:ext cx="568739" cy="16305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upo 30"/>
            <p:cNvGrpSpPr/>
            <p:nvPr/>
          </p:nvGrpSpPr>
          <p:grpSpPr>
            <a:xfrm>
              <a:off x="3732758" y="2529228"/>
              <a:ext cx="401099" cy="1007948"/>
              <a:chOff x="3507262" y="4997726"/>
              <a:chExt cx="427586" cy="1072150"/>
            </a:xfrm>
          </p:grpSpPr>
          <p:sp>
            <p:nvSpPr>
              <p:cNvPr id="32" name="Rectángulo 3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33" name="Grupo 32"/>
              <p:cNvGrpSpPr/>
              <p:nvPr/>
            </p:nvGrpSpPr>
            <p:grpSpPr>
              <a:xfrm>
                <a:off x="3628583" y="5226326"/>
                <a:ext cx="252925" cy="843550"/>
                <a:chOff x="1588171" y="3737833"/>
                <a:chExt cx="252925" cy="843550"/>
              </a:xfrm>
            </p:grpSpPr>
            <p:cxnSp>
              <p:nvCxnSpPr>
                <p:cNvPr id="34" name="Conector recto de flecha 33"/>
                <p:cNvCxnSpPr>
                  <a:endCxn id="35"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ángulo 34"/>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38" name="Grupo 37"/>
          <p:cNvGrpSpPr/>
          <p:nvPr/>
        </p:nvGrpSpPr>
        <p:grpSpPr>
          <a:xfrm>
            <a:off x="2797475" y="2057400"/>
            <a:ext cx="2051479" cy="1066801"/>
            <a:chOff x="3289429" y="2057399"/>
            <a:chExt cx="2999874" cy="1479777"/>
          </a:xfrm>
        </p:grpSpPr>
        <p:sp>
          <p:nvSpPr>
            <p:cNvPr id="39" name="Rectángulo 38"/>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40" name="Rectángulo 39"/>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C</a:t>
              </a:r>
              <a:endParaRPr lang="es-UY" sz="1200" dirty="0"/>
            </a:p>
          </p:txBody>
        </p:sp>
        <p:sp>
          <p:nvSpPr>
            <p:cNvPr id="41" name="Rectángulo 40"/>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42" name="Conector recto de flecha 41"/>
            <p:cNvCxnSpPr>
              <a:endCxn id="59" idx="1"/>
            </p:cNvCxnSpPr>
            <p:nvPr/>
          </p:nvCxnSpPr>
          <p:spPr>
            <a:xfrm flipV="1">
              <a:off x="3983819" y="2272312"/>
              <a:ext cx="2305484"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upo 42"/>
            <p:cNvGrpSpPr/>
            <p:nvPr/>
          </p:nvGrpSpPr>
          <p:grpSpPr>
            <a:xfrm>
              <a:off x="3297389" y="2529226"/>
              <a:ext cx="401099" cy="716369"/>
              <a:chOff x="3507262" y="4997726"/>
              <a:chExt cx="427586" cy="761999"/>
            </a:xfrm>
          </p:grpSpPr>
          <p:sp>
            <p:nvSpPr>
              <p:cNvPr id="51" name="Rectángulo 5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56" name="Conector recto de flecha 55"/>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upo 43"/>
            <p:cNvGrpSpPr/>
            <p:nvPr/>
          </p:nvGrpSpPr>
          <p:grpSpPr>
            <a:xfrm>
              <a:off x="3732758" y="2529228"/>
              <a:ext cx="401099" cy="1007948"/>
              <a:chOff x="3507262" y="4997726"/>
              <a:chExt cx="427586" cy="1072150"/>
            </a:xfrm>
          </p:grpSpPr>
          <p:sp>
            <p:nvSpPr>
              <p:cNvPr id="45" name="Rectángulo 4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46" name="Grupo 45"/>
              <p:cNvGrpSpPr/>
              <p:nvPr/>
            </p:nvGrpSpPr>
            <p:grpSpPr>
              <a:xfrm>
                <a:off x="3628583" y="5226326"/>
                <a:ext cx="252925" cy="843550"/>
                <a:chOff x="1588171" y="3737833"/>
                <a:chExt cx="252925" cy="843550"/>
              </a:xfrm>
            </p:grpSpPr>
            <p:cxnSp>
              <p:nvCxnSpPr>
                <p:cNvPr id="47" name="Conector recto de flecha 46"/>
                <p:cNvCxnSpPr>
                  <a:endCxn id="49"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ángulo 48"/>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57" name="Grupo 56"/>
          <p:cNvGrpSpPr/>
          <p:nvPr/>
        </p:nvGrpSpPr>
        <p:grpSpPr>
          <a:xfrm>
            <a:off x="4415124" y="2057400"/>
            <a:ext cx="2611602" cy="1600357"/>
            <a:chOff x="2655040" y="2057399"/>
            <a:chExt cx="3818940" cy="2219882"/>
          </a:xfrm>
        </p:grpSpPr>
        <p:sp>
          <p:nvSpPr>
            <p:cNvPr id="58" name="Rectángulo 57"/>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59" name="Rectángulo 58"/>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D</a:t>
              </a:r>
              <a:endParaRPr lang="es-UY" sz="1200" dirty="0"/>
            </a:p>
          </p:txBody>
        </p:sp>
        <p:sp>
          <p:nvSpPr>
            <p:cNvPr id="60" name="Rectángulo 59"/>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61" name="Conector recto de flecha 60"/>
            <p:cNvCxnSpPr>
              <a:endCxn id="77" idx="1"/>
            </p:cNvCxnSpPr>
            <p:nvPr/>
          </p:nvCxnSpPr>
          <p:spPr>
            <a:xfrm flipV="1">
              <a:off x="3983821" y="2272312"/>
              <a:ext cx="2490159"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upo 61"/>
            <p:cNvGrpSpPr/>
            <p:nvPr/>
          </p:nvGrpSpPr>
          <p:grpSpPr>
            <a:xfrm>
              <a:off x="2655040" y="2529225"/>
              <a:ext cx="1043448" cy="1748056"/>
              <a:chOff x="2822495" y="4997726"/>
              <a:chExt cx="1112353" cy="1859401"/>
            </a:xfrm>
          </p:grpSpPr>
          <p:sp>
            <p:nvSpPr>
              <p:cNvPr id="68" name="Rectángulo 67"/>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69" name="Conector recto de flecha 68"/>
              <p:cNvCxnSpPr>
                <a:endCxn id="116" idx="0"/>
              </p:cNvCxnSpPr>
              <p:nvPr/>
            </p:nvCxnSpPr>
            <p:spPr>
              <a:xfrm flipH="1">
                <a:off x="2822495" y="5226328"/>
                <a:ext cx="906619" cy="16307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Grupo 62"/>
            <p:cNvGrpSpPr/>
            <p:nvPr/>
          </p:nvGrpSpPr>
          <p:grpSpPr>
            <a:xfrm>
              <a:off x="3732758" y="2529228"/>
              <a:ext cx="401099" cy="1007948"/>
              <a:chOff x="3507262" y="4997726"/>
              <a:chExt cx="427586" cy="1072150"/>
            </a:xfrm>
          </p:grpSpPr>
          <p:sp>
            <p:nvSpPr>
              <p:cNvPr id="64" name="Rectángulo 63"/>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65" name="Grupo 64"/>
              <p:cNvGrpSpPr/>
              <p:nvPr/>
            </p:nvGrpSpPr>
            <p:grpSpPr>
              <a:xfrm>
                <a:off x="3628583" y="5226326"/>
                <a:ext cx="252925" cy="843550"/>
                <a:chOff x="1588171" y="3737833"/>
                <a:chExt cx="252925" cy="843550"/>
              </a:xfrm>
            </p:grpSpPr>
            <p:cxnSp>
              <p:nvCxnSpPr>
                <p:cNvPr id="66" name="Conector recto de flecha 65"/>
                <p:cNvCxnSpPr>
                  <a:endCxn id="67"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ángulo 66"/>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70" name="Grupo 69"/>
          <p:cNvGrpSpPr/>
          <p:nvPr/>
        </p:nvGrpSpPr>
        <p:grpSpPr>
          <a:xfrm>
            <a:off x="6563208" y="2057400"/>
            <a:ext cx="1287661" cy="1600199"/>
            <a:chOff x="2611630" y="2057399"/>
            <a:chExt cx="1882943" cy="2219663"/>
          </a:xfrm>
        </p:grpSpPr>
        <p:sp>
          <p:nvSpPr>
            <p:cNvPr id="76" name="Rectángulo 75"/>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77" name="Rectángulo 76"/>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E</a:t>
              </a:r>
              <a:endParaRPr lang="es-UY" sz="1200" dirty="0"/>
            </a:p>
          </p:txBody>
        </p:sp>
        <p:sp>
          <p:nvSpPr>
            <p:cNvPr id="78" name="Rectángulo 77"/>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79" name="Conector recto de flecha 78"/>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Grupo 79"/>
            <p:cNvGrpSpPr/>
            <p:nvPr/>
          </p:nvGrpSpPr>
          <p:grpSpPr>
            <a:xfrm>
              <a:off x="2611630" y="2529225"/>
              <a:ext cx="1086858" cy="1747837"/>
              <a:chOff x="2776218" y="4997726"/>
              <a:chExt cx="1158630" cy="1859168"/>
            </a:xfrm>
          </p:grpSpPr>
          <p:sp>
            <p:nvSpPr>
              <p:cNvPr id="86" name="Rectángulo 85"/>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87" name="Conector recto de flecha 86"/>
              <p:cNvCxnSpPr>
                <a:endCxn id="129" idx="0"/>
              </p:cNvCxnSpPr>
              <p:nvPr/>
            </p:nvCxnSpPr>
            <p:spPr>
              <a:xfrm flipH="1">
                <a:off x="2776218" y="5226328"/>
                <a:ext cx="952890" cy="16305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upo 80"/>
            <p:cNvGrpSpPr/>
            <p:nvPr/>
          </p:nvGrpSpPr>
          <p:grpSpPr>
            <a:xfrm>
              <a:off x="3732758" y="2529228"/>
              <a:ext cx="401099" cy="1007948"/>
              <a:chOff x="3507262" y="4997726"/>
              <a:chExt cx="427586" cy="1072150"/>
            </a:xfrm>
          </p:grpSpPr>
          <p:sp>
            <p:nvSpPr>
              <p:cNvPr id="82" name="Rectángulo 8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83" name="Grupo 82"/>
              <p:cNvGrpSpPr/>
              <p:nvPr/>
            </p:nvGrpSpPr>
            <p:grpSpPr>
              <a:xfrm>
                <a:off x="3628583" y="5226326"/>
                <a:ext cx="252925" cy="843550"/>
                <a:chOff x="1588171" y="3737833"/>
                <a:chExt cx="252925" cy="843550"/>
              </a:xfrm>
            </p:grpSpPr>
            <p:cxnSp>
              <p:nvCxnSpPr>
                <p:cNvPr id="84" name="Conector recto de flecha 83"/>
                <p:cNvCxnSpPr>
                  <a:endCxn id="85"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Rectángulo 84"/>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88" name="Grupo 87"/>
          <p:cNvGrpSpPr/>
          <p:nvPr/>
        </p:nvGrpSpPr>
        <p:grpSpPr>
          <a:xfrm>
            <a:off x="481243" y="3657600"/>
            <a:ext cx="1423756" cy="1066801"/>
            <a:chOff x="3289429" y="2057399"/>
            <a:chExt cx="2081956" cy="1479777"/>
          </a:xfrm>
        </p:grpSpPr>
        <p:sp>
          <p:nvSpPr>
            <p:cNvPr id="89" name="Rectángulo 88"/>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90" name="Rectángulo 89"/>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F</a:t>
              </a:r>
              <a:endParaRPr lang="es-UY" sz="1200" dirty="0"/>
            </a:p>
          </p:txBody>
        </p:sp>
        <p:sp>
          <p:nvSpPr>
            <p:cNvPr id="91" name="Rectángulo 90"/>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92" name="Conector recto de flecha 91"/>
            <p:cNvCxnSpPr>
              <a:endCxn id="103" idx="1"/>
            </p:cNvCxnSpPr>
            <p:nvPr/>
          </p:nvCxnSpPr>
          <p:spPr>
            <a:xfrm flipV="1">
              <a:off x="3983819" y="2272312"/>
              <a:ext cx="1387566"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Grupo 92"/>
            <p:cNvGrpSpPr/>
            <p:nvPr/>
          </p:nvGrpSpPr>
          <p:grpSpPr>
            <a:xfrm>
              <a:off x="3297389" y="2529226"/>
              <a:ext cx="401099" cy="716369"/>
              <a:chOff x="3507262" y="4997726"/>
              <a:chExt cx="427586" cy="761999"/>
            </a:xfrm>
          </p:grpSpPr>
          <p:sp>
            <p:nvSpPr>
              <p:cNvPr id="99" name="Rectángulo 98"/>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00" name="Conector recto de flecha 99"/>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4" name="Grupo 93"/>
            <p:cNvGrpSpPr/>
            <p:nvPr/>
          </p:nvGrpSpPr>
          <p:grpSpPr>
            <a:xfrm>
              <a:off x="3732758" y="2529228"/>
              <a:ext cx="401099" cy="1007948"/>
              <a:chOff x="3507262" y="4997726"/>
              <a:chExt cx="427586" cy="1072150"/>
            </a:xfrm>
          </p:grpSpPr>
          <p:sp>
            <p:nvSpPr>
              <p:cNvPr id="95" name="Rectángulo 9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96" name="Grupo 95"/>
              <p:cNvGrpSpPr/>
              <p:nvPr/>
            </p:nvGrpSpPr>
            <p:grpSpPr>
              <a:xfrm>
                <a:off x="3628583" y="5226326"/>
                <a:ext cx="252925" cy="843550"/>
                <a:chOff x="1588171" y="3737833"/>
                <a:chExt cx="252925" cy="843550"/>
              </a:xfrm>
            </p:grpSpPr>
            <p:cxnSp>
              <p:nvCxnSpPr>
                <p:cNvPr id="97" name="Conector recto de flecha 96"/>
                <p:cNvCxnSpPr>
                  <a:endCxn id="98"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ectángulo 97"/>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01" name="Grupo 100"/>
          <p:cNvGrpSpPr/>
          <p:nvPr/>
        </p:nvGrpSpPr>
        <p:grpSpPr>
          <a:xfrm>
            <a:off x="1905000" y="3657600"/>
            <a:ext cx="824144" cy="1066801"/>
            <a:chOff x="3289429" y="2057399"/>
            <a:chExt cx="1205144" cy="1479777"/>
          </a:xfrm>
        </p:grpSpPr>
        <p:sp>
          <p:nvSpPr>
            <p:cNvPr id="102" name="Rectángulo 101"/>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03" name="Rectángulo 102"/>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G</a:t>
              </a:r>
              <a:endParaRPr lang="es-UY" sz="1200" dirty="0"/>
            </a:p>
          </p:txBody>
        </p:sp>
        <p:sp>
          <p:nvSpPr>
            <p:cNvPr id="104" name="Rectángulo 103"/>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05" name="Conector recto de flecha 104"/>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Grupo 105"/>
            <p:cNvGrpSpPr/>
            <p:nvPr/>
          </p:nvGrpSpPr>
          <p:grpSpPr>
            <a:xfrm>
              <a:off x="3297389" y="2529226"/>
              <a:ext cx="401099" cy="716369"/>
              <a:chOff x="3507262" y="4997726"/>
              <a:chExt cx="427586" cy="761999"/>
            </a:xfrm>
          </p:grpSpPr>
          <p:sp>
            <p:nvSpPr>
              <p:cNvPr id="112" name="Rectángulo 111"/>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13" name="Conector recto de flecha 112"/>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7" name="Grupo 106"/>
            <p:cNvGrpSpPr/>
            <p:nvPr/>
          </p:nvGrpSpPr>
          <p:grpSpPr>
            <a:xfrm>
              <a:off x="3732758" y="2529228"/>
              <a:ext cx="401099" cy="1007948"/>
              <a:chOff x="3507262" y="4997726"/>
              <a:chExt cx="427586" cy="1072150"/>
            </a:xfrm>
          </p:grpSpPr>
          <p:sp>
            <p:nvSpPr>
              <p:cNvPr id="108" name="Rectángulo 107"/>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09" name="Grupo 108"/>
              <p:cNvGrpSpPr/>
              <p:nvPr/>
            </p:nvGrpSpPr>
            <p:grpSpPr>
              <a:xfrm>
                <a:off x="3628583" y="5226326"/>
                <a:ext cx="252925" cy="843550"/>
                <a:chOff x="1588171" y="3737833"/>
                <a:chExt cx="252925" cy="843550"/>
              </a:xfrm>
            </p:grpSpPr>
            <p:cxnSp>
              <p:nvCxnSpPr>
                <p:cNvPr id="110" name="Conector recto de flecha 109"/>
                <p:cNvCxnSpPr>
                  <a:endCxn id="111"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Rectángulo 110"/>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14" name="Grupo 113"/>
          <p:cNvGrpSpPr/>
          <p:nvPr/>
        </p:nvGrpSpPr>
        <p:grpSpPr>
          <a:xfrm>
            <a:off x="4275252" y="3657758"/>
            <a:ext cx="824144" cy="1066801"/>
            <a:chOff x="3289429" y="2057399"/>
            <a:chExt cx="1205144" cy="1479777"/>
          </a:xfrm>
        </p:grpSpPr>
        <p:sp>
          <p:nvSpPr>
            <p:cNvPr id="115" name="Rectángulo 114"/>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16" name="Rectángulo 115"/>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H</a:t>
              </a:r>
              <a:endParaRPr lang="es-UY" sz="1200" dirty="0"/>
            </a:p>
          </p:txBody>
        </p:sp>
        <p:sp>
          <p:nvSpPr>
            <p:cNvPr id="117" name="Rectángulo 116"/>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18" name="Conector recto de flecha 117"/>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9" name="Grupo 118"/>
            <p:cNvGrpSpPr/>
            <p:nvPr/>
          </p:nvGrpSpPr>
          <p:grpSpPr>
            <a:xfrm>
              <a:off x="3297389" y="2529226"/>
              <a:ext cx="401099" cy="716369"/>
              <a:chOff x="3507262" y="4997726"/>
              <a:chExt cx="427586" cy="761999"/>
            </a:xfrm>
          </p:grpSpPr>
          <p:sp>
            <p:nvSpPr>
              <p:cNvPr id="125" name="Rectángulo 124"/>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26" name="Conector recto de flecha 125"/>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Grupo 119"/>
            <p:cNvGrpSpPr/>
            <p:nvPr/>
          </p:nvGrpSpPr>
          <p:grpSpPr>
            <a:xfrm>
              <a:off x="3732758" y="2529228"/>
              <a:ext cx="401099" cy="1007948"/>
              <a:chOff x="3507262" y="4997726"/>
              <a:chExt cx="427586" cy="1072150"/>
            </a:xfrm>
          </p:grpSpPr>
          <p:sp>
            <p:nvSpPr>
              <p:cNvPr id="121" name="Rectángulo 12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22" name="Grupo 121"/>
              <p:cNvGrpSpPr/>
              <p:nvPr/>
            </p:nvGrpSpPr>
            <p:grpSpPr>
              <a:xfrm>
                <a:off x="3628583" y="5226326"/>
                <a:ext cx="252925" cy="843550"/>
                <a:chOff x="1588171" y="3737833"/>
                <a:chExt cx="252925" cy="843550"/>
              </a:xfrm>
            </p:grpSpPr>
            <p:cxnSp>
              <p:nvCxnSpPr>
                <p:cNvPr id="123" name="Conector recto de flecha 122"/>
                <p:cNvCxnSpPr>
                  <a:endCxn id="124"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Rectángulo 123"/>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27" name="Grupo 126"/>
          <p:cNvGrpSpPr/>
          <p:nvPr/>
        </p:nvGrpSpPr>
        <p:grpSpPr>
          <a:xfrm>
            <a:off x="6423337" y="3657600"/>
            <a:ext cx="1323942" cy="1066801"/>
            <a:chOff x="3289429" y="2057399"/>
            <a:chExt cx="1935998" cy="1479777"/>
          </a:xfrm>
        </p:grpSpPr>
        <p:sp>
          <p:nvSpPr>
            <p:cNvPr id="128" name="Rectángulo 127"/>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29" name="Rectángulo 128"/>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I</a:t>
              </a:r>
              <a:endParaRPr lang="es-UY" sz="1200" dirty="0"/>
            </a:p>
          </p:txBody>
        </p:sp>
        <p:sp>
          <p:nvSpPr>
            <p:cNvPr id="130" name="Rectángulo 129"/>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31" name="Conector recto de flecha 130"/>
            <p:cNvCxnSpPr>
              <a:endCxn id="142" idx="1"/>
            </p:cNvCxnSpPr>
            <p:nvPr/>
          </p:nvCxnSpPr>
          <p:spPr>
            <a:xfrm flipV="1">
              <a:off x="3983819" y="2272312"/>
              <a:ext cx="1241608" cy="1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2" name="Grupo 131"/>
            <p:cNvGrpSpPr/>
            <p:nvPr/>
          </p:nvGrpSpPr>
          <p:grpSpPr>
            <a:xfrm>
              <a:off x="3297389" y="2529226"/>
              <a:ext cx="401099" cy="716369"/>
              <a:chOff x="3507262" y="4997726"/>
              <a:chExt cx="427586" cy="761999"/>
            </a:xfrm>
          </p:grpSpPr>
          <p:sp>
            <p:nvSpPr>
              <p:cNvPr id="138" name="Rectángulo 137"/>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39" name="Conector recto de flecha 138"/>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3" name="Grupo 132"/>
            <p:cNvGrpSpPr/>
            <p:nvPr/>
          </p:nvGrpSpPr>
          <p:grpSpPr>
            <a:xfrm>
              <a:off x="3732758" y="2529228"/>
              <a:ext cx="401099" cy="1007948"/>
              <a:chOff x="3507262" y="4997726"/>
              <a:chExt cx="427586" cy="1072150"/>
            </a:xfrm>
          </p:grpSpPr>
          <p:sp>
            <p:nvSpPr>
              <p:cNvPr id="134" name="Rectángulo 133"/>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35" name="Grupo 134"/>
              <p:cNvGrpSpPr/>
              <p:nvPr/>
            </p:nvGrpSpPr>
            <p:grpSpPr>
              <a:xfrm>
                <a:off x="3628583" y="5226326"/>
                <a:ext cx="252925" cy="843550"/>
                <a:chOff x="1588171" y="3737833"/>
                <a:chExt cx="252925" cy="843550"/>
              </a:xfrm>
            </p:grpSpPr>
            <p:cxnSp>
              <p:nvCxnSpPr>
                <p:cNvPr id="136" name="Conector recto de flecha 135"/>
                <p:cNvCxnSpPr>
                  <a:endCxn id="137"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Rectángulo 136"/>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40" name="Grupo 139"/>
          <p:cNvGrpSpPr/>
          <p:nvPr/>
        </p:nvGrpSpPr>
        <p:grpSpPr>
          <a:xfrm>
            <a:off x="7747280" y="3657600"/>
            <a:ext cx="824144" cy="1600199"/>
            <a:chOff x="3289429" y="2057399"/>
            <a:chExt cx="1205144" cy="2219663"/>
          </a:xfrm>
        </p:grpSpPr>
        <p:sp>
          <p:nvSpPr>
            <p:cNvPr id="141" name="Rectángulo 140"/>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42" name="Rectángulo 141"/>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J</a:t>
              </a:r>
              <a:endParaRPr lang="es-UY" sz="1200" dirty="0"/>
            </a:p>
          </p:txBody>
        </p:sp>
        <p:sp>
          <p:nvSpPr>
            <p:cNvPr id="143" name="Rectángulo 142"/>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44" name="Conector recto de flecha 143"/>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upo 144"/>
            <p:cNvGrpSpPr/>
            <p:nvPr/>
          </p:nvGrpSpPr>
          <p:grpSpPr>
            <a:xfrm>
              <a:off x="3297389" y="2529225"/>
              <a:ext cx="401099" cy="1747837"/>
              <a:chOff x="3507262" y="4997726"/>
              <a:chExt cx="427586" cy="1859168"/>
            </a:xfrm>
          </p:grpSpPr>
          <p:sp>
            <p:nvSpPr>
              <p:cNvPr id="151" name="Rectángulo 150"/>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52" name="Conector recto de flecha 151"/>
              <p:cNvCxnSpPr>
                <a:endCxn id="155" idx="0"/>
              </p:cNvCxnSpPr>
              <p:nvPr/>
            </p:nvCxnSpPr>
            <p:spPr>
              <a:xfrm>
                <a:off x="3729108" y="5226328"/>
                <a:ext cx="85586" cy="16305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upo 145"/>
            <p:cNvGrpSpPr/>
            <p:nvPr/>
          </p:nvGrpSpPr>
          <p:grpSpPr>
            <a:xfrm>
              <a:off x="3732758" y="2529228"/>
              <a:ext cx="401099" cy="1007948"/>
              <a:chOff x="3507262" y="4997726"/>
              <a:chExt cx="427586" cy="1072150"/>
            </a:xfrm>
          </p:grpSpPr>
          <p:sp>
            <p:nvSpPr>
              <p:cNvPr id="147" name="Rectángulo 146"/>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48" name="Grupo 147"/>
              <p:cNvGrpSpPr/>
              <p:nvPr/>
            </p:nvGrpSpPr>
            <p:grpSpPr>
              <a:xfrm>
                <a:off x="3628583" y="5226326"/>
                <a:ext cx="252925" cy="843550"/>
                <a:chOff x="1588171" y="3737833"/>
                <a:chExt cx="252925" cy="843550"/>
              </a:xfrm>
            </p:grpSpPr>
            <p:cxnSp>
              <p:nvCxnSpPr>
                <p:cNvPr id="149" name="Conector recto de flecha 148"/>
                <p:cNvCxnSpPr>
                  <a:endCxn id="150"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Rectángulo 149"/>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grpSp>
        <p:nvGrpSpPr>
          <p:cNvPr id="153" name="Grupo 152"/>
          <p:cNvGrpSpPr/>
          <p:nvPr/>
        </p:nvGrpSpPr>
        <p:grpSpPr>
          <a:xfrm>
            <a:off x="7810070" y="5257800"/>
            <a:ext cx="824144" cy="1066801"/>
            <a:chOff x="3289429" y="2057399"/>
            <a:chExt cx="1205144" cy="1479777"/>
          </a:xfrm>
        </p:grpSpPr>
        <p:sp>
          <p:nvSpPr>
            <p:cNvPr id="154" name="Rectángulo 153"/>
            <p:cNvSpPr/>
            <p:nvPr/>
          </p:nvSpPr>
          <p:spPr>
            <a:xfrm>
              <a:off x="3293673" y="2057399"/>
              <a:ext cx="851786" cy="901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solidFill>
                  <a:schemeClr val="tx1"/>
                </a:solidFill>
              </a:endParaRPr>
            </a:p>
          </p:txBody>
        </p:sp>
        <p:sp>
          <p:nvSpPr>
            <p:cNvPr id="155" name="Rectángulo 154"/>
            <p:cNvSpPr/>
            <p:nvPr/>
          </p:nvSpPr>
          <p:spPr>
            <a:xfrm>
              <a:off x="328942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K</a:t>
              </a:r>
              <a:endParaRPr lang="es-UY" sz="1200" dirty="0"/>
            </a:p>
          </p:txBody>
        </p:sp>
        <p:sp>
          <p:nvSpPr>
            <p:cNvPr id="156" name="Rectángulo 155"/>
            <p:cNvSpPr/>
            <p:nvPr/>
          </p:nvSpPr>
          <p:spPr>
            <a:xfrm>
              <a:off x="3736399" y="2057400"/>
              <a:ext cx="409059" cy="429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57" name="Conector recto de flecha 156"/>
            <p:cNvCxnSpPr/>
            <p:nvPr/>
          </p:nvCxnSpPr>
          <p:spPr>
            <a:xfrm>
              <a:off x="3983818" y="2286000"/>
              <a:ext cx="5107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8" name="Grupo 157"/>
            <p:cNvGrpSpPr/>
            <p:nvPr/>
          </p:nvGrpSpPr>
          <p:grpSpPr>
            <a:xfrm>
              <a:off x="3297389" y="2529226"/>
              <a:ext cx="401099" cy="716369"/>
              <a:chOff x="3507262" y="4997726"/>
              <a:chExt cx="427586" cy="761999"/>
            </a:xfrm>
          </p:grpSpPr>
          <p:sp>
            <p:nvSpPr>
              <p:cNvPr id="164" name="Rectángulo 163"/>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cxnSp>
            <p:nvCxnSpPr>
              <p:cNvPr id="165" name="Conector recto de flecha 164"/>
              <p:cNvCxnSpPr/>
              <p:nvPr/>
            </p:nvCxnSpPr>
            <p:spPr>
              <a:xfrm>
                <a:off x="3729108" y="5226326"/>
                <a:ext cx="0" cy="5333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9" name="Grupo 158"/>
            <p:cNvGrpSpPr/>
            <p:nvPr/>
          </p:nvGrpSpPr>
          <p:grpSpPr>
            <a:xfrm>
              <a:off x="3732758" y="2529228"/>
              <a:ext cx="401099" cy="1007948"/>
              <a:chOff x="3507262" y="4997726"/>
              <a:chExt cx="427586" cy="1072150"/>
            </a:xfrm>
          </p:grpSpPr>
          <p:sp>
            <p:nvSpPr>
              <p:cNvPr id="160" name="Rectángulo 159"/>
              <p:cNvSpPr/>
              <p:nvPr/>
            </p:nvSpPr>
            <p:spPr>
              <a:xfrm>
                <a:off x="3507262" y="4997726"/>
                <a:ext cx="42758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1200" dirty="0"/>
              </a:p>
            </p:txBody>
          </p:sp>
          <p:grpSp>
            <p:nvGrpSpPr>
              <p:cNvPr id="161" name="Grupo 160"/>
              <p:cNvGrpSpPr/>
              <p:nvPr/>
            </p:nvGrpSpPr>
            <p:grpSpPr>
              <a:xfrm>
                <a:off x="3628583" y="5226326"/>
                <a:ext cx="252925" cy="843550"/>
                <a:chOff x="1588171" y="3737833"/>
                <a:chExt cx="252925" cy="843550"/>
              </a:xfrm>
            </p:grpSpPr>
            <p:cxnSp>
              <p:nvCxnSpPr>
                <p:cNvPr id="162" name="Conector recto de flecha 161"/>
                <p:cNvCxnSpPr>
                  <a:endCxn id="163" idx="0"/>
                </p:cNvCxnSpPr>
                <p:nvPr/>
              </p:nvCxnSpPr>
              <p:spPr>
                <a:xfrm>
                  <a:off x="1688697" y="3737833"/>
                  <a:ext cx="25936" cy="533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Rectángulo 162"/>
                <p:cNvSpPr/>
                <p:nvPr/>
              </p:nvSpPr>
              <p:spPr>
                <a:xfrm>
                  <a:off x="1588171" y="4271233"/>
                  <a:ext cx="252925" cy="31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sz="900" dirty="0"/>
                </a:p>
              </p:txBody>
            </p:sp>
          </p:grpSp>
        </p:grpSp>
      </p:grpSp>
      <p:sp>
        <p:nvSpPr>
          <p:cNvPr id="23" name="Rectángulo 22"/>
          <p:cNvSpPr/>
          <p:nvPr/>
        </p:nvSpPr>
        <p:spPr>
          <a:xfrm>
            <a:off x="4642536" y="1198387"/>
            <a:ext cx="4442242" cy="369332"/>
          </a:xfrm>
          <a:prstGeom prst="rect">
            <a:avLst/>
          </a:prstGeom>
        </p:spPr>
        <p:txBody>
          <a:bodyPr wrap="none">
            <a:spAutoFit/>
          </a:bodyPr>
          <a:lstStyle/>
          <a:p>
            <a:r>
              <a:rPr lang="es-419" dirty="0"/>
              <a:t>PRIMER HIJO – SIGUIENTE HERMANO</a:t>
            </a:r>
            <a:endParaRPr lang="es-UY" dirty="0"/>
          </a:p>
        </p:txBody>
      </p:sp>
      <p:sp>
        <p:nvSpPr>
          <p:cNvPr id="2" name="CuadroTexto 1"/>
          <p:cNvSpPr txBox="1"/>
          <p:nvPr/>
        </p:nvSpPr>
        <p:spPr>
          <a:xfrm>
            <a:off x="510400" y="5043402"/>
            <a:ext cx="6160725" cy="646331"/>
          </a:xfrm>
          <a:prstGeom prst="rect">
            <a:avLst/>
          </a:prstGeom>
          <a:noFill/>
        </p:spPr>
        <p:txBody>
          <a:bodyPr wrap="none" rtlCol="0">
            <a:spAutoFit/>
          </a:bodyPr>
          <a:lstStyle/>
          <a:p>
            <a:r>
              <a:rPr lang="es-419" dirty="0"/>
              <a:t>Ventajas: uso óptimo de la memoria, útil para muchos </a:t>
            </a:r>
          </a:p>
          <a:p>
            <a:r>
              <a:rPr lang="es-419" dirty="0"/>
              <a:t>tipos de árboles</a:t>
            </a:r>
            <a:endParaRPr lang="es-UY" dirty="0"/>
          </a:p>
        </p:txBody>
      </p:sp>
      <p:sp>
        <p:nvSpPr>
          <p:cNvPr id="166" name="CuadroTexto 165"/>
          <p:cNvSpPr txBox="1"/>
          <p:nvPr/>
        </p:nvSpPr>
        <p:spPr>
          <a:xfrm>
            <a:off x="496420" y="5639244"/>
            <a:ext cx="1672253" cy="369332"/>
          </a:xfrm>
          <a:prstGeom prst="rect">
            <a:avLst/>
          </a:prstGeom>
          <a:noFill/>
        </p:spPr>
        <p:txBody>
          <a:bodyPr wrap="none" rtlCol="0">
            <a:spAutoFit/>
          </a:bodyPr>
          <a:lstStyle/>
          <a:p>
            <a:r>
              <a:rPr lang="es-419" dirty="0"/>
              <a:t>Desventajas: </a:t>
            </a:r>
            <a:endParaRPr lang="es-UY" dirty="0"/>
          </a:p>
        </p:txBody>
      </p:sp>
      <p:sp>
        <p:nvSpPr>
          <p:cNvPr id="3" name="CuadroTexto 2"/>
          <p:cNvSpPr txBox="1"/>
          <p:nvPr/>
        </p:nvSpPr>
        <p:spPr>
          <a:xfrm>
            <a:off x="496420" y="6034116"/>
            <a:ext cx="5155579" cy="707886"/>
          </a:xfrm>
          <a:prstGeom prst="rect">
            <a:avLst/>
          </a:prstGeom>
          <a:noFill/>
        </p:spPr>
        <p:txBody>
          <a:bodyPr wrap="none" rtlCol="0">
            <a:spAutoFit/>
          </a:bodyPr>
          <a:lstStyle/>
          <a:p>
            <a:r>
              <a:rPr lang="es-419" sz="2000" dirty="0">
                <a:solidFill>
                  <a:srgbClr val="FF0000"/>
                </a:solidFill>
              </a:rPr>
              <a:t>Peligro para el estudiante: </a:t>
            </a:r>
          </a:p>
          <a:p>
            <a:r>
              <a:rPr lang="es-419" sz="2000" dirty="0">
                <a:solidFill>
                  <a:srgbClr val="FF0000"/>
                </a:solidFill>
              </a:rPr>
              <a:t>confundir el árbol con su representación</a:t>
            </a:r>
            <a:endParaRPr lang="es-UY" sz="2000" dirty="0">
              <a:solidFill>
                <a:srgbClr val="FF0000"/>
              </a:solidFill>
            </a:endParaRPr>
          </a:p>
        </p:txBody>
      </p:sp>
    </p:spTree>
    <p:extLst>
      <p:ext uri="{BB962C8B-B14F-4D97-AF65-F5344CB8AC3E}">
        <p14:creationId xmlns:p14="http://schemas.microsoft.com/office/powerpoint/2010/main" val="3099977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fontScale="90000"/>
          </a:bodyPr>
          <a:lstStyle/>
          <a:p>
            <a:r>
              <a:rPr lang="es-ES" dirty="0"/>
              <a:t>Representación de árboles genéricos</a:t>
            </a:r>
            <a:br>
              <a:rPr lang="es-ES" dirty="0"/>
            </a:br>
            <a:r>
              <a:rPr lang="es-ES" dirty="0"/>
              <a:t>Primer hijo – siguiente hermano / hermano derecho</a:t>
            </a:r>
            <a:endParaRPr lang="en-US" dirty="0"/>
          </a:p>
        </p:txBody>
      </p:sp>
      <p:pic>
        <p:nvPicPr>
          <p:cNvPr id="95235" name="Picture 3"/>
          <p:cNvPicPr>
            <a:picLocks noGrp="1" noChangeAspect="1" noChangeArrowheads="1"/>
          </p:cNvPicPr>
          <p:nvPr>
            <p:ph idx="1"/>
          </p:nvPr>
        </p:nvPicPr>
        <p:blipFill>
          <a:blip r:embed="rId3" cstate="print"/>
          <a:stretch>
            <a:fillRect/>
          </a:stretch>
        </p:blipFill>
        <p:spPr>
          <a:xfrm>
            <a:off x="4571996" y="4098922"/>
            <a:ext cx="8" cy="6"/>
          </a:xfrm>
          <a:noFill/>
          <a:ln/>
        </p:spPr>
      </p:pic>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11C7D9C9-FBDE-4BBC-824F-35ECFD794CB7}" type="slidenum">
              <a:rPr lang="es-ES"/>
              <a:pPr/>
              <a:t>26</a:t>
            </a:fld>
            <a:endParaRPr lang="es-ES"/>
          </a:p>
        </p:txBody>
      </p:sp>
      <p:pic>
        <p:nvPicPr>
          <p:cNvPr id="6" name="Picture 3">
            <a:extLst>
              <a:ext uri="{FF2B5EF4-FFF2-40B4-BE49-F238E27FC236}">
                <a16:creationId xmlns:a16="http://schemas.microsoft.com/office/drawing/2014/main" id="{FBE676B2-7F24-47E7-9898-F315336DFB97}"/>
              </a:ext>
            </a:extLst>
          </p:cNvPr>
          <p:cNvPicPr>
            <a:picLocks noChangeAspect="1" noChangeArrowheads="1"/>
          </p:cNvPicPr>
          <p:nvPr/>
        </p:nvPicPr>
        <p:blipFill>
          <a:blip r:embed="rId3" cstate="print"/>
          <a:srcRect/>
          <a:stretch>
            <a:fillRect/>
          </a:stretch>
        </p:blipFill>
        <p:spPr>
          <a:xfrm>
            <a:off x="685799" y="1661318"/>
            <a:ext cx="7778893" cy="4891881"/>
          </a:xfrm>
          <a:prstGeom prst="rect">
            <a:avLst/>
          </a:prstGeom>
          <a:noFill/>
          <a:ln/>
        </p:spPr>
      </p:pic>
    </p:spTree>
    <p:extLst>
      <p:ext uri="{BB962C8B-B14F-4D97-AF65-F5344CB8AC3E}">
        <p14:creationId xmlns:p14="http://schemas.microsoft.com/office/powerpoint/2010/main" val="3232743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fontScale="90000"/>
          </a:bodyPr>
          <a:lstStyle/>
          <a:p>
            <a:r>
              <a:rPr lang="es-ES" dirty="0"/>
              <a:t>Representación de árboles genéricos</a:t>
            </a:r>
            <a:br>
              <a:rPr lang="es-ES" dirty="0"/>
            </a:br>
            <a:r>
              <a:rPr lang="es-ES" dirty="0"/>
              <a:t>Primer hijo – siguiente hermano / hermano derecho</a:t>
            </a:r>
            <a:endParaRPr lang="en-US" dirty="0"/>
          </a:p>
        </p:txBody>
      </p:sp>
      <p:pic>
        <p:nvPicPr>
          <p:cNvPr id="95235" name="Picture 3"/>
          <p:cNvPicPr>
            <a:picLocks noGrp="1" noChangeAspect="1" noChangeArrowheads="1"/>
          </p:cNvPicPr>
          <p:nvPr>
            <p:ph idx="1"/>
          </p:nvPr>
        </p:nvPicPr>
        <p:blipFill>
          <a:blip r:embed="rId3" cstate="print"/>
          <a:stretch>
            <a:fillRect/>
          </a:stretch>
        </p:blipFill>
        <p:spPr>
          <a:xfrm>
            <a:off x="4571996" y="4098922"/>
            <a:ext cx="8" cy="6"/>
          </a:xfrm>
          <a:noFill/>
          <a:ln/>
        </p:spPr>
      </p:pic>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11C7D9C9-FBDE-4BBC-824F-35ECFD794CB7}" type="slidenum">
              <a:rPr lang="es-ES"/>
              <a:pPr/>
              <a:t>27</a:t>
            </a:fld>
            <a:endParaRPr lang="es-ES"/>
          </a:p>
        </p:txBody>
      </p:sp>
      <p:pic>
        <p:nvPicPr>
          <p:cNvPr id="6" name="Picture 3">
            <a:extLst>
              <a:ext uri="{FF2B5EF4-FFF2-40B4-BE49-F238E27FC236}">
                <a16:creationId xmlns:a16="http://schemas.microsoft.com/office/drawing/2014/main" id="{FBE676B2-7F24-47E7-9898-F315336DFB97}"/>
              </a:ext>
            </a:extLst>
          </p:cNvPr>
          <p:cNvPicPr>
            <a:picLocks noChangeAspect="1" noChangeArrowheads="1"/>
          </p:cNvPicPr>
          <p:nvPr/>
        </p:nvPicPr>
        <p:blipFill>
          <a:blip r:embed="rId3" cstate="print"/>
          <a:srcRect/>
          <a:stretch>
            <a:fillRect/>
          </a:stretch>
        </p:blipFill>
        <p:spPr>
          <a:xfrm rot="1612713">
            <a:off x="2921081" y="2137071"/>
            <a:ext cx="5476386" cy="3443913"/>
          </a:xfrm>
          <a:prstGeom prst="rect">
            <a:avLst/>
          </a:prstGeom>
          <a:noFill/>
          <a:ln/>
        </p:spPr>
      </p:pic>
      <p:sp>
        <p:nvSpPr>
          <p:cNvPr id="2" name="CuadroTexto 1"/>
          <p:cNvSpPr txBox="1"/>
          <p:nvPr/>
        </p:nvSpPr>
        <p:spPr>
          <a:xfrm>
            <a:off x="457200" y="2286000"/>
            <a:ext cx="2646878" cy="646331"/>
          </a:xfrm>
          <a:prstGeom prst="rect">
            <a:avLst/>
          </a:prstGeom>
          <a:noFill/>
        </p:spPr>
        <p:txBody>
          <a:bodyPr wrap="none" rtlCol="0">
            <a:spAutoFit/>
          </a:bodyPr>
          <a:lstStyle/>
          <a:p>
            <a:r>
              <a:rPr lang="es-419" dirty="0"/>
              <a:t>Cuidado, no confundir</a:t>
            </a:r>
          </a:p>
          <a:p>
            <a:r>
              <a:rPr lang="es-419" dirty="0"/>
              <a:t>con un árbol binario</a:t>
            </a:r>
            <a:endParaRPr lang="es-UY" dirty="0"/>
          </a:p>
        </p:txBody>
      </p:sp>
    </p:spTree>
    <p:extLst>
      <p:ext uri="{BB962C8B-B14F-4D97-AF65-F5344CB8AC3E}">
        <p14:creationId xmlns:p14="http://schemas.microsoft.com/office/powerpoint/2010/main" val="2973013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533400" y="27709"/>
            <a:ext cx="6491064" cy="589507"/>
          </a:xfrm>
        </p:spPr>
        <p:txBody>
          <a:bodyPr>
            <a:normAutofit fontScale="90000"/>
          </a:bodyPr>
          <a:lstStyle/>
          <a:p>
            <a:r>
              <a:rPr lang="es-ES" dirty="0"/>
              <a:t>Primer hijo – hermano derecho</a:t>
            </a:r>
            <a:endParaRPr lang="en-US" dirty="0"/>
          </a:p>
        </p:txBody>
      </p:sp>
      <p:pic>
        <p:nvPicPr>
          <p:cNvPr id="95235" name="Picture 3"/>
          <p:cNvPicPr>
            <a:picLocks noGrp="1" noChangeAspect="1" noChangeArrowheads="1"/>
          </p:cNvPicPr>
          <p:nvPr>
            <p:ph idx="1"/>
          </p:nvPr>
        </p:nvPicPr>
        <p:blipFill>
          <a:blip r:embed="rId3" cstate="print"/>
          <a:stretch>
            <a:fillRect/>
          </a:stretch>
        </p:blipFill>
        <p:spPr>
          <a:xfrm>
            <a:off x="4571996" y="4098922"/>
            <a:ext cx="8" cy="6"/>
          </a:xfrm>
          <a:noFill/>
          <a:ln/>
        </p:spPr>
      </p:pic>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11C7D9C9-FBDE-4BBC-824F-35ECFD794CB7}" type="slidenum">
              <a:rPr lang="es-ES"/>
              <a:pPr/>
              <a:t>28</a:t>
            </a:fld>
            <a:endParaRPr lang="es-ES"/>
          </a:p>
        </p:txBody>
      </p:sp>
      <p:pic>
        <p:nvPicPr>
          <p:cNvPr id="7" name="Picture 3">
            <a:extLst>
              <a:ext uri="{FF2B5EF4-FFF2-40B4-BE49-F238E27FC236}">
                <a16:creationId xmlns:a16="http://schemas.microsoft.com/office/drawing/2014/main" id="{76BF60F1-607B-40E9-B5D7-E34A3638AE7E}"/>
              </a:ext>
            </a:extLst>
          </p:cNvPr>
          <p:cNvPicPr>
            <a:picLocks noChangeAspect="1" noChangeArrowheads="1"/>
          </p:cNvPicPr>
          <p:nvPr/>
        </p:nvPicPr>
        <p:blipFill>
          <a:blip r:embed="rId3" cstate="print"/>
          <a:srcRect/>
          <a:stretch>
            <a:fillRect/>
          </a:stretch>
        </p:blipFill>
        <p:spPr>
          <a:xfrm>
            <a:off x="1871662" y="3609975"/>
            <a:ext cx="4681538" cy="2943225"/>
          </a:xfrm>
          <a:prstGeom prst="rect">
            <a:avLst/>
          </a:prstGeom>
          <a:noFill/>
          <a:ln/>
        </p:spPr>
      </p:pic>
      <p:pic>
        <p:nvPicPr>
          <p:cNvPr id="8" name="Picture 4">
            <a:extLst>
              <a:ext uri="{FF2B5EF4-FFF2-40B4-BE49-F238E27FC236}">
                <a16:creationId xmlns:a16="http://schemas.microsoft.com/office/drawing/2014/main" id="{6C74A7B5-30B4-4186-B2E8-D3EF90555DF9}"/>
              </a:ext>
            </a:extLst>
          </p:cNvPr>
          <p:cNvPicPr>
            <a:picLocks noChangeAspect="1" noChangeArrowheads="1"/>
          </p:cNvPicPr>
          <p:nvPr/>
        </p:nvPicPr>
        <p:blipFill>
          <a:blip r:embed="rId4" cstate="print"/>
          <a:srcRect r="33333" b="14286"/>
          <a:stretch>
            <a:fillRect/>
          </a:stretch>
        </p:blipFill>
        <p:spPr bwMode="auto">
          <a:xfrm>
            <a:off x="1871662" y="666055"/>
            <a:ext cx="4681538" cy="2943921"/>
          </a:xfrm>
          <a:prstGeom prst="rect">
            <a:avLst/>
          </a:prstGeom>
          <a:noFill/>
          <a:ln/>
          <a:effectLst/>
        </p:spPr>
      </p:pic>
      <p:sp>
        <p:nvSpPr>
          <p:cNvPr id="2" name="CuadroTexto 1"/>
          <p:cNvSpPr txBox="1"/>
          <p:nvPr/>
        </p:nvSpPr>
        <p:spPr>
          <a:xfrm>
            <a:off x="6586057" y="1953777"/>
            <a:ext cx="1877437" cy="369332"/>
          </a:xfrm>
          <a:prstGeom prst="rect">
            <a:avLst/>
          </a:prstGeom>
          <a:noFill/>
        </p:spPr>
        <p:txBody>
          <a:bodyPr wrap="none" rtlCol="0">
            <a:spAutoFit/>
          </a:bodyPr>
          <a:lstStyle/>
          <a:p>
            <a:r>
              <a:rPr lang="es-419" dirty="0"/>
              <a:t>Este es el árbol</a:t>
            </a:r>
            <a:endParaRPr lang="es-UY" dirty="0"/>
          </a:p>
        </p:txBody>
      </p:sp>
      <p:sp>
        <p:nvSpPr>
          <p:cNvPr id="9" name="CuadroTexto 8"/>
          <p:cNvSpPr txBox="1"/>
          <p:nvPr/>
        </p:nvSpPr>
        <p:spPr>
          <a:xfrm>
            <a:off x="6586057" y="4502821"/>
            <a:ext cx="2287806" cy="369332"/>
          </a:xfrm>
          <a:prstGeom prst="rect">
            <a:avLst/>
          </a:prstGeom>
          <a:noFill/>
        </p:spPr>
        <p:txBody>
          <a:bodyPr wrap="none" rtlCol="0">
            <a:spAutoFit/>
          </a:bodyPr>
          <a:lstStyle/>
          <a:p>
            <a:r>
              <a:rPr lang="es-419" dirty="0"/>
              <a:t>Este no es el árbol</a:t>
            </a:r>
          </a:p>
        </p:txBody>
      </p:sp>
    </p:spTree>
    <p:extLst>
      <p:ext uri="{BB962C8B-B14F-4D97-AF65-F5344CB8AC3E}">
        <p14:creationId xmlns:p14="http://schemas.microsoft.com/office/powerpoint/2010/main" val="2684816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nchor="b"/>
          <a:lstStyle/>
          <a:p>
            <a:r>
              <a:rPr lang="es-ES" dirty="0"/>
              <a:t>¿Qué implementaciones usaremos?</a:t>
            </a:r>
          </a:p>
        </p:txBody>
      </p:sp>
      <p:sp>
        <p:nvSpPr>
          <p:cNvPr id="24579" name="Rectangle 3"/>
          <p:cNvSpPr>
            <a:spLocks noGrp="1" noChangeArrowheads="1"/>
          </p:cNvSpPr>
          <p:nvPr>
            <p:ph idx="1"/>
          </p:nvPr>
        </p:nvSpPr>
        <p:spPr>
          <a:noFill/>
          <a:ln/>
        </p:spPr>
        <p:txBody>
          <a:bodyPr/>
          <a:lstStyle/>
          <a:p>
            <a:r>
              <a:rPr lang="es-ES" sz="2800" dirty="0"/>
              <a:t>Para implementar un árbol genérico (que no sea de búsqueda), por ejemplo representar un organigrama, un árbol genealógico, el índice de un documento, el sistema de archivos de un sistema operativo, etc., usamos la implementación PRIMER HIJO – SIGUIENTE HERMANO.</a:t>
            </a:r>
          </a:p>
          <a:p>
            <a:r>
              <a:rPr lang="es-ES" sz="2800" dirty="0"/>
              <a:t>Para implementar un árbol de búsqueda usamos una forma de implementación de </a:t>
            </a:r>
            <a:r>
              <a:rPr lang="es-ES" sz="2800" dirty="0" err="1"/>
              <a:t>array</a:t>
            </a:r>
            <a:r>
              <a:rPr lang="es-ES" sz="2800" dirty="0"/>
              <a:t> de hijos, u otras alternativas.</a:t>
            </a:r>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E0B517AA-35BD-47A4-9B1A-DFBAECDA713B}" type="slidenum">
              <a:rPr lang="es-ES"/>
              <a:pPr/>
              <a:t>29</a:t>
            </a:fld>
            <a:endParaRPr lang="es-E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ES"/>
              <a:t>Un árbol visto recursivamente</a:t>
            </a:r>
            <a:endParaRPr lang="en-US"/>
          </a:p>
        </p:txBody>
      </p:sp>
      <p:sp>
        <p:nvSpPr>
          <p:cNvPr id="2" name="Content Placeholder 1"/>
          <p:cNvSpPr>
            <a:spLocks noGrp="1"/>
          </p:cNvSpPr>
          <p:nvPr>
            <p:ph idx="1"/>
          </p:nvPr>
        </p:nvSpPr>
        <p:spPr/>
        <p:txBody>
          <a:bodyPr/>
          <a:lstStyle/>
          <a:p>
            <a:endParaRPr lang="en-US"/>
          </a:p>
        </p:txBody>
      </p:sp>
      <p:sp>
        <p:nvSpPr>
          <p:cNvPr id="6" name="Footer Placeholder 3"/>
          <p:cNvSpPr>
            <a:spLocks noGrp="1"/>
          </p:cNvSpPr>
          <p:nvPr>
            <p:ph type="ftr" sz="quarter" idx="11"/>
          </p:nvPr>
        </p:nvSpPr>
        <p:spPr/>
        <p:txBody>
          <a:bodyPr/>
          <a:lstStyle/>
          <a:p>
            <a:r>
              <a:rPr lang="es-ES"/>
              <a:t>Algoritmos y Estructuras de Datos II</a:t>
            </a:r>
          </a:p>
        </p:txBody>
      </p:sp>
      <p:sp>
        <p:nvSpPr>
          <p:cNvPr id="7" name="Slide Number Placeholder 4"/>
          <p:cNvSpPr>
            <a:spLocks noGrp="1"/>
          </p:cNvSpPr>
          <p:nvPr>
            <p:ph type="sldNum" sz="quarter" idx="12"/>
          </p:nvPr>
        </p:nvSpPr>
        <p:spPr/>
        <p:txBody>
          <a:bodyPr/>
          <a:lstStyle/>
          <a:p>
            <a:fld id="{70A8822E-1795-42F1-BA65-04362003576A}" type="slidenum">
              <a:rPr lang="es-ES"/>
              <a:pPr/>
              <a:t>3</a:t>
            </a:fld>
            <a:endParaRPr lang="es-ES"/>
          </a:p>
        </p:txBody>
      </p:sp>
      <p:grpSp>
        <p:nvGrpSpPr>
          <p:cNvPr id="8195" name="Group 3"/>
          <p:cNvGrpSpPr>
            <a:grpSpLocks/>
          </p:cNvGrpSpPr>
          <p:nvPr/>
        </p:nvGrpSpPr>
        <p:grpSpPr bwMode="auto">
          <a:xfrm>
            <a:off x="1933575" y="2390775"/>
            <a:ext cx="5200650" cy="2609850"/>
            <a:chOff x="1218" y="1506"/>
            <a:chExt cx="3276" cy="1644"/>
          </a:xfrm>
        </p:grpSpPr>
        <p:pic>
          <p:nvPicPr>
            <p:cNvPr id="8196" name="Picture 4"/>
            <p:cNvPicPr>
              <a:picLocks noChangeAspect="1" noChangeArrowheads="1"/>
            </p:cNvPicPr>
            <p:nvPr/>
          </p:nvPicPr>
          <p:blipFill>
            <a:blip r:embed="rId3" cstate="print"/>
            <a:srcRect/>
            <a:stretch>
              <a:fillRect/>
            </a:stretch>
          </p:blipFill>
          <p:spPr bwMode="auto">
            <a:xfrm>
              <a:off x="1218" y="1506"/>
              <a:ext cx="3276" cy="1644"/>
            </a:xfrm>
            <a:prstGeom prst="rect">
              <a:avLst/>
            </a:prstGeom>
            <a:noFill/>
            <a:ln/>
            <a:effectLst/>
          </p:spPr>
        </p:pic>
        <p:sp>
          <p:nvSpPr>
            <p:cNvPr id="8197" name="Text Box 5"/>
            <p:cNvSpPr txBox="1">
              <a:spLocks noChangeArrowheads="1"/>
            </p:cNvSpPr>
            <p:nvPr/>
          </p:nvSpPr>
          <p:spPr bwMode="auto">
            <a:xfrm>
              <a:off x="2472" y="1706"/>
              <a:ext cx="412" cy="231"/>
            </a:xfrm>
            <a:prstGeom prst="rect">
              <a:avLst/>
            </a:prstGeom>
            <a:solidFill>
              <a:schemeClr val="bg1"/>
            </a:solidFill>
            <a:ln w="12700">
              <a:noFill/>
              <a:miter lim="800000"/>
              <a:headEnd type="none" w="sm" len="sm"/>
              <a:tailEnd type="none" w="sm" len="sm"/>
            </a:ln>
            <a:effectLst/>
          </p:spPr>
          <p:txBody>
            <a:bodyPr>
              <a:spAutoFit/>
            </a:bodyPr>
            <a:lstStyle/>
            <a:p>
              <a:r>
                <a:rPr lang="es-ES" b="0"/>
                <a:t>Raíz</a:t>
              </a:r>
              <a:endParaRPr lang="en-US" b="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nchor="b"/>
          <a:lstStyle/>
          <a:p>
            <a:r>
              <a:rPr lang="es-ES" dirty="0"/>
              <a:t>El  TDA ARBOL (genérico) Operaciones a ser consideradas</a:t>
            </a:r>
          </a:p>
        </p:txBody>
      </p:sp>
      <p:sp>
        <p:nvSpPr>
          <p:cNvPr id="24579" name="Rectangle 3"/>
          <p:cNvSpPr>
            <a:spLocks noGrp="1" noChangeArrowheads="1"/>
          </p:cNvSpPr>
          <p:nvPr>
            <p:ph idx="1"/>
          </p:nvPr>
        </p:nvSpPr>
        <p:spPr>
          <a:xfrm>
            <a:off x="480270" y="1467968"/>
            <a:ext cx="8229600" cy="4997152"/>
          </a:xfrm>
          <a:noFill/>
          <a:ln/>
        </p:spPr>
        <p:txBody>
          <a:bodyPr/>
          <a:lstStyle/>
          <a:p>
            <a:r>
              <a:rPr lang="es-ES" sz="2800" dirty="0"/>
              <a:t>Básicas o “Primitivas”</a:t>
            </a:r>
          </a:p>
          <a:p>
            <a:pPr lvl="1"/>
            <a:r>
              <a:rPr lang="es-ES" sz="2400" dirty="0"/>
              <a:t>Padre (de un nodo). </a:t>
            </a:r>
          </a:p>
          <a:p>
            <a:pPr lvl="1"/>
            <a:r>
              <a:rPr lang="es-ES" sz="2400" dirty="0" err="1"/>
              <a:t>HijoIzquierdo</a:t>
            </a:r>
            <a:r>
              <a:rPr lang="es-ES" sz="2400" dirty="0"/>
              <a:t> (de un nodo).</a:t>
            </a:r>
          </a:p>
          <a:p>
            <a:pPr lvl="1"/>
            <a:r>
              <a:rPr lang="es-ES" sz="2400" dirty="0" err="1"/>
              <a:t>HermanoDerecho</a:t>
            </a:r>
            <a:r>
              <a:rPr lang="es-ES" sz="2400" dirty="0"/>
              <a:t> (de un nodo).</a:t>
            </a:r>
          </a:p>
          <a:p>
            <a:pPr lvl="1"/>
            <a:r>
              <a:rPr lang="es-ES" sz="2400" dirty="0"/>
              <a:t>Etiqueta (de un nodo).</a:t>
            </a:r>
          </a:p>
          <a:p>
            <a:pPr lvl="1"/>
            <a:r>
              <a:rPr lang="es-ES" sz="2400" dirty="0"/>
              <a:t>Raíz (del árbol)</a:t>
            </a:r>
          </a:p>
          <a:p>
            <a:pPr lvl="1"/>
            <a:r>
              <a:rPr lang="es-ES" sz="2400" dirty="0"/>
              <a:t>Vaciar (el árbol) </a:t>
            </a:r>
          </a:p>
          <a:p>
            <a:r>
              <a:rPr lang="es-ES" sz="2800" dirty="0"/>
              <a:t>Otras</a:t>
            </a:r>
          </a:p>
          <a:p>
            <a:pPr lvl="1"/>
            <a:r>
              <a:rPr lang="es-ES" sz="2400" dirty="0"/>
              <a:t>Recorridos: </a:t>
            </a:r>
            <a:r>
              <a:rPr lang="es-ES" sz="2400" dirty="0" err="1"/>
              <a:t>Preorden</a:t>
            </a:r>
            <a:r>
              <a:rPr lang="es-ES" sz="2400" dirty="0"/>
              <a:t>, </a:t>
            </a:r>
            <a:r>
              <a:rPr lang="es-ES" sz="2400" dirty="0" err="1"/>
              <a:t>Postorden</a:t>
            </a:r>
            <a:r>
              <a:rPr lang="es-ES" sz="2400" dirty="0"/>
              <a:t>, ¿</a:t>
            </a:r>
            <a:r>
              <a:rPr lang="es-ES" sz="2400" dirty="0" err="1"/>
              <a:t>Inorden</a:t>
            </a:r>
            <a:r>
              <a:rPr lang="es-ES" sz="2400" dirty="0"/>
              <a:t>?</a:t>
            </a:r>
          </a:p>
          <a:p>
            <a:pPr lvl="1"/>
            <a:r>
              <a:rPr lang="es-ES" sz="2400" dirty="0"/>
              <a:t>Altura (de un nodo y del árbol)</a:t>
            </a:r>
          </a:p>
          <a:p>
            <a:pPr lvl="1"/>
            <a:r>
              <a:rPr lang="es-ES" sz="2400" dirty="0"/>
              <a:t>otras</a:t>
            </a:r>
          </a:p>
          <a:p>
            <a:pPr lvl="1"/>
            <a:endParaRPr lang="es-ES" sz="2400"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E0B517AA-35BD-47A4-9B1A-DFBAECDA713B}" type="slidenum">
              <a:rPr lang="es-ES"/>
              <a:pPr/>
              <a:t>30</a:t>
            </a:fld>
            <a:endParaRPr lang="es-ES"/>
          </a:p>
        </p:txBody>
      </p:sp>
    </p:spTree>
    <p:extLst>
      <p:ext uri="{BB962C8B-B14F-4D97-AF65-F5344CB8AC3E}">
        <p14:creationId xmlns:p14="http://schemas.microsoft.com/office/powerpoint/2010/main" val="282808361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80270" y="76200"/>
            <a:ext cx="6491064" cy="731838"/>
          </a:xfrm>
          <a:noFill/>
          <a:ln/>
        </p:spPr>
        <p:txBody>
          <a:bodyPr anchor="b"/>
          <a:lstStyle/>
          <a:p>
            <a:r>
              <a:rPr lang="es-ES" dirty="0"/>
              <a:t>Recorrer un árbol en </a:t>
            </a:r>
            <a:r>
              <a:rPr lang="es-ES" dirty="0" err="1"/>
              <a:t>preorden</a:t>
            </a:r>
            <a:endParaRPr lang="es-ES" dirty="0"/>
          </a:p>
        </p:txBody>
      </p:sp>
      <p:sp>
        <p:nvSpPr>
          <p:cNvPr id="24579" name="Rectangle 3"/>
          <p:cNvSpPr>
            <a:spLocks noGrp="1" noChangeArrowheads="1"/>
          </p:cNvSpPr>
          <p:nvPr>
            <p:ph idx="1"/>
          </p:nvPr>
        </p:nvSpPr>
        <p:spPr>
          <a:xfrm>
            <a:off x="483066" y="1225037"/>
            <a:ext cx="8229600" cy="4997152"/>
          </a:xfrm>
          <a:noFill/>
          <a:ln/>
        </p:spPr>
        <p:txBody>
          <a:bodyPr/>
          <a:lstStyle/>
          <a:p>
            <a:pPr marL="0" indent="0">
              <a:buNone/>
            </a:pPr>
            <a:r>
              <a:rPr lang="es-ES" sz="2800" dirty="0" err="1"/>
              <a:t>Preorden</a:t>
            </a:r>
            <a:r>
              <a:rPr lang="es-ES" sz="2800" dirty="0"/>
              <a:t> </a:t>
            </a:r>
          </a:p>
          <a:p>
            <a:pPr marL="0" indent="0">
              <a:buNone/>
            </a:pPr>
            <a:endParaRPr lang="es-ES" sz="2800" dirty="0"/>
          </a:p>
          <a:p>
            <a:pPr marL="0" indent="0">
              <a:buNone/>
            </a:pPr>
            <a:r>
              <a:rPr lang="es-ES" sz="2800" dirty="0"/>
              <a:t>En el árbol, </a:t>
            </a:r>
          </a:p>
          <a:p>
            <a:pPr marL="400050" lvl="1" indent="0">
              <a:buNone/>
            </a:pPr>
            <a:r>
              <a:rPr lang="es-ES" sz="2400" dirty="0"/>
              <a:t>si no está vacío, aplicar </a:t>
            </a:r>
            <a:r>
              <a:rPr lang="es-ES" sz="2400" dirty="0" err="1"/>
              <a:t>preorden</a:t>
            </a:r>
            <a:r>
              <a:rPr lang="es-ES" sz="2400" dirty="0"/>
              <a:t> a la raíz.</a:t>
            </a:r>
          </a:p>
          <a:p>
            <a:pPr marL="57150" indent="0">
              <a:buNone/>
            </a:pPr>
            <a:endParaRPr lang="es-ES" sz="2800" dirty="0"/>
          </a:p>
          <a:p>
            <a:pPr marL="57150" indent="0">
              <a:buNone/>
            </a:pPr>
            <a:r>
              <a:rPr lang="es-ES" sz="2800" dirty="0"/>
              <a:t>En el nodo, </a:t>
            </a:r>
          </a:p>
          <a:p>
            <a:pPr marL="457200" lvl="1" indent="0">
              <a:buNone/>
            </a:pPr>
            <a:r>
              <a:rPr lang="es-ES" sz="2400" dirty="0"/>
              <a:t>Procesar el nodo (hacer algo, por ejemplo imprimir el nodo)</a:t>
            </a:r>
          </a:p>
          <a:p>
            <a:pPr marL="457200" lvl="1" indent="0">
              <a:buNone/>
            </a:pPr>
            <a:r>
              <a:rPr lang="es-ES" sz="2400" dirty="0"/>
              <a:t>Para cada uno de los hijos del nodo,</a:t>
            </a:r>
          </a:p>
          <a:p>
            <a:pPr marL="857250" lvl="2" indent="0">
              <a:buNone/>
            </a:pPr>
            <a:r>
              <a:rPr lang="es-ES" sz="2000" dirty="0"/>
              <a:t>Aplicarle el </a:t>
            </a:r>
            <a:r>
              <a:rPr lang="es-ES" sz="2000" dirty="0" err="1"/>
              <a:t>preorden</a:t>
            </a:r>
            <a:endParaRPr lang="es-ES" sz="2000"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E0B517AA-35BD-47A4-9B1A-DFBAECDA713B}" type="slidenum">
              <a:rPr lang="es-ES"/>
              <a:pPr/>
              <a:t>31</a:t>
            </a:fld>
            <a:endParaRPr lang="es-ES"/>
          </a:p>
        </p:txBody>
      </p:sp>
    </p:spTree>
    <p:extLst>
      <p:ext uri="{BB962C8B-B14F-4D97-AF65-F5344CB8AC3E}">
        <p14:creationId xmlns:p14="http://schemas.microsoft.com/office/powerpoint/2010/main" val="11236685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s-ES"/>
              <a:t>Recorridas de árboles genéricos - preorden</a:t>
            </a:r>
            <a:endParaRPr lang="en-US" dirty="0"/>
          </a:p>
        </p:txBody>
      </p:sp>
      <p:sp>
        <p:nvSpPr>
          <p:cNvPr id="7" name="Content Placeholder 6"/>
          <p:cNvSpPr>
            <a:spLocks noGrp="1"/>
          </p:cNvSpPr>
          <p:nvPr>
            <p:ph idx="1"/>
          </p:nvPr>
        </p:nvSpPr>
        <p:spPr>
          <a:xfrm>
            <a:off x="312489" y="1676400"/>
            <a:ext cx="3675777" cy="3785652"/>
          </a:xfrm>
          <a:ln>
            <a:solidFill>
              <a:schemeClr val="tx1"/>
            </a:solidFill>
          </a:ln>
        </p:spPr>
        <p:txBody>
          <a:bodyPr>
            <a:noAutofit/>
          </a:bodyPr>
          <a:lstStyle/>
          <a:p>
            <a:pPr marL="0" indent="0">
              <a:buNone/>
            </a:pPr>
            <a:r>
              <a:rPr lang="es-ES_tradnl" sz="2400" b="1" dirty="0" err="1">
                <a:latin typeface="+mj-lt"/>
              </a:rPr>
              <a:t>TArbolGenerico.preOrden</a:t>
            </a:r>
            <a:r>
              <a:rPr lang="es-ES_tradnl" sz="2400" b="1" dirty="0">
                <a:latin typeface="+mj-lt"/>
              </a:rPr>
              <a:t>;</a:t>
            </a:r>
          </a:p>
          <a:p>
            <a:pPr marL="0" indent="0">
              <a:buNone/>
            </a:pPr>
            <a:r>
              <a:rPr lang="es-ES_tradnl" sz="2400" dirty="0">
                <a:latin typeface="+mj-lt"/>
              </a:rPr>
              <a:t>COM</a:t>
            </a:r>
          </a:p>
          <a:p>
            <a:pPr marL="0" indent="0">
              <a:buNone/>
            </a:pPr>
            <a:r>
              <a:rPr lang="es-ES_tradnl" sz="2400" dirty="0">
                <a:latin typeface="+mj-lt"/>
              </a:rPr>
              <a:t>  SI </a:t>
            </a:r>
            <a:r>
              <a:rPr lang="es-ES_tradnl" sz="2400" dirty="0" err="1">
                <a:latin typeface="+mj-lt"/>
              </a:rPr>
              <a:t>raiz</a:t>
            </a:r>
            <a:r>
              <a:rPr lang="es-ES_tradnl" sz="2400" dirty="0">
                <a:latin typeface="+mj-lt"/>
              </a:rPr>
              <a:t> &lt;&gt; nulo </a:t>
            </a:r>
          </a:p>
          <a:p>
            <a:pPr marL="0" indent="0">
              <a:buNone/>
            </a:pPr>
            <a:r>
              <a:rPr lang="es-ES_tradnl" sz="2400" dirty="0">
                <a:latin typeface="+mj-lt"/>
              </a:rPr>
              <a:t>	</a:t>
            </a:r>
            <a:r>
              <a:rPr lang="es-ES_tradnl" sz="2400" dirty="0" err="1">
                <a:latin typeface="+mj-lt"/>
              </a:rPr>
              <a:t>raiz.preOrden</a:t>
            </a:r>
            <a:r>
              <a:rPr lang="es-ES_tradnl" sz="2400" dirty="0">
                <a:latin typeface="+mj-lt"/>
              </a:rPr>
              <a:t>;</a:t>
            </a:r>
          </a:p>
          <a:p>
            <a:pPr marL="0" indent="0">
              <a:buNone/>
            </a:pPr>
            <a:r>
              <a:rPr lang="es-ES_tradnl" sz="2400" dirty="0">
                <a:latin typeface="+mj-lt"/>
              </a:rPr>
              <a:t>  FINSI</a:t>
            </a:r>
          </a:p>
          <a:p>
            <a:pPr marL="0" indent="0">
              <a:buNone/>
            </a:pPr>
            <a:r>
              <a:rPr lang="es-ES_tradnl" sz="2400" dirty="0">
                <a:latin typeface="+mj-lt"/>
              </a:rPr>
              <a:t>FIN</a:t>
            </a:r>
          </a:p>
          <a:p>
            <a:pPr marL="0" indent="0">
              <a:buNone/>
            </a:pPr>
            <a:endParaRPr lang="es-ES_tradnl" sz="2400" dirty="0">
              <a:latin typeface="+mj-lt"/>
            </a:endParaRPr>
          </a:p>
          <a:p>
            <a:endParaRPr lang="es-ES_tradnl" sz="2400" dirty="0">
              <a:latin typeface="+mj-lt"/>
            </a:endParaRPr>
          </a:p>
          <a:p>
            <a:pPr lvl="2"/>
            <a:endParaRPr lang="es-ES_tradnl" sz="1600" dirty="0">
              <a:latin typeface="+mj-lt"/>
            </a:endParaRPr>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11C7D9C9-FBDE-4BBC-824F-35ECFD794CB7}" type="slidenum">
              <a:rPr lang="es-ES" smtClean="0"/>
              <a:pPr/>
              <a:t>32</a:t>
            </a:fld>
            <a:endParaRPr lang="es-ES"/>
          </a:p>
        </p:txBody>
      </p:sp>
      <p:sp>
        <p:nvSpPr>
          <p:cNvPr id="2" name="TextBox 1"/>
          <p:cNvSpPr txBox="1"/>
          <p:nvPr/>
        </p:nvSpPr>
        <p:spPr>
          <a:xfrm>
            <a:off x="3988267" y="1676400"/>
            <a:ext cx="5105400" cy="3785652"/>
          </a:xfrm>
          <a:prstGeom prst="rect">
            <a:avLst/>
          </a:prstGeom>
          <a:noFill/>
          <a:ln>
            <a:solidFill>
              <a:schemeClr val="tx1"/>
            </a:solidFill>
          </a:ln>
        </p:spPr>
        <p:txBody>
          <a:bodyPr wrap="square" rtlCol="0">
            <a:spAutoFit/>
          </a:bodyPr>
          <a:lstStyle/>
          <a:p>
            <a:pPr marL="0" indent="0">
              <a:buNone/>
            </a:pPr>
            <a:r>
              <a:rPr lang="es-ES_tradnl" sz="2400" dirty="0" err="1">
                <a:latin typeface="+mj-lt"/>
              </a:rPr>
              <a:t>TNodoArbolGenerico.preOrden</a:t>
            </a:r>
            <a:r>
              <a:rPr lang="es-ES_tradnl" sz="2400" dirty="0">
                <a:latin typeface="+mj-lt"/>
              </a:rPr>
              <a:t>;</a:t>
            </a:r>
          </a:p>
          <a:p>
            <a:pPr marL="0" indent="0">
              <a:buNone/>
            </a:pPr>
            <a:r>
              <a:rPr lang="es-ES_tradnl" sz="2400" b="0" dirty="0">
                <a:latin typeface="+mj-lt"/>
              </a:rPr>
              <a:t>COM</a:t>
            </a:r>
          </a:p>
          <a:p>
            <a:pPr marL="0" indent="0">
              <a:buNone/>
            </a:pPr>
            <a:r>
              <a:rPr lang="es-ES_tradnl" sz="2400" b="0" dirty="0">
                <a:latin typeface="+mj-lt"/>
              </a:rPr>
              <a:t>   imprimir(etiqueta); // “</a:t>
            </a:r>
            <a:r>
              <a:rPr lang="es-ES_tradnl" sz="2400" b="0" i="1" dirty="0">
                <a:latin typeface="+mj-lt"/>
              </a:rPr>
              <a:t>hacer algo”</a:t>
            </a:r>
          </a:p>
          <a:p>
            <a:pPr marL="0" indent="0">
              <a:buNone/>
            </a:pPr>
            <a:r>
              <a:rPr lang="es-ES_tradnl" sz="2400" b="0" dirty="0">
                <a:latin typeface="+mj-lt"/>
              </a:rPr>
              <a:t>   </a:t>
            </a:r>
            <a:r>
              <a:rPr lang="es-ES_tradnl" sz="2400" b="0" dirty="0" err="1">
                <a:latin typeface="+mj-lt"/>
              </a:rPr>
              <a:t>unHijo</a:t>
            </a:r>
            <a:r>
              <a:rPr lang="es-ES_tradnl" sz="2400" b="0" dirty="0">
                <a:latin typeface="+mj-lt"/>
              </a:rPr>
              <a:t> </a:t>
            </a:r>
            <a:r>
              <a:rPr lang="es-ES_tradnl" sz="2400" b="0" dirty="0">
                <a:latin typeface="+mj-lt"/>
                <a:sym typeface="Wingdings" pitchFamily="2" charset="2"/>
              </a:rPr>
              <a:t></a:t>
            </a:r>
            <a:r>
              <a:rPr lang="es-ES_tradnl" sz="2400" b="0" dirty="0">
                <a:latin typeface="+mj-lt"/>
              </a:rPr>
              <a:t> </a:t>
            </a:r>
            <a:r>
              <a:rPr lang="es-ES_tradnl" sz="2400" b="0" dirty="0" err="1">
                <a:latin typeface="+mj-lt"/>
              </a:rPr>
              <a:t>PrimerHijo</a:t>
            </a:r>
            <a:r>
              <a:rPr lang="es-ES_tradnl" sz="2400" b="0" dirty="0">
                <a:latin typeface="+mj-lt"/>
              </a:rPr>
              <a:t>;</a:t>
            </a:r>
          </a:p>
          <a:p>
            <a:pPr marL="0" indent="0">
              <a:buNone/>
            </a:pPr>
            <a:r>
              <a:rPr lang="es-ES_tradnl" sz="2400" b="0" dirty="0">
                <a:latin typeface="+mj-lt"/>
              </a:rPr>
              <a:t>   MIENTRAS </a:t>
            </a:r>
            <a:r>
              <a:rPr lang="es-ES_tradnl" sz="2400" b="0" dirty="0" err="1">
                <a:latin typeface="+mj-lt"/>
              </a:rPr>
              <a:t>unHijo</a:t>
            </a:r>
            <a:r>
              <a:rPr lang="es-ES_tradnl" sz="2400" b="0" dirty="0">
                <a:latin typeface="+mj-lt"/>
              </a:rPr>
              <a:t> &lt;&gt; nulo hacer</a:t>
            </a:r>
          </a:p>
          <a:p>
            <a:pPr marL="0" indent="0">
              <a:buNone/>
            </a:pPr>
            <a:r>
              <a:rPr lang="es-ES_tradnl" sz="2400" b="0" dirty="0">
                <a:latin typeface="+mj-lt"/>
              </a:rPr>
              <a:t>       </a:t>
            </a:r>
            <a:r>
              <a:rPr lang="es-ES_tradnl" sz="2400" b="0" dirty="0" err="1">
                <a:latin typeface="+mj-lt"/>
              </a:rPr>
              <a:t>unHijo.preOrden</a:t>
            </a:r>
            <a:r>
              <a:rPr lang="es-ES_tradnl" sz="2400" b="0" dirty="0">
                <a:latin typeface="+mj-lt"/>
              </a:rPr>
              <a:t>;</a:t>
            </a:r>
          </a:p>
          <a:p>
            <a:pPr marL="0" indent="0">
              <a:buNone/>
            </a:pPr>
            <a:r>
              <a:rPr lang="es-ES_tradnl" sz="2400" b="0" dirty="0">
                <a:latin typeface="+mj-lt"/>
              </a:rPr>
              <a:t>       </a:t>
            </a:r>
            <a:r>
              <a:rPr lang="es-ES_tradnl" sz="2400" b="0" dirty="0" err="1">
                <a:latin typeface="+mj-lt"/>
              </a:rPr>
              <a:t>unHijo</a:t>
            </a:r>
            <a:r>
              <a:rPr lang="es-ES_tradnl" sz="2400" b="0" dirty="0">
                <a:latin typeface="+mj-lt"/>
              </a:rPr>
              <a:t> </a:t>
            </a:r>
            <a:r>
              <a:rPr lang="es-ES_tradnl" sz="2400" b="0" dirty="0">
                <a:latin typeface="+mj-lt"/>
                <a:sym typeface="Wingdings" pitchFamily="2" charset="2"/>
              </a:rPr>
              <a:t></a:t>
            </a:r>
            <a:r>
              <a:rPr lang="es-ES_tradnl" sz="2400" b="0" dirty="0">
                <a:latin typeface="+mj-lt"/>
              </a:rPr>
              <a:t> </a:t>
            </a:r>
            <a:r>
              <a:rPr lang="es-ES_tradnl" sz="2400" b="0" dirty="0" err="1">
                <a:latin typeface="+mj-lt"/>
              </a:rPr>
              <a:t>unHijo.HermanoDerecho</a:t>
            </a:r>
            <a:r>
              <a:rPr lang="es-ES_tradnl" sz="2400" b="0" dirty="0">
                <a:latin typeface="+mj-lt"/>
              </a:rPr>
              <a:t>;</a:t>
            </a:r>
          </a:p>
          <a:p>
            <a:pPr marL="0" indent="0">
              <a:buNone/>
            </a:pPr>
            <a:r>
              <a:rPr lang="es-ES_tradnl" sz="2400" b="0" dirty="0">
                <a:latin typeface="+mj-lt"/>
              </a:rPr>
              <a:t>   FIN MIENTRAS</a:t>
            </a:r>
          </a:p>
          <a:p>
            <a:pPr marL="0" indent="0">
              <a:buNone/>
            </a:pPr>
            <a:r>
              <a:rPr lang="es-ES_tradnl" sz="2400" b="0" dirty="0">
                <a:latin typeface="+mj-lt"/>
              </a:rPr>
              <a:t>FIN</a:t>
            </a:r>
          </a:p>
          <a:p>
            <a:endParaRPr lang="en-US" sz="2400" dirty="0">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s-ES" dirty="0"/>
              <a:t>Recorridas de árboles genéricos - </a:t>
            </a:r>
            <a:r>
              <a:rPr lang="es-ES" dirty="0" err="1"/>
              <a:t>postorden</a:t>
            </a:r>
            <a:endParaRPr lang="en-US" dirty="0"/>
          </a:p>
        </p:txBody>
      </p:sp>
      <p:sp>
        <p:nvSpPr>
          <p:cNvPr id="7" name="Content Placeholder 6"/>
          <p:cNvSpPr>
            <a:spLocks noGrp="1"/>
          </p:cNvSpPr>
          <p:nvPr>
            <p:ph idx="1"/>
          </p:nvPr>
        </p:nvSpPr>
        <p:spPr>
          <a:xfrm>
            <a:off x="304799" y="1676400"/>
            <a:ext cx="3683467" cy="3785652"/>
          </a:xfrm>
          <a:ln>
            <a:solidFill>
              <a:schemeClr val="tx1"/>
            </a:solidFill>
          </a:ln>
        </p:spPr>
        <p:txBody>
          <a:bodyPr>
            <a:noAutofit/>
          </a:bodyPr>
          <a:lstStyle/>
          <a:p>
            <a:pPr marL="0" indent="0">
              <a:buNone/>
            </a:pPr>
            <a:r>
              <a:rPr lang="es-ES_tradnl" sz="2400" b="1" dirty="0" err="1">
                <a:latin typeface="+mj-lt"/>
              </a:rPr>
              <a:t>TArbolGenerico.postOrden</a:t>
            </a:r>
            <a:r>
              <a:rPr lang="es-ES_tradnl" sz="2400" b="1" dirty="0">
                <a:latin typeface="+mj-lt"/>
              </a:rPr>
              <a:t>;</a:t>
            </a:r>
          </a:p>
          <a:p>
            <a:pPr marL="0" indent="0">
              <a:buNone/>
            </a:pPr>
            <a:r>
              <a:rPr lang="es-ES_tradnl" sz="2400" dirty="0">
                <a:latin typeface="+mj-lt"/>
              </a:rPr>
              <a:t>COM</a:t>
            </a:r>
          </a:p>
          <a:p>
            <a:pPr marL="0" indent="0">
              <a:buNone/>
            </a:pPr>
            <a:r>
              <a:rPr lang="es-ES_tradnl" sz="2400" dirty="0">
                <a:latin typeface="+mj-lt"/>
              </a:rPr>
              <a:t>  SI </a:t>
            </a:r>
            <a:r>
              <a:rPr lang="es-ES_tradnl" sz="2400" dirty="0" err="1">
                <a:latin typeface="+mj-lt"/>
              </a:rPr>
              <a:t>raiz</a:t>
            </a:r>
            <a:r>
              <a:rPr lang="es-ES_tradnl" sz="2400" dirty="0">
                <a:latin typeface="+mj-lt"/>
              </a:rPr>
              <a:t> &lt;&gt; nulo </a:t>
            </a:r>
          </a:p>
          <a:p>
            <a:pPr marL="0" indent="0">
              <a:buNone/>
            </a:pPr>
            <a:r>
              <a:rPr lang="es-ES_tradnl" sz="2400" dirty="0">
                <a:latin typeface="+mj-lt"/>
              </a:rPr>
              <a:t>	</a:t>
            </a:r>
            <a:r>
              <a:rPr lang="es-ES_tradnl" sz="2400" dirty="0" err="1">
                <a:latin typeface="+mj-lt"/>
              </a:rPr>
              <a:t>raiz.postOrden</a:t>
            </a:r>
            <a:r>
              <a:rPr lang="es-ES_tradnl" sz="2400" dirty="0">
                <a:latin typeface="+mj-lt"/>
              </a:rPr>
              <a:t>;</a:t>
            </a:r>
          </a:p>
          <a:p>
            <a:pPr marL="0" indent="0">
              <a:buNone/>
            </a:pPr>
            <a:r>
              <a:rPr lang="es-ES_tradnl" sz="2400" dirty="0">
                <a:latin typeface="+mj-lt"/>
              </a:rPr>
              <a:t>  FINSI</a:t>
            </a:r>
          </a:p>
          <a:p>
            <a:pPr marL="0" indent="0">
              <a:buNone/>
            </a:pPr>
            <a:r>
              <a:rPr lang="es-ES_tradnl" sz="2400" dirty="0">
                <a:latin typeface="+mj-lt"/>
              </a:rPr>
              <a:t>FIN</a:t>
            </a:r>
          </a:p>
          <a:p>
            <a:pPr marL="0" indent="0">
              <a:buNone/>
            </a:pPr>
            <a:endParaRPr lang="es-ES_tradnl" sz="2400" dirty="0">
              <a:latin typeface="+mj-lt"/>
            </a:endParaRPr>
          </a:p>
          <a:p>
            <a:endParaRPr lang="es-ES_tradnl" sz="2400" dirty="0">
              <a:latin typeface="+mj-lt"/>
            </a:endParaRPr>
          </a:p>
          <a:p>
            <a:pPr lvl="2"/>
            <a:endParaRPr lang="es-ES_tradnl" sz="1600" dirty="0">
              <a:latin typeface="+mj-lt"/>
            </a:endParaRPr>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11C7D9C9-FBDE-4BBC-824F-35ECFD794CB7}" type="slidenum">
              <a:rPr lang="es-ES" smtClean="0"/>
              <a:pPr/>
              <a:t>33</a:t>
            </a:fld>
            <a:endParaRPr lang="es-ES"/>
          </a:p>
        </p:txBody>
      </p:sp>
      <p:sp>
        <p:nvSpPr>
          <p:cNvPr id="2" name="TextBox 1"/>
          <p:cNvSpPr txBox="1"/>
          <p:nvPr/>
        </p:nvSpPr>
        <p:spPr>
          <a:xfrm>
            <a:off x="3988267" y="1676400"/>
            <a:ext cx="5105400" cy="3785652"/>
          </a:xfrm>
          <a:prstGeom prst="rect">
            <a:avLst/>
          </a:prstGeom>
          <a:noFill/>
          <a:ln>
            <a:solidFill>
              <a:schemeClr val="tx1"/>
            </a:solidFill>
          </a:ln>
        </p:spPr>
        <p:txBody>
          <a:bodyPr wrap="square" rtlCol="0">
            <a:spAutoFit/>
          </a:bodyPr>
          <a:lstStyle/>
          <a:p>
            <a:pPr marL="0" indent="0">
              <a:buNone/>
            </a:pPr>
            <a:r>
              <a:rPr lang="es-ES_tradnl" sz="2400" dirty="0" err="1">
                <a:latin typeface="+mj-lt"/>
              </a:rPr>
              <a:t>TNodoArbolGenerico.postOrden</a:t>
            </a:r>
            <a:r>
              <a:rPr lang="es-ES_tradnl" sz="2400" dirty="0">
                <a:latin typeface="+mj-lt"/>
              </a:rPr>
              <a:t>;</a:t>
            </a:r>
          </a:p>
          <a:p>
            <a:pPr marL="0" indent="0">
              <a:buNone/>
            </a:pPr>
            <a:r>
              <a:rPr lang="es-ES_tradnl" sz="2400" b="0" dirty="0">
                <a:latin typeface="+mj-lt"/>
              </a:rPr>
              <a:t>COM</a:t>
            </a:r>
          </a:p>
          <a:p>
            <a:pPr marL="0" indent="0">
              <a:buNone/>
            </a:pPr>
            <a:r>
              <a:rPr lang="es-ES_tradnl" sz="2400" b="0" dirty="0">
                <a:latin typeface="+mj-lt"/>
              </a:rPr>
              <a:t>      </a:t>
            </a:r>
            <a:r>
              <a:rPr lang="es-ES_tradnl" sz="2400" b="0" dirty="0" err="1">
                <a:latin typeface="+mj-lt"/>
              </a:rPr>
              <a:t>unHijo</a:t>
            </a:r>
            <a:r>
              <a:rPr lang="es-ES_tradnl" sz="2400" b="0" dirty="0">
                <a:latin typeface="+mj-lt"/>
              </a:rPr>
              <a:t> </a:t>
            </a:r>
            <a:r>
              <a:rPr lang="es-ES_tradnl" sz="2400" b="0" dirty="0">
                <a:latin typeface="+mj-lt"/>
                <a:sym typeface="Wingdings" pitchFamily="2" charset="2"/>
              </a:rPr>
              <a:t></a:t>
            </a:r>
            <a:r>
              <a:rPr lang="es-ES_tradnl" sz="2400" b="0" dirty="0">
                <a:latin typeface="+mj-lt"/>
              </a:rPr>
              <a:t> </a:t>
            </a:r>
            <a:r>
              <a:rPr lang="es-ES_tradnl" sz="2400" b="0" dirty="0" err="1">
                <a:latin typeface="+mj-lt"/>
              </a:rPr>
              <a:t>PrimerHijo</a:t>
            </a:r>
            <a:r>
              <a:rPr lang="es-ES_tradnl" sz="2400" b="0" dirty="0">
                <a:latin typeface="+mj-lt"/>
              </a:rPr>
              <a:t>;</a:t>
            </a:r>
          </a:p>
          <a:p>
            <a:pPr marL="0" indent="0">
              <a:buNone/>
            </a:pPr>
            <a:r>
              <a:rPr lang="es-ES_tradnl" sz="2400" b="0" dirty="0">
                <a:latin typeface="+mj-lt"/>
              </a:rPr>
              <a:t>   MIENTRAS </a:t>
            </a:r>
            <a:r>
              <a:rPr lang="es-ES_tradnl" sz="2400" b="0" dirty="0" err="1">
                <a:latin typeface="+mj-lt"/>
              </a:rPr>
              <a:t>unHijo</a:t>
            </a:r>
            <a:r>
              <a:rPr lang="es-ES_tradnl" sz="2400" b="0" dirty="0">
                <a:latin typeface="+mj-lt"/>
              </a:rPr>
              <a:t> &lt;&gt; nulo hacer</a:t>
            </a:r>
          </a:p>
          <a:p>
            <a:pPr marL="0" indent="0">
              <a:buNone/>
            </a:pPr>
            <a:r>
              <a:rPr lang="es-ES_tradnl" sz="2400" b="0" dirty="0">
                <a:latin typeface="+mj-lt"/>
              </a:rPr>
              <a:t>       </a:t>
            </a:r>
            <a:r>
              <a:rPr lang="es-ES_tradnl" sz="2400" b="0" dirty="0" err="1">
                <a:latin typeface="+mj-lt"/>
              </a:rPr>
              <a:t>unHijo.postOrden</a:t>
            </a:r>
            <a:r>
              <a:rPr lang="es-ES_tradnl" sz="2400" b="0" dirty="0">
                <a:latin typeface="+mj-lt"/>
              </a:rPr>
              <a:t>;</a:t>
            </a:r>
          </a:p>
          <a:p>
            <a:pPr marL="0" indent="0">
              <a:buNone/>
            </a:pPr>
            <a:r>
              <a:rPr lang="es-ES_tradnl" sz="2400" b="0" dirty="0">
                <a:latin typeface="+mj-lt"/>
              </a:rPr>
              <a:t>       </a:t>
            </a:r>
            <a:r>
              <a:rPr lang="es-ES_tradnl" sz="2400" b="0" dirty="0" err="1">
                <a:latin typeface="+mj-lt"/>
              </a:rPr>
              <a:t>unHijo</a:t>
            </a:r>
            <a:r>
              <a:rPr lang="es-ES_tradnl" sz="2400" b="0" dirty="0">
                <a:latin typeface="+mj-lt"/>
              </a:rPr>
              <a:t> </a:t>
            </a:r>
            <a:r>
              <a:rPr lang="es-ES_tradnl" sz="2400" b="0" dirty="0">
                <a:latin typeface="+mj-lt"/>
                <a:sym typeface="Wingdings" pitchFamily="2" charset="2"/>
              </a:rPr>
              <a:t></a:t>
            </a:r>
            <a:r>
              <a:rPr lang="es-ES_tradnl" sz="2400" b="0" dirty="0">
                <a:latin typeface="+mj-lt"/>
              </a:rPr>
              <a:t> </a:t>
            </a:r>
            <a:r>
              <a:rPr lang="es-ES_tradnl" sz="2400" b="0" dirty="0" err="1">
                <a:latin typeface="+mj-lt"/>
              </a:rPr>
              <a:t>unHijo.HermanoDerecho</a:t>
            </a:r>
            <a:r>
              <a:rPr lang="es-ES_tradnl" sz="2400" b="0" dirty="0">
                <a:latin typeface="+mj-lt"/>
              </a:rPr>
              <a:t>;</a:t>
            </a:r>
          </a:p>
          <a:p>
            <a:pPr marL="0" indent="0">
              <a:buNone/>
            </a:pPr>
            <a:r>
              <a:rPr lang="es-ES_tradnl" sz="2400" b="0" dirty="0">
                <a:latin typeface="+mj-lt"/>
              </a:rPr>
              <a:t>   FIN MIENTRAS</a:t>
            </a:r>
          </a:p>
          <a:p>
            <a:pPr marL="0" indent="0">
              <a:buNone/>
            </a:pPr>
            <a:r>
              <a:rPr lang="es-ES_tradnl" sz="2400" b="0" dirty="0">
                <a:latin typeface="+mj-lt"/>
              </a:rPr>
              <a:t>   imprimir(etiqueta); // “</a:t>
            </a:r>
            <a:r>
              <a:rPr lang="es-ES_tradnl" sz="2400" b="0" i="1" dirty="0">
                <a:latin typeface="+mj-lt"/>
              </a:rPr>
              <a:t>hacer algo”</a:t>
            </a:r>
            <a:endParaRPr lang="es-ES_tradnl" sz="2400" b="0" dirty="0">
              <a:latin typeface="+mj-lt"/>
            </a:endParaRPr>
          </a:p>
          <a:p>
            <a:pPr marL="0" indent="0">
              <a:buNone/>
            </a:pPr>
            <a:r>
              <a:rPr lang="es-ES_tradnl" sz="2400" b="0" dirty="0">
                <a:latin typeface="+mj-lt"/>
              </a:rPr>
              <a:t>FIN</a:t>
            </a:r>
          </a:p>
          <a:p>
            <a:endParaRPr lang="en-US" sz="2400" dirty="0">
              <a:latin typeface="+mj-lt"/>
            </a:endParaRPr>
          </a:p>
        </p:txBody>
      </p:sp>
    </p:spTree>
    <p:extLst>
      <p:ext uri="{BB962C8B-B14F-4D97-AF65-F5344CB8AC3E}">
        <p14:creationId xmlns:p14="http://schemas.microsoft.com/office/powerpoint/2010/main" val="1818802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s-ES" dirty="0"/>
              <a:t>Trabajo de aplicación</a:t>
            </a:r>
            <a:endParaRPr lang="en-US"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11C7D9C9-FBDE-4BBC-824F-35ECFD794CB7}" type="slidenum">
              <a:rPr lang="es-ES" smtClean="0"/>
              <a:pPr/>
              <a:t>34</a:t>
            </a:fld>
            <a:endParaRPr lang="es-ES"/>
          </a:p>
        </p:txBody>
      </p:sp>
      <p:sp>
        <p:nvSpPr>
          <p:cNvPr id="3" name="Marcador de contenido 2"/>
          <p:cNvSpPr>
            <a:spLocks noGrp="1"/>
          </p:cNvSpPr>
          <p:nvPr>
            <p:ph idx="1"/>
          </p:nvPr>
        </p:nvSpPr>
        <p:spPr>
          <a:xfrm>
            <a:off x="609600" y="1295400"/>
            <a:ext cx="8229600" cy="4997152"/>
          </a:xfrm>
        </p:spPr>
        <p:txBody>
          <a:bodyPr/>
          <a:lstStyle/>
          <a:p>
            <a:r>
              <a:rPr lang="es-419" dirty="0"/>
              <a:t>UT2-TA1 Ejercicio 1</a:t>
            </a:r>
            <a:endParaRPr lang="es-UY" dirty="0"/>
          </a:p>
        </p:txBody>
      </p:sp>
    </p:spTree>
    <p:extLst>
      <p:ext uri="{BB962C8B-B14F-4D97-AF65-F5344CB8AC3E}">
        <p14:creationId xmlns:p14="http://schemas.microsoft.com/office/powerpoint/2010/main" val="2740251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8765-004C-44DE-9CA0-DD94E9B8FB93}"/>
              </a:ext>
            </a:extLst>
          </p:cNvPr>
          <p:cNvSpPr>
            <a:spLocks noGrp="1"/>
          </p:cNvSpPr>
          <p:nvPr>
            <p:ph type="title"/>
          </p:nvPr>
        </p:nvSpPr>
        <p:spPr/>
        <p:txBody>
          <a:bodyPr>
            <a:normAutofit fontScale="90000"/>
          </a:bodyPr>
          <a:lstStyle/>
          <a:p>
            <a:r>
              <a:rPr lang="en-US" dirty="0"/>
              <a:t>Caso de </a:t>
            </a:r>
            <a:r>
              <a:rPr lang="en-US" dirty="0" err="1"/>
              <a:t>Estudio</a:t>
            </a:r>
            <a:r>
              <a:rPr lang="en-US" dirty="0"/>
              <a:t>: </a:t>
            </a:r>
            <a:r>
              <a:rPr lang="en-US" dirty="0" err="1"/>
              <a:t>índice</a:t>
            </a:r>
            <a:r>
              <a:rPr lang="en-US" dirty="0"/>
              <a:t> de un </a:t>
            </a:r>
            <a:r>
              <a:rPr lang="en-US" dirty="0" err="1"/>
              <a:t>libro</a:t>
            </a:r>
            <a:r>
              <a:rPr lang="en-US" dirty="0"/>
              <a:t> muy </a:t>
            </a:r>
            <a:r>
              <a:rPr lang="en-US" dirty="0" err="1"/>
              <a:t>grande</a:t>
            </a:r>
            <a:r>
              <a:rPr lang="en-US" dirty="0"/>
              <a:t> (o conjunto de </a:t>
            </a:r>
            <a:r>
              <a:rPr lang="en-US" dirty="0" err="1"/>
              <a:t>documentos</a:t>
            </a:r>
            <a:r>
              <a:rPr lang="en-US" dirty="0"/>
              <a:t>) (1)</a:t>
            </a:r>
          </a:p>
        </p:txBody>
      </p:sp>
      <p:sp>
        <p:nvSpPr>
          <p:cNvPr id="3" name="Content Placeholder 2">
            <a:extLst>
              <a:ext uri="{FF2B5EF4-FFF2-40B4-BE49-F238E27FC236}">
                <a16:creationId xmlns:a16="http://schemas.microsoft.com/office/drawing/2014/main" id="{43FF3ADB-A93B-4D08-8C90-03A94CC12498}"/>
              </a:ext>
            </a:extLst>
          </p:cNvPr>
          <p:cNvSpPr>
            <a:spLocks noGrp="1"/>
          </p:cNvSpPr>
          <p:nvPr>
            <p:ph idx="1"/>
          </p:nvPr>
        </p:nvSpPr>
        <p:spPr/>
        <p:txBody>
          <a:bodyPr>
            <a:normAutofit fontScale="85000" lnSpcReduction="10000"/>
          </a:bodyPr>
          <a:lstStyle/>
          <a:p>
            <a:r>
              <a:rPr lang="en-US" dirty="0" err="1"/>
              <a:t>Supongamos</a:t>
            </a:r>
            <a:r>
              <a:rPr lang="en-US" dirty="0"/>
              <a:t> que </a:t>
            </a:r>
            <a:r>
              <a:rPr lang="en-US" dirty="0" err="1"/>
              <a:t>deseamos</a:t>
            </a:r>
            <a:r>
              <a:rPr lang="en-US" dirty="0"/>
              <a:t> </a:t>
            </a:r>
            <a:r>
              <a:rPr lang="en-US" dirty="0" err="1"/>
              <a:t>construir</a:t>
            </a:r>
            <a:r>
              <a:rPr lang="en-US" dirty="0"/>
              <a:t> el </a:t>
            </a:r>
            <a:r>
              <a:rPr lang="en-US" dirty="0" err="1"/>
              <a:t>índice</a:t>
            </a:r>
            <a:r>
              <a:rPr lang="en-US" dirty="0"/>
              <a:t> para un </a:t>
            </a:r>
            <a:r>
              <a:rPr lang="en-US" dirty="0" err="1"/>
              <a:t>libro</a:t>
            </a:r>
            <a:r>
              <a:rPr lang="en-US" dirty="0"/>
              <a:t> </a:t>
            </a:r>
            <a:r>
              <a:rPr lang="en-US" dirty="0" err="1"/>
              <a:t>grande</a:t>
            </a:r>
            <a:r>
              <a:rPr lang="en-US" dirty="0"/>
              <a:t> (</a:t>
            </a:r>
            <a:r>
              <a:rPr lang="en-US" dirty="0" err="1"/>
              <a:t>ej</a:t>
            </a:r>
            <a:r>
              <a:rPr lang="en-US" dirty="0"/>
              <a:t>., La Biblia), con </a:t>
            </a:r>
            <a:r>
              <a:rPr lang="en-US" dirty="0" err="1"/>
              <a:t>millones</a:t>
            </a:r>
            <a:r>
              <a:rPr lang="en-US" dirty="0"/>
              <a:t> de palabras</a:t>
            </a:r>
          </a:p>
          <a:p>
            <a:r>
              <a:rPr lang="en-US" dirty="0" err="1"/>
              <a:t>Tareas</a:t>
            </a:r>
            <a:r>
              <a:rPr lang="en-US" dirty="0"/>
              <a:t> que </a:t>
            </a:r>
            <a:r>
              <a:rPr lang="en-US" dirty="0" err="1"/>
              <a:t>tenemos</a:t>
            </a:r>
            <a:r>
              <a:rPr lang="en-US" dirty="0"/>
              <a:t> que </a:t>
            </a:r>
            <a:r>
              <a:rPr lang="en-US" dirty="0" err="1"/>
              <a:t>desarrollar</a:t>
            </a:r>
            <a:r>
              <a:rPr lang="en-US" dirty="0"/>
              <a:t>: </a:t>
            </a:r>
          </a:p>
          <a:p>
            <a:pPr marL="971550" lvl="1" indent="-514350">
              <a:buFont typeface="+mj-lt"/>
              <a:buAutoNum type="arabicPeriod"/>
            </a:pPr>
            <a:r>
              <a:rPr lang="en-US" dirty="0"/>
              <a:t>¿</a:t>
            </a:r>
            <a:r>
              <a:rPr lang="en-US" dirty="0" err="1"/>
              <a:t>qué</a:t>
            </a:r>
            <a:r>
              <a:rPr lang="en-US" dirty="0"/>
              <a:t> es un </a:t>
            </a:r>
            <a:r>
              <a:rPr lang="en-US" dirty="0" err="1"/>
              <a:t>índice</a:t>
            </a:r>
            <a:r>
              <a:rPr lang="en-US" dirty="0"/>
              <a:t>? ¿para </a:t>
            </a:r>
            <a:r>
              <a:rPr lang="en-US" dirty="0" err="1"/>
              <a:t>qué</a:t>
            </a:r>
            <a:r>
              <a:rPr lang="en-US" dirty="0"/>
              <a:t> </a:t>
            </a:r>
            <a:r>
              <a:rPr lang="en-US" dirty="0" err="1"/>
              <a:t>sirve</a:t>
            </a:r>
            <a:r>
              <a:rPr lang="en-US" dirty="0"/>
              <a:t>?</a:t>
            </a:r>
          </a:p>
          <a:p>
            <a:pPr marL="971550" lvl="1" indent="-514350">
              <a:buFont typeface="+mj-lt"/>
              <a:buAutoNum type="arabicPeriod"/>
            </a:pPr>
            <a:r>
              <a:rPr lang="en-US" dirty="0"/>
              <a:t> “leer” el </a:t>
            </a:r>
            <a:r>
              <a:rPr lang="en-US" dirty="0" err="1"/>
              <a:t>libro</a:t>
            </a:r>
            <a:r>
              <a:rPr lang="en-US" dirty="0"/>
              <a:t>, </a:t>
            </a:r>
            <a:r>
              <a:rPr lang="en-US" dirty="0" err="1"/>
              <a:t>separar</a:t>
            </a:r>
            <a:r>
              <a:rPr lang="en-US" dirty="0"/>
              <a:t> las palabras, </a:t>
            </a:r>
            <a:r>
              <a:rPr lang="en-US" dirty="0" err="1"/>
              <a:t>crear</a:t>
            </a:r>
            <a:r>
              <a:rPr lang="en-US" dirty="0"/>
              <a:t> las </a:t>
            </a:r>
            <a:r>
              <a:rPr lang="en-US" dirty="0" err="1"/>
              <a:t>estructuras</a:t>
            </a:r>
            <a:r>
              <a:rPr lang="en-US" dirty="0"/>
              <a:t> para </a:t>
            </a:r>
            <a:r>
              <a:rPr lang="en-US" dirty="0" err="1"/>
              <a:t>representarlas</a:t>
            </a:r>
            <a:r>
              <a:rPr lang="en-US" dirty="0"/>
              <a:t>, </a:t>
            </a:r>
            <a:r>
              <a:rPr lang="en-US" dirty="0" err="1"/>
              <a:t>así</a:t>
            </a:r>
            <a:r>
              <a:rPr lang="en-US" dirty="0"/>
              <a:t> </a:t>
            </a:r>
            <a:r>
              <a:rPr lang="en-US" dirty="0" err="1"/>
              <a:t>como</a:t>
            </a:r>
            <a:r>
              <a:rPr lang="en-US" dirty="0"/>
              <a:t> sus </a:t>
            </a:r>
            <a:r>
              <a:rPr lang="en-US" dirty="0" err="1"/>
              <a:t>ocurrencias</a:t>
            </a:r>
            <a:r>
              <a:rPr lang="en-US" dirty="0"/>
              <a:t> (</a:t>
            </a:r>
            <a:r>
              <a:rPr lang="en-US" dirty="0" err="1"/>
              <a:t>números</a:t>
            </a:r>
            <a:r>
              <a:rPr lang="en-US" dirty="0"/>
              <a:t> de </a:t>
            </a:r>
            <a:r>
              <a:rPr lang="en-US" dirty="0" err="1"/>
              <a:t>página</a:t>
            </a:r>
            <a:r>
              <a:rPr lang="en-US" dirty="0"/>
              <a:t>) – </a:t>
            </a:r>
            <a:r>
              <a:rPr lang="en-US" dirty="0" err="1"/>
              <a:t>discutir</a:t>
            </a:r>
            <a:r>
              <a:rPr lang="en-US" dirty="0"/>
              <a:t> </a:t>
            </a:r>
            <a:r>
              <a:rPr lang="en-US" dirty="0" err="1"/>
              <a:t>alternativas</a:t>
            </a:r>
            <a:r>
              <a:rPr lang="en-US" dirty="0"/>
              <a:t> </a:t>
            </a:r>
            <a:r>
              <a:rPr lang="en-US" dirty="0" err="1"/>
              <a:t>estructurales</a:t>
            </a:r>
            <a:endParaRPr lang="en-US" dirty="0"/>
          </a:p>
          <a:p>
            <a:pPr marL="971550" lvl="1" indent="-514350">
              <a:buFont typeface="+mj-lt"/>
              <a:buAutoNum type="arabicPeriod"/>
            </a:pPr>
            <a:r>
              <a:rPr lang="en-US" dirty="0" err="1"/>
              <a:t>Proveer</a:t>
            </a:r>
            <a:r>
              <a:rPr lang="en-US" dirty="0"/>
              <a:t> </a:t>
            </a:r>
            <a:r>
              <a:rPr lang="en-US" dirty="0" err="1"/>
              <a:t>funcionalidades</a:t>
            </a:r>
            <a:r>
              <a:rPr lang="en-US" dirty="0"/>
              <a:t> para </a:t>
            </a:r>
            <a:r>
              <a:rPr lang="en-US" dirty="0" err="1"/>
              <a:t>buscar</a:t>
            </a:r>
            <a:r>
              <a:rPr lang="en-US" dirty="0"/>
              <a:t> una palabra e </a:t>
            </a:r>
            <a:r>
              <a:rPr lang="en-US" dirty="0" err="1"/>
              <a:t>indicar</a:t>
            </a:r>
            <a:r>
              <a:rPr lang="en-US" dirty="0"/>
              <a:t> </a:t>
            </a:r>
            <a:r>
              <a:rPr lang="en-US" dirty="0" err="1"/>
              <a:t>cuántas</a:t>
            </a:r>
            <a:r>
              <a:rPr lang="en-US" dirty="0"/>
              <a:t> </a:t>
            </a:r>
            <a:r>
              <a:rPr lang="en-US" dirty="0" err="1"/>
              <a:t>veces</a:t>
            </a:r>
            <a:r>
              <a:rPr lang="en-US" dirty="0"/>
              <a:t> </a:t>
            </a:r>
            <a:r>
              <a:rPr lang="en-US" dirty="0" err="1"/>
              <a:t>está</a:t>
            </a:r>
            <a:r>
              <a:rPr lang="en-US" dirty="0"/>
              <a:t> </a:t>
            </a:r>
            <a:r>
              <a:rPr lang="en-US" dirty="0" err="1"/>
              <a:t>en</a:t>
            </a:r>
            <a:r>
              <a:rPr lang="en-US" dirty="0"/>
              <a:t> el </a:t>
            </a:r>
            <a:r>
              <a:rPr lang="en-US" dirty="0" err="1"/>
              <a:t>libro</a:t>
            </a:r>
            <a:r>
              <a:rPr lang="en-US" dirty="0"/>
              <a:t> y </a:t>
            </a:r>
            <a:r>
              <a:rPr lang="en-US" dirty="0" err="1"/>
              <a:t>en</a:t>
            </a:r>
            <a:r>
              <a:rPr lang="en-US" dirty="0"/>
              <a:t> </a:t>
            </a:r>
            <a:r>
              <a:rPr lang="en-US" dirty="0" err="1"/>
              <a:t>qué</a:t>
            </a:r>
            <a:r>
              <a:rPr lang="en-US" dirty="0"/>
              <a:t> Páginas</a:t>
            </a:r>
          </a:p>
          <a:p>
            <a:pPr marL="971550" lvl="1" indent="-514350">
              <a:buFont typeface="+mj-lt"/>
              <a:buAutoNum type="arabicPeriod"/>
            </a:pPr>
            <a:r>
              <a:rPr lang="en-US" dirty="0" err="1"/>
              <a:t>analizar</a:t>
            </a:r>
            <a:r>
              <a:rPr lang="en-US" dirty="0"/>
              <a:t> </a:t>
            </a:r>
            <a:r>
              <a:rPr lang="en-US" dirty="0" err="1"/>
              <a:t>órdenes</a:t>
            </a:r>
            <a:r>
              <a:rPr lang="en-US" dirty="0"/>
              <a:t> de </a:t>
            </a:r>
            <a:r>
              <a:rPr lang="en-US" dirty="0" err="1"/>
              <a:t>ejecución</a:t>
            </a:r>
            <a:r>
              <a:rPr lang="en-US" dirty="0"/>
              <a:t> </a:t>
            </a:r>
            <a:r>
              <a:rPr lang="en-US" dirty="0" err="1"/>
              <a:t>en</a:t>
            </a:r>
            <a:r>
              <a:rPr lang="en-US" dirty="0"/>
              <a:t> </a:t>
            </a:r>
            <a:r>
              <a:rPr lang="en-US" dirty="0" err="1"/>
              <a:t>función</a:t>
            </a:r>
            <a:r>
              <a:rPr lang="en-US" dirty="0"/>
              <a:t> de las </a:t>
            </a:r>
            <a:r>
              <a:rPr lang="en-US" dirty="0" err="1"/>
              <a:t>estructuras</a:t>
            </a:r>
            <a:r>
              <a:rPr lang="en-US" dirty="0"/>
              <a:t> </a:t>
            </a:r>
            <a:r>
              <a:rPr lang="en-US" dirty="0" err="1"/>
              <a:t>identifcadas</a:t>
            </a:r>
            <a:r>
              <a:rPr lang="en-US" dirty="0"/>
              <a:t> </a:t>
            </a:r>
            <a:r>
              <a:rPr lang="en-US" dirty="0" err="1"/>
              <a:t>en</a:t>
            </a:r>
            <a:r>
              <a:rPr lang="en-US" dirty="0"/>
              <a:t> 3.</a:t>
            </a:r>
          </a:p>
        </p:txBody>
      </p:sp>
      <p:sp>
        <p:nvSpPr>
          <p:cNvPr id="4" name="Footer Placeholder 3">
            <a:extLst>
              <a:ext uri="{FF2B5EF4-FFF2-40B4-BE49-F238E27FC236}">
                <a16:creationId xmlns:a16="http://schemas.microsoft.com/office/drawing/2014/main" id="{0DFCD737-D0CA-4208-ABE2-D3549C5A640E}"/>
              </a:ext>
            </a:extLst>
          </p:cNvPr>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B2147AC2-A96F-424A-A080-40CEEE57474C}"/>
              </a:ext>
            </a:extLst>
          </p:cNvPr>
          <p:cNvSpPr>
            <a:spLocks noGrp="1"/>
          </p:cNvSpPr>
          <p:nvPr>
            <p:ph type="sldNum" sz="quarter" idx="12"/>
          </p:nvPr>
        </p:nvSpPr>
        <p:spPr/>
        <p:txBody>
          <a:bodyPr/>
          <a:lstStyle/>
          <a:p>
            <a:fld id="{7B28C23E-6C31-46B7-AE2F-F4D7188B06FC}" type="slidenum">
              <a:rPr lang="es-ES" smtClean="0">
                <a:solidFill>
                  <a:prstClr val="black">
                    <a:tint val="75000"/>
                  </a:prstClr>
                </a:solidFill>
              </a:rPr>
              <a:pPr/>
              <a:t>35</a:t>
            </a:fld>
            <a:endParaRPr lang="es-ES" dirty="0">
              <a:solidFill>
                <a:prstClr val="black">
                  <a:tint val="75000"/>
                </a:prstClr>
              </a:solidFill>
            </a:endParaRPr>
          </a:p>
        </p:txBody>
      </p:sp>
    </p:spTree>
    <p:extLst>
      <p:ext uri="{BB962C8B-B14F-4D97-AF65-F5344CB8AC3E}">
        <p14:creationId xmlns:p14="http://schemas.microsoft.com/office/powerpoint/2010/main" val="2105986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6ED1-E2B7-49C3-BCDB-CD485AE4D0F0}"/>
              </a:ext>
            </a:extLst>
          </p:cNvPr>
          <p:cNvSpPr>
            <a:spLocks noGrp="1"/>
          </p:cNvSpPr>
          <p:nvPr>
            <p:ph type="title"/>
          </p:nvPr>
        </p:nvSpPr>
        <p:spPr/>
        <p:txBody>
          <a:bodyPr>
            <a:normAutofit fontScale="90000"/>
          </a:bodyPr>
          <a:lstStyle/>
          <a:p>
            <a:r>
              <a:rPr lang="en-US" dirty="0"/>
              <a:t>Caso de </a:t>
            </a:r>
            <a:r>
              <a:rPr lang="en-US" dirty="0" err="1"/>
              <a:t>Estudio</a:t>
            </a:r>
            <a:r>
              <a:rPr lang="en-US" dirty="0"/>
              <a:t>: </a:t>
            </a:r>
            <a:r>
              <a:rPr lang="en-US" dirty="0" err="1"/>
              <a:t>índice</a:t>
            </a:r>
            <a:r>
              <a:rPr lang="en-US" dirty="0"/>
              <a:t> de un </a:t>
            </a:r>
            <a:r>
              <a:rPr lang="en-US" dirty="0" err="1"/>
              <a:t>libro</a:t>
            </a:r>
            <a:r>
              <a:rPr lang="en-US" dirty="0"/>
              <a:t> muy </a:t>
            </a:r>
            <a:r>
              <a:rPr lang="en-US" dirty="0" err="1"/>
              <a:t>grande</a:t>
            </a:r>
            <a:r>
              <a:rPr lang="en-US" dirty="0"/>
              <a:t> (o conjunto de </a:t>
            </a:r>
            <a:r>
              <a:rPr lang="en-US" dirty="0" err="1"/>
              <a:t>documentos</a:t>
            </a:r>
            <a:r>
              <a:rPr lang="en-US" dirty="0"/>
              <a:t>) (2)</a:t>
            </a:r>
          </a:p>
        </p:txBody>
      </p:sp>
      <p:sp>
        <p:nvSpPr>
          <p:cNvPr id="3" name="Content Placeholder 2">
            <a:extLst>
              <a:ext uri="{FF2B5EF4-FFF2-40B4-BE49-F238E27FC236}">
                <a16:creationId xmlns:a16="http://schemas.microsoft.com/office/drawing/2014/main" id="{3440B6E1-B1EA-4B38-ADFA-7867B9F2B0D0}"/>
              </a:ext>
            </a:extLst>
          </p:cNvPr>
          <p:cNvSpPr>
            <a:spLocks noGrp="1"/>
          </p:cNvSpPr>
          <p:nvPr>
            <p:ph idx="1"/>
          </p:nvPr>
        </p:nvSpPr>
        <p:spPr/>
        <p:txBody>
          <a:bodyPr/>
          <a:lstStyle/>
          <a:p>
            <a:r>
              <a:rPr lang="en-US" dirty="0" err="1"/>
              <a:t>Estructuras</a:t>
            </a:r>
            <a:endParaRPr lang="en-US" dirty="0"/>
          </a:p>
          <a:p>
            <a:pPr lvl="1"/>
            <a:r>
              <a:rPr lang="en-US" dirty="0"/>
              <a:t>¿</a:t>
            </a:r>
            <a:r>
              <a:rPr lang="en-US" dirty="0" err="1"/>
              <a:t>Listas</a:t>
            </a:r>
            <a:r>
              <a:rPr lang="en-US" dirty="0"/>
              <a:t>? ¿</a:t>
            </a:r>
            <a:r>
              <a:rPr lang="en-US" dirty="0" err="1"/>
              <a:t>Arboles</a:t>
            </a:r>
            <a:r>
              <a:rPr lang="en-US" dirty="0"/>
              <a:t>?</a:t>
            </a:r>
          </a:p>
          <a:p>
            <a:pPr lvl="1"/>
            <a:r>
              <a:rPr lang="en-US" dirty="0"/>
              <a:t>¿</a:t>
            </a:r>
            <a:r>
              <a:rPr lang="en-US" dirty="0" err="1"/>
              <a:t>cómo</a:t>
            </a:r>
            <a:r>
              <a:rPr lang="en-US" dirty="0"/>
              <a:t> </a:t>
            </a:r>
            <a:r>
              <a:rPr lang="en-US" dirty="0" err="1"/>
              <a:t>serían</a:t>
            </a:r>
            <a:r>
              <a:rPr lang="en-US" dirty="0"/>
              <a:t> los </a:t>
            </a:r>
            <a:r>
              <a:rPr lang="en-US" dirty="0" err="1"/>
              <a:t>nodos</a:t>
            </a:r>
            <a:r>
              <a:rPr lang="en-US" dirty="0"/>
              <a:t> para </a:t>
            </a:r>
            <a:r>
              <a:rPr lang="en-US" dirty="0" err="1"/>
              <a:t>almacenar</a:t>
            </a:r>
            <a:r>
              <a:rPr lang="en-US" dirty="0"/>
              <a:t> la info?</a:t>
            </a:r>
          </a:p>
          <a:p>
            <a:r>
              <a:rPr lang="en-US" dirty="0" err="1"/>
              <a:t>Operaciones</a:t>
            </a:r>
            <a:endParaRPr lang="en-US" dirty="0"/>
          </a:p>
          <a:p>
            <a:pPr lvl="1"/>
            <a:r>
              <a:rPr lang="en-US" dirty="0"/>
              <a:t>¿</a:t>
            </a:r>
            <a:r>
              <a:rPr lang="en-US" dirty="0" err="1"/>
              <a:t>cómo</a:t>
            </a:r>
            <a:r>
              <a:rPr lang="en-US" dirty="0"/>
              <a:t> </a:t>
            </a:r>
            <a:r>
              <a:rPr lang="en-US" dirty="0" err="1"/>
              <a:t>buscaríamos</a:t>
            </a:r>
            <a:r>
              <a:rPr lang="en-US" dirty="0"/>
              <a:t> </a:t>
            </a:r>
            <a:r>
              <a:rPr lang="en-US" dirty="0" err="1"/>
              <a:t>en</a:t>
            </a:r>
            <a:r>
              <a:rPr lang="en-US" dirty="0"/>
              <a:t> ese “</a:t>
            </a:r>
            <a:r>
              <a:rPr lang="en-US" dirty="0" err="1"/>
              <a:t>índice</a:t>
            </a:r>
            <a:r>
              <a:rPr lang="en-US" dirty="0"/>
              <a:t>”?</a:t>
            </a:r>
          </a:p>
          <a:p>
            <a:endParaRPr lang="en-US" dirty="0"/>
          </a:p>
          <a:p>
            <a:r>
              <a:rPr lang="en-US" dirty="0"/>
              <a:t>¿</a:t>
            </a:r>
            <a:r>
              <a:rPr lang="en-US" dirty="0" err="1"/>
              <a:t>Cuál</a:t>
            </a:r>
            <a:r>
              <a:rPr lang="en-US" dirty="0"/>
              <a:t> </a:t>
            </a:r>
            <a:r>
              <a:rPr lang="en-US" dirty="0" err="1"/>
              <a:t>sería</a:t>
            </a:r>
            <a:r>
              <a:rPr lang="en-US" dirty="0"/>
              <a:t> el </a:t>
            </a:r>
            <a:r>
              <a:rPr lang="en-US" dirty="0" err="1"/>
              <a:t>orden</a:t>
            </a:r>
            <a:r>
              <a:rPr lang="en-US" dirty="0"/>
              <a:t> del </a:t>
            </a:r>
            <a:r>
              <a:rPr lang="en-US" dirty="0" err="1"/>
              <a:t>tiempo</a:t>
            </a:r>
            <a:r>
              <a:rPr lang="en-US" dirty="0"/>
              <a:t> de </a:t>
            </a:r>
            <a:r>
              <a:rPr lang="en-US" dirty="0" err="1"/>
              <a:t>ejecución</a:t>
            </a:r>
            <a:r>
              <a:rPr lang="en-US" dirty="0"/>
              <a:t>?</a:t>
            </a:r>
          </a:p>
          <a:p>
            <a:pPr lvl="1"/>
            <a:endParaRPr lang="en-US" dirty="0"/>
          </a:p>
        </p:txBody>
      </p:sp>
      <p:sp>
        <p:nvSpPr>
          <p:cNvPr id="4" name="Footer Placeholder 3">
            <a:extLst>
              <a:ext uri="{FF2B5EF4-FFF2-40B4-BE49-F238E27FC236}">
                <a16:creationId xmlns:a16="http://schemas.microsoft.com/office/drawing/2014/main" id="{76BEEF81-B25E-4E6F-8238-1DF1B41E9878}"/>
              </a:ext>
            </a:extLst>
          </p:cNvPr>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B80F78D0-7E9D-404E-8927-7278A8DFE15A}"/>
              </a:ext>
            </a:extLst>
          </p:cNvPr>
          <p:cNvSpPr>
            <a:spLocks noGrp="1"/>
          </p:cNvSpPr>
          <p:nvPr>
            <p:ph type="sldNum" sz="quarter" idx="12"/>
          </p:nvPr>
        </p:nvSpPr>
        <p:spPr/>
        <p:txBody>
          <a:bodyPr/>
          <a:lstStyle/>
          <a:p>
            <a:fld id="{7B28C23E-6C31-46B7-AE2F-F4D7188B06FC}" type="slidenum">
              <a:rPr lang="es-ES" smtClean="0">
                <a:solidFill>
                  <a:prstClr val="black">
                    <a:tint val="75000"/>
                  </a:prstClr>
                </a:solidFill>
              </a:rPr>
              <a:pPr/>
              <a:t>36</a:t>
            </a:fld>
            <a:endParaRPr lang="es-ES" dirty="0">
              <a:solidFill>
                <a:prstClr val="black">
                  <a:tint val="75000"/>
                </a:prstClr>
              </a:solidFill>
            </a:endParaRPr>
          </a:p>
        </p:txBody>
      </p:sp>
    </p:spTree>
    <p:extLst>
      <p:ext uri="{BB962C8B-B14F-4D97-AF65-F5344CB8AC3E}">
        <p14:creationId xmlns:p14="http://schemas.microsoft.com/office/powerpoint/2010/main" val="367861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8765-004C-44DE-9CA0-DD94E9B8FB93}"/>
              </a:ext>
            </a:extLst>
          </p:cNvPr>
          <p:cNvSpPr>
            <a:spLocks noGrp="1"/>
          </p:cNvSpPr>
          <p:nvPr>
            <p:ph type="title"/>
          </p:nvPr>
        </p:nvSpPr>
        <p:spPr/>
        <p:txBody>
          <a:bodyPr>
            <a:normAutofit fontScale="90000"/>
          </a:bodyPr>
          <a:lstStyle/>
          <a:p>
            <a:r>
              <a:rPr lang="en-US" dirty="0"/>
              <a:t>Caso de </a:t>
            </a:r>
            <a:r>
              <a:rPr lang="en-US" dirty="0" err="1"/>
              <a:t>Estudio</a:t>
            </a:r>
            <a:r>
              <a:rPr lang="en-US" dirty="0"/>
              <a:t>: </a:t>
            </a:r>
            <a:r>
              <a:rPr lang="en-US" dirty="0" err="1"/>
              <a:t>índice</a:t>
            </a:r>
            <a:r>
              <a:rPr lang="en-US" dirty="0"/>
              <a:t> de un </a:t>
            </a:r>
            <a:r>
              <a:rPr lang="en-US" dirty="0" err="1"/>
              <a:t>libro</a:t>
            </a:r>
            <a:r>
              <a:rPr lang="en-US" dirty="0"/>
              <a:t> muy </a:t>
            </a:r>
            <a:r>
              <a:rPr lang="en-US" dirty="0" err="1"/>
              <a:t>grande</a:t>
            </a:r>
            <a:r>
              <a:rPr lang="en-US" dirty="0"/>
              <a:t> (o conjunto de </a:t>
            </a:r>
            <a:r>
              <a:rPr lang="en-US" dirty="0" err="1"/>
              <a:t>documentos</a:t>
            </a:r>
            <a:r>
              <a:rPr lang="en-US" dirty="0"/>
              <a:t>) (2)</a:t>
            </a:r>
          </a:p>
        </p:txBody>
      </p:sp>
      <p:sp>
        <p:nvSpPr>
          <p:cNvPr id="3" name="Content Placeholder 2">
            <a:extLst>
              <a:ext uri="{FF2B5EF4-FFF2-40B4-BE49-F238E27FC236}">
                <a16:creationId xmlns:a16="http://schemas.microsoft.com/office/drawing/2014/main" id="{43FF3ADB-A93B-4D08-8C90-03A94CC12498}"/>
              </a:ext>
            </a:extLst>
          </p:cNvPr>
          <p:cNvSpPr>
            <a:spLocks noGrp="1"/>
          </p:cNvSpPr>
          <p:nvPr>
            <p:ph idx="1"/>
          </p:nvPr>
        </p:nvSpPr>
        <p:spPr/>
        <p:txBody>
          <a:bodyPr>
            <a:normAutofit/>
          </a:bodyPr>
          <a:lstStyle/>
          <a:p>
            <a:pPr marL="0" indent="0">
              <a:buNone/>
            </a:pPr>
            <a:r>
              <a:rPr lang="en-US" dirty="0" err="1"/>
              <a:t>Tarea</a:t>
            </a:r>
            <a:r>
              <a:rPr lang="en-US" dirty="0"/>
              <a:t> </a:t>
            </a:r>
            <a:r>
              <a:rPr lang="en-US" dirty="0" err="1"/>
              <a:t>más</a:t>
            </a:r>
            <a:r>
              <a:rPr lang="en-US" dirty="0"/>
              <a:t> </a:t>
            </a:r>
            <a:r>
              <a:rPr lang="en-US" dirty="0" err="1"/>
              <a:t>compleja</a:t>
            </a:r>
            <a:r>
              <a:rPr lang="en-US" dirty="0"/>
              <a:t>:</a:t>
            </a:r>
          </a:p>
          <a:p>
            <a:pPr marL="514350" indent="-514350">
              <a:buFont typeface="+mj-lt"/>
              <a:buAutoNum type="arabicPeriod"/>
            </a:pPr>
            <a:r>
              <a:rPr lang="en-US" dirty="0"/>
              <a:t>¿</a:t>
            </a:r>
            <a:r>
              <a:rPr lang="en-US" dirty="0" err="1"/>
              <a:t>Cómo</a:t>
            </a:r>
            <a:r>
              <a:rPr lang="en-US" dirty="0"/>
              <a:t> </a:t>
            </a:r>
            <a:r>
              <a:rPr lang="en-US" dirty="0" err="1"/>
              <a:t>implemenar</a:t>
            </a:r>
            <a:r>
              <a:rPr lang="en-US" dirty="0"/>
              <a:t> una </a:t>
            </a:r>
            <a:r>
              <a:rPr lang="en-US" dirty="0" err="1"/>
              <a:t>funcionalidad</a:t>
            </a:r>
            <a:r>
              <a:rPr lang="en-US" dirty="0"/>
              <a:t> que </a:t>
            </a:r>
            <a:r>
              <a:rPr lang="en-US" dirty="0" err="1"/>
              <a:t>permita</a:t>
            </a:r>
            <a:r>
              <a:rPr lang="en-US" dirty="0"/>
              <a:t>, dado un </a:t>
            </a:r>
            <a:r>
              <a:rPr lang="en-US" dirty="0" err="1"/>
              <a:t>prefijo</a:t>
            </a:r>
            <a:r>
              <a:rPr lang="en-US" dirty="0"/>
              <a:t>, </a:t>
            </a:r>
            <a:r>
              <a:rPr lang="en-US" dirty="0" err="1"/>
              <a:t>listar</a:t>
            </a:r>
            <a:r>
              <a:rPr lang="en-US" dirty="0"/>
              <a:t> </a:t>
            </a:r>
            <a:r>
              <a:rPr lang="en-US" dirty="0" err="1"/>
              <a:t>todas</a:t>
            </a:r>
            <a:r>
              <a:rPr lang="en-US" dirty="0"/>
              <a:t> las palabras del </a:t>
            </a:r>
            <a:r>
              <a:rPr lang="en-US" dirty="0" err="1"/>
              <a:t>índice</a:t>
            </a:r>
            <a:r>
              <a:rPr lang="en-US" dirty="0"/>
              <a:t> que </a:t>
            </a:r>
            <a:r>
              <a:rPr lang="en-US" dirty="0" err="1"/>
              <a:t>tengan</a:t>
            </a:r>
            <a:r>
              <a:rPr lang="en-US" dirty="0"/>
              <a:t> ese </a:t>
            </a:r>
            <a:r>
              <a:rPr lang="en-US" dirty="0" err="1"/>
              <a:t>prefijo</a:t>
            </a:r>
            <a:r>
              <a:rPr lang="en-US" dirty="0"/>
              <a:t>, con la </a:t>
            </a:r>
            <a:r>
              <a:rPr lang="en-US" dirty="0" err="1"/>
              <a:t>información</a:t>
            </a:r>
            <a:r>
              <a:rPr lang="en-US" dirty="0"/>
              <a:t> </a:t>
            </a:r>
            <a:r>
              <a:rPr lang="en-US" dirty="0" err="1"/>
              <a:t>correspondiente</a:t>
            </a:r>
            <a:r>
              <a:rPr lang="en-US" dirty="0"/>
              <a:t>?</a:t>
            </a:r>
          </a:p>
          <a:p>
            <a:pPr marL="514350" indent="-514350">
              <a:buFont typeface="+mj-lt"/>
              <a:buAutoNum type="arabicPeriod"/>
            </a:pPr>
            <a:r>
              <a:rPr lang="en-US" dirty="0"/>
              <a:t>¿</a:t>
            </a:r>
            <a:r>
              <a:rPr lang="en-US" dirty="0" err="1"/>
              <a:t>cuál</a:t>
            </a:r>
            <a:r>
              <a:rPr lang="en-US" dirty="0"/>
              <a:t> </a:t>
            </a:r>
            <a:r>
              <a:rPr lang="en-US" dirty="0" err="1"/>
              <a:t>sería</a:t>
            </a:r>
            <a:r>
              <a:rPr lang="en-US" dirty="0"/>
              <a:t> el </a:t>
            </a:r>
            <a:r>
              <a:rPr lang="en-US" dirty="0" err="1"/>
              <a:t>orden</a:t>
            </a:r>
            <a:r>
              <a:rPr lang="en-US" dirty="0"/>
              <a:t> del </a:t>
            </a:r>
            <a:r>
              <a:rPr lang="en-US" dirty="0" err="1"/>
              <a:t>tiempo</a:t>
            </a:r>
            <a:r>
              <a:rPr lang="en-US" dirty="0"/>
              <a:t> de </a:t>
            </a:r>
            <a:r>
              <a:rPr lang="en-US" dirty="0" err="1"/>
              <a:t>ejecución</a:t>
            </a:r>
            <a:r>
              <a:rPr lang="en-US" dirty="0"/>
              <a:t>, para </a:t>
            </a:r>
            <a:r>
              <a:rPr lang="en-US" dirty="0" err="1"/>
              <a:t>cada</a:t>
            </a:r>
            <a:r>
              <a:rPr lang="en-US" dirty="0"/>
              <a:t> </a:t>
            </a:r>
            <a:r>
              <a:rPr lang="en-US" dirty="0" err="1"/>
              <a:t>alternativa</a:t>
            </a:r>
            <a:r>
              <a:rPr lang="en-US" dirty="0"/>
              <a:t> </a:t>
            </a:r>
            <a:r>
              <a:rPr lang="en-US" dirty="0" err="1"/>
              <a:t>estructural</a:t>
            </a:r>
            <a:r>
              <a:rPr lang="en-US" dirty="0"/>
              <a:t>?</a:t>
            </a:r>
          </a:p>
        </p:txBody>
      </p:sp>
      <p:sp>
        <p:nvSpPr>
          <p:cNvPr id="4" name="Footer Placeholder 3">
            <a:extLst>
              <a:ext uri="{FF2B5EF4-FFF2-40B4-BE49-F238E27FC236}">
                <a16:creationId xmlns:a16="http://schemas.microsoft.com/office/drawing/2014/main" id="{0DFCD737-D0CA-4208-ABE2-D3549C5A640E}"/>
              </a:ext>
            </a:extLst>
          </p:cNvPr>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B2147AC2-A96F-424A-A080-40CEEE57474C}"/>
              </a:ext>
            </a:extLst>
          </p:cNvPr>
          <p:cNvSpPr>
            <a:spLocks noGrp="1"/>
          </p:cNvSpPr>
          <p:nvPr>
            <p:ph type="sldNum" sz="quarter" idx="12"/>
          </p:nvPr>
        </p:nvSpPr>
        <p:spPr/>
        <p:txBody>
          <a:bodyPr/>
          <a:lstStyle/>
          <a:p>
            <a:fld id="{7B28C23E-6C31-46B7-AE2F-F4D7188B06FC}" type="slidenum">
              <a:rPr lang="es-ES" smtClean="0">
                <a:solidFill>
                  <a:prstClr val="black">
                    <a:tint val="75000"/>
                  </a:prstClr>
                </a:solidFill>
              </a:rPr>
              <a:pPr/>
              <a:t>37</a:t>
            </a:fld>
            <a:endParaRPr lang="es-ES" dirty="0">
              <a:solidFill>
                <a:prstClr val="black">
                  <a:tint val="75000"/>
                </a:prstClr>
              </a:solidFill>
            </a:endParaRPr>
          </a:p>
        </p:txBody>
      </p:sp>
    </p:spTree>
    <p:extLst>
      <p:ext uri="{BB962C8B-B14F-4D97-AF65-F5344CB8AC3E}">
        <p14:creationId xmlns:p14="http://schemas.microsoft.com/office/powerpoint/2010/main" val="1992397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5"/>
          <p:cNvSpPr>
            <a:spLocks noGrp="1" noChangeArrowheads="1"/>
          </p:cNvSpPr>
          <p:nvPr>
            <p:ph type="body" sz="half" idx="2"/>
          </p:nvPr>
        </p:nvSpPr>
        <p:spPr>
          <a:xfrm>
            <a:off x="467544" y="5486400"/>
            <a:ext cx="8295456" cy="894928"/>
          </a:xfrm>
          <a:noFill/>
          <a:ln/>
        </p:spPr>
        <p:txBody>
          <a:bodyPr>
            <a:normAutofit/>
          </a:bodyPr>
          <a:lstStyle/>
          <a:p>
            <a:r>
              <a:rPr lang="es-ES" sz="2000" dirty="0"/>
              <a:t>Por ejemplo, los arboles correspondiente a todas las claves que comienzan con “H” y “U” serían:</a:t>
            </a:r>
          </a:p>
        </p:txBody>
      </p:sp>
      <p:sp>
        <p:nvSpPr>
          <p:cNvPr id="50" name="Footer Placeholder 3"/>
          <p:cNvSpPr>
            <a:spLocks noGrp="1"/>
          </p:cNvSpPr>
          <p:nvPr>
            <p:ph type="ftr" sz="quarter" idx="11"/>
          </p:nvPr>
        </p:nvSpPr>
        <p:spPr/>
        <p:txBody>
          <a:bodyPr/>
          <a:lstStyle/>
          <a:p>
            <a:r>
              <a:rPr lang="es-ES"/>
              <a:t>Algoritmos y Estructuras de Datos II</a:t>
            </a:r>
          </a:p>
        </p:txBody>
      </p:sp>
      <p:sp>
        <p:nvSpPr>
          <p:cNvPr id="51" name="Slide Number Placeholder 4"/>
          <p:cNvSpPr>
            <a:spLocks noGrp="1"/>
          </p:cNvSpPr>
          <p:nvPr>
            <p:ph type="sldNum" sz="quarter" idx="12"/>
          </p:nvPr>
        </p:nvSpPr>
        <p:spPr/>
        <p:txBody>
          <a:bodyPr/>
          <a:lstStyle/>
          <a:p>
            <a:fld id="{D941698D-5806-4455-82AB-32E6F54FB4A3}" type="slidenum">
              <a:rPr lang="es-ES"/>
              <a:pPr/>
              <a:t>38</a:t>
            </a:fld>
            <a:endParaRPr lang="es-ES"/>
          </a:p>
        </p:txBody>
      </p:sp>
      <p:sp>
        <p:nvSpPr>
          <p:cNvPr id="61444" name="Rectangle 4"/>
          <p:cNvSpPr>
            <a:spLocks noGrp="1" noChangeArrowheads="1"/>
          </p:cNvSpPr>
          <p:nvPr>
            <p:ph type="title" idx="4294967295"/>
          </p:nvPr>
        </p:nvSpPr>
        <p:spPr>
          <a:xfrm>
            <a:off x="0" y="152400"/>
            <a:ext cx="7315200" cy="914400"/>
          </a:xfrm>
          <a:noFill/>
          <a:ln/>
        </p:spPr>
        <p:txBody>
          <a:bodyPr anchor="b">
            <a:normAutofit fontScale="90000"/>
          </a:bodyPr>
          <a:lstStyle/>
          <a:p>
            <a:r>
              <a:rPr lang="es-ES" dirty="0"/>
              <a:t>Búsqueda – tries como bosques</a:t>
            </a:r>
          </a:p>
        </p:txBody>
      </p:sp>
      <p:sp>
        <p:nvSpPr>
          <p:cNvPr id="6144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61443" name="Rectangle 3"/>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61446" name="Rectangle 6"/>
          <p:cNvSpPr>
            <a:spLocks noChangeArrowheads="1"/>
          </p:cNvSpPr>
          <p:nvPr/>
        </p:nvSpPr>
        <p:spPr bwMode="auto">
          <a:xfrm>
            <a:off x="685800" y="5486400"/>
            <a:ext cx="1905000" cy="457200"/>
          </a:xfrm>
          <a:prstGeom prst="rect">
            <a:avLst/>
          </a:prstGeom>
          <a:noFill/>
          <a:ln w="9525">
            <a:noFill/>
            <a:miter lim="800000"/>
            <a:headEnd/>
            <a:tailEnd/>
          </a:ln>
          <a:effectLst/>
        </p:spPr>
        <p:txBody>
          <a:bodyPr wrap="none" anchor="ctr"/>
          <a:lstStyle/>
          <a:p>
            <a:endParaRPr lang="en-US"/>
          </a:p>
        </p:txBody>
      </p:sp>
      <p:grpSp>
        <p:nvGrpSpPr>
          <p:cNvPr id="2" name="Group 1">
            <a:extLst>
              <a:ext uri="{FF2B5EF4-FFF2-40B4-BE49-F238E27FC236}">
                <a16:creationId xmlns:a16="http://schemas.microsoft.com/office/drawing/2014/main" id="{E0A75199-378F-44D6-B4A9-1520E534C74D}"/>
              </a:ext>
            </a:extLst>
          </p:cNvPr>
          <p:cNvGrpSpPr/>
          <p:nvPr/>
        </p:nvGrpSpPr>
        <p:grpSpPr>
          <a:xfrm>
            <a:off x="304800" y="1254547"/>
            <a:ext cx="8229600" cy="3927053"/>
            <a:chOff x="1706339" y="2346021"/>
            <a:chExt cx="5361169" cy="2648328"/>
          </a:xfrm>
        </p:grpSpPr>
        <p:sp>
          <p:nvSpPr>
            <p:cNvPr id="61447" name="Oval 7"/>
            <p:cNvSpPr>
              <a:spLocks noChangeArrowheads="1"/>
            </p:cNvSpPr>
            <p:nvPr/>
          </p:nvSpPr>
          <p:spPr bwMode="auto">
            <a:xfrm>
              <a:off x="3141439" y="2451174"/>
              <a:ext cx="227013" cy="223838"/>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61448" name="Rectangle 8"/>
            <p:cNvSpPr>
              <a:spLocks noChangeArrowheads="1"/>
            </p:cNvSpPr>
            <p:nvPr/>
          </p:nvSpPr>
          <p:spPr bwMode="auto">
            <a:xfrm>
              <a:off x="3138264" y="2419424"/>
              <a:ext cx="255588" cy="285750"/>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a:latin typeface="Times New Roman" pitchFamily="18" charset="0"/>
                </a:rPr>
                <a:t>H</a:t>
              </a:r>
            </a:p>
          </p:txBody>
        </p:sp>
        <p:sp>
          <p:nvSpPr>
            <p:cNvPr id="61449" name="Oval 9"/>
            <p:cNvSpPr>
              <a:spLocks noChangeArrowheads="1"/>
            </p:cNvSpPr>
            <p:nvPr/>
          </p:nvSpPr>
          <p:spPr bwMode="auto">
            <a:xfrm>
              <a:off x="1709514" y="3660849"/>
              <a:ext cx="228600" cy="225425"/>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61450" name="Rectangle 10"/>
            <p:cNvSpPr>
              <a:spLocks noChangeArrowheads="1"/>
            </p:cNvSpPr>
            <p:nvPr/>
          </p:nvSpPr>
          <p:spPr bwMode="auto">
            <a:xfrm>
              <a:off x="1706339" y="3630687"/>
              <a:ext cx="255588" cy="285750"/>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a:latin typeface="Times New Roman" pitchFamily="18" charset="0"/>
                </a:rPr>
                <a:t>D</a:t>
              </a:r>
            </a:p>
          </p:txBody>
        </p:sp>
        <p:sp>
          <p:nvSpPr>
            <p:cNvPr id="61451" name="Oval 11"/>
            <p:cNvSpPr>
              <a:spLocks noChangeArrowheads="1"/>
            </p:cNvSpPr>
            <p:nvPr/>
          </p:nvSpPr>
          <p:spPr bwMode="auto">
            <a:xfrm>
              <a:off x="2146077" y="3041724"/>
              <a:ext cx="228600" cy="223838"/>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61452" name="Rectangle 12"/>
            <p:cNvSpPr>
              <a:spLocks noChangeArrowheads="1"/>
            </p:cNvSpPr>
            <p:nvPr/>
          </p:nvSpPr>
          <p:spPr bwMode="auto">
            <a:xfrm>
              <a:off x="2142902" y="3009974"/>
              <a:ext cx="255588" cy="285750"/>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a:latin typeface="Times New Roman" pitchFamily="18" charset="0"/>
                </a:rPr>
                <a:t>A</a:t>
              </a:r>
            </a:p>
          </p:txBody>
        </p:sp>
        <p:sp>
          <p:nvSpPr>
            <p:cNvPr id="61453" name="Line 13"/>
            <p:cNvSpPr>
              <a:spLocks noChangeShapeType="1"/>
            </p:cNvSpPr>
            <p:nvPr/>
          </p:nvSpPr>
          <p:spPr bwMode="auto">
            <a:xfrm flipH="1">
              <a:off x="1852389" y="3240162"/>
              <a:ext cx="304800" cy="392113"/>
            </a:xfrm>
            <a:prstGeom prst="line">
              <a:avLst/>
            </a:prstGeom>
            <a:noFill/>
            <a:ln w="25400">
              <a:solidFill>
                <a:schemeClr val="tx1"/>
              </a:solidFill>
              <a:round/>
              <a:headEnd type="none" w="sm" len="sm"/>
              <a:tailEnd type="none" w="sm" len="sm"/>
            </a:ln>
            <a:effectLst/>
          </p:spPr>
          <p:txBody>
            <a:bodyPr/>
            <a:lstStyle/>
            <a:p>
              <a:endParaRPr lang="en-US"/>
            </a:p>
          </p:txBody>
        </p:sp>
        <p:sp>
          <p:nvSpPr>
            <p:cNvPr id="61454" name="Line 14"/>
            <p:cNvSpPr>
              <a:spLocks noChangeShapeType="1"/>
            </p:cNvSpPr>
            <p:nvPr/>
          </p:nvSpPr>
          <p:spPr bwMode="auto">
            <a:xfrm flipH="1">
              <a:off x="2339752" y="2636912"/>
              <a:ext cx="812800" cy="446088"/>
            </a:xfrm>
            <a:prstGeom prst="line">
              <a:avLst/>
            </a:prstGeom>
            <a:noFill/>
            <a:ln w="25400">
              <a:solidFill>
                <a:schemeClr val="tx1"/>
              </a:solidFill>
              <a:round/>
              <a:headEnd type="none" w="sm" len="sm"/>
              <a:tailEnd type="none" w="sm" len="sm"/>
            </a:ln>
            <a:effectLst/>
          </p:spPr>
          <p:txBody>
            <a:bodyPr/>
            <a:lstStyle/>
            <a:p>
              <a:endParaRPr lang="en-US"/>
            </a:p>
          </p:txBody>
        </p:sp>
        <p:sp>
          <p:nvSpPr>
            <p:cNvPr id="61455" name="Oval 15"/>
            <p:cNvSpPr>
              <a:spLocks noChangeArrowheads="1"/>
            </p:cNvSpPr>
            <p:nvPr/>
          </p:nvSpPr>
          <p:spPr bwMode="auto">
            <a:xfrm>
              <a:off x="4601939" y="3660849"/>
              <a:ext cx="228600" cy="225425"/>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dirty="0"/>
            </a:p>
          </p:txBody>
        </p:sp>
        <p:sp>
          <p:nvSpPr>
            <p:cNvPr id="61456" name="Rectangle 16"/>
            <p:cNvSpPr>
              <a:spLocks noChangeArrowheads="1"/>
            </p:cNvSpPr>
            <p:nvPr/>
          </p:nvSpPr>
          <p:spPr bwMode="auto">
            <a:xfrm flipH="1">
              <a:off x="4612258" y="3632686"/>
              <a:ext cx="223838" cy="285750"/>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dirty="0">
                  <a:latin typeface="Times New Roman" pitchFamily="18" charset="0"/>
                </a:rPr>
                <a:t>S</a:t>
              </a:r>
            </a:p>
          </p:txBody>
        </p:sp>
        <p:sp>
          <p:nvSpPr>
            <p:cNvPr id="61457" name="Oval 17"/>
            <p:cNvSpPr>
              <a:spLocks noChangeArrowheads="1"/>
            </p:cNvSpPr>
            <p:nvPr/>
          </p:nvSpPr>
          <p:spPr bwMode="auto">
            <a:xfrm>
              <a:off x="4165377" y="3041724"/>
              <a:ext cx="228600" cy="223838"/>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61458" name="Rectangle 18"/>
            <p:cNvSpPr>
              <a:spLocks noChangeArrowheads="1"/>
            </p:cNvSpPr>
            <p:nvPr/>
          </p:nvSpPr>
          <p:spPr bwMode="auto">
            <a:xfrm flipH="1">
              <a:off x="4197337" y="3011562"/>
              <a:ext cx="180975" cy="285750"/>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dirty="0">
                  <a:latin typeface="Times New Roman" pitchFamily="18" charset="0"/>
                </a:rPr>
                <a:t>I</a:t>
              </a:r>
            </a:p>
          </p:txBody>
        </p:sp>
        <p:sp>
          <p:nvSpPr>
            <p:cNvPr id="61459" name="Oval 19"/>
            <p:cNvSpPr>
              <a:spLocks noChangeArrowheads="1"/>
            </p:cNvSpPr>
            <p:nvPr/>
          </p:nvSpPr>
          <p:spPr bwMode="auto">
            <a:xfrm>
              <a:off x="2563589" y="3660849"/>
              <a:ext cx="228600" cy="225425"/>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61460" name="Rectangle 20"/>
            <p:cNvSpPr>
              <a:spLocks noChangeArrowheads="1"/>
            </p:cNvSpPr>
            <p:nvPr/>
          </p:nvSpPr>
          <p:spPr bwMode="auto">
            <a:xfrm>
              <a:off x="2560414" y="3630687"/>
              <a:ext cx="255588" cy="285750"/>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a:latin typeface="Times New Roman" pitchFamily="18" charset="0"/>
                </a:rPr>
                <a:t>V</a:t>
              </a:r>
            </a:p>
          </p:txBody>
        </p:sp>
        <p:sp>
          <p:nvSpPr>
            <p:cNvPr id="61461" name="Oval 21"/>
            <p:cNvSpPr>
              <a:spLocks noChangeArrowheads="1"/>
            </p:cNvSpPr>
            <p:nvPr/>
          </p:nvSpPr>
          <p:spPr bwMode="auto">
            <a:xfrm>
              <a:off x="4609877" y="4210124"/>
              <a:ext cx="228600" cy="223838"/>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61462" name="Rectangle 22"/>
            <p:cNvSpPr>
              <a:spLocks noChangeArrowheads="1"/>
            </p:cNvSpPr>
            <p:nvPr/>
          </p:nvSpPr>
          <p:spPr bwMode="auto">
            <a:xfrm>
              <a:off x="4628927" y="4179962"/>
              <a:ext cx="212725" cy="285750"/>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a:latin typeface="Times New Roman" pitchFamily="18" charset="0"/>
                </a:rPr>
                <a:t>*</a:t>
              </a:r>
            </a:p>
          </p:txBody>
        </p:sp>
        <p:sp>
          <p:nvSpPr>
            <p:cNvPr id="61463" name="Oval 23"/>
            <p:cNvSpPr>
              <a:spLocks noChangeArrowheads="1"/>
            </p:cNvSpPr>
            <p:nvPr/>
          </p:nvSpPr>
          <p:spPr bwMode="auto">
            <a:xfrm>
              <a:off x="3619277" y="4210124"/>
              <a:ext cx="228600" cy="223838"/>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61464" name="Rectangle 24"/>
            <p:cNvSpPr>
              <a:spLocks noChangeArrowheads="1"/>
            </p:cNvSpPr>
            <p:nvPr/>
          </p:nvSpPr>
          <p:spPr bwMode="auto">
            <a:xfrm>
              <a:off x="3638327" y="4179962"/>
              <a:ext cx="212725" cy="285750"/>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a:latin typeface="Times New Roman" pitchFamily="18" charset="0"/>
                </a:rPr>
                <a:t>*</a:t>
              </a:r>
            </a:p>
          </p:txBody>
        </p:sp>
        <p:sp>
          <p:nvSpPr>
            <p:cNvPr id="61465" name="Oval 25"/>
            <p:cNvSpPr>
              <a:spLocks noChangeArrowheads="1"/>
            </p:cNvSpPr>
            <p:nvPr/>
          </p:nvSpPr>
          <p:spPr bwMode="auto">
            <a:xfrm>
              <a:off x="3139852" y="3640212"/>
              <a:ext cx="228600" cy="225425"/>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61466" name="Rectangle 26"/>
            <p:cNvSpPr>
              <a:spLocks noChangeArrowheads="1"/>
            </p:cNvSpPr>
            <p:nvPr/>
          </p:nvSpPr>
          <p:spPr bwMode="auto">
            <a:xfrm>
              <a:off x="3158902" y="3611637"/>
              <a:ext cx="212725" cy="285750"/>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a:latin typeface="Times New Roman" pitchFamily="18" charset="0"/>
                </a:rPr>
                <a:t>*</a:t>
              </a:r>
            </a:p>
          </p:txBody>
        </p:sp>
        <p:sp>
          <p:nvSpPr>
            <p:cNvPr id="61467" name="Oval 27"/>
            <p:cNvSpPr>
              <a:spLocks noChangeArrowheads="1"/>
            </p:cNvSpPr>
            <p:nvPr/>
          </p:nvSpPr>
          <p:spPr bwMode="auto">
            <a:xfrm>
              <a:off x="3627214" y="3640212"/>
              <a:ext cx="228600" cy="225425"/>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61468" name="Rectangle 28"/>
            <p:cNvSpPr>
              <a:spLocks noChangeArrowheads="1"/>
            </p:cNvSpPr>
            <p:nvPr/>
          </p:nvSpPr>
          <p:spPr bwMode="auto">
            <a:xfrm>
              <a:off x="3630389" y="3611637"/>
              <a:ext cx="244475" cy="285750"/>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a:latin typeface="Times New Roman" pitchFamily="18" charset="0"/>
                </a:rPr>
                <a:t>R</a:t>
              </a:r>
            </a:p>
          </p:txBody>
        </p:sp>
        <p:sp>
          <p:nvSpPr>
            <p:cNvPr id="61469" name="Oval 29"/>
            <p:cNvSpPr>
              <a:spLocks noChangeArrowheads="1"/>
            </p:cNvSpPr>
            <p:nvPr/>
          </p:nvSpPr>
          <p:spPr bwMode="auto">
            <a:xfrm>
              <a:off x="3139852" y="3051249"/>
              <a:ext cx="228600" cy="225425"/>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61470" name="Rectangle 30"/>
            <p:cNvSpPr>
              <a:spLocks noChangeArrowheads="1"/>
            </p:cNvSpPr>
            <p:nvPr/>
          </p:nvSpPr>
          <p:spPr bwMode="auto">
            <a:xfrm>
              <a:off x="3147789" y="3021087"/>
              <a:ext cx="233363" cy="285750"/>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dirty="0">
                  <a:latin typeface="Times New Roman" pitchFamily="18" charset="0"/>
                </a:rPr>
                <a:t>E</a:t>
              </a:r>
            </a:p>
          </p:txBody>
        </p:sp>
        <p:sp>
          <p:nvSpPr>
            <p:cNvPr id="61471" name="Oval 31"/>
            <p:cNvSpPr>
              <a:spLocks noChangeArrowheads="1"/>
            </p:cNvSpPr>
            <p:nvPr/>
          </p:nvSpPr>
          <p:spPr bwMode="auto">
            <a:xfrm>
              <a:off x="2563589" y="4189487"/>
              <a:ext cx="228600" cy="223838"/>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61472" name="Rectangle 32"/>
            <p:cNvSpPr>
              <a:spLocks noChangeArrowheads="1"/>
            </p:cNvSpPr>
            <p:nvPr/>
          </p:nvSpPr>
          <p:spPr bwMode="auto">
            <a:xfrm>
              <a:off x="2571527" y="4159324"/>
              <a:ext cx="233363" cy="285750"/>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a:latin typeface="Times New Roman" pitchFamily="18" charset="0"/>
                </a:rPr>
                <a:t>E</a:t>
              </a:r>
            </a:p>
          </p:txBody>
        </p:sp>
        <p:sp>
          <p:nvSpPr>
            <p:cNvPr id="61473" name="Oval 33"/>
            <p:cNvSpPr>
              <a:spLocks noChangeArrowheads="1"/>
            </p:cNvSpPr>
            <p:nvPr/>
          </p:nvSpPr>
          <p:spPr bwMode="auto">
            <a:xfrm>
              <a:off x="2563589" y="4737174"/>
              <a:ext cx="228600" cy="225425"/>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61474" name="Rectangle 34"/>
            <p:cNvSpPr>
              <a:spLocks noChangeArrowheads="1"/>
            </p:cNvSpPr>
            <p:nvPr/>
          </p:nvSpPr>
          <p:spPr bwMode="auto">
            <a:xfrm>
              <a:off x="2582639" y="4708599"/>
              <a:ext cx="212725" cy="285750"/>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a:latin typeface="Times New Roman" pitchFamily="18" charset="0"/>
                </a:rPr>
                <a:t>*</a:t>
              </a:r>
            </a:p>
          </p:txBody>
        </p:sp>
        <p:sp>
          <p:nvSpPr>
            <p:cNvPr id="61475" name="Oval 35"/>
            <p:cNvSpPr>
              <a:spLocks noChangeArrowheads="1"/>
            </p:cNvSpPr>
            <p:nvPr/>
          </p:nvSpPr>
          <p:spPr bwMode="auto">
            <a:xfrm>
              <a:off x="1709514" y="4189487"/>
              <a:ext cx="228600" cy="223838"/>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61476" name="Rectangle 36"/>
            <p:cNvSpPr>
              <a:spLocks noChangeArrowheads="1"/>
            </p:cNvSpPr>
            <p:nvPr/>
          </p:nvSpPr>
          <p:spPr bwMode="auto">
            <a:xfrm>
              <a:off x="1728564" y="4159324"/>
              <a:ext cx="212725" cy="285750"/>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a:latin typeface="Times New Roman" pitchFamily="18" charset="0"/>
                </a:rPr>
                <a:t>*</a:t>
              </a:r>
            </a:p>
          </p:txBody>
        </p:sp>
        <p:sp>
          <p:nvSpPr>
            <p:cNvPr id="61477" name="Line 37"/>
            <p:cNvSpPr>
              <a:spLocks noChangeShapeType="1"/>
            </p:cNvSpPr>
            <p:nvPr/>
          </p:nvSpPr>
          <p:spPr bwMode="auto">
            <a:xfrm>
              <a:off x="3349402" y="2646437"/>
              <a:ext cx="819150" cy="436563"/>
            </a:xfrm>
            <a:prstGeom prst="line">
              <a:avLst/>
            </a:prstGeom>
            <a:noFill/>
            <a:ln w="25400">
              <a:solidFill>
                <a:schemeClr val="tx1"/>
              </a:solidFill>
              <a:round/>
              <a:headEnd type="none" w="sm" len="sm"/>
              <a:tailEnd type="none" w="sm" len="sm"/>
            </a:ln>
            <a:effectLst/>
          </p:spPr>
          <p:txBody>
            <a:bodyPr/>
            <a:lstStyle/>
            <a:p>
              <a:endParaRPr lang="en-US"/>
            </a:p>
          </p:txBody>
        </p:sp>
        <p:sp>
          <p:nvSpPr>
            <p:cNvPr id="61478" name="Line 38"/>
            <p:cNvSpPr>
              <a:spLocks noChangeShapeType="1"/>
            </p:cNvSpPr>
            <p:nvPr/>
          </p:nvSpPr>
          <p:spPr bwMode="auto">
            <a:xfrm>
              <a:off x="4351114" y="3240162"/>
              <a:ext cx="334963" cy="417513"/>
            </a:xfrm>
            <a:prstGeom prst="line">
              <a:avLst/>
            </a:prstGeom>
            <a:noFill/>
            <a:ln w="25400">
              <a:solidFill>
                <a:schemeClr val="tx1"/>
              </a:solidFill>
              <a:round/>
              <a:headEnd type="none" w="sm" len="sm"/>
              <a:tailEnd type="none" w="sm" len="sm"/>
            </a:ln>
            <a:effectLst/>
          </p:spPr>
          <p:txBody>
            <a:bodyPr/>
            <a:lstStyle/>
            <a:p>
              <a:endParaRPr lang="en-US"/>
            </a:p>
          </p:txBody>
        </p:sp>
        <p:sp>
          <p:nvSpPr>
            <p:cNvPr id="61479" name="Line 39"/>
            <p:cNvSpPr>
              <a:spLocks noChangeShapeType="1"/>
            </p:cNvSpPr>
            <p:nvPr/>
          </p:nvSpPr>
          <p:spPr bwMode="auto">
            <a:xfrm>
              <a:off x="3254152" y="2657549"/>
              <a:ext cx="0" cy="365125"/>
            </a:xfrm>
            <a:prstGeom prst="line">
              <a:avLst/>
            </a:prstGeom>
            <a:noFill/>
            <a:ln w="25400">
              <a:solidFill>
                <a:schemeClr val="tx1"/>
              </a:solidFill>
              <a:round/>
              <a:headEnd type="none" w="sm" len="sm"/>
              <a:tailEnd type="none" w="sm" len="sm"/>
            </a:ln>
            <a:effectLst/>
          </p:spPr>
          <p:txBody>
            <a:bodyPr/>
            <a:lstStyle/>
            <a:p>
              <a:endParaRPr lang="en-US"/>
            </a:p>
          </p:txBody>
        </p:sp>
        <p:sp>
          <p:nvSpPr>
            <p:cNvPr id="61480" name="Line 40"/>
            <p:cNvSpPr>
              <a:spLocks noChangeShapeType="1"/>
            </p:cNvSpPr>
            <p:nvPr/>
          </p:nvSpPr>
          <p:spPr bwMode="auto">
            <a:xfrm>
              <a:off x="2339752" y="3265562"/>
              <a:ext cx="304800" cy="366713"/>
            </a:xfrm>
            <a:prstGeom prst="line">
              <a:avLst/>
            </a:prstGeom>
            <a:noFill/>
            <a:ln w="25400">
              <a:solidFill>
                <a:schemeClr val="tx1"/>
              </a:solidFill>
              <a:round/>
              <a:headEnd type="none" w="sm" len="sm"/>
              <a:tailEnd type="none" w="sm" len="sm"/>
            </a:ln>
            <a:effectLst/>
          </p:spPr>
          <p:txBody>
            <a:bodyPr/>
            <a:lstStyle/>
            <a:p>
              <a:endParaRPr lang="en-US"/>
            </a:p>
          </p:txBody>
        </p:sp>
        <p:sp>
          <p:nvSpPr>
            <p:cNvPr id="61481" name="Line 41"/>
            <p:cNvSpPr>
              <a:spLocks noChangeShapeType="1"/>
            </p:cNvSpPr>
            <p:nvPr/>
          </p:nvSpPr>
          <p:spPr bwMode="auto">
            <a:xfrm>
              <a:off x="1815877" y="3895799"/>
              <a:ext cx="0" cy="284163"/>
            </a:xfrm>
            <a:prstGeom prst="line">
              <a:avLst/>
            </a:prstGeom>
            <a:noFill/>
            <a:ln w="25400">
              <a:solidFill>
                <a:schemeClr val="tx1"/>
              </a:solidFill>
              <a:round/>
              <a:headEnd type="none" w="sm" len="sm"/>
              <a:tailEnd type="none" w="sm" len="sm"/>
            </a:ln>
            <a:effectLst/>
          </p:spPr>
          <p:txBody>
            <a:bodyPr/>
            <a:lstStyle/>
            <a:p>
              <a:endParaRPr lang="en-US"/>
            </a:p>
          </p:txBody>
        </p:sp>
        <p:sp>
          <p:nvSpPr>
            <p:cNvPr id="61482" name="Line 42"/>
            <p:cNvSpPr>
              <a:spLocks noChangeShapeType="1"/>
            </p:cNvSpPr>
            <p:nvPr/>
          </p:nvSpPr>
          <p:spPr bwMode="auto">
            <a:xfrm>
              <a:off x="2669952" y="3900562"/>
              <a:ext cx="0" cy="285750"/>
            </a:xfrm>
            <a:prstGeom prst="line">
              <a:avLst/>
            </a:prstGeom>
            <a:noFill/>
            <a:ln w="25400">
              <a:solidFill>
                <a:schemeClr val="tx1"/>
              </a:solidFill>
              <a:round/>
              <a:headEnd type="none" w="sm" len="sm"/>
              <a:tailEnd type="none" w="sm" len="sm"/>
            </a:ln>
            <a:effectLst/>
          </p:spPr>
          <p:txBody>
            <a:bodyPr/>
            <a:lstStyle/>
            <a:p>
              <a:endParaRPr lang="en-US"/>
            </a:p>
          </p:txBody>
        </p:sp>
        <p:sp>
          <p:nvSpPr>
            <p:cNvPr id="61483" name="Line 43"/>
            <p:cNvSpPr>
              <a:spLocks noChangeShapeType="1"/>
            </p:cNvSpPr>
            <p:nvPr/>
          </p:nvSpPr>
          <p:spPr bwMode="auto">
            <a:xfrm>
              <a:off x="2674714" y="4429199"/>
              <a:ext cx="0" cy="295275"/>
            </a:xfrm>
            <a:prstGeom prst="line">
              <a:avLst/>
            </a:prstGeom>
            <a:noFill/>
            <a:ln w="25400">
              <a:solidFill>
                <a:schemeClr val="tx1"/>
              </a:solidFill>
              <a:round/>
              <a:headEnd type="none" w="sm" len="sm"/>
              <a:tailEnd type="none" w="sm" len="sm"/>
            </a:ln>
            <a:effectLst/>
          </p:spPr>
          <p:txBody>
            <a:bodyPr/>
            <a:lstStyle/>
            <a:p>
              <a:endParaRPr lang="en-US"/>
            </a:p>
          </p:txBody>
        </p:sp>
        <p:sp>
          <p:nvSpPr>
            <p:cNvPr id="61484" name="Line 44"/>
            <p:cNvSpPr>
              <a:spLocks noChangeShapeType="1"/>
            </p:cNvSpPr>
            <p:nvPr/>
          </p:nvSpPr>
          <p:spPr bwMode="auto">
            <a:xfrm>
              <a:off x="3254152" y="3265562"/>
              <a:ext cx="0" cy="361950"/>
            </a:xfrm>
            <a:prstGeom prst="line">
              <a:avLst/>
            </a:prstGeom>
            <a:noFill/>
            <a:ln w="25400">
              <a:solidFill>
                <a:schemeClr val="tx1"/>
              </a:solidFill>
              <a:round/>
              <a:headEnd type="none" w="sm" len="sm"/>
              <a:tailEnd type="none" w="sm" len="sm"/>
            </a:ln>
            <a:effectLst/>
          </p:spPr>
          <p:txBody>
            <a:bodyPr/>
            <a:lstStyle/>
            <a:p>
              <a:endParaRPr lang="en-US"/>
            </a:p>
          </p:txBody>
        </p:sp>
        <p:sp>
          <p:nvSpPr>
            <p:cNvPr id="61485" name="Line 45"/>
            <p:cNvSpPr>
              <a:spLocks noChangeShapeType="1"/>
            </p:cNvSpPr>
            <p:nvPr/>
          </p:nvSpPr>
          <p:spPr bwMode="auto">
            <a:xfrm>
              <a:off x="3330352" y="3265562"/>
              <a:ext cx="381000" cy="361950"/>
            </a:xfrm>
            <a:prstGeom prst="line">
              <a:avLst/>
            </a:prstGeom>
            <a:noFill/>
            <a:ln w="25400">
              <a:solidFill>
                <a:schemeClr val="tx1"/>
              </a:solidFill>
              <a:round/>
              <a:headEnd type="none" w="sm" len="sm"/>
              <a:tailEnd type="none" w="sm" len="sm"/>
            </a:ln>
            <a:effectLst/>
          </p:spPr>
          <p:txBody>
            <a:bodyPr/>
            <a:lstStyle/>
            <a:p>
              <a:endParaRPr lang="en-US"/>
            </a:p>
          </p:txBody>
        </p:sp>
        <p:sp>
          <p:nvSpPr>
            <p:cNvPr id="61486" name="Line 46"/>
            <p:cNvSpPr>
              <a:spLocks noChangeShapeType="1"/>
            </p:cNvSpPr>
            <p:nvPr/>
          </p:nvSpPr>
          <p:spPr bwMode="auto">
            <a:xfrm>
              <a:off x="3746277" y="3875162"/>
              <a:ext cx="0" cy="325438"/>
            </a:xfrm>
            <a:prstGeom prst="line">
              <a:avLst/>
            </a:prstGeom>
            <a:noFill/>
            <a:ln w="25400">
              <a:solidFill>
                <a:schemeClr val="tx1"/>
              </a:solidFill>
              <a:round/>
              <a:headEnd type="none" w="sm" len="sm"/>
              <a:tailEnd type="none" w="sm" len="sm"/>
            </a:ln>
            <a:effectLst/>
          </p:spPr>
          <p:txBody>
            <a:bodyPr/>
            <a:lstStyle/>
            <a:p>
              <a:endParaRPr lang="en-US"/>
            </a:p>
          </p:txBody>
        </p:sp>
        <p:sp>
          <p:nvSpPr>
            <p:cNvPr id="61487" name="Line 47"/>
            <p:cNvSpPr>
              <a:spLocks noChangeShapeType="1"/>
            </p:cNvSpPr>
            <p:nvPr/>
          </p:nvSpPr>
          <p:spPr bwMode="auto">
            <a:xfrm>
              <a:off x="4732114" y="3900562"/>
              <a:ext cx="0" cy="285750"/>
            </a:xfrm>
            <a:prstGeom prst="line">
              <a:avLst/>
            </a:prstGeom>
            <a:noFill/>
            <a:ln w="25400">
              <a:solidFill>
                <a:schemeClr val="tx1"/>
              </a:solidFill>
              <a:round/>
              <a:headEnd type="none" w="sm" len="sm"/>
              <a:tailEnd type="none" w="sm" len="sm"/>
            </a:ln>
            <a:effectLst/>
          </p:spPr>
          <p:txBody>
            <a:bodyPr/>
            <a:lstStyle/>
            <a:p>
              <a:endParaRPr lang="en-US"/>
            </a:p>
          </p:txBody>
        </p:sp>
        <p:sp>
          <p:nvSpPr>
            <p:cNvPr id="53" name="Oval 7"/>
            <p:cNvSpPr>
              <a:spLocks noChangeArrowheads="1"/>
            </p:cNvSpPr>
            <p:nvPr/>
          </p:nvSpPr>
          <p:spPr bwMode="auto">
            <a:xfrm>
              <a:off x="6813847" y="2379166"/>
              <a:ext cx="227013" cy="223838"/>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54" name="Rectangle 8"/>
            <p:cNvSpPr>
              <a:spLocks noChangeArrowheads="1"/>
            </p:cNvSpPr>
            <p:nvPr/>
          </p:nvSpPr>
          <p:spPr bwMode="auto">
            <a:xfrm>
              <a:off x="6809423" y="2346021"/>
              <a:ext cx="258085" cy="288541"/>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dirty="0">
                  <a:latin typeface="Times New Roman" pitchFamily="18" charset="0"/>
                </a:rPr>
                <a:t>U</a:t>
              </a:r>
            </a:p>
          </p:txBody>
        </p:sp>
        <p:sp>
          <p:nvSpPr>
            <p:cNvPr id="55" name="Oval 9"/>
            <p:cNvSpPr>
              <a:spLocks noChangeArrowheads="1"/>
            </p:cNvSpPr>
            <p:nvPr/>
          </p:nvSpPr>
          <p:spPr bwMode="auto">
            <a:xfrm>
              <a:off x="5381922" y="3588841"/>
              <a:ext cx="228600" cy="225425"/>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56" name="Rectangle 10"/>
            <p:cNvSpPr>
              <a:spLocks noChangeArrowheads="1"/>
            </p:cNvSpPr>
            <p:nvPr/>
          </p:nvSpPr>
          <p:spPr bwMode="auto">
            <a:xfrm>
              <a:off x="5377498" y="3557284"/>
              <a:ext cx="258085" cy="288541"/>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dirty="0">
                  <a:latin typeface="Times New Roman" pitchFamily="18" charset="0"/>
                </a:rPr>
                <a:t>A</a:t>
              </a:r>
            </a:p>
          </p:txBody>
        </p:sp>
        <p:sp>
          <p:nvSpPr>
            <p:cNvPr id="57" name="Oval 11"/>
            <p:cNvSpPr>
              <a:spLocks noChangeArrowheads="1"/>
            </p:cNvSpPr>
            <p:nvPr/>
          </p:nvSpPr>
          <p:spPr bwMode="auto">
            <a:xfrm>
              <a:off x="5818485" y="2969716"/>
              <a:ext cx="228600" cy="223838"/>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58" name="Rectangle 12"/>
            <p:cNvSpPr>
              <a:spLocks noChangeArrowheads="1"/>
            </p:cNvSpPr>
            <p:nvPr/>
          </p:nvSpPr>
          <p:spPr bwMode="auto">
            <a:xfrm>
              <a:off x="5830092" y="2936571"/>
              <a:ext cx="226024" cy="288541"/>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dirty="0">
                  <a:latin typeface="Times New Roman" pitchFamily="18" charset="0"/>
                </a:rPr>
                <a:t>S</a:t>
              </a:r>
            </a:p>
          </p:txBody>
        </p:sp>
        <p:sp>
          <p:nvSpPr>
            <p:cNvPr id="59" name="Line 13"/>
            <p:cNvSpPr>
              <a:spLocks noChangeShapeType="1"/>
            </p:cNvSpPr>
            <p:nvPr/>
          </p:nvSpPr>
          <p:spPr bwMode="auto">
            <a:xfrm flipH="1">
              <a:off x="5524797" y="3168154"/>
              <a:ext cx="304800" cy="392113"/>
            </a:xfrm>
            <a:prstGeom prst="line">
              <a:avLst/>
            </a:prstGeom>
            <a:noFill/>
            <a:ln w="25400">
              <a:solidFill>
                <a:schemeClr val="tx1"/>
              </a:solidFill>
              <a:round/>
              <a:headEnd type="none" w="sm" len="sm"/>
              <a:tailEnd type="none" w="sm" len="sm"/>
            </a:ln>
            <a:effectLst/>
          </p:spPr>
          <p:txBody>
            <a:bodyPr/>
            <a:lstStyle/>
            <a:p>
              <a:endParaRPr lang="en-US"/>
            </a:p>
          </p:txBody>
        </p:sp>
        <p:sp>
          <p:nvSpPr>
            <p:cNvPr id="60" name="Line 14"/>
            <p:cNvSpPr>
              <a:spLocks noChangeShapeType="1"/>
            </p:cNvSpPr>
            <p:nvPr/>
          </p:nvSpPr>
          <p:spPr bwMode="auto">
            <a:xfrm flipH="1">
              <a:off x="6012160" y="2564904"/>
              <a:ext cx="812800" cy="446088"/>
            </a:xfrm>
            <a:prstGeom prst="line">
              <a:avLst/>
            </a:prstGeom>
            <a:noFill/>
            <a:ln w="25400">
              <a:solidFill>
                <a:schemeClr val="tx1"/>
              </a:solidFill>
              <a:round/>
              <a:headEnd type="none" w="sm" len="sm"/>
              <a:tailEnd type="none" w="sm" len="sm"/>
            </a:ln>
            <a:effectLst/>
          </p:spPr>
          <p:txBody>
            <a:bodyPr/>
            <a:lstStyle/>
            <a:p>
              <a:endParaRPr lang="en-US"/>
            </a:p>
          </p:txBody>
        </p:sp>
        <p:sp>
          <p:nvSpPr>
            <p:cNvPr id="65" name="Oval 19"/>
            <p:cNvSpPr>
              <a:spLocks noChangeArrowheads="1"/>
            </p:cNvSpPr>
            <p:nvPr/>
          </p:nvSpPr>
          <p:spPr bwMode="auto">
            <a:xfrm>
              <a:off x="6235997" y="3588841"/>
              <a:ext cx="228600" cy="225425"/>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66" name="Rectangle 20"/>
            <p:cNvSpPr>
              <a:spLocks noChangeArrowheads="1"/>
            </p:cNvSpPr>
            <p:nvPr/>
          </p:nvSpPr>
          <p:spPr bwMode="auto">
            <a:xfrm>
              <a:off x="6242794" y="3557284"/>
              <a:ext cx="235643" cy="288541"/>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dirty="0">
                  <a:latin typeface="Times New Roman" pitchFamily="18" charset="0"/>
                </a:rPr>
                <a:t>E</a:t>
              </a:r>
            </a:p>
          </p:txBody>
        </p:sp>
        <p:sp>
          <p:nvSpPr>
            <p:cNvPr id="77" name="Oval 31"/>
            <p:cNvSpPr>
              <a:spLocks noChangeArrowheads="1"/>
            </p:cNvSpPr>
            <p:nvPr/>
          </p:nvSpPr>
          <p:spPr bwMode="auto">
            <a:xfrm>
              <a:off x="6235997" y="4117479"/>
              <a:ext cx="228600" cy="223838"/>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78" name="Rectangle 32"/>
            <p:cNvSpPr>
              <a:spLocks noChangeArrowheads="1"/>
            </p:cNvSpPr>
            <p:nvPr/>
          </p:nvSpPr>
          <p:spPr bwMode="auto">
            <a:xfrm>
              <a:off x="6237185" y="4085921"/>
              <a:ext cx="246863" cy="288541"/>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dirty="0">
                  <a:latin typeface="Times New Roman" pitchFamily="18" charset="0"/>
                </a:rPr>
                <a:t>R</a:t>
              </a:r>
            </a:p>
          </p:txBody>
        </p:sp>
        <p:sp>
          <p:nvSpPr>
            <p:cNvPr id="79" name="Oval 33"/>
            <p:cNvSpPr>
              <a:spLocks noChangeArrowheads="1"/>
            </p:cNvSpPr>
            <p:nvPr/>
          </p:nvSpPr>
          <p:spPr bwMode="auto">
            <a:xfrm>
              <a:off x="6235997" y="4665166"/>
              <a:ext cx="228600" cy="225425"/>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80" name="Rectangle 34"/>
            <p:cNvSpPr>
              <a:spLocks noChangeArrowheads="1"/>
            </p:cNvSpPr>
            <p:nvPr/>
          </p:nvSpPr>
          <p:spPr bwMode="auto">
            <a:xfrm>
              <a:off x="6255047" y="4636591"/>
              <a:ext cx="212725" cy="285750"/>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a:latin typeface="Times New Roman" pitchFamily="18" charset="0"/>
                </a:rPr>
                <a:t>*</a:t>
              </a:r>
            </a:p>
          </p:txBody>
        </p:sp>
        <p:sp>
          <p:nvSpPr>
            <p:cNvPr id="81" name="Oval 35"/>
            <p:cNvSpPr>
              <a:spLocks noChangeArrowheads="1"/>
            </p:cNvSpPr>
            <p:nvPr/>
          </p:nvSpPr>
          <p:spPr bwMode="auto">
            <a:xfrm>
              <a:off x="5381922" y="4117479"/>
              <a:ext cx="228600" cy="223838"/>
            </a:xfrm>
            <a:prstGeom prst="ellipse">
              <a:avLst/>
            </a:prstGeom>
            <a:gradFill rotWithShape="0">
              <a:gsLst>
                <a:gs pos="0">
                  <a:srgbClr val="DADADA"/>
                </a:gs>
                <a:gs pos="100000">
                  <a:srgbClr val="DADADA">
                    <a:gamma/>
                    <a:tint val="80000"/>
                    <a:invGamma/>
                  </a:srgbClr>
                </a:gs>
              </a:gsLst>
              <a:lin ang="5400000" scaled="1"/>
            </a:gradFill>
            <a:ln w="25400">
              <a:solidFill>
                <a:schemeClr val="tx1"/>
              </a:solidFill>
              <a:round/>
              <a:headEnd/>
              <a:tailEnd/>
            </a:ln>
            <a:effectLst/>
          </p:spPr>
          <p:txBody>
            <a:bodyPr wrap="none" anchor="ctr"/>
            <a:lstStyle/>
            <a:p>
              <a:endParaRPr lang="en-US"/>
            </a:p>
          </p:txBody>
        </p:sp>
        <p:sp>
          <p:nvSpPr>
            <p:cNvPr id="82" name="Rectangle 36"/>
            <p:cNvSpPr>
              <a:spLocks noChangeArrowheads="1"/>
            </p:cNvSpPr>
            <p:nvPr/>
          </p:nvSpPr>
          <p:spPr bwMode="auto">
            <a:xfrm>
              <a:off x="5400972" y="4087316"/>
              <a:ext cx="212725" cy="285750"/>
            </a:xfrm>
            <a:prstGeom prst="rect">
              <a:avLst/>
            </a:prstGeom>
            <a:noFill/>
            <a:ln w="9525">
              <a:noFill/>
              <a:miter lim="800000"/>
              <a:headEnd/>
              <a:tailEnd/>
            </a:ln>
            <a:effectLst/>
          </p:spPr>
          <p:txBody>
            <a:bodyPr wrap="none" lIns="58738" tIns="28575" rIns="58738" bIns="28575" anchor="ctr">
              <a:spAutoFit/>
            </a:bodyPr>
            <a:lstStyle/>
            <a:p>
              <a:pPr algn="ctr" defTabSz="374650" eaLnBrk="0" hangingPunct="0"/>
              <a:r>
                <a:rPr lang="es-ES" sz="1500" b="0">
                  <a:latin typeface="Times New Roman" pitchFamily="18" charset="0"/>
                </a:rPr>
                <a:t>*</a:t>
              </a:r>
            </a:p>
          </p:txBody>
        </p:sp>
        <p:sp>
          <p:nvSpPr>
            <p:cNvPr id="86" name="Line 40"/>
            <p:cNvSpPr>
              <a:spLocks noChangeShapeType="1"/>
            </p:cNvSpPr>
            <p:nvPr/>
          </p:nvSpPr>
          <p:spPr bwMode="auto">
            <a:xfrm>
              <a:off x="6012160" y="3193554"/>
              <a:ext cx="304800" cy="366713"/>
            </a:xfrm>
            <a:prstGeom prst="line">
              <a:avLst/>
            </a:prstGeom>
            <a:noFill/>
            <a:ln w="25400">
              <a:solidFill>
                <a:schemeClr val="tx1"/>
              </a:solidFill>
              <a:round/>
              <a:headEnd type="none" w="sm" len="sm"/>
              <a:tailEnd type="none" w="sm" len="sm"/>
            </a:ln>
            <a:effectLst/>
          </p:spPr>
          <p:txBody>
            <a:bodyPr/>
            <a:lstStyle/>
            <a:p>
              <a:endParaRPr lang="en-US"/>
            </a:p>
          </p:txBody>
        </p:sp>
        <p:sp>
          <p:nvSpPr>
            <p:cNvPr id="87" name="Line 41"/>
            <p:cNvSpPr>
              <a:spLocks noChangeShapeType="1"/>
            </p:cNvSpPr>
            <p:nvPr/>
          </p:nvSpPr>
          <p:spPr bwMode="auto">
            <a:xfrm>
              <a:off x="5488285" y="3823791"/>
              <a:ext cx="0" cy="284163"/>
            </a:xfrm>
            <a:prstGeom prst="line">
              <a:avLst/>
            </a:prstGeom>
            <a:noFill/>
            <a:ln w="25400">
              <a:solidFill>
                <a:schemeClr val="tx1"/>
              </a:solidFill>
              <a:round/>
              <a:headEnd type="none" w="sm" len="sm"/>
              <a:tailEnd type="none" w="sm" len="sm"/>
            </a:ln>
            <a:effectLst/>
          </p:spPr>
          <p:txBody>
            <a:bodyPr/>
            <a:lstStyle/>
            <a:p>
              <a:endParaRPr lang="en-US"/>
            </a:p>
          </p:txBody>
        </p:sp>
        <p:sp>
          <p:nvSpPr>
            <p:cNvPr id="88" name="Line 42"/>
            <p:cNvSpPr>
              <a:spLocks noChangeShapeType="1"/>
            </p:cNvSpPr>
            <p:nvPr/>
          </p:nvSpPr>
          <p:spPr bwMode="auto">
            <a:xfrm>
              <a:off x="6342360" y="3828554"/>
              <a:ext cx="0" cy="285750"/>
            </a:xfrm>
            <a:prstGeom prst="line">
              <a:avLst/>
            </a:prstGeom>
            <a:noFill/>
            <a:ln w="25400">
              <a:solidFill>
                <a:schemeClr val="tx1"/>
              </a:solidFill>
              <a:round/>
              <a:headEnd type="none" w="sm" len="sm"/>
              <a:tailEnd type="none" w="sm" len="sm"/>
            </a:ln>
            <a:effectLst/>
          </p:spPr>
          <p:txBody>
            <a:bodyPr/>
            <a:lstStyle/>
            <a:p>
              <a:endParaRPr lang="en-US"/>
            </a:p>
          </p:txBody>
        </p:sp>
        <p:sp>
          <p:nvSpPr>
            <p:cNvPr id="89" name="Line 43"/>
            <p:cNvSpPr>
              <a:spLocks noChangeShapeType="1"/>
            </p:cNvSpPr>
            <p:nvPr/>
          </p:nvSpPr>
          <p:spPr bwMode="auto">
            <a:xfrm>
              <a:off x="6347122" y="4357191"/>
              <a:ext cx="0" cy="295275"/>
            </a:xfrm>
            <a:prstGeom prst="line">
              <a:avLst/>
            </a:prstGeom>
            <a:noFill/>
            <a:ln w="25400">
              <a:solidFill>
                <a:schemeClr val="tx1"/>
              </a:solidFill>
              <a:round/>
              <a:headEnd type="none" w="sm" len="sm"/>
              <a:tailEnd type="none" w="sm" len="sm"/>
            </a:ln>
            <a:effectLst/>
          </p:spPr>
          <p:txBody>
            <a:bodyPr/>
            <a:lstStyle/>
            <a:p>
              <a:endParaRPr lang="en-US"/>
            </a:p>
          </p:txBody>
        </p:sp>
        <p:sp>
          <p:nvSpPr>
            <p:cNvPr id="94" name="Line 37"/>
            <p:cNvSpPr>
              <a:spLocks noChangeShapeType="1"/>
            </p:cNvSpPr>
            <p:nvPr/>
          </p:nvSpPr>
          <p:spPr bwMode="auto">
            <a:xfrm flipV="1">
              <a:off x="3491880" y="2492897"/>
              <a:ext cx="3168352" cy="72008"/>
            </a:xfrm>
            <a:prstGeom prst="line">
              <a:avLst/>
            </a:prstGeom>
            <a:noFill/>
            <a:ln w="25400">
              <a:solidFill>
                <a:schemeClr val="tx1"/>
              </a:solidFill>
              <a:prstDash val="dash"/>
              <a:round/>
              <a:headEnd type="none" w="sm" len="sm"/>
              <a:tailEnd type="triangle" w="lg" len="lg"/>
            </a:ln>
            <a:effectLst/>
          </p:spPr>
          <p:txBody>
            <a:bodyPr/>
            <a:lstStyle/>
            <a:p>
              <a:endParaRPr lang="en-US"/>
            </a:p>
          </p:txBody>
        </p:sp>
      </p:grpSp>
    </p:spTree>
    <p:extLst>
      <p:ext uri="{BB962C8B-B14F-4D97-AF65-F5344CB8AC3E}">
        <p14:creationId xmlns:p14="http://schemas.microsoft.com/office/powerpoint/2010/main" val="1016796170"/>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491064" cy="762000"/>
          </a:xfrm>
        </p:spPr>
        <p:txBody>
          <a:bodyPr/>
          <a:lstStyle/>
          <a:p>
            <a:r>
              <a:rPr lang="es-ES_tradnl" dirty="0"/>
              <a:t>Tries</a:t>
            </a:r>
            <a:endParaRPr lang="en-US" dirty="0"/>
          </a:p>
        </p:txBody>
      </p:sp>
      <p:sp>
        <p:nvSpPr>
          <p:cNvPr id="3" name="Content Placeholder 2"/>
          <p:cNvSpPr>
            <a:spLocks noGrp="1"/>
          </p:cNvSpPr>
          <p:nvPr>
            <p:ph idx="1"/>
          </p:nvPr>
        </p:nvSpPr>
        <p:spPr>
          <a:xfrm>
            <a:off x="304800" y="1066800"/>
            <a:ext cx="8839200" cy="5530552"/>
          </a:xfrm>
        </p:spPr>
        <p:txBody>
          <a:bodyPr>
            <a:normAutofit fontScale="92500"/>
          </a:bodyPr>
          <a:lstStyle/>
          <a:p>
            <a:r>
              <a:rPr lang="en-US" dirty="0"/>
              <a:t>Sea </a:t>
            </a:r>
            <a:r>
              <a:rPr lang="en-US" b="1" i="1" dirty="0"/>
              <a:t>S</a:t>
            </a:r>
            <a:r>
              <a:rPr lang="en-US" dirty="0"/>
              <a:t> un </a:t>
            </a:r>
            <a:r>
              <a:rPr lang="en-US" dirty="0" err="1"/>
              <a:t>conjunto</a:t>
            </a:r>
            <a:r>
              <a:rPr lang="en-US" dirty="0"/>
              <a:t> de </a:t>
            </a:r>
            <a:r>
              <a:rPr lang="en-US" b="1" i="1" dirty="0"/>
              <a:t>s</a:t>
            </a:r>
            <a:r>
              <a:rPr lang="en-US" i="1" dirty="0"/>
              <a:t> </a:t>
            </a:r>
            <a:r>
              <a:rPr lang="en-US" dirty="0"/>
              <a:t>strings del </a:t>
            </a:r>
            <a:r>
              <a:rPr lang="en-US" dirty="0" err="1"/>
              <a:t>alfabeto</a:t>
            </a:r>
            <a:r>
              <a:rPr lang="en-US" dirty="0"/>
              <a:t> </a:t>
            </a:r>
            <a:r>
              <a:rPr lang="en-US" b="1" dirty="0"/>
              <a:t>σ</a:t>
            </a:r>
            <a:r>
              <a:rPr lang="en-US" dirty="0"/>
              <a:t> </a:t>
            </a:r>
            <a:r>
              <a:rPr lang="en-US" dirty="0" err="1"/>
              <a:t>tal</a:t>
            </a:r>
            <a:r>
              <a:rPr lang="en-US" dirty="0"/>
              <a:t> </a:t>
            </a:r>
            <a:r>
              <a:rPr lang="en-US" dirty="0" err="1"/>
              <a:t>que</a:t>
            </a:r>
            <a:r>
              <a:rPr lang="en-US" dirty="0"/>
              <a:t> </a:t>
            </a:r>
            <a:r>
              <a:rPr lang="en-US" dirty="0" err="1"/>
              <a:t>ninguna</a:t>
            </a:r>
            <a:r>
              <a:rPr lang="en-US" dirty="0"/>
              <a:t> </a:t>
            </a:r>
            <a:r>
              <a:rPr lang="en-US" dirty="0" err="1"/>
              <a:t>es</a:t>
            </a:r>
            <a:r>
              <a:rPr lang="en-US" dirty="0"/>
              <a:t> </a:t>
            </a:r>
            <a:r>
              <a:rPr lang="en-US" dirty="0" err="1"/>
              <a:t>prefijo</a:t>
            </a:r>
            <a:r>
              <a:rPr lang="en-US" dirty="0"/>
              <a:t> de </a:t>
            </a:r>
            <a:r>
              <a:rPr lang="en-US" dirty="0" err="1"/>
              <a:t>otra</a:t>
            </a:r>
            <a:r>
              <a:rPr lang="en-US" dirty="0"/>
              <a:t> (en el </a:t>
            </a:r>
            <a:r>
              <a:rPr lang="en-US" dirty="0" err="1"/>
              <a:t>conjunto</a:t>
            </a:r>
            <a:r>
              <a:rPr lang="en-US" dirty="0"/>
              <a:t>). </a:t>
            </a:r>
          </a:p>
          <a:p>
            <a:r>
              <a:rPr lang="en-US" dirty="0"/>
              <a:t>Un </a:t>
            </a:r>
            <a:r>
              <a:rPr lang="en-US" b="1" dirty="0" err="1"/>
              <a:t>trie</a:t>
            </a:r>
            <a:r>
              <a:rPr lang="en-US" b="1" dirty="0"/>
              <a:t> </a:t>
            </a:r>
            <a:r>
              <a:rPr lang="en-US" b="1" dirty="0" err="1"/>
              <a:t>estándar</a:t>
            </a:r>
            <a:r>
              <a:rPr lang="en-US" b="1" dirty="0"/>
              <a:t>  </a:t>
            </a:r>
            <a:r>
              <a:rPr lang="en-US" dirty="0" err="1"/>
              <a:t>para</a:t>
            </a:r>
            <a:r>
              <a:rPr lang="en-US" dirty="0"/>
              <a:t> </a:t>
            </a:r>
            <a:r>
              <a:rPr lang="en-US" b="1" i="1" dirty="0"/>
              <a:t>S </a:t>
            </a:r>
            <a:r>
              <a:rPr lang="en-US" dirty="0" err="1"/>
              <a:t>es</a:t>
            </a:r>
            <a:r>
              <a:rPr lang="en-US" dirty="0"/>
              <a:t> un </a:t>
            </a:r>
            <a:r>
              <a:rPr lang="en-US" dirty="0" err="1"/>
              <a:t>árbol</a:t>
            </a:r>
            <a:r>
              <a:rPr lang="en-US" dirty="0"/>
              <a:t> </a:t>
            </a:r>
            <a:r>
              <a:rPr lang="en-US" b="1" dirty="0" err="1"/>
              <a:t>ordenado</a:t>
            </a:r>
            <a:r>
              <a:rPr lang="en-US" dirty="0"/>
              <a:t> </a:t>
            </a:r>
            <a:r>
              <a:rPr lang="en-US" b="1" i="1" dirty="0"/>
              <a:t>T  </a:t>
            </a:r>
            <a:r>
              <a:rPr lang="en-US" dirty="0" err="1"/>
              <a:t>que</a:t>
            </a:r>
            <a:r>
              <a:rPr lang="en-US" dirty="0"/>
              <a:t> </a:t>
            </a:r>
            <a:r>
              <a:rPr lang="en-US" dirty="0" err="1"/>
              <a:t>cumple</a:t>
            </a:r>
            <a:r>
              <a:rPr lang="en-US" dirty="0"/>
              <a:t>: </a:t>
            </a:r>
          </a:p>
          <a:p>
            <a:pPr lvl="1"/>
            <a:r>
              <a:rPr lang="en-US" dirty="0" err="1"/>
              <a:t>Cada</a:t>
            </a:r>
            <a:r>
              <a:rPr lang="en-US" dirty="0"/>
              <a:t> </a:t>
            </a:r>
            <a:r>
              <a:rPr lang="en-US" dirty="0" err="1"/>
              <a:t>nodo</a:t>
            </a:r>
            <a:r>
              <a:rPr lang="en-US" dirty="0"/>
              <a:t> de </a:t>
            </a:r>
            <a:r>
              <a:rPr lang="en-US" b="1" i="1" dirty="0"/>
              <a:t>T</a:t>
            </a:r>
            <a:r>
              <a:rPr lang="en-US" dirty="0"/>
              <a:t>, </a:t>
            </a:r>
            <a:r>
              <a:rPr lang="en-US" dirty="0" err="1"/>
              <a:t>excepto</a:t>
            </a:r>
            <a:r>
              <a:rPr lang="en-US" dirty="0"/>
              <a:t> la </a:t>
            </a:r>
            <a:r>
              <a:rPr lang="en-US" dirty="0" err="1"/>
              <a:t>raíz</a:t>
            </a:r>
            <a:r>
              <a:rPr lang="en-US" dirty="0"/>
              <a:t> , </a:t>
            </a:r>
            <a:r>
              <a:rPr lang="en-US" dirty="0" err="1"/>
              <a:t>tiene</a:t>
            </a:r>
            <a:r>
              <a:rPr lang="en-US" dirty="0"/>
              <a:t> </a:t>
            </a:r>
            <a:r>
              <a:rPr lang="en-US" dirty="0" err="1"/>
              <a:t>por</a:t>
            </a:r>
            <a:r>
              <a:rPr lang="en-US" dirty="0"/>
              <a:t> </a:t>
            </a:r>
            <a:r>
              <a:rPr lang="en-US" dirty="0" err="1"/>
              <a:t>etiqueta</a:t>
            </a:r>
            <a:r>
              <a:rPr lang="en-US" dirty="0"/>
              <a:t> un </a:t>
            </a:r>
            <a:r>
              <a:rPr lang="en-US" dirty="0" err="1"/>
              <a:t>caracter</a:t>
            </a:r>
            <a:r>
              <a:rPr lang="en-US" dirty="0"/>
              <a:t> de </a:t>
            </a:r>
            <a:r>
              <a:rPr lang="en-US" b="1" i="1" dirty="0"/>
              <a:t>σ</a:t>
            </a:r>
            <a:r>
              <a:rPr lang="en-US" dirty="0"/>
              <a:t>.</a:t>
            </a:r>
          </a:p>
          <a:p>
            <a:pPr lvl="1"/>
            <a:r>
              <a:rPr lang="en-US" dirty="0"/>
              <a:t>El </a:t>
            </a:r>
            <a:r>
              <a:rPr lang="en-US" dirty="0" err="1"/>
              <a:t>orden</a:t>
            </a:r>
            <a:r>
              <a:rPr lang="en-US" dirty="0"/>
              <a:t> de los </a:t>
            </a:r>
            <a:r>
              <a:rPr lang="en-US" dirty="0" err="1"/>
              <a:t>hijos</a:t>
            </a:r>
            <a:r>
              <a:rPr lang="en-US" dirty="0"/>
              <a:t> de un </a:t>
            </a:r>
            <a:r>
              <a:rPr lang="en-US" dirty="0" err="1"/>
              <a:t>nodo</a:t>
            </a:r>
            <a:r>
              <a:rPr lang="en-US" dirty="0"/>
              <a:t> </a:t>
            </a:r>
            <a:r>
              <a:rPr lang="en-US" dirty="0" err="1"/>
              <a:t>interno</a:t>
            </a:r>
            <a:r>
              <a:rPr lang="en-US" dirty="0"/>
              <a:t> de </a:t>
            </a:r>
            <a:r>
              <a:rPr lang="en-US" b="1" dirty="0"/>
              <a:t>T </a:t>
            </a:r>
            <a:r>
              <a:rPr lang="en-US" dirty="0" err="1"/>
              <a:t>está</a:t>
            </a:r>
            <a:r>
              <a:rPr lang="en-US" dirty="0"/>
              <a:t> </a:t>
            </a:r>
            <a:r>
              <a:rPr lang="en-US" dirty="0" err="1"/>
              <a:t>determinado</a:t>
            </a:r>
            <a:r>
              <a:rPr lang="en-US" dirty="0"/>
              <a:t> </a:t>
            </a:r>
            <a:r>
              <a:rPr lang="en-US" dirty="0" err="1"/>
              <a:t>por</a:t>
            </a:r>
            <a:r>
              <a:rPr lang="en-US" dirty="0"/>
              <a:t> el </a:t>
            </a:r>
            <a:r>
              <a:rPr lang="en-US" dirty="0" err="1"/>
              <a:t>orden</a:t>
            </a:r>
            <a:r>
              <a:rPr lang="en-US" dirty="0"/>
              <a:t> </a:t>
            </a:r>
            <a:r>
              <a:rPr lang="en-US" dirty="0" err="1"/>
              <a:t>canónico</a:t>
            </a:r>
            <a:r>
              <a:rPr lang="en-US" dirty="0"/>
              <a:t> del </a:t>
            </a:r>
            <a:r>
              <a:rPr lang="en-US" dirty="0" err="1"/>
              <a:t>alfabeto</a:t>
            </a:r>
            <a:r>
              <a:rPr lang="en-US" dirty="0"/>
              <a:t> </a:t>
            </a:r>
            <a:r>
              <a:rPr lang="en-US" b="1" i="1" dirty="0"/>
              <a:t>σ</a:t>
            </a:r>
            <a:r>
              <a:rPr lang="en-US" dirty="0"/>
              <a:t>.</a:t>
            </a:r>
          </a:p>
          <a:p>
            <a:pPr lvl="1"/>
            <a:r>
              <a:rPr lang="en-US" b="1" i="1" dirty="0"/>
              <a:t>T</a:t>
            </a:r>
            <a:r>
              <a:rPr lang="en-US" dirty="0"/>
              <a:t> </a:t>
            </a:r>
            <a:r>
              <a:rPr lang="en-US" dirty="0" err="1"/>
              <a:t>tiene</a:t>
            </a:r>
            <a:r>
              <a:rPr lang="en-US" dirty="0"/>
              <a:t> </a:t>
            </a:r>
            <a:r>
              <a:rPr lang="en-US" b="1" i="1" dirty="0"/>
              <a:t>s </a:t>
            </a:r>
            <a:r>
              <a:rPr lang="en-US" dirty="0" err="1"/>
              <a:t>nodos</a:t>
            </a:r>
            <a:r>
              <a:rPr lang="en-US" dirty="0"/>
              <a:t> </a:t>
            </a:r>
            <a:r>
              <a:rPr lang="en-US" dirty="0" err="1"/>
              <a:t>externos</a:t>
            </a:r>
            <a:r>
              <a:rPr lang="en-US" dirty="0"/>
              <a:t>, </a:t>
            </a:r>
            <a:r>
              <a:rPr lang="en-US" dirty="0" err="1"/>
              <a:t>cada</a:t>
            </a:r>
            <a:r>
              <a:rPr lang="en-US" dirty="0"/>
              <a:t> </a:t>
            </a:r>
            <a:r>
              <a:rPr lang="en-US" dirty="0" err="1"/>
              <a:t>uno</a:t>
            </a:r>
            <a:r>
              <a:rPr lang="en-US" dirty="0"/>
              <a:t> </a:t>
            </a:r>
            <a:r>
              <a:rPr lang="en-US" dirty="0" err="1"/>
              <a:t>asociado</a:t>
            </a:r>
            <a:r>
              <a:rPr lang="en-US" dirty="0"/>
              <a:t> con </a:t>
            </a:r>
            <a:r>
              <a:rPr lang="en-US" dirty="0" err="1"/>
              <a:t>una</a:t>
            </a:r>
            <a:r>
              <a:rPr lang="en-US" dirty="0"/>
              <a:t> string de </a:t>
            </a:r>
            <a:r>
              <a:rPr lang="en-US" b="1" i="1" dirty="0"/>
              <a:t>S</a:t>
            </a:r>
            <a:r>
              <a:rPr lang="en-US" dirty="0"/>
              <a:t>,  de forma </a:t>
            </a:r>
            <a:r>
              <a:rPr lang="en-US" dirty="0" err="1"/>
              <a:t>tal</a:t>
            </a:r>
            <a:r>
              <a:rPr lang="en-US" dirty="0"/>
              <a:t> </a:t>
            </a:r>
            <a:r>
              <a:rPr lang="en-US" dirty="0" err="1"/>
              <a:t>que</a:t>
            </a:r>
            <a:r>
              <a:rPr lang="en-US" dirty="0"/>
              <a:t> la </a:t>
            </a:r>
            <a:r>
              <a:rPr lang="en-US" dirty="0" err="1"/>
              <a:t>concatenación</a:t>
            </a:r>
            <a:r>
              <a:rPr lang="en-US" dirty="0"/>
              <a:t> de </a:t>
            </a:r>
            <a:r>
              <a:rPr lang="en-US" dirty="0" err="1"/>
              <a:t>las</a:t>
            </a:r>
            <a:r>
              <a:rPr lang="en-US" dirty="0"/>
              <a:t> </a:t>
            </a:r>
            <a:r>
              <a:rPr lang="en-US" dirty="0" err="1"/>
              <a:t>etiquetas</a:t>
            </a:r>
            <a:r>
              <a:rPr lang="en-US" dirty="0"/>
              <a:t> de los </a:t>
            </a:r>
            <a:r>
              <a:rPr lang="en-US" dirty="0" err="1"/>
              <a:t>nodos</a:t>
            </a:r>
            <a:r>
              <a:rPr lang="en-US" dirty="0"/>
              <a:t> en el </a:t>
            </a:r>
            <a:r>
              <a:rPr lang="en-US" dirty="0" err="1"/>
              <a:t>camino</a:t>
            </a:r>
            <a:r>
              <a:rPr lang="en-US" dirty="0"/>
              <a:t> </a:t>
            </a:r>
            <a:r>
              <a:rPr lang="en-US" dirty="0" err="1"/>
              <a:t>desde</a:t>
            </a:r>
            <a:r>
              <a:rPr lang="en-US" dirty="0"/>
              <a:t> la </a:t>
            </a:r>
            <a:r>
              <a:rPr lang="en-US" dirty="0" err="1"/>
              <a:t>raíz</a:t>
            </a:r>
            <a:r>
              <a:rPr lang="en-US" dirty="0"/>
              <a:t> </a:t>
            </a:r>
            <a:r>
              <a:rPr lang="en-US" dirty="0" err="1"/>
              <a:t>hasta</a:t>
            </a:r>
            <a:r>
              <a:rPr lang="en-US" dirty="0"/>
              <a:t> un </a:t>
            </a:r>
            <a:r>
              <a:rPr lang="en-US" dirty="0" err="1"/>
              <a:t>nodo</a:t>
            </a:r>
            <a:r>
              <a:rPr lang="en-US" dirty="0"/>
              <a:t> </a:t>
            </a:r>
            <a:r>
              <a:rPr lang="en-US" dirty="0" err="1"/>
              <a:t>externo</a:t>
            </a:r>
            <a:r>
              <a:rPr lang="en-US" dirty="0"/>
              <a:t> </a:t>
            </a:r>
            <a:r>
              <a:rPr lang="en-US" b="1" i="1" dirty="0"/>
              <a:t>v</a:t>
            </a:r>
            <a:r>
              <a:rPr lang="en-US" dirty="0"/>
              <a:t> de  </a:t>
            </a:r>
            <a:r>
              <a:rPr lang="en-US" b="1" i="1" dirty="0"/>
              <a:t>T </a:t>
            </a:r>
            <a:r>
              <a:rPr lang="en-US" dirty="0"/>
              <a:t>produce la string </a:t>
            </a:r>
            <a:r>
              <a:rPr lang="en-US" dirty="0" err="1"/>
              <a:t>asociada</a:t>
            </a:r>
            <a:r>
              <a:rPr lang="en-US" dirty="0"/>
              <a:t> con </a:t>
            </a:r>
            <a:r>
              <a:rPr lang="en-US" b="1" i="1" dirty="0"/>
              <a:t>v</a:t>
            </a:r>
            <a:r>
              <a:rPr lang="en-US" dirty="0"/>
              <a:t>.</a:t>
            </a:r>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39</a:t>
            </a:fld>
            <a:endParaRPr lang="es-ES"/>
          </a:p>
        </p:txBody>
      </p:sp>
    </p:spTree>
    <p:extLst>
      <p:ext uri="{BB962C8B-B14F-4D97-AF65-F5344CB8AC3E}">
        <p14:creationId xmlns:p14="http://schemas.microsoft.com/office/powerpoint/2010/main" val="2535412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¿qué es un Arbol?</a:t>
            </a:r>
          </a:p>
        </p:txBody>
      </p:sp>
      <p:sp>
        <p:nvSpPr>
          <p:cNvPr id="26627" name="Rectangle 3"/>
          <p:cNvSpPr>
            <a:spLocks noGrp="1" noChangeArrowheads="1"/>
          </p:cNvSpPr>
          <p:nvPr>
            <p:ph idx="1"/>
          </p:nvPr>
        </p:nvSpPr>
        <p:spPr>
          <a:xfrm>
            <a:off x="381000" y="1143000"/>
            <a:ext cx="8305800" cy="5454352"/>
          </a:xfrm>
        </p:spPr>
        <p:txBody>
          <a:bodyPr>
            <a:normAutofit/>
          </a:bodyPr>
          <a:lstStyle/>
          <a:p>
            <a:r>
              <a:rPr lang="en-US" sz="2400" dirty="0"/>
              <a:t>En </a:t>
            </a:r>
            <a:r>
              <a:rPr lang="en-US" sz="2400" dirty="0" err="1"/>
              <a:t>ciencias</a:t>
            </a:r>
            <a:r>
              <a:rPr lang="en-US" sz="2400" dirty="0"/>
              <a:t> de la </a:t>
            </a:r>
            <a:r>
              <a:rPr lang="en-US" sz="2400" dirty="0" err="1"/>
              <a:t>computación</a:t>
            </a:r>
            <a:r>
              <a:rPr lang="en-US" sz="2400" dirty="0"/>
              <a:t>, un </a:t>
            </a:r>
            <a:r>
              <a:rPr lang="en-US" sz="2400" dirty="0" err="1"/>
              <a:t>árbol</a:t>
            </a:r>
            <a:r>
              <a:rPr lang="en-US" sz="2400" dirty="0"/>
              <a:t> </a:t>
            </a:r>
            <a:r>
              <a:rPr lang="en-US" sz="2400" dirty="0" err="1"/>
              <a:t>es</a:t>
            </a:r>
            <a:r>
              <a:rPr lang="en-US" sz="2400" dirty="0"/>
              <a:t> un </a:t>
            </a:r>
            <a:r>
              <a:rPr lang="en-US" sz="2400" dirty="0" err="1"/>
              <a:t>modelo</a:t>
            </a:r>
            <a:r>
              <a:rPr lang="en-US" sz="2400" dirty="0"/>
              <a:t> </a:t>
            </a:r>
            <a:r>
              <a:rPr lang="en-US" sz="2400" dirty="0" err="1"/>
              <a:t>abstracto</a:t>
            </a:r>
            <a:r>
              <a:rPr lang="en-US" sz="2400" dirty="0"/>
              <a:t> de </a:t>
            </a:r>
            <a:r>
              <a:rPr lang="en-US" sz="2400" dirty="0" err="1"/>
              <a:t>una</a:t>
            </a:r>
            <a:r>
              <a:rPr lang="en-US" sz="2400" dirty="0"/>
              <a:t> </a:t>
            </a:r>
            <a:r>
              <a:rPr lang="en-US" sz="2400" dirty="0" err="1"/>
              <a:t>estructura</a:t>
            </a:r>
            <a:r>
              <a:rPr lang="en-US" sz="2400" dirty="0"/>
              <a:t> </a:t>
            </a:r>
            <a:r>
              <a:rPr lang="en-US" sz="2400" dirty="0" err="1"/>
              <a:t>jerárquica</a:t>
            </a:r>
            <a:r>
              <a:rPr lang="en-US" sz="2400" dirty="0"/>
              <a:t>.</a:t>
            </a:r>
          </a:p>
          <a:p>
            <a:endParaRPr lang="en-US" sz="2400" dirty="0"/>
          </a:p>
          <a:p>
            <a:r>
              <a:rPr lang="en-US" sz="2400" dirty="0"/>
              <a:t>Un </a:t>
            </a:r>
            <a:r>
              <a:rPr lang="en-US" sz="2400" dirty="0" err="1"/>
              <a:t>árbol</a:t>
            </a:r>
            <a:r>
              <a:rPr lang="en-US" sz="2400" dirty="0"/>
              <a:t> </a:t>
            </a:r>
            <a:r>
              <a:rPr lang="en-US" sz="2400" dirty="0" err="1"/>
              <a:t>consiste</a:t>
            </a:r>
            <a:r>
              <a:rPr lang="en-US" sz="2400" dirty="0"/>
              <a:t> </a:t>
            </a:r>
            <a:r>
              <a:rPr lang="en-US" sz="2400" dirty="0" err="1"/>
              <a:t>en</a:t>
            </a:r>
            <a:r>
              <a:rPr lang="en-US" sz="2400" dirty="0"/>
              <a:t> un </a:t>
            </a:r>
            <a:r>
              <a:rPr lang="en-US" sz="2400" dirty="0" err="1"/>
              <a:t>conjunto</a:t>
            </a:r>
            <a:r>
              <a:rPr lang="en-US" sz="2400" dirty="0"/>
              <a:t> de </a:t>
            </a:r>
            <a:r>
              <a:rPr lang="en-US" sz="2400" dirty="0" err="1"/>
              <a:t>elementos</a:t>
            </a:r>
            <a:r>
              <a:rPr lang="en-US" sz="2400" dirty="0"/>
              <a:t> </a:t>
            </a:r>
            <a:r>
              <a:rPr lang="en-US" sz="2400" dirty="0" err="1"/>
              <a:t>llamados</a:t>
            </a:r>
            <a:r>
              <a:rPr lang="en-US" sz="2400" dirty="0"/>
              <a:t> “</a:t>
            </a:r>
            <a:r>
              <a:rPr lang="en-US" sz="2400" dirty="0" err="1"/>
              <a:t>nodos</a:t>
            </a:r>
            <a:r>
              <a:rPr lang="en-US" sz="2400" dirty="0"/>
              <a:t>” con </a:t>
            </a:r>
            <a:r>
              <a:rPr lang="en-US" sz="2400" dirty="0" err="1"/>
              <a:t>una</a:t>
            </a:r>
            <a:r>
              <a:rPr lang="en-US" sz="2400" dirty="0"/>
              <a:t> </a:t>
            </a:r>
            <a:r>
              <a:rPr lang="en-US" sz="2400" dirty="0" err="1"/>
              <a:t>relación</a:t>
            </a:r>
            <a:r>
              <a:rPr lang="en-US" sz="2400" dirty="0"/>
              <a:t> padre-</a:t>
            </a:r>
            <a:r>
              <a:rPr lang="en-US" sz="2400" dirty="0" err="1"/>
              <a:t>hijo</a:t>
            </a:r>
            <a:r>
              <a:rPr lang="en-US" sz="2400" dirty="0"/>
              <a:t> entre </a:t>
            </a:r>
            <a:r>
              <a:rPr lang="en-US" sz="2400" dirty="0" err="1"/>
              <a:t>ellos</a:t>
            </a:r>
            <a:endParaRPr lang="en-US" sz="2400" dirty="0"/>
          </a:p>
          <a:p>
            <a:endParaRPr lang="en-US" sz="2400" dirty="0"/>
          </a:p>
          <a:p>
            <a:r>
              <a:rPr lang="en-US" sz="2400" dirty="0" err="1"/>
              <a:t>Aplicaciones</a:t>
            </a:r>
            <a:r>
              <a:rPr lang="en-US" sz="2400" dirty="0"/>
              <a:t>:</a:t>
            </a:r>
          </a:p>
          <a:p>
            <a:pPr lvl="1"/>
            <a:r>
              <a:rPr lang="en-US" sz="2000" dirty="0" err="1"/>
              <a:t>Organigramas</a:t>
            </a:r>
            <a:endParaRPr lang="en-US" sz="2000" dirty="0"/>
          </a:p>
          <a:p>
            <a:pPr lvl="1"/>
            <a:r>
              <a:rPr lang="en-US" sz="2000" dirty="0" err="1"/>
              <a:t>Sistemas</a:t>
            </a:r>
            <a:r>
              <a:rPr lang="en-US" sz="2000" dirty="0"/>
              <a:t> de </a:t>
            </a:r>
            <a:r>
              <a:rPr lang="en-US" sz="2000" dirty="0" err="1"/>
              <a:t>archivos</a:t>
            </a:r>
            <a:endParaRPr lang="en-US" sz="2000" dirty="0"/>
          </a:p>
          <a:p>
            <a:pPr lvl="1"/>
            <a:r>
              <a:rPr lang="en-US" sz="2000" dirty="0" err="1"/>
              <a:t>Entornos</a:t>
            </a:r>
            <a:r>
              <a:rPr lang="en-US" sz="2000" dirty="0"/>
              <a:t> de </a:t>
            </a:r>
            <a:r>
              <a:rPr lang="en-US" sz="2000" dirty="0" err="1"/>
              <a:t>programación</a:t>
            </a:r>
            <a:endParaRPr lang="en-US" sz="2000" dirty="0"/>
          </a:p>
        </p:txBody>
      </p:sp>
      <p:sp>
        <p:nvSpPr>
          <p:cNvPr id="26" name="Footer Placeholder 3"/>
          <p:cNvSpPr>
            <a:spLocks noGrp="1"/>
          </p:cNvSpPr>
          <p:nvPr>
            <p:ph type="ftr" sz="quarter" idx="11"/>
          </p:nvPr>
        </p:nvSpPr>
        <p:spPr/>
        <p:txBody>
          <a:bodyPr/>
          <a:lstStyle/>
          <a:p>
            <a:r>
              <a:rPr lang="es-ES"/>
              <a:t>Algoritmos y Estructuras de Datos II</a:t>
            </a:r>
          </a:p>
        </p:txBody>
      </p:sp>
      <p:sp>
        <p:nvSpPr>
          <p:cNvPr id="27" name="Slide Number Placeholder 4"/>
          <p:cNvSpPr>
            <a:spLocks noGrp="1"/>
          </p:cNvSpPr>
          <p:nvPr>
            <p:ph type="sldNum" sz="quarter" idx="12"/>
          </p:nvPr>
        </p:nvSpPr>
        <p:spPr/>
        <p:txBody>
          <a:bodyPr/>
          <a:lstStyle/>
          <a:p>
            <a:fld id="{341131DC-CB9E-4E3D-8F04-0A585DABF527}" type="slidenum">
              <a:rPr lang="es-ES"/>
              <a:pPr/>
              <a:t>4</a:t>
            </a:fld>
            <a:endParaRPr lang="es-ES"/>
          </a:p>
        </p:txBody>
      </p:sp>
      <p:grpSp>
        <p:nvGrpSpPr>
          <p:cNvPr id="26628" name="Group 4"/>
          <p:cNvGrpSpPr>
            <a:grpSpLocks/>
          </p:cNvGrpSpPr>
          <p:nvPr/>
        </p:nvGrpSpPr>
        <p:grpSpPr bwMode="auto">
          <a:xfrm>
            <a:off x="4038600" y="3316407"/>
            <a:ext cx="5029200" cy="3200400"/>
            <a:chOff x="2193" y="962"/>
            <a:chExt cx="3263" cy="1961"/>
          </a:xfrm>
        </p:grpSpPr>
        <p:sp>
          <p:nvSpPr>
            <p:cNvPr id="26629" name="AutoShape 5"/>
            <p:cNvSpPr>
              <a:spLocks noChangeAspect="1" noChangeArrowheads="1"/>
            </p:cNvSpPr>
            <p:nvPr/>
          </p:nvSpPr>
          <p:spPr bwMode="auto">
            <a:xfrm>
              <a:off x="3278" y="962"/>
              <a:ext cx="1192" cy="23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Computadoras UCU</a:t>
              </a:r>
            </a:p>
          </p:txBody>
        </p:sp>
        <p:sp>
          <p:nvSpPr>
            <p:cNvPr id="26630" name="AutoShape 6"/>
            <p:cNvSpPr>
              <a:spLocks noChangeAspect="1" noChangeArrowheads="1"/>
            </p:cNvSpPr>
            <p:nvPr/>
          </p:nvSpPr>
          <p:spPr bwMode="auto">
            <a:xfrm>
              <a:off x="2572" y="1538"/>
              <a:ext cx="503" cy="23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s-ES" sz="1600" b="0">
                  <a:latin typeface="Tahoma" pitchFamily="34" charset="0"/>
                </a:rPr>
                <a:t>Ventas</a:t>
              </a:r>
              <a:endParaRPr lang="en-US" sz="1600" b="0">
                <a:latin typeface="Tahoma" pitchFamily="34" charset="0"/>
              </a:endParaRPr>
            </a:p>
          </p:txBody>
        </p:sp>
        <p:sp>
          <p:nvSpPr>
            <p:cNvPr id="26631" name="AutoShape 7"/>
            <p:cNvSpPr>
              <a:spLocks noChangeAspect="1" noChangeArrowheads="1"/>
            </p:cNvSpPr>
            <p:nvPr/>
          </p:nvSpPr>
          <p:spPr bwMode="auto">
            <a:xfrm>
              <a:off x="5106" y="1538"/>
              <a:ext cx="350" cy="231"/>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I&amp;D</a:t>
              </a:r>
            </a:p>
          </p:txBody>
        </p:sp>
        <p:sp>
          <p:nvSpPr>
            <p:cNvPr id="26632" name="AutoShape 8"/>
            <p:cNvSpPr>
              <a:spLocks noChangeAspect="1" noChangeArrowheads="1"/>
            </p:cNvSpPr>
            <p:nvPr/>
          </p:nvSpPr>
          <p:spPr bwMode="auto">
            <a:xfrm>
              <a:off x="4092" y="1538"/>
              <a:ext cx="728" cy="231"/>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Producción</a:t>
              </a:r>
            </a:p>
          </p:txBody>
        </p:sp>
        <p:sp>
          <p:nvSpPr>
            <p:cNvPr id="26633" name="AutoShape 9"/>
            <p:cNvSpPr>
              <a:spLocks noChangeAspect="1" noChangeArrowheads="1"/>
            </p:cNvSpPr>
            <p:nvPr/>
          </p:nvSpPr>
          <p:spPr bwMode="auto">
            <a:xfrm>
              <a:off x="3801" y="2113"/>
              <a:ext cx="561" cy="231"/>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Laptops</a:t>
              </a:r>
            </a:p>
          </p:txBody>
        </p:sp>
        <p:sp>
          <p:nvSpPr>
            <p:cNvPr id="26634" name="AutoShape 10"/>
            <p:cNvSpPr>
              <a:spLocks noChangeAspect="1" noChangeArrowheads="1"/>
            </p:cNvSpPr>
            <p:nvPr/>
          </p:nvSpPr>
          <p:spPr bwMode="auto">
            <a:xfrm>
              <a:off x="4528" y="2113"/>
              <a:ext cx="631" cy="231"/>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Desktops</a:t>
              </a:r>
            </a:p>
          </p:txBody>
        </p:sp>
        <p:sp>
          <p:nvSpPr>
            <p:cNvPr id="26635" name="AutoShape 11"/>
            <p:cNvSpPr>
              <a:spLocks noChangeAspect="1" noChangeArrowheads="1"/>
            </p:cNvSpPr>
            <p:nvPr/>
          </p:nvSpPr>
          <p:spPr bwMode="auto">
            <a:xfrm>
              <a:off x="2351" y="2113"/>
              <a:ext cx="296" cy="230"/>
            </a:xfrm>
            <a:prstGeom prst="roundRect">
              <a:avLst>
                <a:gd name="adj" fmla="val 16667"/>
              </a:avLst>
            </a:prstGeom>
            <a:solidFill>
              <a:schemeClr val="accent1"/>
            </a:solidFill>
            <a:ln w="19050">
              <a:solidFill>
                <a:schemeClr val="tx1"/>
              </a:solidFill>
              <a:round/>
              <a:headEnd/>
              <a:tailEnd/>
            </a:ln>
            <a:effectLst/>
          </p:spPr>
          <p:txBody>
            <a:bodyPr anchor="ctr">
              <a:spAutoFit/>
            </a:bodyPr>
            <a:lstStyle/>
            <a:p>
              <a:pPr algn="ctr"/>
              <a:r>
                <a:rPr lang="en-US" sz="1600" b="0">
                  <a:latin typeface="Tahoma" pitchFamily="34" charset="0"/>
                </a:rPr>
                <a:t>Uy</a:t>
              </a:r>
            </a:p>
          </p:txBody>
        </p:sp>
        <p:sp>
          <p:nvSpPr>
            <p:cNvPr id="26636" name="AutoShape 12"/>
            <p:cNvSpPr>
              <a:spLocks noChangeAspect="1" noChangeArrowheads="1"/>
            </p:cNvSpPr>
            <p:nvPr/>
          </p:nvSpPr>
          <p:spPr bwMode="auto">
            <a:xfrm>
              <a:off x="2795" y="2114"/>
              <a:ext cx="843" cy="23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dirty="0" err="1">
                  <a:latin typeface="Tahoma" pitchFamily="34" charset="0"/>
                </a:rPr>
                <a:t>Internacional</a:t>
              </a:r>
              <a:endParaRPr lang="en-US" sz="1600" b="0" dirty="0">
                <a:latin typeface="Tahoma" pitchFamily="34" charset="0"/>
              </a:endParaRPr>
            </a:p>
          </p:txBody>
        </p:sp>
        <p:cxnSp>
          <p:nvCxnSpPr>
            <p:cNvPr id="26637" name="AutoShape 13"/>
            <p:cNvCxnSpPr>
              <a:cxnSpLocks noChangeShapeType="1"/>
              <a:stCxn id="26629" idx="2"/>
              <a:endCxn id="26630" idx="0"/>
            </p:cNvCxnSpPr>
            <p:nvPr/>
          </p:nvCxnSpPr>
          <p:spPr bwMode="auto">
            <a:xfrm flipH="1">
              <a:off x="2823" y="1205"/>
              <a:ext cx="1051" cy="322"/>
            </a:xfrm>
            <a:prstGeom prst="straightConnector1">
              <a:avLst/>
            </a:prstGeom>
            <a:noFill/>
            <a:ln w="19050">
              <a:solidFill>
                <a:schemeClr val="tx1"/>
              </a:solidFill>
              <a:round/>
              <a:headEnd/>
              <a:tailEnd/>
            </a:ln>
            <a:effectLst/>
          </p:spPr>
        </p:cxnSp>
        <p:cxnSp>
          <p:nvCxnSpPr>
            <p:cNvPr id="26638" name="AutoShape 14"/>
            <p:cNvCxnSpPr>
              <a:cxnSpLocks noChangeShapeType="1"/>
              <a:stCxn id="26629" idx="2"/>
              <a:endCxn id="26632" idx="0"/>
            </p:cNvCxnSpPr>
            <p:nvPr/>
          </p:nvCxnSpPr>
          <p:spPr bwMode="auto">
            <a:xfrm>
              <a:off x="3874" y="1205"/>
              <a:ext cx="581" cy="322"/>
            </a:xfrm>
            <a:prstGeom prst="straightConnector1">
              <a:avLst/>
            </a:prstGeom>
            <a:noFill/>
            <a:ln w="19050">
              <a:solidFill>
                <a:schemeClr val="tx1"/>
              </a:solidFill>
              <a:round/>
              <a:headEnd/>
              <a:tailEnd/>
            </a:ln>
            <a:effectLst/>
          </p:spPr>
        </p:cxnSp>
        <p:cxnSp>
          <p:nvCxnSpPr>
            <p:cNvPr id="26639" name="AutoShape 15"/>
            <p:cNvCxnSpPr>
              <a:cxnSpLocks noChangeShapeType="1"/>
              <a:stCxn id="26629" idx="2"/>
              <a:endCxn id="26631" idx="0"/>
            </p:cNvCxnSpPr>
            <p:nvPr/>
          </p:nvCxnSpPr>
          <p:spPr bwMode="auto">
            <a:xfrm>
              <a:off x="3874" y="1205"/>
              <a:ext cx="1409" cy="322"/>
            </a:xfrm>
            <a:prstGeom prst="straightConnector1">
              <a:avLst/>
            </a:prstGeom>
            <a:noFill/>
            <a:ln w="19050">
              <a:solidFill>
                <a:schemeClr val="tx1"/>
              </a:solidFill>
              <a:round/>
              <a:headEnd/>
              <a:tailEnd/>
            </a:ln>
            <a:effectLst/>
          </p:spPr>
        </p:cxnSp>
        <p:cxnSp>
          <p:nvCxnSpPr>
            <p:cNvPr id="26640" name="AutoShape 16"/>
            <p:cNvCxnSpPr>
              <a:cxnSpLocks noChangeShapeType="1"/>
              <a:stCxn id="26632" idx="2"/>
              <a:endCxn id="26634" idx="0"/>
            </p:cNvCxnSpPr>
            <p:nvPr/>
          </p:nvCxnSpPr>
          <p:spPr bwMode="auto">
            <a:xfrm>
              <a:off x="4455" y="1781"/>
              <a:ext cx="389" cy="322"/>
            </a:xfrm>
            <a:prstGeom prst="straightConnector1">
              <a:avLst/>
            </a:prstGeom>
            <a:noFill/>
            <a:ln w="19050">
              <a:solidFill>
                <a:schemeClr val="tx1"/>
              </a:solidFill>
              <a:round/>
              <a:headEnd/>
              <a:tailEnd/>
            </a:ln>
            <a:effectLst/>
          </p:spPr>
        </p:cxnSp>
        <p:cxnSp>
          <p:nvCxnSpPr>
            <p:cNvPr id="26641" name="AutoShape 17"/>
            <p:cNvCxnSpPr>
              <a:cxnSpLocks noChangeShapeType="1"/>
              <a:stCxn id="26632" idx="2"/>
              <a:endCxn id="26633" idx="0"/>
            </p:cNvCxnSpPr>
            <p:nvPr/>
          </p:nvCxnSpPr>
          <p:spPr bwMode="auto">
            <a:xfrm flipH="1">
              <a:off x="4083" y="1781"/>
              <a:ext cx="372" cy="322"/>
            </a:xfrm>
            <a:prstGeom prst="straightConnector1">
              <a:avLst/>
            </a:prstGeom>
            <a:noFill/>
            <a:ln w="19050">
              <a:solidFill>
                <a:schemeClr val="tx1"/>
              </a:solidFill>
              <a:round/>
              <a:headEnd/>
              <a:tailEnd/>
            </a:ln>
            <a:effectLst/>
          </p:spPr>
        </p:cxnSp>
        <p:cxnSp>
          <p:nvCxnSpPr>
            <p:cNvPr id="26642" name="AutoShape 18"/>
            <p:cNvCxnSpPr>
              <a:cxnSpLocks noChangeShapeType="1"/>
              <a:stCxn id="26630" idx="2"/>
              <a:endCxn id="26636" idx="0"/>
            </p:cNvCxnSpPr>
            <p:nvPr/>
          </p:nvCxnSpPr>
          <p:spPr bwMode="auto">
            <a:xfrm>
              <a:off x="2823" y="1781"/>
              <a:ext cx="395" cy="322"/>
            </a:xfrm>
            <a:prstGeom prst="straightConnector1">
              <a:avLst/>
            </a:prstGeom>
            <a:noFill/>
            <a:ln w="19050">
              <a:solidFill>
                <a:schemeClr val="tx1"/>
              </a:solidFill>
              <a:round/>
              <a:headEnd/>
              <a:tailEnd/>
            </a:ln>
            <a:effectLst/>
          </p:spPr>
        </p:cxnSp>
        <p:cxnSp>
          <p:nvCxnSpPr>
            <p:cNvPr id="26643" name="AutoShape 19"/>
            <p:cNvCxnSpPr>
              <a:cxnSpLocks noChangeShapeType="1"/>
              <a:stCxn id="26630" idx="2"/>
              <a:endCxn id="26635" idx="0"/>
            </p:cNvCxnSpPr>
            <p:nvPr/>
          </p:nvCxnSpPr>
          <p:spPr bwMode="auto">
            <a:xfrm flipH="1">
              <a:off x="2500" y="1781"/>
              <a:ext cx="323" cy="321"/>
            </a:xfrm>
            <a:prstGeom prst="straightConnector1">
              <a:avLst/>
            </a:prstGeom>
            <a:noFill/>
            <a:ln w="19050">
              <a:solidFill>
                <a:schemeClr val="tx1"/>
              </a:solidFill>
              <a:round/>
              <a:headEnd/>
              <a:tailEnd/>
            </a:ln>
            <a:effectLst/>
          </p:spPr>
        </p:cxnSp>
        <p:sp>
          <p:nvSpPr>
            <p:cNvPr id="26644" name="AutoShape 20"/>
            <p:cNvSpPr>
              <a:spLocks noChangeAspect="1" noChangeArrowheads="1"/>
            </p:cNvSpPr>
            <p:nvPr/>
          </p:nvSpPr>
          <p:spPr bwMode="auto">
            <a:xfrm>
              <a:off x="2193" y="2693"/>
              <a:ext cx="517" cy="23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Europa</a:t>
              </a:r>
            </a:p>
          </p:txBody>
        </p:sp>
        <p:sp>
          <p:nvSpPr>
            <p:cNvPr id="26645" name="AutoShape 21"/>
            <p:cNvSpPr>
              <a:spLocks noChangeAspect="1" noChangeArrowheads="1"/>
            </p:cNvSpPr>
            <p:nvPr/>
          </p:nvSpPr>
          <p:spPr bwMode="auto">
            <a:xfrm>
              <a:off x="3030" y="2693"/>
              <a:ext cx="358" cy="23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Asia</a:t>
              </a:r>
            </a:p>
          </p:txBody>
        </p:sp>
        <p:cxnSp>
          <p:nvCxnSpPr>
            <p:cNvPr id="26646" name="AutoShape 22"/>
            <p:cNvCxnSpPr>
              <a:cxnSpLocks noChangeShapeType="1"/>
              <a:stCxn id="26636" idx="2"/>
              <a:endCxn id="26645" idx="0"/>
            </p:cNvCxnSpPr>
            <p:nvPr/>
          </p:nvCxnSpPr>
          <p:spPr bwMode="auto">
            <a:xfrm flipH="1">
              <a:off x="3210" y="2357"/>
              <a:ext cx="8" cy="325"/>
            </a:xfrm>
            <a:prstGeom prst="straightConnector1">
              <a:avLst/>
            </a:prstGeom>
            <a:noFill/>
            <a:ln w="19050">
              <a:solidFill>
                <a:schemeClr val="tx1"/>
              </a:solidFill>
              <a:round/>
              <a:headEnd/>
              <a:tailEnd/>
            </a:ln>
            <a:effectLst/>
          </p:spPr>
        </p:cxnSp>
        <p:cxnSp>
          <p:nvCxnSpPr>
            <p:cNvPr id="26647" name="AutoShape 23"/>
            <p:cNvCxnSpPr>
              <a:cxnSpLocks noChangeShapeType="1"/>
              <a:stCxn id="26636" idx="2"/>
              <a:endCxn id="26644" idx="0"/>
            </p:cNvCxnSpPr>
            <p:nvPr/>
          </p:nvCxnSpPr>
          <p:spPr bwMode="auto">
            <a:xfrm flipH="1">
              <a:off x="2454" y="2357"/>
              <a:ext cx="764" cy="325"/>
            </a:xfrm>
            <a:prstGeom prst="straightConnector1">
              <a:avLst/>
            </a:prstGeom>
            <a:noFill/>
            <a:ln w="19050">
              <a:solidFill>
                <a:schemeClr val="tx1"/>
              </a:solidFill>
              <a:round/>
              <a:headEnd/>
              <a:tailEnd/>
            </a:ln>
            <a:effectLst/>
          </p:spPr>
        </p:cxnSp>
        <p:sp>
          <p:nvSpPr>
            <p:cNvPr id="26648" name="AutoShape 24"/>
            <p:cNvSpPr>
              <a:spLocks noChangeAspect="1" noChangeArrowheads="1"/>
            </p:cNvSpPr>
            <p:nvPr/>
          </p:nvSpPr>
          <p:spPr bwMode="auto">
            <a:xfrm>
              <a:off x="3697" y="2693"/>
              <a:ext cx="571" cy="230"/>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América</a:t>
              </a:r>
            </a:p>
          </p:txBody>
        </p:sp>
        <p:cxnSp>
          <p:nvCxnSpPr>
            <p:cNvPr id="26649" name="AutoShape 25"/>
            <p:cNvCxnSpPr>
              <a:cxnSpLocks noChangeShapeType="1"/>
              <a:stCxn id="26636" idx="2"/>
              <a:endCxn id="26648" idx="0"/>
            </p:cNvCxnSpPr>
            <p:nvPr/>
          </p:nvCxnSpPr>
          <p:spPr bwMode="auto">
            <a:xfrm>
              <a:off x="3218" y="2357"/>
              <a:ext cx="765" cy="325"/>
            </a:xfrm>
            <a:prstGeom prst="straightConnector1">
              <a:avLst/>
            </a:prstGeom>
            <a:noFill/>
            <a:ln w="19050">
              <a:solidFill>
                <a:schemeClr val="tx1"/>
              </a:solidFill>
              <a:round/>
              <a:headEnd/>
              <a:tailEnd/>
            </a:ln>
            <a:effectLst/>
          </p:spPr>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491064" cy="685800"/>
          </a:xfrm>
        </p:spPr>
        <p:txBody>
          <a:bodyPr/>
          <a:lstStyle/>
          <a:p>
            <a:r>
              <a:rPr lang="es-ES_tradnl" dirty="0"/>
              <a:t>Tries</a:t>
            </a:r>
            <a:endParaRPr lang="en-US" dirty="0"/>
          </a:p>
        </p:txBody>
      </p:sp>
      <p:sp>
        <p:nvSpPr>
          <p:cNvPr id="3" name="Content Placeholder 2"/>
          <p:cNvSpPr>
            <a:spLocks noGrp="1"/>
          </p:cNvSpPr>
          <p:nvPr>
            <p:ph idx="1"/>
          </p:nvPr>
        </p:nvSpPr>
        <p:spPr>
          <a:xfrm>
            <a:off x="228600" y="838200"/>
            <a:ext cx="8915400" cy="5759152"/>
          </a:xfrm>
        </p:spPr>
        <p:txBody>
          <a:bodyPr>
            <a:normAutofit fontScale="92500"/>
          </a:bodyPr>
          <a:lstStyle/>
          <a:p>
            <a:r>
              <a:rPr lang="es-ES_tradnl" dirty="0"/>
              <a:t>Por lo tanto, un </a:t>
            </a:r>
            <a:r>
              <a:rPr lang="es-ES_tradnl" dirty="0" err="1"/>
              <a:t>trie</a:t>
            </a:r>
            <a:r>
              <a:rPr lang="es-ES_tradnl" dirty="0"/>
              <a:t> </a:t>
            </a:r>
            <a:r>
              <a:rPr lang="es-ES_tradnl" b="1" i="1" dirty="0"/>
              <a:t>T </a:t>
            </a:r>
            <a:r>
              <a:rPr lang="es-ES_tradnl" dirty="0"/>
              <a:t>representa las </a:t>
            </a:r>
            <a:r>
              <a:rPr lang="es-ES_tradnl" dirty="0" err="1"/>
              <a:t>strings</a:t>
            </a:r>
            <a:r>
              <a:rPr lang="es-ES_tradnl" dirty="0"/>
              <a:t> de </a:t>
            </a:r>
            <a:r>
              <a:rPr lang="es-ES_tradnl" b="1" i="1" dirty="0"/>
              <a:t>S </a:t>
            </a:r>
            <a:r>
              <a:rPr lang="es-ES_tradnl" dirty="0"/>
              <a:t>con caminos desde la raíz hasta los nodos externos de </a:t>
            </a:r>
            <a:r>
              <a:rPr lang="es-ES_tradnl" b="1" i="1" dirty="0"/>
              <a:t>T</a:t>
            </a:r>
            <a:endParaRPr lang="en-US" b="1" i="1" dirty="0"/>
          </a:p>
          <a:p>
            <a:r>
              <a:rPr lang="es-ES_tradnl" dirty="0"/>
              <a:t>Enfoque adecuado cuando se realiza una serie de consultas sobre un texto fijo.</a:t>
            </a:r>
          </a:p>
          <a:p>
            <a:r>
              <a:rPr lang="es-ES_tradnl" dirty="0"/>
              <a:t>Estructura apropiada para almacenar cadenas para soportar </a:t>
            </a:r>
            <a:r>
              <a:rPr lang="es-ES_tradnl" b="1" dirty="0"/>
              <a:t>comparación de patrones</a:t>
            </a:r>
            <a:r>
              <a:rPr lang="es-ES_tradnl" dirty="0"/>
              <a:t> rápida (proporcional al tamaño del patrón).</a:t>
            </a:r>
          </a:p>
          <a:p>
            <a:r>
              <a:rPr lang="es-ES_tradnl" dirty="0"/>
              <a:t>En una aplicación de recuperación de la información, (ej.: secuencia de ADN en una base de datos genómica), la entrada es una colección </a:t>
            </a:r>
            <a:r>
              <a:rPr lang="es-ES_tradnl" b="1" i="1" dirty="0"/>
              <a:t>S </a:t>
            </a:r>
            <a:r>
              <a:rPr lang="es-ES_tradnl" dirty="0"/>
              <a:t>de </a:t>
            </a:r>
            <a:r>
              <a:rPr lang="es-ES_tradnl" dirty="0" err="1"/>
              <a:t>strings</a:t>
            </a:r>
            <a:r>
              <a:rPr lang="es-ES_tradnl" dirty="0"/>
              <a:t>, definidas mediante un alfabeto determinado</a:t>
            </a:r>
          </a:p>
          <a:p>
            <a:endParaRPr lang="es-ES_tradnl" dirty="0"/>
          </a:p>
          <a:p>
            <a:endParaRPr lang="es-ES_tradnl" dirty="0"/>
          </a:p>
          <a:p>
            <a:endParaRPr lang="en-US"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40</a:t>
            </a:fld>
            <a:endParaRPr lang="es-ES"/>
          </a:p>
        </p:txBody>
      </p:sp>
    </p:spTree>
    <p:extLst>
      <p:ext uri="{BB962C8B-B14F-4D97-AF65-F5344CB8AC3E}">
        <p14:creationId xmlns:p14="http://schemas.microsoft.com/office/powerpoint/2010/main" val="2662417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z="4400" dirty="0"/>
              <a:t>Tries</a:t>
            </a:r>
            <a:endParaRPr lang="en-US" dirty="0"/>
          </a:p>
        </p:txBody>
      </p:sp>
      <p:sp>
        <p:nvSpPr>
          <p:cNvPr id="3" name="Content Placeholder 2"/>
          <p:cNvSpPr>
            <a:spLocks noGrp="1"/>
          </p:cNvSpPr>
          <p:nvPr>
            <p:ph idx="1"/>
          </p:nvPr>
        </p:nvSpPr>
        <p:spPr>
          <a:xfrm>
            <a:off x="304800" y="1143000"/>
            <a:ext cx="8839200" cy="5454352"/>
          </a:xfrm>
        </p:spPr>
        <p:txBody>
          <a:bodyPr>
            <a:normAutofit fontScale="92500" lnSpcReduction="20000"/>
          </a:bodyPr>
          <a:lstStyle/>
          <a:p>
            <a:r>
              <a:rPr lang="es-ES_tradnl" b="1" dirty="0"/>
              <a:t>Operaciones primarias: </a:t>
            </a:r>
          </a:p>
          <a:p>
            <a:pPr lvl="1"/>
            <a:r>
              <a:rPr lang="es-ES_tradnl" b="1" dirty="0"/>
              <a:t>Comparación de patrones  </a:t>
            </a:r>
            <a:r>
              <a:rPr lang="es-ES_tradnl" dirty="0"/>
              <a:t>(</a:t>
            </a:r>
            <a:r>
              <a:rPr lang="es-ES_tradnl" dirty="0" err="1"/>
              <a:t>strings</a:t>
            </a:r>
            <a:r>
              <a:rPr lang="es-ES_tradnl" dirty="0"/>
              <a:t> o </a:t>
            </a:r>
            <a:r>
              <a:rPr lang="es-ES_tradnl" b="1" dirty="0"/>
              <a:t>palabras completas</a:t>
            </a:r>
            <a:r>
              <a:rPr lang="es-ES_tradnl" dirty="0"/>
              <a:t>)</a:t>
            </a:r>
          </a:p>
          <a:p>
            <a:pPr lvl="1"/>
            <a:r>
              <a:rPr lang="es-ES_tradnl" b="1" dirty="0"/>
              <a:t>Comparación de prefijos </a:t>
            </a:r>
            <a:r>
              <a:rPr lang="es-ES_tradnl" dirty="0"/>
              <a:t>(dada una </a:t>
            </a:r>
            <a:r>
              <a:rPr lang="es-ES_tradnl" dirty="0" err="1"/>
              <a:t>string</a:t>
            </a:r>
            <a:r>
              <a:rPr lang="es-ES_tradnl" dirty="0"/>
              <a:t> </a:t>
            </a:r>
            <a:r>
              <a:rPr lang="es-ES_tradnl" i="1" dirty="0"/>
              <a:t>X</a:t>
            </a:r>
            <a:r>
              <a:rPr lang="es-ES_tradnl" dirty="0"/>
              <a:t> de entrada,  encontrar todas las </a:t>
            </a:r>
            <a:r>
              <a:rPr lang="es-ES_tradnl" dirty="0" err="1"/>
              <a:t>strings</a:t>
            </a:r>
            <a:r>
              <a:rPr lang="es-ES_tradnl" dirty="0"/>
              <a:t> </a:t>
            </a:r>
            <a:r>
              <a:rPr lang="es-ES_tradnl" i="1" dirty="0"/>
              <a:t>S </a:t>
            </a:r>
            <a:r>
              <a:rPr lang="es-ES_tradnl" dirty="0"/>
              <a:t>que contienen a </a:t>
            </a:r>
            <a:r>
              <a:rPr lang="es-ES_tradnl" i="1" dirty="0"/>
              <a:t>X </a:t>
            </a:r>
            <a:r>
              <a:rPr lang="es-ES_tradnl" dirty="0"/>
              <a:t>como </a:t>
            </a:r>
            <a:r>
              <a:rPr lang="es-ES_tradnl" b="1" dirty="0"/>
              <a:t>prefijo</a:t>
            </a:r>
            <a:r>
              <a:rPr lang="es-ES_tradnl" dirty="0"/>
              <a:t>). </a:t>
            </a:r>
          </a:p>
          <a:p>
            <a:r>
              <a:rPr lang="es-ES_tradnl" sz="3000" b="1" dirty="0">
                <a:solidFill>
                  <a:srgbClr val="FF0000"/>
                </a:solidFill>
              </a:rPr>
              <a:t>Importante: ninguna </a:t>
            </a:r>
            <a:r>
              <a:rPr lang="es-ES_tradnl" sz="3000" b="1" dirty="0" err="1">
                <a:solidFill>
                  <a:srgbClr val="FF0000"/>
                </a:solidFill>
              </a:rPr>
              <a:t>string</a:t>
            </a:r>
            <a:r>
              <a:rPr lang="es-ES_tradnl" sz="3000" b="1" dirty="0">
                <a:solidFill>
                  <a:srgbClr val="FF0000"/>
                </a:solidFill>
              </a:rPr>
              <a:t> en </a:t>
            </a:r>
            <a:r>
              <a:rPr lang="es-ES_tradnl" sz="3000" b="1" i="1" dirty="0">
                <a:solidFill>
                  <a:srgbClr val="FF0000"/>
                </a:solidFill>
              </a:rPr>
              <a:t>S</a:t>
            </a:r>
            <a:r>
              <a:rPr lang="es-ES_tradnl" sz="3000" b="1" dirty="0">
                <a:solidFill>
                  <a:srgbClr val="FF0000"/>
                </a:solidFill>
              </a:rPr>
              <a:t>  es prefijo de otra </a:t>
            </a:r>
            <a:r>
              <a:rPr lang="es-ES_tradnl" sz="3000" b="1" dirty="0" err="1">
                <a:solidFill>
                  <a:srgbClr val="FF0000"/>
                </a:solidFill>
              </a:rPr>
              <a:t>string</a:t>
            </a:r>
            <a:r>
              <a:rPr lang="es-ES_tradnl" sz="3000" b="1" dirty="0">
                <a:solidFill>
                  <a:srgbClr val="FF0000"/>
                </a:solidFill>
              </a:rPr>
              <a:t>.</a:t>
            </a:r>
            <a:r>
              <a:rPr lang="es-ES_tradnl" sz="4800" dirty="0"/>
              <a:t> </a:t>
            </a:r>
          </a:p>
          <a:p>
            <a:pPr lvl="1"/>
            <a:r>
              <a:rPr lang="es-ES_tradnl" dirty="0"/>
              <a:t>Esto asegura que cada </a:t>
            </a:r>
            <a:r>
              <a:rPr lang="es-ES_tradnl" dirty="0" err="1"/>
              <a:t>string</a:t>
            </a:r>
            <a:r>
              <a:rPr lang="es-ES_tradnl" dirty="0"/>
              <a:t> de </a:t>
            </a:r>
            <a:r>
              <a:rPr lang="es-ES_tradnl" i="1" dirty="0"/>
              <a:t>S </a:t>
            </a:r>
            <a:r>
              <a:rPr lang="es-ES_tradnl" dirty="0"/>
              <a:t>está asociada en forma única con un </a:t>
            </a:r>
            <a:r>
              <a:rPr lang="es-ES_tradnl" b="1" dirty="0"/>
              <a:t>nodo externo </a:t>
            </a:r>
            <a:r>
              <a:rPr lang="es-ES_tradnl" dirty="0"/>
              <a:t>de </a:t>
            </a:r>
            <a:r>
              <a:rPr lang="es-ES_tradnl" b="1" i="1" dirty="0"/>
              <a:t>T</a:t>
            </a:r>
            <a:r>
              <a:rPr lang="es-ES_tradnl" dirty="0"/>
              <a:t>. </a:t>
            </a:r>
          </a:p>
          <a:p>
            <a:pPr lvl="1"/>
            <a:r>
              <a:rPr lang="es-ES_tradnl" sz="2400" b="1" kern="1200" dirty="0">
                <a:solidFill>
                  <a:srgbClr val="FF0000"/>
                </a:solidFill>
              </a:rPr>
              <a:t>Siempre se puede satisfacer esta condición, agregando un carácter especial al final de cada </a:t>
            </a:r>
            <a:r>
              <a:rPr lang="es-ES_tradnl" sz="2400" b="1" kern="1200" dirty="0" err="1">
                <a:solidFill>
                  <a:srgbClr val="FF0000"/>
                </a:solidFill>
              </a:rPr>
              <a:t>string</a:t>
            </a:r>
            <a:r>
              <a:rPr lang="es-ES_tradnl" sz="2400" b="1" kern="1200" dirty="0">
                <a:solidFill>
                  <a:srgbClr val="FF0000"/>
                </a:solidFill>
              </a:rPr>
              <a:t>. (</a:t>
            </a:r>
            <a:r>
              <a:rPr lang="es-ES_tradnl" sz="2400" b="1" kern="1200" dirty="0" err="1">
                <a:solidFill>
                  <a:srgbClr val="FF0000"/>
                </a:solidFill>
              </a:rPr>
              <a:t>ej</a:t>
            </a:r>
            <a:r>
              <a:rPr lang="es-ES_tradnl" sz="2400" b="1" kern="1200" dirty="0">
                <a:solidFill>
                  <a:srgbClr val="FF0000"/>
                </a:solidFill>
              </a:rPr>
              <a:t>: “*”)</a:t>
            </a:r>
            <a:endParaRPr lang="es-ES_tradnl" sz="2400" dirty="0">
              <a:solidFill>
                <a:srgbClr val="FF0000"/>
              </a:solidFill>
            </a:endParaRPr>
          </a:p>
          <a:p>
            <a:r>
              <a:rPr lang="es-ES_tradnl" dirty="0"/>
              <a:t>Un nodo interno puede tener entre </a:t>
            </a:r>
            <a:r>
              <a:rPr lang="es-ES_tradnl" b="1" i="1" dirty="0"/>
              <a:t>1 </a:t>
            </a:r>
            <a:r>
              <a:rPr lang="es-ES_tradnl" dirty="0"/>
              <a:t>y </a:t>
            </a:r>
            <a:r>
              <a:rPr lang="es-ES_tradnl" b="1" i="1" dirty="0"/>
              <a:t>d</a:t>
            </a:r>
            <a:r>
              <a:rPr lang="es-ES_tradnl" i="1" dirty="0"/>
              <a:t>  </a:t>
            </a:r>
            <a:r>
              <a:rPr lang="es-ES_tradnl" dirty="0"/>
              <a:t>hijos, donde </a:t>
            </a:r>
            <a:r>
              <a:rPr lang="es-ES_tradnl" b="1" i="1" dirty="0"/>
              <a:t>d</a:t>
            </a:r>
            <a:r>
              <a:rPr lang="es-ES_tradnl" i="1" dirty="0"/>
              <a:t> </a:t>
            </a:r>
            <a:r>
              <a:rPr lang="es-ES_tradnl" dirty="0"/>
              <a:t>es el tamaño del alfabeto (</a:t>
            </a:r>
            <a:r>
              <a:rPr lang="es-ES_tradnl" dirty="0" err="1"/>
              <a:t>ej</a:t>
            </a:r>
            <a:r>
              <a:rPr lang="es-ES_tradnl" dirty="0"/>
              <a:t> 26 letras).</a:t>
            </a:r>
          </a:p>
          <a:p>
            <a:pPr lvl="1"/>
            <a:endParaRPr lang="en-US"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41</a:t>
            </a:fld>
            <a:endParaRPr lang="es-ES"/>
          </a:p>
        </p:txBody>
      </p:sp>
    </p:spTree>
    <p:extLst>
      <p:ext uri="{BB962C8B-B14F-4D97-AF65-F5344CB8AC3E}">
        <p14:creationId xmlns:p14="http://schemas.microsoft.com/office/powerpoint/2010/main" val="2033198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Trie estándar</a:t>
            </a:r>
            <a:endParaRPr lang="en-US" dirty="0"/>
          </a:p>
        </p:txBody>
      </p:sp>
      <p:sp>
        <p:nvSpPr>
          <p:cNvPr id="14" name="Content Placeholder 13"/>
          <p:cNvSpPr>
            <a:spLocks noGrp="1"/>
          </p:cNvSpPr>
          <p:nvPr>
            <p:ph idx="1"/>
          </p:nvPr>
        </p:nvSpPr>
        <p:spPr>
          <a:xfrm>
            <a:off x="304800" y="1600200"/>
            <a:ext cx="8839200" cy="4997152"/>
          </a:xfrm>
        </p:spPr>
        <p:txBody>
          <a:bodyPr/>
          <a:lstStyle/>
          <a:p>
            <a:r>
              <a:rPr lang="en-US" dirty="0"/>
              <a:t>El </a:t>
            </a:r>
            <a:r>
              <a:rPr lang="en-US" dirty="0" err="1"/>
              <a:t>trie</a:t>
            </a:r>
            <a:r>
              <a:rPr lang="en-US" dirty="0"/>
              <a:t> </a:t>
            </a:r>
            <a:r>
              <a:rPr lang="en-US" dirty="0" err="1"/>
              <a:t>estándar</a:t>
            </a:r>
            <a:r>
              <a:rPr lang="en-US" dirty="0"/>
              <a:t> para el </a:t>
            </a:r>
            <a:r>
              <a:rPr lang="en-US" dirty="0" err="1"/>
              <a:t>conjunto</a:t>
            </a:r>
            <a:r>
              <a:rPr lang="en-US" dirty="0"/>
              <a:t> de strings </a:t>
            </a:r>
            <a:r>
              <a:rPr lang="en-US" b="1" i="1" dirty="0"/>
              <a:t>S</a:t>
            </a:r>
            <a:r>
              <a:rPr lang="en-US" dirty="0"/>
              <a:t> </a:t>
            </a:r>
            <a:r>
              <a:rPr lang="en-US" dirty="0" err="1"/>
              <a:t>es</a:t>
            </a:r>
            <a:r>
              <a:rPr lang="en-US" dirty="0"/>
              <a:t> un </a:t>
            </a:r>
            <a:r>
              <a:rPr lang="en-US" dirty="0" err="1"/>
              <a:t>árbol</a:t>
            </a:r>
            <a:r>
              <a:rPr lang="en-US" dirty="0"/>
              <a:t> </a:t>
            </a:r>
            <a:r>
              <a:rPr lang="en-US" b="1" i="1" dirty="0" err="1"/>
              <a:t>ordenado</a:t>
            </a:r>
            <a:r>
              <a:rPr lang="en-US" dirty="0"/>
              <a:t> </a:t>
            </a:r>
            <a:r>
              <a:rPr lang="en-US" dirty="0" err="1"/>
              <a:t>tal</a:t>
            </a:r>
            <a:r>
              <a:rPr lang="en-US" dirty="0"/>
              <a:t> que:</a:t>
            </a:r>
          </a:p>
          <a:p>
            <a:pPr lvl="1"/>
            <a:r>
              <a:rPr lang="en-US" dirty="0" err="1"/>
              <a:t>Cada</a:t>
            </a:r>
            <a:r>
              <a:rPr lang="en-US" dirty="0"/>
              <a:t> </a:t>
            </a:r>
            <a:r>
              <a:rPr lang="en-US" dirty="0" err="1"/>
              <a:t>nodo</a:t>
            </a:r>
            <a:r>
              <a:rPr lang="en-US" dirty="0"/>
              <a:t> </a:t>
            </a:r>
            <a:r>
              <a:rPr lang="en-US" dirty="0" err="1"/>
              <a:t>está</a:t>
            </a:r>
            <a:r>
              <a:rPr lang="en-US" dirty="0"/>
              <a:t> </a:t>
            </a:r>
            <a:r>
              <a:rPr lang="en-US" dirty="0" err="1"/>
              <a:t>etiquetado</a:t>
            </a:r>
            <a:r>
              <a:rPr lang="en-US" dirty="0"/>
              <a:t> con un </a:t>
            </a:r>
            <a:r>
              <a:rPr lang="en-US" dirty="0" err="1"/>
              <a:t>caracter</a:t>
            </a:r>
            <a:endParaRPr lang="en-US" dirty="0"/>
          </a:p>
          <a:p>
            <a:pPr lvl="1"/>
            <a:r>
              <a:rPr lang="en-US" dirty="0"/>
              <a:t>Los </a:t>
            </a:r>
            <a:r>
              <a:rPr lang="en-US" dirty="0" err="1"/>
              <a:t>hijos</a:t>
            </a:r>
            <a:r>
              <a:rPr lang="en-US" dirty="0"/>
              <a:t> de un </a:t>
            </a:r>
            <a:r>
              <a:rPr lang="en-US" dirty="0" err="1"/>
              <a:t>nodo</a:t>
            </a:r>
            <a:r>
              <a:rPr lang="en-US" dirty="0"/>
              <a:t> </a:t>
            </a:r>
            <a:r>
              <a:rPr lang="en-US" dirty="0" err="1"/>
              <a:t>están</a:t>
            </a:r>
            <a:r>
              <a:rPr lang="en-US" dirty="0"/>
              <a:t> </a:t>
            </a:r>
            <a:r>
              <a:rPr lang="en-US" dirty="0" err="1"/>
              <a:t>ordenados</a:t>
            </a:r>
            <a:r>
              <a:rPr lang="en-US" dirty="0"/>
              <a:t> </a:t>
            </a:r>
            <a:r>
              <a:rPr lang="en-US" dirty="0" err="1"/>
              <a:t>alfabéticamente</a:t>
            </a:r>
            <a:endParaRPr lang="en-US" dirty="0"/>
          </a:p>
          <a:p>
            <a:pPr lvl="1"/>
            <a:r>
              <a:rPr lang="en-US" dirty="0"/>
              <a:t>Los </a:t>
            </a:r>
            <a:r>
              <a:rPr lang="en-US" dirty="0" err="1"/>
              <a:t>caminos</a:t>
            </a:r>
            <a:r>
              <a:rPr lang="en-US" dirty="0"/>
              <a:t> </a:t>
            </a:r>
            <a:r>
              <a:rPr lang="en-US" dirty="0" err="1"/>
              <a:t>desde</a:t>
            </a:r>
            <a:r>
              <a:rPr lang="en-US" dirty="0"/>
              <a:t> la </a:t>
            </a:r>
            <a:r>
              <a:rPr lang="en-US" dirty="0" err="1"/>
              <a:t>raíz</a:t>
            </a:r>
            <a:r>
              <a:rPr lang="en-US" dirty="0"/>
              <a:t> hasta </a:t>
            </a:r>
            <a:r>
              <a:rPr lang="en-US" dirty="0" err="1"/>
              <a:t>los</a:t>
            </a:r>
            <a:r>
              <a:rPr lang="en-US" dirty="0"/>
              <a:t> </a:t>
            </a:r>
            <a:r>
              <a:rPr lang="en-US" dirty="0" err="1"/>
              <a:t>nodos</a:t>
            </a:r>
            <a:r>
              <a:rPr lang="en-US" dirty="0"/>
              <a:t> </a:t>
            </a:r>
            <a:r>
              <a:rPr lang="en-US" dirty="0" err="1"/>
              <a:t>externos</a:t>
            </a:r>
            <a:r>
              <a:rPr lang="en-US" dirty="0"/>
              <a:t> </a:t>
            </a:r>
            <a:r>
              <a:rPr lang="en-US" dirty="0" err="1"/>
              <a:t>nos</a:t>
            </a:r>
            <a:r>
              <a:rPr lang="en-US" dirty="0"/>
              <a:t> </a:t>
            </a:r>
            <a:r>
              <a:rPr lang="en-US" dirty="0" err="1"/>
              <a:t>dan</a:t>
            </a:r>
            <a:r>
              <a:rPr lang="en-US" dirty="0"/>
              <a:t> las strings del </a:t>
            </a:r>
            <a:r>
              <a:rPr lang="en-US" dirty="0" err="1"/>
              <a:t>conjunto</a:t>
            </a:r>
            <a:r>
              <a:rPr lang="en-US" dirty="0"/>
              <a:t> </a:t>
            </a:r>
            <a:r>
              <a:rPr lang="en-US" b="1" i="1" dirty="0"/>
              <a:t>S</a:t>
            </a:r>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42</a:t>
            </a:fld>
            <a:endParaRPr lang="es-ES"/>
          </a:p>
        </p:txBody>
      </p:sp>
    </p:spTree>
    <p:extLst>
      <p:ext uri="{BB962C8B-B14F-4D97-AF65-F5344CB8AC3E}">
        <p14:creationId xmlns:p14="http://schemas.microsoft.com/office/powerpoint/2010/main" val="1726391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7543800" cy="1143000"/>
          </a:xfrm>
        </p:spPr>
        <p:txBody>
          <a:bodyPr>
            <a:normAutofit/>
          </a:bodyPr>
          <a:lstStyle/>
          <a:p>
            <a:pPr algn="l"/>
            <a:r>
              <a:rPr lang="es-ES_tradnl" dirty="0" err="1"/>
              <a:t>Trie</a:t>
            </a:r>
            <a:r>
              <a:rPr lang="es-ES_tradnl" dirty="0"/>
              <a:t> estándar para las palabras:</a:t>
            </a:r>
            <a:endParaRPr lang="en-US"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43</a:t>
            </a:fld>
            <a:endParaRPr lang="es-ES"/>
          </a:p>
        </p:txBody>
      </p:sp>
      <p:sp>
        <p:nvSpPr>
          <p:cNvPr id="14" name="Content Placeholder 13"/>
          <p:cNvSpPr>
            <a:spLocks noGrp="1"/>
          </p:cNvSpPr>
          <p:nvPr>
            <p:ph idx="4294967295"/>
          </p:nvPr>
        </p:nvSpPr>
        <p:spPr>
          <a:xfrm>
            <a:off x="0" y="1371600"/>
            <a:ext cx="8610600" cy="5029200"/>
          </a:xfrm>
        </p:spPr>
        <p:txBody>
          <a:bodyPr>
            <a:normAutofit lnSpcReduction="10000"/>
          </a:bodyPr>
          <a:lstStyle/>
          <a:p>
            <a:r>
              <a:rPr lang="en-US" kern="1200" dirty="0">
                <a:latin typeface="Times New Roman" pitchFamily="18" charset="0"/>
              </a:rPr>
              <a:t>bear, bell, bid, bull, buy, sell, stock, stop</a:t>
            </a:r>
          </a:p>
          <a:p>
            <a:endParaRPr lang="en-US" dirty="0">
              <a:latin typeface="Times New Roman" pitchFamily="18" charset="0"/>
            </a:endParaRPr>
          </a:p>
          <a:p>
            <a:endParaRPr lang="en-US" dirty="0">
              <a:latin typeface="Times New Roman" pitchFamily="18" charset="0"/>
            </a:endParaRPr>
          </a:p>
          <a:p>
            <a:endParaRPr lang="en-US" dirty="0">
              <a:latin typeface="Times New Roman" pitchFamily="18" charset="0"/>
            </a:endParaRPr>
          </a:p>
          <a:p>
            <a:endParaRPr lang="en-US" dirty="0">
              <a:latin typeface="Times New Roman" pitchFamily="18" charset="0"/>
            </a:endParaRPr>
          </a:p>
          <a:p>
            <a:endParaRPr lang="en-US" dirty="0">
              <a:latin typeface="Times New Roman" pitchFamily="18" charset="0"/>
            </a:endParaRPr>
          </a:p>
          <a:p>
            <a:endParaRPr lang="en-US" dirty="0">
              <a:latin typeface="Times New Roman" pitchFamily="18" charset="0"/>
            </a:endParaRPr>
          </a:p>
          <a:p>
            <a:endParaRPr lang="en-US" dirty="0">
              <a:latin typeface="Times New Roman" pitchFamily="18" charset="0"/>
            </a:endParaRPr>
          </a:p>
          <a:p>
            <a:r>
              <a:rPr lang="en-US" dirty="0">
                <a:latin typeface="Times New Roman" pitchFamily="18" charset="0"/>
              </a:rPr>
              <a:t>¿</a:t>
            </a:r>
            <a:r>
              <a:rPr lang="en-US" dirty="0" err="1">
                <a:latin typeface="Times New Roman" pitchFamily="18" charset="0"/>
              </a:rPr>
              <a:t>costo</a:t>
            </a:r>
            <a:r>
              <a:rPr lang="en-US" dirty="0">
                <a:latin typeface="Times New Roman" pitchFamily="18" charset="0"/>
              </a:rPr>
              <a:t> de </a:t>
            </a:r>
            <a:r>
              <a:rPr lang="en-US" dirty="0" err="1">
                <a:latin typeface="Times New Roman" pitchFamily="18" charset="0"/>
              </a:rPr>
              <a:t>buscar</a:t>
            </a:r>
            <a:r>
              <a:rPr lang="en-US" dirty="0">
                <a:latin typeface="Times New Roman" pitchFamily="18" charset="0"/>
              </a:rPr>
              <a:t> “bet”?</a:t>
            </a:r>
            <a:endParaRPr lang="en-US" dirty="0"/>
          </a:p>
        </p:txBody>
      </p:sp>
      <p:pic>
        <p:nvPicPr>
          <p:cNvPr id="157697" name="Picture 1"/>
          <p:cNvPicPr>
            <a:picLocks noChangeAspect="1" noChangeArrowheads="1"/>
          </p:cNvPicPr>
          <p:nvPr/>
        </p:nvPicPr>
        <p:blipFill>
          <a:blip r:embed="rId3" cstate="print"/>
          <a:srcRect/>
          <a:stretch>
            <a:fillRect/>
          </a:stretch>
        </p:blipFill>
        <p:spPr bwMode="auto">
          <a:xfrm>
            <a:off x="381000" y="1981200"/>
            <a:ext cx="8229600" cy="3639742"/>
          </a:xfrm>
          <a:prstGeom prst="rect">
            <a:avLst/>
          </a:prstGeom>
          <a:noFill/>
        </p:spPr>
      </p:pic>
    </p:spTree>
    <p:extLst>
      <p:ext uri="{BB962C8B-B14F-4D97-AF65-F5344CB8AC3E}">
        <p14:creationId xmlns:p14="http://schemas.microsoft.com/office/powerpoint/2010/main" val="411326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Propiedades estructurales del trie</a:t>
            </a:r>
            <a:endParaRPr lang="es-ES_tradnl" dirty="0"/>
          </a:p>
        </p:txBody>
      </p:sp>
      <p:sp>
        <p:nvSpPr>
          <p:cNvPr id="3" name="Content Placeholder 2"/>
          <p:cNvSpPr>
            <a:spLocks noGrp="1"/>
          </p:cNvSpPr>
          <p:nvPr>
            <p:ph idx="1"/>
          </p:nvPr>
        </p:nvSpPr>
        <p:spPr>
          <a:xfrm>
            <a:off x="457200" y="1219200"/>
            <a:ext cx="8305800" cy="5378152"/>
          </a:xfrm>
        </p:spPr>
        <p:txBody>
          <a:bodyPr>
            <a:normAutofit fontScale="92500" lnSpcReduction="10000"/>
          </a:bodyPr>
          <a:lstStyle/>
          <a:p>
            <a:r>
              <a:rPr lang="es-ES_tradnl" dirty="0"/>
              <a:t>Un </a:t>
            </a:r>
            <a:r>
              <a:rPr lang="es-ES_tradnl" b="1" dirty="0" err="1"/>
              <a:t>trie</a:t>
            </a:r>
            <a:r>
              <a:rPr lang="es-ES_tradnl" b="1" dirty="0"/>
              <a:t> estándar </a:t>
            </a:r>
            <a:r>
              <a:rPr lang="es-ES_tradnl" dirty="0"/>
              <a:t>para almacenar una colección </a:t>
            </a:r>
            <a:r>
              <a:rPr lang="es-ES_tradnl" b="1" i="1" dirty="0"/>
              <a:t>S </a:t>
            </a:r>
            <a:r>
              <a:rPr lang="es-ES_tradnl" dirty="0"/>
              <a:t>de </a:t>
            </a:r>
            <a:r>
              <a:rPr lang="es-ES_tradnl" i="1" dirty="0"/>
              <a:t> </a:t>
            </a:r>
            <a:r>
              <a:rPr lang="es-ES_tradnl" b="1" dirty="0"/>
              <a:t>s </a:t>
            </a:r>
            <a:r>
              <a:rPr lang="es-ES_tradnl" dirty="0" err="1"/>
              <a:t>strings</a:t>
            </a:r>
            <a:r>
              <a:rPr lang="es-ES_tradnl" dirty="0"/>
              <a:t> de largo total </a:t>
            </a:r>
            <a:r>
              <a:rPr lang="es-ES_tradnl" b="1" i="1" dirty="0"/>
              <a:t>n </a:t>
            </a:r>
            <a:r>
              <a:rPr lang="es-ES_tradnl" dirty="0"/>
              <a:t>en base a un alfabeto de tamaño </a:t>
            </a:r>
            <a:r>
              <a:rPr lang="es-ES_tradnl" b="1" i="1" dirty="0"/>
              <a:t>d </a:t>
            </a:r>
            <a:r>
              <a:rPr lang="es-ES_tradnl" dirty="0"/>
              <a:t>tiene las siguientes propiedades:</a:t>
            </a:r>
          </a:p>
          <a:p>
            <a:pPr lvl="1"/>
            <a:r>
              <a:rPr lang="es-ES_tradnl" dirty="0"/>
              <a:t>Todo nodo interno de </a:t>
            </a:r>
            <a:r>
              <a:rPr lang="es-ES_tradnl" b="1" i="1" dirty="0"/>
              <a:t>T </a:t>
            </a:r>
            <a:r>
              <a:rPr lang="es-ES_tradnl" dirty="0"/>
              <a:t>tiene como máximo </a:t>
            </a:r>
            <a:r>
              <a:rPr lang="es-ES_tradnl" b="1" i="1" dirty="0"/>
              <a:t>d </a:t>
            </a:r>
            <a:r>
              <a:rPr lang="es-ES_tradnl" dirty="0"/>
              <a:t>hijos</a:t>
            </a:r>
          </a:p>
          <a:p>
            <a:pPr lvl="1"/>
            <a:r>
              <a:rPr lang="es-ES_tradnl" b="1" i="1" dirty="0"/>
              <a:t>T </a:t>
            </a:r>
            <a:r>
              <a:rPr lang="es-ES_tradnl" dirty="0"/>
              <a:t>tiene </a:t>
            </a:r>
            <a:r>
              <a:rPr lang="es-ES_tradnl" b="1" i="1" dirty="0"/>
              <a:t>s</a:t>
            </a:r>
            <a:r>
              <a:rPr lang="es-ES_tradnl" i="1" dirty="0"/>
              <a:t> </a:t>
            </a:r>
            <a:r>
              <a:rPr lang="es-ES_tradnl" dirty="0"/>
              <a:t>nodos externos (tantos como </a:t>
            </a:r>
            <a:r>
              <a:rPr lang="es-ES_tradnl" dirty="0" err="1"/>
              <a:t>strings</a:t>
            </a:r>
            <a:r>
              <a:rPr lang="es-ES_tradnl" dirty="0"/>
              <a:t> hay en S)</a:t>
            </a:r>
          </a:p>
          <a:p>
            <a:pPr lvl="1"/>
            <a:r>
              <a:rPr lang="es-ES_tradnl" dirty="0"/>
              <a:t>Altura de </a:t>
            </a:r>
            <a:r>
              <a:rPr lang="es-ES_tradnl" b="1" i="1" dirty="0"/>
              <a:t>T:  </a:t>
            </a:r>
            <a:r>
              <a:rPr lang="es-ES_tradnl" dirty="0"/>
              <a:t>longitud de la </a:t>
            </a:r>
            <a:r>
              <a:rPr lang="es-ES_tradnl" dirty="0" err="1"/>
              <a:t>string</a:t>
            </a:r>
            <a:r>
              <a:rPr lang="es-ES_tradnl" dirty="0"/>
              <a:t> más larga de </a:t>
            </a:r>
            <a:r>
              <a:rPr lang="es-ES_tradnl" b="1" i="1" dirty="0"/>
              <a:t>S</a:t>
            </a:r>
          </a:p>
          <a:p>
            <a:pPr lvl="1"/>
            <a:r>
              <a:rPr lang="es-ES_tradnl" dirty="0"/>
              <a:t>El número de nodos de </a:t>
            </a:r>
            <a:r>
              <a:rPr lang="es-ES_tradnl" b="1" dirty="0"/>
              <a:t>T </a:t>
            </a:r>
            <a:r>
              <a:rPr lang="es-ES_tradnl" dirty="0"/>
              <a:t>es </a:t>
            </a:r>
            <a:r>
              <a:rPr lang="es-ES_tradnl" b="1" dirty="0"/>
              <a:t>O(n)??</a:t>
            </a:r>
          </a:p>
          <a:p>
            <a:r>
              <a:rPr lang="es-ES_tradnl" dirty="0"/>
              <a:t>Puede ser usado para implementar un diccionario</a:t>
            </a:r>
          </a:p>
          <a:p>
            <a:pPr lvl="1"/>
            <a:r>
              <a:rPr lang="es-ES_tradnl" dirty="0"/>
              <a:t>Se comparan caracteres individuales en vez de </a:t>
            </a:r>
            <a:r>
              <a:rPr lang="es-ES_tradnl" dirty="0" err="1"/>
              <a:t>strings</a:t>
            </a:r>
            <a:r>
              <a:rPr lang="es-ES_tradnl" dirty="0"/>
              <a:t> completas</a:t>
            </a:r>
          </a:p>
          <a:p>
            <a:r>
              <a:rPr lang="es-ES_tradnl" dirty="0"/>
              <a:t>Falta de eficiencia en la representación</a:t>
            </a:r>
          </a:p>
          <a:p>
            <a:pPr lvl="1"/>
            <a:r>
              <a:rPr lang="es-ES_tradnl" b="1" dirty="0" err="1"/>
              <a:t>Trie</a:t>
            </a:r>
            <a:r>
              <a:rPr lang="es-ES_tradnl" b="1" dirty="0"/>
              <a:t> comprimido – </a:t>
            </a:r>
            <a:r>
              <a:rPr lang="es-ES_tradnl" b="1" dirty="0" err="1"/>
              <a:t>trie</a:t>
            </a:r>
            <a:r>
              <a:rPr lang="es-ES_tradnl" b="1" dirty="0"/>
              <a:t> “Patricia”</a:t>
            </a:r>
            <a:endParaRPr lang="en-US" b="1"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44</a:t>
            </a:fld>
            <a:endParaRPr lang="es-ES"/>
          </a:p>
        </p:txBody>
      </p:sp>
    </p:spTree>
    <p:extLst>
      <p:ext uri="{BB962C8B-B14F-4D97-AF65-F5344CB8AC3E}">
        <p14:creationId xmlns:p14="http://schemas.microsoft.com/office/powerpoint/2010/main" val="2702265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2B8E18-8CDB-4D92-A573-D1021C25644C}"/>
              </a:ext>
            </a:extLst>
          </p:cNvPr>
          <p:cNvSpPr>
            <a:spLocks noGrp="1"/>
          </p:cNvSpPr>
          <p:nvPr>
            <p:ph type="title"/>
          </p:nvPr>
        </p:nvSpPr>
        <p:spPr/>
        <p:txBody>
          <a:bodyPr/>
          <a:lstStyle/>
          <a:p>
            <a:r>
              <a:rPr lang="en-US" dirty="0" err="1"/>
              <a:t>Búsqueda</a:t>
            </a:r>
            <a:r>
              <a:rPr lang="en-US" dirty="0"/>
              <a:t> </a:t>
            </a:r>
            <a:r>
              <a:rPr lang="en-US" dirty="0" err="1"/>
              <a:t>en</a:t>
            </a:r>
            <a:r>
              <a:rPr lang="en-US" dirty="0"/>
              <a:t> Tries</a:t>
            </a:r>
          </a:p>
        </p:txBody>
      </p:sp>
      <p:sp>
        <p:nvSpPr>
          <p:cNvPr id="7" name="Content Placeholder 6">
            <a:extLst>
              <a:ext uri="{FF2B5EF4-FFF2-40B4-BE49-F238E27FC236}">
                <a16:creationId xmlns:a16="http://schemas.microsoft.com/office/drawing/2014/main" id="{E8C61DA8-FFBE-4F56-8D3B-2AC002ED908D}"/>
              </a:ext>
            </a:extLst>
          </p:cNvPr>
          <p:cNvSpPr>
            <a:spLocks noGrp="1"/>
          </p:cNvSpPr>
          <p:nvPr>
            <p:ph idx="1"/>
          </p:nvPr>
        </p:nvSpPr>
        <p:spPr>
          <a:xfrm>
            <a:off x="457200" y="1417638"/>
            <a:ext cx="8229600" cy="5179714"/>
          </a:xfrm>
        </p:spPr>
        <p:txBody>
          <a:bodyPr>
            <a:normAutofit fontScale="92500" lnSpcReduction="20000"/>
          </a:bodyPr>
          <a:lstStyle/>
          <a:p>
            <a:pPr marL="0" indent="0">
              <a:buNone/>
            </a:pPr>
            <a:r>
              <a:rPr lang="es-ES" b="1" dirty="0"/>
              <a:t>Dos operaciones principales:</a:t>
            </a:r>
          </a:p>
          <a:p>
            <a:r>
              <a:rPr lang="es-ES" dirty="0"/>
              <a:t>Búsqueda de palabras completas</a:t>
            </a:r>
          </a:p>
          <a:p>
            <a:pPr lvl="1"/>
            <a:r>
              <a:rPr lang="en-US" dirty="0"/>
              <a:t>se </a:t>
            </a:r>
            <a:r>
              <a:rPr lang="en-US" dirty="0" err="1"/>
              <a:t>desea</a:t>
            </a:r>
            <a:r>
              <a:rPr lang="en-US" dirty="0"/>
              <a:t> </a:t>
            </a:r>
            <a:r>
              <a:rPr lang="en-US" dirty="0" err="1"/>
              <a:t>determinar</a:t>
            </a:r>
            <a:r>
              <a:rPr lang="en-US" dirty="0"/>
              <a:t> </a:t>
            </a:r>
            <a:r>
              <a:rPr lang="en-US" dirty="0" err="1"/>
              <a:t>si</a:t>
            </a:r>
            <a:r>
              <a:rPr lang="en-US" dirty="0"/>
              <a:t> un </a:t>
            </a:r>
            <a:r>
              <a:rPr lang="en-US" dirty="0" err="1"/>
              <a:t>patrón</a:t>
            </a:r>
            <a:r>
              <a:rPr lang="en-US" dirty="0"/>
              <a:t> dado </a:t>
            </a:r>
            <a:r>
              <a:rPr lang="en-US" dirty="0" err="1"/>
              <a:t>está</a:t>
            </a:r>
            <a:r>
              <a:rPr lang="en-US" dirty="0"/>
              <a:t> </a:t>
            </a:r>
            <a:r>
              <a:rPr lang="en-US" dirty="0" err="1"/>
              <a:t>en</a:t>
            </a:r>
            <a:r>
              <a:rPr lang="en-US" dirty="0"/>
              <a:t> una de las palabras del </a:t>
            </a:r>
            <a:r>
              <a:rPr lang="en-US" dirty="0" err="1"/>
              <a:t>texto</a:t>
            </a:r>
            <a:r>
              <a:rPr lang="en-US" dirty="0"/>
              <a:t>, </a:t>
            </a:r>
            <a:r>
              <a:rPr lang="en-US" dirty="0" err="1"/>
              <a:t>exactamente</a:t>
            </a:r>
            <a:r>
              <a:rPr lang="en-US" dirty="0"/>
              <a:t>.</a:t>
            </a:r>
            <a:endParaRPr lang="es-ES" dirty="0"/>
          </a:p>
          <a:p>
            <a:pPr lvl="1"/>
            <a:r>
              <a:rPr lang="es-ES" dirty="0"/>
              <a:t>Ejemplo: índice, al encontrar la palabra queremos indicar las páginas del libro en que se encuentra</a:t>
            </a:r>
          </a:p>
          <a:p>
            <a:pPr lvl="2"/>
            <a:endParaRPr lang="es-ES" dirty="0"/>
          </a:p>
          <a:p>
            <a:r>
              <a:rPr lang="es-ES" dirty="0"/>
              <a:t>Búsqueda de prefijos</a:t>
            </a:r>
          </a:p>
          <a:p>
            <a:pPr lvl="1"/>
            <a:r>
              <a:rPr lang="es-ES" dirty="0"/>
              <a:t>Dado un patrón (una </a:t>
            </a:r>
            <a:r>
              <a:rPr lang="es-ES" dirty="0" err="1"/>
              <a:t>string</a:t>
            </a:r>
            <a:r>
              <a:rPr lang="es-ES" dirty="0"/>
              <a:t>), determinar si es prefijo de palabras existentes en el trie</a:t>
            </a:r>
          </a:p>
          <a:p>
            <a:pPr lvl="2"/>
            <a:r>
              <a:rPr lang="es-ES" dirty="0"/>
              <a:t>Devolver todas las palabras de las cuales es prefijo (ejemplo “autocompletar” incremental… )</a:t>
            </a:r>
          </a:p>
          <a:p>
            <a:pPr lvl="2"/>
            <a:r>
              <a:rPr lang="es-ES" dirty="0"/>
              <a:t>Indicar la cantidad de palabras de las cuales es prefijo</a:t>
            </a:r>
          </a:p>
          <a:p>
            <a:pPr lvl="2"/>
            <a:endParaRPr lang="es-ES" dirty="0"/>
          </a:p>
        </p:txBody>
      </p:sp>
      <p:sp>
        <p:nvSpPr>
          <p:cNvPr id="4" name="Footer Placeholder 3">
            <a:extLst>
              <a:ext uri="{FF2B5EF4-FFF2-40B4-BE49-F238E27FC236}">
                <a16:creationId xmlns:a16="http://schemas.microsoft.com/office/drawing/2014/main" id="{8C2EB72C-486F-4CD8-AA05-7D546F086A4A}"/>
              </a:ext>
            </a:extLst>
          </p:cNvPr>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4CFF3F77-F519-4742-89BD-92421D418E0E}"/>
              </a:ext>
            </a:extLst>
          </p:cNvPr>
          <p:cNvSpPr>
            <a:spLocks noGrp="1"/>
          </p:cNvSpPr>
          <p:nvPr>
            <p:ph type="sldNum" sz="quarter" idx="12"/>
          </p:nvPr>
        </p:nvSpPr>
        <p:spPr/>
        <p:txBody>
          <a:bodyPr/>
          <a:lstStyle/>
          <a:p>
            <a:fld id="{7B28C23E-6C31-46B7-AE2F-F4D7188B06FC}" type="slidenum">
              <a:rPr lang="es-ES" smtClean="0">
                <a:solidFill>
                  <a:prstClr val="black">
                    <a:tint val="75000"/>
                  </a:prstClr>
                </a:solidFill>
              </a:rPr>
              <a:pPr/>
              <a:t>45</a:t>
            </a:fld>
            <a:endParaRPr lang="es-ES" dirty="0">
              <a:solidFill>
                <a:prstClr val="black">
                  <a:tint val="75000"/>
                </a:prstClr>
              </a:solidFill>
            </a:endParaRPr>
          </a:p>
        </p:txBody>
      </p:sp>
    </p:spTree>
    <p:extLst>
      <p:ext uri="{BB962C8B-B14F-4D97-AF65-F5344CB8AC3E}">
        <p14:creationId xmlns:p14="http://schemas.microsoft.com/office/powerpoint/2010/main" val="867354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Búsqueda en trie – palabra completa</a:t>
            </a:r>
            <a:endParaRPr lang="en-US" dirty="0"/>
          </a:p>
        </p:txBody>
      </p:sp>
      <p:sp>
        <p:nvSpPr>
          <p:cNvPr id="14" name="Content Placeholder 13"/>
          <p:cNvSpPr>
            <a:spLocks noGrp="1"/>
          </p:cNvSpPr>
          <p:nvPr>
            <p:ph idx="1"/>
          </p:nvPr>
        </p:nvSpPr>
        <p:spPr>
          <a:xfrm>
            <a:off x="228600" y="1524000"/>
            <a:ext cx="5927576" cy="5257800"/>
          </a:xfrm>
        </p:spPr>
        <p:txBody>
          <a:bodyPr>
            <a:normAutofit fontScale="92500" lnSpcReduction="20000"/>
          </a:bodyPr>
          <a:lstStyle/>
          <a:p>
            <a:r>
              <a:rPr lang="es-ES_tradnl" dirty="0"/>
              <a:t>Seguir el camino desde la raíz, indicado por los caracteres de la entrada</a:t>
            </a:r>
          </a:p>
          <a:p>
            <a:r>
              <a:rPr lang="es-ES_tradnl" dirty="0"/>
              <a:t>Si el camino puede ser recorrido y termina en un nodo externo, la palabra está en el diccionario (ej. “</a:t>
            </a:r>
            <a:r>
              <a:rPr lang="es-ES_tradnl" b="1" dirty="0" err="1"/>
              <a:t>bull</a:t>
            </a:r>
            <a:r>
              <a:rPr lang="es-ES_tradnl" dirty="0"/>
              <a:t>”)</a:t>
            </a:r>
          </a:p>
          <a:p>
            <a:r>
              <a:rPr lang="es-ES_tradnl" dirty="0"/>
              <a:t>Si no se puede recorrer o termina en un nodo interno, la palabra no está en el diccionario (ejemplos  </a:t>
            </a:r>
            <a:r>
              <a:rPr lang="es-ES_tradnl" b="1" dirty="0"/>
              <a:t>“be”</a:t>
            </a:r>
            <a:r>
              <a:rPr lang="es-ES_tradnl" dirty="0"/>
              <a:t>, “</a:t>
            </a:r>
            <a:r>
              <a:rPr lang="es-ES_tradnl" b="1" dirty="0" err="1"/>
              <a:t>bet</a:t>
            </a:r>
            <a:r>
              <a:rPr lang="es-ES_tradnl" dirty="0"/>
              <a:t>”)</a:t>
            </a:r>
          </a:p>
          <a:p>
            <a:r>
              <a:rPr lang="en-US" dirty="0"/>
              <a:t>¿</a:t>
            </a:r>
            <a:r>
              <a:rPr lang="en-US" dirty="0" err="1"/>
              <a:t>tiempo</a:t>
            </a:r>
            <a:r>
              <a:rPr lang="en-US" dirty="0"/>
              <a:t> de </a:t>
            </a:r>
            <a:r>
              <a:rPr lang="en-US" dirty="0" err="1"/>
              <a:t>ejecución</a:t>
            </a:r>
            <a:r>
              <a:rPr lang="en-US" dirty="0"/>
              <a:t> para </a:t>
            </a:r>
            <a:r>
              <a:rPr lang="en-US" dirty="0" err="1"/>
              <a:t>una</a:t>
            </a:r>
            <a:r>
              <a:rPr lang="en-US" dirty="0"/>
              <a:t> string de </a:t>
            </a:r>
            <a:r>
              <a:rPr lang="en-US" dirty="0" err="1"/>
              <a:t>tamaño</a:t>
            </a:r>
            <a:r>
              <a:rPr lang="en-US" dirty="0"/>
              <a:t> </a:t>
            </a:r>
            <a:r>
              <a:rPr lang="en-US" i="1" dirty="0"/>
              <a:t>m</a:t>
            </a:r>
            <a:r>
              <a:rPr lang="en-US" dirty="0"/>
              <a:t>?</a:t>
            </a:r>
            <a:endParaRPr lang="es-ES_tradnl" dirty="0"/>
          </a:p>
          <a:p>
            <a:endParaRPr lang="es-ES_tradnl" dirty="0"/>
          </a:p>
          <a:p>
            <a:endParaRPr lang="en-US"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46</a:t>
            </a:fld>
            <a:endParaRPr lang="es-ES"/>
          </a:p>
        </p:txBody>
      </p:sp>
      <p:pic>
        <p:nvPicPr>
          <p:cNvPr id="157697" name="Picture 1"/>
          <p:cNvPicPr>
            <a:picLocks noChangeAspect="1" noChangeArrowheads="1"/>
          </p:cNvPicPr>
          <p:nvPr/>
        </p:nvPicPr>
        <p:blipFill>
          <a:blip r:embed="rId3" cstate="print"/>
          <a:srcRect/>
          <a:stretch>
            <a:fillRect/>
          </a:stretch>
        </p:blipFill>
        <p:spPr bwMode="auto">
          <a:xfrm>
            <a:off x="6156176" y="2743200"/>
            <a:ext cx="5350024" cy="3308354"/>
          </a:xfrm>
          <a:prstGeom prst="rect">
            <a:avLst/>
          </a:prstGeom>
          <a:noFill/>
        </p:spPr>
      </p:pic>
    </p:spTree>
    <p:extLst>
      <p:ext uri="{BB962C8B-B14F-4D97-AF65-F5344CB8AC3E}">
        <p14:creationId xmlns:p14="http://schemas.microsoft.com/office/powerpoint/2010/main" val="534804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Búsqueda en trie – palabra completa</a:t>
            </a:r>
            <a:endParaRPr lang="en-US" dirty="0"/>
          </a:p>
        </p:txBody>
      </p:sp>
      <p:sp>
        <p:nvSpPr>
          <p:cNvPr id="3" name="Content Placeholder 2"/>
          <p:cNvSpPr>
            <a:spLocks noGrp="1"/>
          </p:cNvSpPr>
          <p:nvPr>
            <p:ph idx="1"/>
          </p:nvPr>
        </p:nvSpPr>
        <p:spPr>
          <a:xfrm>
            <a:off x="304800" y="1417638"/>
            <a:ext cx="8610600" cy="5179714"/>
          </a:xfrm>
        </p:spPr>
        <p:txBody>
          <a:bodyPr/>
          <a:lstStyle/>
          <a:p>
            <a:r>
              <a:rPr lang="es-ES_tradnl" dirty="0"/>
              <a:t>La búsqueda de palabras para un patrón de largo </a:t>
            </a:r>
            <a:r>
              <a:rPr lang="es-ES_tradnl" b="1" i="1" dirty="0"/>
              <a:t>m</a:t>
            </a:r>
            <a:r>
              <a:rPr lang="es-ES_tradnl" dirty="0"/>
              <a:t> toma un tiempo </a:t>
            </a:r>
            <a:r>
              <a:rPr lang="es-ES_tradnl" b="1" dirty="0"/>
              <a:t>O(</a:t>
            </a:r>
            <a:r>
              <a:rPr lang="es-ES_tradnl" b="1" i="1" dirty="0"/>
              <a:t>d*m</a:t>
            </a:r>
            <a:r>
              <a:rPr lang="es-ES_tradnl" b="1" dirty="0"/>
              <a:t>)</a:t>
            </a:r>
          </a:p>
          <a:p>
            <a:endParaRPr lang="es-ES_tradnl" dirty="0"/>
          </a:p>
          <a:p>
            <a:r>
              <a:rPr lang="es-ES_tradnl" dirty="0"/>
              <a:t>Alfabeto es de tamaño constante, (ej.: lenguajes naturales o cadenas ADN), una consulta toma un tiempo </a:t>
            </a:r>
            <a:r>
              <a:rPr lang="es-ES_tradnl" b="1" dirty="0"/>
              <a:t>O(</a:t>
            </a:r>
            <a:r>
              <a:rPr lang="es-ES_tradnl" b="1" i="1" dirty="0"/>
              <a:t>m</a:t>
            </a:r>
            <a:r>
              <a:rPr lang="es-ES_tradnl" b="1" dirty="0"/>
              <a:t>)</a:t>
            </a:r>
            <a:r>
              <a:rPr lang="es-ES_tradnl" dirty="0"/>
              <a:t>, proporcional al </a:t>
            </a:r>
            <a:r>
              <a:rPr lang="es-ES_tradnl" b="1" i="1" dirty="0">
                <a:solidFill>
                  <a:srgbClr val="FF0000"/>
                </a:solidFill>
              </a:rPr>
              <a:t>tamaño del patrón </a:t>
            </a:r>
          </a:p>
          <a:p>
            <a:pPr marL="0" indent="0" algn="ctr">
              <a:buNone/>
            </a:pPr>
            <a:r>
              <a:rPr lang="es-ES_tradnl" dirty="0">
                <a:solidFill>
                  <a:srgbClr val="FF0000"/>
                </a:solidFill>
              </a:rPr>
              <a:t>(</a:t>
            </a:r>
            <a:r>
              <a:rPr lang="es-ES_tradnl" sz="3600" b="1" dirty="0">
                <a:solidFill>
                  <a:srgbClr val="FF0000"/>
                </a:solidFill>
              </a:rPr>
              <a:t>independiente del tamaño del texto</a:t>
            </a:r>
            <a:r>
              <a:rPr lang="es-ES_tradnl" b="1" dirty="0">
                <a:solidFill>
                  <a:srgbClr val="FF0000"/>
                </a:solidFill>
              </a:rPr>
              <a:t>!</a:t>
            </a:r>
            <a:r>
              <a:rPr lang="es-ES_tradnl" dirty="0">
                <a:solidFill>
                  <a:srgbClr val="FF0000"/>
                </a:solidFill>
              </a:rPr>
              <a:t> </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47</a:t>
            </a:fld>
            <a:endParaRPr lang="es-ES"/>
          </a:p>
        </p:txBody>
      </p:sp>
    </p:spTree>
    <p:extLst>
      <p:ext uri="{BB962C8B-B14F-4D97-AF65-F5344CB8AC3E}">
        <p14:creationId xmlns:p14="http://schemas.microsoft.com/office/powerpoint/2010/main" val="3249355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s-ES"/>
              <a:t>Algoritmos y Estructuras de Datos II</a:t>
            </a:r>
          </a:p>
        </p:txBody>
      </p:sp>
      <p:sp>
        <p:nvSpPr>
          <p:cNvPr id="5" name="Slide Number Placeholder 4"/>
          <p:cNvSpPr>
            <a:spLocks noGrp="1"/>
          </p:cNvSpPr>
          <p:nvPr>
            <p:ph type="sldNum" sz="quarter" idx="11"/>
          </p:nvPr>
        </p:nvSpPr>
        <p:spPr/>
        <p:txBody>
          <a:bodyPr/>
          <a:lstStyle/>
          <a:p>
            <a:fld id="{081EA851-BE6E-4430-8045-1C73B9CDA503}" type="slidenum">
              <a:rPr lang="es-ES" smtClean="0"/>
              <a:pPr/>
              <a:t>48</a:t>
            </a:fld>
            <a:endParaRPr lang="es-ES"/>
          </a:p>
        </p:txBody>
      </p:sp>
      <p:pic>
        <p:nvPicPr>
          <p:cNvPr id="164866" name="Picture 2"/>
          <p:cNvPicPr>
            <a:picLocks noChangeAspect="1" noChangeArrowheads="1"/>
          </p:cNvPicPr>
          <p:nvPr/>
        </p:nvPicPr>
        <p:blipFill>
          <a:blip r:embed="rId3" cstate="print"/>
          <a:srcRect/>
          <a:stretch>
            <a:fillRect/>
          </a:stretch>
        </p:blipFill>
        <p:spPr bwMode="auto">
          <a:xfrm>
            <a:off x="1" y="-1"/>
            <a:ext cx="9448802" cy="7086601"/>
          </a:xfrm>
          <a:prstGeom prst="rect">
            <a:avLst/>
          </a:prstGeom>
          <a:noFill/>
          <a:ln w="9525">
            <a:noFill/>
            <a:miter lim="800000"/>
            <a:headEnd/>
            <a:tailEnd/>
          </a:ln>
        </p:spPr>
      </p:pic>
    </p:spTree>
    <p:extLst>
      <p:ext uri="{BB962C8B-B14F-4D97-AF65-F5344CB8AC3E}">
        <p14:creationId xmlns:p14="http://schemas.microsoft.com/office/powerpoint/2010/main" val="36037570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Búsqueda de prefijos en trie</a:t>
            </a:r>
            <a:endParaRPr lang="en-US" dirty="0"/>
          </a:p>
        </p:txBody>
      </p:sp>
      <p:sp>
        <p:nvSpPr>
          <p:cNvPr id="14" name="Content Placeholder 13"/>
          <p:cNvSpPr>
            <a:spLocks noGrp="1"/>
          </p:cNvSpPr>
          <p:nvPr>
            <p:ph idx="1"/>
          </p:nvPr>
        </p:nvSpPr>
        <p:spPr>
          <a:xfrm>
            <a:off x="228600" y="1143000"/>
            <a:ext cx="5927576" cy="5638800"/>
          </a:xfrm>
        </p:spPr>
        <p:txBody>
          <a:bodyPr>
            <a:normAutofit fontScale="92500" lnSpcReduction="10000"/>
          </a:bodyPr>
          <a:lstStyle/>
          <a:p>
            <a:r>
              <a:rPr lang="es-ES_tradnl" dirty="0"/>
              <a:t>Seguir el camino desde la raíz, indicado por los caracteres de la entrada (prefijo)</a:t>
            </a:r>
          </a:p>
          <a:p>
            <a:r>
              <a:rPr lang="es-ES_tradnl" dirty="0"/>
              <a:t>Similar a la búsqueda de palabras completas, pero termina en un nodo interno (ejemplos  </a:t>
            </a:r>
            <a:r>
              <a:rPr lang="es-ES_tradnl" b="1" dirty="0"/>
              <a:t>“be”</a:t>
            </a:r>
            <a:r>
              <a:rPr lang="es-ES_tradnl" dirty="0"/>
              <a:t>, “</a:t>
            </a:r>
            <a:r>
              <a:rPr lang="es-ES_tradnl" b="1" dirty="0"/>
              <a:t>bu</a:t>
            </a:r>
            <a:r>
              <a:rPr lang="es-ES_tradnl" dirty="0"/>
              <a:t>”)</a:t>
            </a:r>
          </a:p>
          <a:p>
            <a:r>
              <a:rPr lang="es-ES_tradnl" dirty="0"/>
              <a:t>A partir de ese nodo, podemos encontrar todas las palabras de las cuales el patrón pasado es prefijo, simplemente recorriendo para todos los subárboles.</a:t>
            </a:r>
          </a:p>
          <a:p>
            <a:endParaRPr lang="es-ES_tradnl" dirty="0"/>
          </a:p>
          <a:p>
            <a:endParaRPr lang="es-ES_tradnl" dirty="0"/>
          </a:p>
          <a:p>
            <a:endParaRPr lang="en-US"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49</a:t>
            </a:fld>
            <a:endParaRPr lang="es-ES"/>
          </a:p>
        </p:txBody>
      </p:sp>
      <p:pic>
        <p:nvPicPr>
          <p:cNvPr id="157697" name="Picture 1"/>
          <p:cNvPicPr>
            <a:picLocks noChangeAspect="1" noChangeArrowheads="1"/>
          </p:cNvPicPr>
          <p:nvPr/>
        </p:nvPicPr>
        <p:blipFill>
          <a:blip r:embed="rId3" cstate="print"/>
          <a:srcRect/>
          <a:stretch>
            <a:fillRect/>
          </a:stretch>
        </p:blipFill>
        <p:spPr bwMode="auto">
          <a:xfrm>
            <a:off x="6156176" y="2743200"/>
            <a:ext cx="5350024" cy="3308354"/>
          </a:xfrm>
          <a:prstGeom prst="rect">
            <a:avLst/>
          </a:prstGeom>
          <a:noFill/>
        </p:spPr>
      </p:pic>
    </p:spTree>
    <p:extLst>
      <p:ext uri="{BB962C8B-B14F-4D97-AF65-F5344CB8AC3E}">
        <p14:creationId xmlns:p14="http://schemas.microsoft.com/office/powerpoint/2010/main" val="158932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28600"/>
            <a:ext cx="6491064" cy="731838"/>
          </a:xfrm>
          <a:noFill/>
          <a:ln/>
        </p:spPr>
        <p:txBody>
          <a:bodyPr anchor="b"/>
          <a:lstStyle/>
          <a:p>
            <a:r>
              <a:rPr lang="es-ES" dirty="0"/>
              <a:t>Terminología de árboles</a:t>
            </a:r>
          </a:p>
        </p:txBody>
      </p:sp>
      <p:sp>
        <p:nvSpPr>
          <p:cNvPr id="11267" name="Rectangle 3"/>
          <p:cNvSpPr>
            <a:spLocks noGrp="1" noChangeArrowheads="1"/>
          </p:cNvSpPr>
          <p:nvPr>
            <p:ph idx="1"/>
          </p:nvPr>
        </p:nvSpPr>
        <p:spPr>
          <a:xfrm>
            <a:off x="457200" y="1334443"/>
            <a:ext cx="8229600" cy="5262909"/>
          </a:xfrm>
          <a:noFill/>
          <a:ln/>
        </p:spPr>
        <p:txBody>
          <a:bodyPr>
            <a:normAutofit fontScale="85000" lnSpcReduction="10000"/>
          </a:bodyPr>
          <a:lstStyle/>
          <a:p>
            <a:r>
              <a:rPr lang="es-ES" dirty="0"/>
              <a:t>Grado: número de subárboles de un nodo; el grado del árbol es el grado del nodo de mayor grado.</a:t>
            </a:r>
          </a:p>
          <a:p>
            <a:r>
              <a:rPr lang="es-ES" dirty="0"/>
              <a:t>Nodo terminal y nodo interno: nodo terminal es el que tiene grado cero, también llamado “hoja”. Un nodo interno es aquél que no es terminal.</a:t>
            </a:r>
          </a:p>
          <a:p>
            <a:r>
              <a:rPr lang="es-ES" dirty="0"/>
              <a:t>Nivel de un nodo respecto a la raíz: la raíz tiene nivel 0 (o 1), y otros nodos tienen un nivel que es superior en uno al que tiene con respecto al subárbol </a:t>
            </a:r>
            <a:r>
              <a:rPr lang="es-ES" dirty="0" err="1"/>
              <a:t>Tj</a:t>
            </a:r>
            <a:r>
              <a:rPr lang="es-ES" dirty="0"/>
              <a:t>, de la raíz, que los contiene.</a:t>
            </a:r>
          </a:p>
          <a:p>
            <a:r>
              <a:rPr lang="es-ES" dirty="0"/>
              <a:t>Altura:</a:t>
            </a:r>
          </a:p>
          <a:p>
            <a:pPr lvl="1"/>
            <a:r>
              <a:rPr lang="es-ES" dirty="0"/>
              <a:t>del árbol es la altura de la raíz.</a:t>
            </a:r>
          </a:p>
          <a:p>
            <a:pPr lvl="1"/>
            <a:r>
              <a:rPr lang="es-ES" dirty="0"/>
              <a:t>de una hoja es cero.</a:t>
            </a:r>
          </a:p>
          <a:p>
            <a:pPr lvl="1"/>
            <a:r>
              <a:rPr lang="es-ES" dirty="0"/>
              <a:t>de un nodo es la altura del hijo de mayor altura, más 1.</a:t>
            </a:r>
          </a:p>
          <a:p>
            <a:endParaRPr lang="es-ES"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303874E2-6122-474C-9147-DB755BD3F4D2}" type="slidenum">
              <a:rPr lang="es-ES"/>
              <a:pPr/>
              <a:t>5</a:t>
            </a:fld>
            <a:endParaRPr lang="es-ES"/>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Búsqueda en tries</a:t>
            </a:r>
            <a:endParaRPr lang="en-US" dirty="0"/>
          </a:p>
        </p:txBody>
      </p:sp>
      <p:sp>
        <p:nvSpPr>
          <p:cNvPr id="3" name="Content Placeholder 2"/>
          <p:cNvSpPr>
            <a:spLocks noGrp="1"/>
          </p:cNvSpPr>
          <p:nvPr>
            <p:ph idx="1"/>
          </p:nvPr>
        </p:nvSpPr>
        <p:spPr>
          <a:xfrm>
            <a:off x="457200" y="1066800"/>
            <a:ext cx="8229600" cy="5530552"/>
          </a:xfrm>
        </p:spPr>
        <p:txBody>
          <a:bodyPr>
            <a:normAutofit/>
          </a:bodyPr>
          <a:lstStyle/>
          <a:p>
            <a:r>
              <a:rPr lang="es-ES_tradnl" sz="2800" dirty="0"/>
              <a:t>Representar el siguiente trie utilizando carácter especial de fin de </a:t>
            </a:r>
            <a:r>
              <a:rPr lang="es-ES_tradnl" sz="2800" dirty="0" err="1"/>
              <a:t>string</a:t>
            </a:r>
            <a:r>
              <a:rPr lang="es-ES_tradnl" sz="2800" dirty="0"/>
              <a:t> “*”</a:t>
            </a:r>
          </a:p>
          <a:p>
            <a:r>
              <a:rPr lang="es-ES_tradnl" sz="2800" dirty="0"/>
              <a:t>Buscar en el mismo las siguientes palabras:	“</a:t>
            </a:r>
            <a:r>
              <a:rPr lang="es-ES_tradnl" sz="2800" dirty="0" err="1"/>
              <a:t>seal</a:t>
            </a:r>
            <a:r>
              <a:rPr lang="es-ES_tradnl" sz="2800" dirty="0"/>
              <a:t>”, “</a:t>
            </a:r>
            <a:r>
              <a:rPr lang="es-ES_tradnl" sz="2800" dirty="0" err="1"/>
              <a:t>buy</a:t>
            </a:r>
            <a:r>
              <a:rPr lang="es-ES_tradnl" sz="2800" dirty="0"/>
              <a:t>”, “</a:t>
            </a:r>
            <a:r>
              <a:rPr lang="es-ES_tradnl" sz="2800" dirty="0" err="1"/>
              <a:t>buyer</a:t>
            </a:r>
            <a:r>
              <a:rPr lang="es-ES_tradnl" sz="2800" dirty="0"/>
              <a:t>”,  “head”, “stop</a:t>
            </a:r>
            <a:r>
              <a:rPr lang="en-US" sz="2800" dirty="0"/>
              <a:t>”</a:t>
            </a:r>
          </a:p>
          <a:p>
            <a:r>
              <a:rPr lang="es-ES_tradnl" sz="2800" dirty="0"/>
              <a:t>Indicar todas las palabras del trie que tengan “be” como prefijo. </a:t>
            </a:r>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50</a:t>
            </a:fld>
            <a:endParaRPr lang="es-ES"/>
          </a:p>
        </p:txBody>
      </p:sp>
      <p:pic>
        <p:nvPicPr>
          <p:cNvPr id="8" name="Picture 1"/>
          <p:cNvPicPr>
            <a:picLocks noChangeAspect="1" noChangeArrowheads="1"/>
          </p:cNvPicPr>
          <p:nvPr/>
        </p:nvPicPr>
        <p:blipFill>
          <a:blip r:embed="rId3" cstate="print"/>
          <a:srcRect/>
          <a:stretch>
            <a:fillRect/>
          </a:stretch>
        </p:blipFill>
        <p:spPr bwMode="auto">
          <a:xfrm>
            <a:off x="457200" y="3886199"/>
            <a:ext cx="8229600" cy="2961861"/>
          </a:xfrm>
          <a:prstGeom prst="rect">
            <a:avLst/>
          </a:prstGeom>
          <a:noFill/>
        </p:spPr>
      </p:pic>
    </p:spTree>
    <p:extLst>
      <p:ext uri="{BB962C8B-B14F-4D97-AF65-F5344CB8AC3E}">
        <p14:creationId xmlns:p14="http://schemas.microsoft.com/office/powerpoint/2010/main" val="1544302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_tradnl" sz="4000" dirty="0"/>
              <a:t>Inserción en tries</a:t>
            </a:r>
            <a:endParaRPr lang="en-US" sz="4000" dirty="0"/>
          </a:p>
        </p:txBody>
      </p:sp>
      <p:sp>
        <p:nvSpPr>
          <p:cNvPr id="3" name="Content Placeholder 2"/>
          <p:cNvSpPr>
            <a:spLocks noGrp="1"/>
          </p:cNvSpPr>
          <p:nvPr>
            <p:ph idx="1"/>
          </p:nvPr>
        </p:nvSpPr>
        <p:spPr>
          <a:xfrm>
            <a:off x="457200" y="1143000"/>
            <a:ext cx="8534400" cy="5454352"/>
          </a:xfrm>
        </p:spPr>
        <p:txBody>
          <a:bodyPr>
            <a:normAutofit fontScale="92500" lnSpcReduction="20000"/>
          </a:bodyPr>
          <a:lstStyle/>
          <a:p>
            <a:r>
              <a:rPr lang="en-US" b="1" dirty="0" err="1"/>
              <a:t>Objetivo</a:t>
            </a:r>
            <a:r>
              <a:rPr lang="en-US" dirty="0"/>
              <a:t>: </a:t>
            </a:r>
            <a:r>
              <a:rPr lang="en-US" dirty="0" err="1"/>
              <a:t>Insertar</a:t>
            </a:r>
            <a:r>
              <a:rPr lang="en-US" dirty="0"/>
              <a:t> </a:t>
            </a:r>
            <a:r>
              <a:rPr lang="en-US" dirty="0" err="1"/>
              <a:t>las</a:t>
            </a:r>
            <a:r>
              <a:rPr lang="en-US" dirty="0"/>
              <a:t> strings </a:t>
            </a:r>
            <a:r>
              <a:rPr lang="en-US" dirty="0" err="1"/>
              <a:t>una</a:t>
            </a:r>
            <a:r>
              <a:rPr lang="en-US" dirty="0"/>
              <a:t> a la </a:t>
            </a:r>
            <a:r>
              <a:rPr lang="en-US" dirty="0" err="1"/>
              <a:t>vez</a:t>
            </a:r>
            <a:r>
              <a:rPr lang="en-US" dirty="0"/>
              <a:t>.</a:t>
            </a:r>
          </a:p>
          <a:p>
            <a:r>
              <a:rPr lang="en-US" b="1" dirty="0" err="1"/>
              <a:t>Condición</a:t>
            </a:r>
            <a:r>
              <a:rPr lang="en-US" dirty="0"/>
              <a:t>: </a:t>
            </a:r>
            <a:r>
              <a:rPr lang="en-US" dirty="0" err="1"/>
              <a:t>Ninguna</a:t>
            </a:r>
            <a:r>
              <a:rPr lang="en-US" dirty="0"/>
              <a:t> string de S </a:t>
            </a:r>
            <a:r>
              <a:rPr lang="en-US" dirty="0" err="1"/>
              <a:t>es</a:t>
            </a:r>
            <a:r>
              <a:rPr lang="en-US" dirty="0"/>
              <a:t> </a:t>
            </a:r>
            <a:r>
              <a:rPr lang="en-US" dirty="0" err="1"/>
              <a:t>prefijo</a:t>
            </a:r>
            <a:r>
              <a:rPr lang="en-US" dirty="0"/>
              <a:t> de </a:t>
            </a:r>
            <a:r>
              <a:rPr lang="en-US" dirty="0" err="1"/>
              <a:t>otra</a:t>
            </a:r>
            <a:endParaRPr lang="en-US" dirty="0"/>
          </a:p>
          <a:p>
            <a:pPr lvl="1"/>
            <a:r>
              <a:rPr lang="es-ES_tradnl" b="1" dirty="0"/>
              <a:t>Siempre se puede satisfacer esta condición, agregando un carácter especial al final de cada </a:t>
            </a:r>
            <a:r>
              <a:rPr lang="es-ES_tradnl" b="1" dirty="0" err="1"/>
              <a:t>string</a:t>
            </a:r>
            <a:r>
              <a:rPr lang="es-ES_tradnl" b="1" dirty="0"/>
              <a:t>. (</a:t>
            </a:r>
            <a:r>
              <a:rPr lang="es-ES_tradnl" b="1" dirty="0" err="1"/>
              <a:t>ej</a:t>
            </a:r>
            <a:r>
              <a:rPr lang="es-ES_tradnl" b="1" dirty="0"/>
              <a:t>: “*”)</a:t>
            </a:r>
          </a:p>
          <a:p>
            <a:r>
              <a:rPr lang="en-US" b="1" dirty="0" err="1"/>
              <a:t>Insertar</a:t>
            </a:r>
            <a:r>
              <a:rPr lang="en-US" b="1" dirty="0"/>
              <a:t> </a:t>
            </a:r>
            <a:r>
              <a:rPr lang="en-US" b="1" dirty="0" err="1"/>
              <a:t>una</a:t>
            </a:r>
            <a:r>
              <a:rPr lang="en-US" b="1" dirty="0"/>
              <a:t> string X</a:t>
            </a:r>
            <a:r>
              <a:rPr lang="en-US" dirty="0"/>
              <a:t>: </a:t>
            </a:r>
            <a:r>
              <a:rPr lang="en-US" dirty="0" err="1"/>
              <a:t>primero</a:t>
            </a:r>
            <a:r>
              <a:rPr lang="en-US" dirty="0"/>
              <a:t> </a:t>
            </a:r>
            <a:r>
              <a:rPr lang="en-US" dirty="0" err="1"/>
              <a:t>tratamos</a:t>
            </a:r>
            <a:r>
              <a:rPr lang="en-US" dirty="0"/>
              <a:t> de </a:t>
            </a:r>
            <a:r>
              <a:rPr lang="en-US" dirty="0" err="1"/>
              <a:t>recorrer</a:t>
            </a:r>
            <a:r>
              <a:rPr lang="en-US" dirty="0"/>
              <a:t> el </a:t>
            </a:r>
            <a:r>
              <a:rPr lang="en-US" dirty="0" err="1"/>
              <a:t>camino</a:t>
            </a:r>
            <a:r>
              <a:rPr lang="en-US" dirty="0"/>
              <a:t> </a:t>
            </a:r>
            <a:r>
              <a:rPr lang="en-US" dirty="0" err="1"/>
              <a:t>asociado</a:t>
            </a:r>
            <a:r>
              <a:rPr lang="en-US" dirty="0"/>
              <a:t> con X en T. </a:t>
            </a:r>
          </a:p>
          <a:p>
            <a:r>
              <a:rPr lang="en-US" b="1" dirty="0"/>
              <a:t>X</a:t>
            </a:r>
            <a:r>
              <a:rPr lang="en-US" dirty="0"/>
              <a:t> no </a:t>
            </a:r>
            <a:r>
              <a:rPr lang="en-US" dirty="0" err="1"/>
              <a:t>está</a:t>
            </a:r>
            <a:r>
              <a:rPr lang="en-US" dirty="0"/>
              <a:t> en </a:t>
            </a:r>
            <a:r>
              <a:rPr lang="en-US" b="1" dirty="0"/>
              <a:t>T :</a:t>
            </a:r>
            <a:r>
              <a:rPr lang="en-US" dirty="0"/>
              <a:t> </a:t>
            </a:r>
            <a:r>
              <a:rPr lang="en-US" dirty="0" err="1"/>
              <a:t>pararemos</a:t>
            </a:r>
            <a:r>
              <a:rPr lang="en-US" dirty="0"/>
              <a:t> en un </a:t>
            </a:r>
            <a:r>
              <a:rPr lang="en-US" dirty="0" err="1"/>
              <a:t>nodo</a:t>
            </a:r>
            <a:r>
              <a:rPr lang="en-US" dirty="0"/>
              <a:t> </a:t>
            </a:r>
            <a:r>
              <a:rPr lang="en-US" dirty="0" err="1"/>
              <a:t>interno</a:t>
            </a:r>
            <a:r>
              <a:rPr lang="en-US" dirty="0"/>
              <a:t> </a:t>
            </a:r>
            <a:r>
              <a:rPr lang="en-US" b="1" dirty="0"/>
              <a:t>v</a:t>
            </a:r>
            <a:r>
              <a:rPr lang="en-US" dirty="0"/>
              <a:t>. </a:t>
            </a:r>
          </a:p>
          <a:p>
            <a:r>
              <a:rPr lang="en-US" dirty="0" err="1"/>
              <a:t>Crear</a:t>
            </a:r>
            <a:r>
              <a:rPr lang="en-US" dirty="0"/>
              <a:t> </a:t>
            </a:r>
            <a:r>
              <a:rPr lang="en-US" dirty="0" err="1"/>
              <a:t>nueva</a:t>
            </a:r>
            <a:r>
              <a:rPr lang="en-US" dirty="0"/>
              <a:t> </a:t>
            </a:r>
            <a:r>
              <a:rPr lang="en-US" dirty="0" err="1"/>
              <a:t>cadena</a:t>
            </a:r>
            <a:r>
              <a:rPr lang="en-US" dirty="0"/>
              <a:t> de </a:t>
            </a:r>
            <a:r>
              <a:rPr lang="en-US" dirty="0" err="1"/>
              <a:t>nodos</a:t>
            </a:r>
            <a:r>
              <a:rPr lang="en-US" dirty="0"/>
              <a:t> </a:t>
            </a:r>
            <a:r>
              <a:rPr lang="en-US" dirty="0" err="1"/>
              <a:t>descendientes</a:t>
            </a:r>
            <a:r>
              <a:rPr lang="en-US" dirty="0"/>
              <a:t> de v  para </a:t>
            </a:r>
            <a:r>
              <a:rPr lang="en-US" dirty="0" err="1"/>
              <a:t>almacenar</a:t>
            </a:r>
            <a:r>
              <a:rPr lang="en-US" dirty="0"/>
              <a:t> los </a:t>
            </a:r>
            <a:r>
              <a:rPr lang="en-US" dirty="0" err="1"/>
              <a:t>restantes</a:t>
            </a:r>
            <a:r>
              <a:rPr lang="en-US" dirty="0"/>
              <a:t> </a:t>
            </a:r>
            <a:r>
              <a:rPr lang="en-US" dirty="0" err="1"/>
              <a:t>caracteres</a:t>
            </a:r>
            <a:r>
              <a:rPr lang="en-US" dirty="0"/>
              <a:t> de X. </a:t>
            </a:r>
          </a:p>
          <a:p>
            <a:r>
              <a:rPr lang="en-US" b="1" dirty="0" err="1"/>
              <a:t>Tiempo</a:t>
            </a:r>
            <a:r>
              <a:rPr lang="en-US" dirty="0"/>
              <a:t> para </a:t>
            </a:r>
            <a:r>
              <a:rPr lang="en-US" dirty="0" err="1"/>
              <a:t>insertar</a:t>
            </a:r>
            <a:r>
              <a:rPr lang="en-US" dirty="0"/>
              <a:t> X : </a:t>
            </a:r>
            <a:r>
              <a:rPr lang="en-US" b="1" dirty="0"/>
              <a:t>O(d*m)</a:t>
            </a:r>
            <a:r>
              <a:rPr lang="en-US" dirty="0"/>
              <a:t> – </a:t>
            </a:r>
            <a:r>
              <a:rPr lang="en-US" b="1" dirty="0"/>
              <a:t>m</a:t>
            </a:r>
            <a:r>
              <a:rPr lang="en-US" dirty="0"/>
              <a:t> </a:t>
            </a:r>
            <a:r>
              <a:rPr lang="en-US" dirty="0" err="1"/>
              <a:t>es</a:t>
            </a:r>
            <a:r>
              <a:rPr lang="en-US" dirty="0"/>
              <a:t> el largo de </a:t>
            </a:r>
            <a:r>
              <a:rPr lang="en-US" b="1" dirty="0"/>
              <a:t>X </a:t>
            </a:r>
            <a:r>
              <a:rPr lang="en-US" dirty="0"/>
              <a:t>y </a:t>
            </a:r>
            <a:r>
              <a:rPr lang="en-US" b="1" dirty="0"/>
              <a:t>d</a:t>
            </a:r>
            <a:r>
              <a:rPr lang="en-US" dirty="0"/>
              <a:t> </a:t>
            </a:r>
            <a:r>
              <a:rPr lang="en-US" dirty="0" err="1"/>
              <a:t>es</a:t>
            </a:r>
            <a:r>
              <a:rPr lang="en-US" dirty="0"/>
              <a:t> el </a:t>
            </a:r>
            <a:r>
              <a:rPr lang="en-US" dirty="0" err="1"/>
              <a:t>tamaño</a:t>
            </a:r>
            <a:r>
              <a:rPr lang="en-US" dirty="0"/>
              <a:t> del </a:t>
            </a:r>
            <a:r>
              <a:rPr lang="en-US" dirty="0" err="1"/>
              <a:t>alfabeto</a:t>
            </a:r>
            <a:r>
              <a:rPr lang="en-US" dirty="0"/>
              <a:t> –</a:t>
            </a:r>
          </a:p>
          <a:p>
            <a:r>
              <a:rPr lang="en-US" b="1" dirty="0" err="1"/>
              <a:t>Construcción</a:t>
            </a:r>
            <a:r>
              <a:rPr lang="en-US" b="1" dirty="0"/>
              <a:t> del </a:t>
            </a:r>
            <a:r>
              <a:rPr lang="en-US" b="1" dirty="0" err="1"/>
              <a:t>trie</a:t>
            </a:r>
            <a:r>
              <a:rPr lang="en-US" b="1" dirty="0"/>
              <a:t> </a:t>
            </a:r>
            <a:r>
              <a:rPr lang="en-US" b="1" dirty="0" err="1"/>
              <a:t>entero</a:t>
            </a:r>
            <a:r>
              <a:rPr lang="en-US" b="1" dirty="0"/>
              <a:t>:  O(d*n), </a:t>
            </a:r>
            <a:r>
              <a:rPr lang="en-US" dirty="0"/>
              <a:t>- </a:t>
            </a:r>
            <a:r>
              <a:rPr lang="en-US" b="1" dirty="0"/>
              <a:t>n</a:t>
            </a:r>
            <a:r>
              <a:rPr lang="en-US" dirty="0"/>
              <a:t>  largo total de </a:t>
            </a:r>
            <a:r>
              <a:rPr lang="en-US" dirty="0" err="1"/>
              <a:t>todas</a:t>
            </a:r>
            <a:r>
              <a:rPr lang="en-US" dirty="0"/>
              <a:t> las strings de S</a:t>
            </a:r>
          </a:p>
          <a:p>
            <a:endParaRPr lang="en-US" dirty="0"/>
          </a:p>
          <a:p>
            <a:endParaRPr lang="en-US" dirty="0"/>
          </a:p>
        </p:txBody>
      </p:sp>
      <p:sp>
        <p:nvSpPr>
          <p:cNvPr id="4" name="Footer Placeholder 3"/>
          <p:cNvSpPr>
            <a:spLocks noGrp="1"/>
          </p:cNvSpPr>
          <p:nvPr>
            <p:ph type="ftr" sz="quarter" idx="11"/>
          </p:nvPr>
        </p:nvSpPr>
        <p:spPr/>
        <p:txBody>
          <a:bodyPr/>
          <a:lstStyle/>
          <a:p>
            <a:r>
              <a:rPr lang="es-ES"/>
              <a:t>Algoritmos y Estructuras de Datos II</a:t>
            </a:r>
            <a:endParaRPr lang="es-ES" dirty="0"/>
          </a:p>
        </p:txBody>
      </p:sp>
      <p:sp>
        <p:nvSpPr>
          <p:cNvPr id="5" name="Slide Number Placeholder 4"/>
          <p:cNvSpPr>
            <a:spLocks noGrp="1"/>
          </p:cNvSpPr>
          <p:nvPr>
            <p:ph type="sldNum" sz="quarter" idx="12"/>
          </p:nvPr>
        </p:nvSpPr>
        <p:spPr/>
        <p:txBody>
          <a:bodyPr/>
          <a:lstStyle/>
          <a:p>
            <a:fld id="{081EA851-BE6E-4430-8045-1C73B9CDA503}" type="slidenum">
              <a:rPr lang="es-ES" smtClean="0"/>
              <a:pPr/>
              <a:t>51</a:t>
            </a:fld>
            <a:endParaRPr lang="es-ES"/>
          </a:p>
        </p:txBody>
      </p:sp>
    </p:spTree>
    <p:extLst>
      <p:ext uri="{BB962C8B-B14F-4D97-AF65-F5344CB8AC3E}">
        <p14:creationId xmlns:p14="http://schemas.microsoft.com/office/powerpoint/2010/main" val="39220789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cstate="print"/>
          <a:srcRect/>
          <a:stretch>
            <a:fillRect/>
          </a:stretch>
        </p:blipFill>
        <p:spPr bwMode="auto">
          <a:xfrm>
            <a:off x="381000" y="3124200"/>
            <a:ext cx="8382000" cy="3343786"/>
          </a:xfrm>
          <a:prstGeom prst="rect">
            <a:avLst/>
          </a:prstGeom>
          <a:noFill/>
        </p:spPr>
      </p:pic>
      <p:sp>
        <p:nvSpPr>
          <p:cNvPr id="2" name="Title 1"/>
          <p:cNvSpPr>
            <a:spLocks noGrp="1"/>
          </p:cNvSpPr>
          <p:nvPr>
            <p:ph type="title"/>
          </p:nvPr>
        </p:nvSpPr>
        <p:spPr>
          <a:xfrm>
            <a:off x="457200" y="0"/>
            <a:ext cx="6491064" cy="1066800"/>
          </a:xfrm>
        </p:spPr>
        <p:txBody>
          <a:bodyPr/>
          <a:lstStyle/>
          <a:p>
            <a:r>
              <a:rPr lang="es-ES_tradnl" dirty="0"/>
              <a:t>Inserción en tries</a:t>
            </a:r>
            <a:endParaRPr lang="en-US" dirty="0"/>
          </a:p>
        </p:txBody>
      </p:sp>
      <p:sp>
        <p:nvSpPr>
          <p:cNvPr id="3" name="Content Placeholder 2"/>
          <p:cNvSpPr>
            <a:spLocks noGrp="1"/>
          </p:cNvSpPr>
          <p:nvPr>
            <p:ph idx="1"/>
          </p:nvPr>
        </p:nvSpPr>
        <p:spPr>
          <a:xfrm>
            <a:off x="457200" y="914400"/>
            <a:ext cx="8229600" cy="2133600"/>
          </a:xfrm>
        </p:spPr>
        <p:txBody>
          <a:bodyPr>
            <a:normAutofit lnSpcReduction="10000"/>
          </a:bodyPr>
          <a:lstStyle/>
          <a:p>
            <a:r>
              <a:rPr lang="es-ES_tradnl" dirty="0"/>
              <a:t>Representar el siguiente </a:t>
            </a:r>
            <a:r>
              <a:rPr lang="es-ES_tradnl" dirty="0" err="1"/>
              <a:t>trie</a:t>
            </a:r>
            <a:r>
              <a:rPr lang="es-ES_tradnl" dirty="0"/>
              <a:t> utilizando carácter especial de fin de </a:t>
            </a:r>
            <a:r>
              <a:rPr lang="es-ES_tradnl" dirty="0" err="1"/>
              <a:t>string</a:t>
            </a:r>
            <a:r>
              <a:rPr lang="es-ES_tradnl" dirty="0"/>
              <a:t> </a:t>
            </a:r>
            <a:r>
              <a:rPr lang="es-ES_tradnl" b="1" dirty="0"/>
              <a:t>“*”</a:t>
            </a:r>
          </a:p>
          <a:p>
            <a:r>
              <a:rPr lang="es-ES_tradnl" dirty="0"/>
              <a:t>Insertar las siguientes palabras:	</a:t>
            </a:r>
          </a:p>
          <a:p>
            <a:pPr lvl="1"/>
            <a:r>
              <a:rPr lang="es-ES_tradnl" dirty="0"/>
              <a:t>“beat”, “</a:t>
            </a:r>
            <a:r>
              <a:rPr lang="es-ES_tradnl" dirty="0" err="1"/>
              <a:t>seat</a:t>
            </a:r>
            <a:r>
              <a:rPr lang="es-ES_tradnl" dirty="0"/>
              <a:t>”, “</a:t>
            </a:r>
            <a:r>
              <a:rPr lang="es-ES_tradnl" dirty="0" err="1"/>
              <a:t>buyer</a:t>
            </a:r>
            <a:r>
              <a:rPr lang="es-ES_tradnl" dirty="0"/>
              <a:t>”,  “head”, “</a:t>
            </a:r>
            <a:r>
              <a:rPr lang="es-ES_tradnl" dirty="0" err="1"/>
              <a:t>heal</a:t>
            </a:r>
            <a:r>
              <a:rPr lang="es-ES_tradnl" dirty="0"/>
              <a:t>”, “sea”</a:t>
            </a:r>
            <a:endParaRPr lang="en-US"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52</a:t>
            </a:fld>
            <a:endParaRPr lang="es-ES"/>
          </a:p>
        </p:txBody>
      </p:sp>
    </p:spTree>
    <p:extLst>
      <p:ext uri="{BB962C8B-B14F-4D97-AF65-F5344CB8AC3E}">
        <p14:creationId xmlns:p14="http://schemas.microsoft.com/office/powerpoint/2010/main" val="2890441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5A34-7479-4038-AC5D-9ADF452E5342}"/>
              </a:ext>
            </a:extLst>
          </p:cNvPr>
          <p:cNvSpPr>
            <a:spLocks noGrp="1"/>
          </p:cNvSpPr>
          <p:nvPr>
            <p:ph type="title"/>
          </p:nvPr>
        </p:nvSpPr>
        <p:spPr>
          <a:xfrm>
            <a:off x="152400" y="0"/>
            <a:ext cx="7543800" cy="1417638"/>
          </a:xfrm>
        </p:spPr>
        <p:txBody>
          <a:bodyPr>
            <a:normAutofit fontScale="90000"/>
          </a:bodyPr>
          <a:lstStyle/>
          <a:p>
            <a:r>
              <a:rPr lang="en-US" dirty="0"/>
              <a:t>Para </a:t>
            </a:r>
            <a:r>
              <a:rPr lang="en-US" dirty="0" err="1"/>
              <a:t>cada</a:t>
            </a:r>
            <a:r>
              <a:rPr lang="en-US" dirty="0"/>
              <a:t> </a:t>
            </a:r>
            <a:r>
              <a:rPr lang="en-US" dirty="0" err="1"/>
              <a:t>alfabeto</a:t>
            </a:r>
            <a:r>
              <a:rPr lang="en-US" dirty="0"/>
              <a:t> una </a:t>
            </a:r>
            <a:r>
              <a:rPr lang="en-US" dirty="0" err="1"/>
              <a:t>representación</a:t>
            </a:r>
            <a:r>
              <a:rPr lang="en-US" dirty="0"/>
              <a:t>… ¿</a:t>
            </a:r>
            <a:r>
              <a:rPr lang="en-US" dirty="0" err="1"/>
              <a:t>cómo</a:t>
            </a:r>
            <a:r>
              <a:rPr lang="en-US" dirty="0"/>
              <a:t> </a:t>
            </a:r>
            <a:r>
              <a:rPr lang="en-US" dirty="0" err="1"/>
              <a:t>realizamos</a:t>
            </a:r>
            <a:r>
              <a:rPr lang="en-US" dirty="0"/>
              <a:t> “</a:t>
            </a:r>
            <a:r>
              <a:rPr lang="en-US" dirty="0" err="1"/>
              <a:t>obtenerHijo</a:t>
            </a:r>
            <a:r>
              <a:rPr lang="en-US" dirty="0"/>
              <a:t>(</a:t>
            </a:r>
            <a:r>
              <a:rPr lang="en-US" dirty="0" err="1"/>
              <a:t>caracter</a:t>
            </a:r>
            <a:r>
              <a:rPr lang="en-US" dirty="0"/>
              <a:t>)”?</a:t>
            </a:r>
            <a:endParaRPr lang="es-ES" dirty="0"/>
          </a:p>
        </p:txBody>
      </p:sp>
      <p:sp>
        <p:nvSpPr>
          <p:cNvPr id="3" name="Content Placeholder 2">
            <a:extLst>
              <a:ext uri="{FF2B5EF4-FFF2-40B4-BE49-F238E27FC236}">
                <a16:creationId xmlns:a16="http://schemas.microsoft.com/office/drawing/2014/main" id="{0FC13CF3-BEDE-426C-A7B7-CAE4E3DE7E8B}"/>
              </a:ext>
            </a:extLst>
          </p:cNvPr>
          <p:cNvSpPr>
            <a:spLocks noGrp="1"/>
          </p:cNvSpPr>
          <p:nvPr>
            <p:ph idx="1"/>
          </p:nvPr>
        </p:nvSpPr>
        <p:spPr>
          <a:xfrm>
            <a:off x="457200" y="1600200"/>
            <a:ext cx="8229600" cy="5257800"/>
          </a:xfrm>
        </p:spPr>
        <p:txBody>
          <a:bodyPr>
            <a:normAutofit fontScale="85000" lnSpcReduction="10000"/>
          </a:bodyPr>
          <a:lstStyle/>
          <a:p>
            <a:r>
              <a:rPr lang="en-US" dirty="0"/>
              <a:t>Griego</a:t>
            </a:r>
          </a:p>
          <a:p>
            <a:pPr lvl="1"/>
            <a:r>
              <a:rPr lang="en-US" dirty="0"/>
              <a:t>“</a:t>
            </a:r>
            <a:r>
              <a:rPr lang="el-GR" b="0" i="1" dirty="0">
                <a:solidFill>
                  <a:srgbClr val="222222"/>
                </a:solidFill>
                <a:effectLst/>
                <a:latin typeface="arial" panose="020B0604020202020204" pitchFamily="34" charset="0"/>
              </a:rPr>
              <a:t>αλγόριθμοι</a:t>
            </a:r>
            <a:r>
              <a:rPr lang="en-US" b="0" i="0" dirty="0">
                <a:solidFill>
                  <a:srgbClr val="222222"/>
                </a:solidFill>
                <a:effectLst/>
                <a:latin typeface="arial" panose="020B0604020202020204" pitchFamily="34" charset="0"/>
              </a:rPr>
              <a:t>”</a:t>
            </a:r>
            <a:endParaRPr lang="en-US" dirty="0"/>
          </a:p>
          <a:p>
            <a:r>
              <a:rPr lang="en-US" dirty="0" err="1"/>
              <a:t>a..z</a:t>
            </a:r>
            <a:r>
              <a:rPr lang="en-US" dirty="0"/>
              <a:t> (</a:t>
            </a:r>
            <a:r>
              <a:rPr lang="en-US" dirty="0" err="1"/>
              <a:t>en</a:t>
            </a:r>
            <a:r>
              <a:rPr lang="en-US" dirty="0"/>
              <a:t> </a:t>
            </a:r>
            <a:r>
              <a:rPr lang="en-US" dirty="0" err="1"/>
              <a:t>inglés</a:t>
            </a:r>
            <a:r>
              <a:rPr lang="en-US" dirty="0"/>
              <a:t>, </a:t>
            </a:r>
            <a:r>
              <a:rPr lang="en-US" dirty="0" err="1"/>
              <a:t>minúsculas</a:t>
            </a:r>
            <a:r>
              <a:rPr lang="en-US" dirty="0"/>
              <a:t>, 26 </a:t>
            </a:r>
            <a:r>
              <a:rPr lang="en-US" dirty="0" err="1"/>
              <a:t>letras</a:t>
            </a:r>
            <a:r>
              <a:rPr lang="en-US" dirty="0"/>
              <a:t>)</a:t>
            </a:r>
          </a:p>
          <a:p>
            <a:pPr lvl="1"/>
            <a:r>
              <a:rPr lang="en-US" i="1" dirty="0"/>
              <a:t>“</a:t>
            </a:r>
            <a:r>
              <a:rPr lang="en-US" i="1" dirty="0" err="1"/>
              <a:t>alabastro</a:t>
            </a:r>
            <a:r>
              <a:rPr lang="en-US" i="1" dirty="0"/>
              <a:t>”</a:t>
            </a:r>
          </a:p>
          <a:p>
            <a:r>
              <a:rPr lang="en-US" dirty="0" err="1"/>
              <a:t>Alfabeto</a:t>
            </a:r>
            <a:r>
              <a:rPr lang="en-US" dirty="0"/>
              <a:t> </a:t>
            </a:r>
            <a:r>
              <a:rPr lang="en-US" dirty="0" err="1"/>
              <a:t>español</a:t>
            </a:r>
            <a:r>
              <a:rPr lang="en-US" dirty="0"/>
              <a:t> </a:t>
            </a:r>
            <a:r>
              <a:rPr lang="en-US" dirty="0" err="1"/>
              <a:t>estándar</a:t>
            </a:r>
            <a:endParaRPr lang="en-US" dirty="0"/>
          </a:p>
          <a:p>
            <a:pPr lvl="1"/>
            <a:r>
              <a:rPr lang="en-US" dirty="0"/>
              <a:t>“</a:t>
            </a:r>
            <a:r>
              <a:rPr lang="en-US" i="1" dirty="0" err="1"/>
              <a:t>Mañanitas</a:t>
            </a:r>
            <a:r>
              <a:rPr lang="en-US" i="1" dirty="0"/>
              <a:t>”</a:t>
            </a:r>
            <a:endParaRPr lang="en-US" dirty="0"/>
          </a:p>
          <a:p>
            <a:r>
              <a:rPr lang="en-US" dirty="0"/>
              <a:t>Bases </a:t>
            </a:r>
            <a:r>
              <a:rPr lang="en-US" dirty="0" err="1"/>
              <a:t>nitrogenadas</a:t>
            </a:r>
            <a:r>
              <a:rPr lang="en-US" dirty="0"/>
              <a:t> de </a:t>
            </a:r>
            <a:r>
              <a:rPr lang="en-US" dirty="0" err="1"/>
              <a:t>cadenas</a:t>
            </a:r>
            <a:r>
              <a:rPr lang="en-US" dirty="0"/>
              <a:t> </a:t>
            </a:r>
            <a:r>
              <a:rPr lang="en-US" dirty="0" err="1"/>
              <a:t>genómicas</a:t>
            </a:r>
            <a:r>
              <a:rPr lang="en-US" dirty="0"/>
              <a:t> </a:t>
            </a:r>
          </a:p>
          <a:p>
            <a:pPr lvl="1"/>
            <a:r>
              <a:rPr lang="en-US" dirty="0"/>
              <a:t>“TACGAACCGAGCATTAACAGT”</a:t>
            </a:r>
          </a:p>
          <a:p>
            <a:r>
              <a:rPr lang="en-US" dirty="0" err="1"/>
              <a:t>Números</a:t>
            </a:r>
            <a:r>
              <a:rPr lang="en-US" dirty="0"/>
              <a:t> </a:t>
            </a:r>
            <a:r>
              <a:rPr lang="en-US" dirty="0" err="1"/>
              <a:t>telefónicos</a:t>
            </a:r>
            <a:r>
              <a:rPr lang="en-US" dirty="0"/>
              <a:t> (Código de </a:t>
            </a:r>
            <a:r>
              <a:rPr lang="en-US" dirty="0" err="1"/>
              <a:t>país</a:t>
            </a:r>
            <a:r>
              <a:rPr lang="en-US" dirty="0"/>
              <a:t>, Código de ciudad, Código de </a:t>
            </a:r>
            <a:r>
              <a:rPr lang="en-US" dirty="0" err="1"/>
              <a:t>área</a:t>
            </a:r>
            <a:r>
              <a:rPr lang="en-US" dirty="0"/>
              <a:t>, </a:t>
            </a:r>
            <a:r>
              <a:rPr lang="en-US" dirty="0" err="1"/>
              <a:t>número</a:t>
            </a:r>
            <a:r>
              <a:rPr lang="en-US" dirty="0"/>
              <a:t>) {0,1,…9)</a:t>
            </a:r>
          </a:p>
          <a:p>
            <a:pPr lvl="1"/>
            <a:r>
              <a:rPr lang="en-US" dirty="0"/>
              <a:t>+598 2 487 2717</a:t>
            </a:r>
          </a:p>
          <a:p>
            <a:r>
              <a:rPr lang="en-US" dirty="0" err="1"/>
              <a:t>Codificación</a:t>
            </a:r>
            <a:r>
              <a:rPr lang="en-US" dirty="0"/>
              <a:t> </a:t>
            </a:r>
            <a:r>
              <a:rPr lang="en-US" dirty="0" err="1"/>
              <a:t>moderna</a:t>
            </a:r>
            <a:r>
              <a:rPr lang="en-US" dirty="0"/>
              <a:t> universal de </a:t>
            </a:r>
            <a:r>
              <a:rPr lang="en-US" dirty="0" err="1"/>
              <a:t>caracteres</a:t>
            </a:r>
            <a:r>
              <a:rPr lang="en-US" dirty="0"/>
              <a:t> </a:t>
            </a:r>
            <a:r>
              <a:rPr lang="en-US" b="1" i="1" dirty="0"/>
              <a:t>UNICODE</a:t>
            </a:r>
          </a:p>
        </p:txBody>
      </p:sp>
    </p:spTree>
    <p:extLst>
      <p:ext uri="{BB962C8B-B14F-4D97-AF65-F5344CB8AC3E}">
        <p14:creationId xmlns:p14="http://schemas.microsoft.com/office/powerpoint/2010/main" val="1570716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7910-037B-4049-9A0F-B0122D19F1DA}"/>
              </a:ext>
            </a:extLst>
          </p:cNvPr>
          <p:cNvSpPr>
            <a:spLocks noGrp="1"/>
          </p:cNvSpPr>
          <p:nvPr>
            <p:ph type="title"/>
          </p:nvPr>
        </p:nvSpPr>
        <p:spPr/>
        <p:txBody>
          <a:bodyPr/>
          <a:lstStyle/>
          <a:p>
            <a:r>
              <a:rPr lang="en-US" dirty="0" err="1"/>
              <a:t>Representación</a:t>
            </a:r>
            <a:r>
              <a:rPr lang="en-US" dirty="0"/>
              <a:t> del </a:t>
            </a:r>
            <a:r>
              <a:rPr lang="en-US" dirty="0" err="1"/>
              <a:t>nodo</a:t>
            </a:r>
            <a:r>
              <a:rPr lang="en-US" dirty="0"/>
              <a:t> del </a:t>
            </a:r>
            <a:r>
              <a:rPr lang="en-US" dirty="0" err="1"/>
              <a:t>trie</a:t>
            </a:r>
            <a:r>
              <a:rPr lang="en-US" dirty="0"/>
              <a:t>…?</a:t>
            </a:r>
          </a:p>
        </p:txBody>
      </p:sp>
      <p:sp>
        <p:nvSpPr>
          <p:cNvPr id="3" name="Content Placeholder 2">
            <a:extLst>
              <a:ext uri="{FF2B5EF4-FFF2-40B4-BE49-F238E27FC236}">
                <a16:creationId xmlns:a16="http://schemas.microsoft.com/office/drawing/2014/main" id="{3C3D10E6-B070-4D75-B33C-FF69D463616D}"/>
              </a:ext>
            </a:extLst>
          </p:cNvPr>
          <p:cNvSpPr>
            <a:spLocks noGrp="1"/>
          </p:cNvSpPr>
          <p:nvPr>
            <p:ph idx="1"/>
          </p:nvPr>
        </p:nvSpPr>
        <p:spPr>
          <a:xfrm>
            <a:off x="228600" y="1295400"/>
            <a:ext cx="8915400" cy="5301952"/>
          </a:xfrm>
        </p:spPr>
        <p:txBody>
          <a:bodyPr>
            <a:normAutofit fontScale="92500" lnSpcReduction="10000"/>
          </a:bodyPr>
          <a:lstStyle/>
          <a:p>
            <a:r>
              <a:rPr lang="es-ES" dirty="0"/>
              <a:t>Cada nodo puede tener hasta </a:t>
            </a:r>
            <a:r>
              <a:rPr lang="es-ES" b="1" i="1" dirty="0"/>
              <a:t>d</a:t>
            </a:r>
            <a:r>
              <a:rPr lang="es-ES" dirty="0"/>
              <a:t> (tamaño del alfabeto) subárboles, o sea, hasta </a:t>
            </a:r>
            <a:r>
              <a:rPr lang="es-ES" b="1" i="1" dirty="0"/>
              <a:t>d</a:t>
            </a:r>
            <a:r>
              <a:rPr lang="es-ES" i="1" dirty="0"/>
              <a:t> </a:t>
            </a:r>
            <a:r>
              <a:rPr lang="es-ES" dirty="0"/>
              <a:t>referencias a nodos trie (una para cada posible </a:t>
            </a:r>
            <a:r>
              <a:rPr lang="es-ES" dirty="0" err="1"/>
              <a:t>caracter</a:t>
            </a:r>
            <a:r>
              <a:rPr lang="es-ES" dirty="0"/>
              <a:t> del alfabeto)</a:t>
            </a:r>
          </a:p>
          <a:p>
            <a:r>
              <a:rPr lang="es-ES" dirty="0"/>
              <a:t>La forma en que realizamos esta representación impacta en el consumo de memoria….</a:t>
            </a:r>
          </a:p>
          <a:p>
            <a:r>
              <a:rPr lang="es-ES" dirty="0"/>
              <a:t>Operativamente, lo que nos interesa es, dado un carácter del alfabeto, obtener la referencia al subárbol correspondiente (si existe)</a:t>
            </a:r>
          </a:p>
          <a:p>
            <a:pPr marL="0" indent="0" algn="ctr">
              <a:buNone/>
            </a:pPr>
            <a:r>
              <a:rPr lang="es-ES" b="1" i="1" dirty="0" err="1"/>
              <a:t>TnodoTrie</a:t>
            </a:r>
            <a:r>
              <a:rPr lang="es-ES" b="1" i="1" dirty="0"/>
              <a:t> hijo = </a:t>
            </a:r>
            <a:r>
              <a:rPr lang="es-ES" b="1" i="1" dirty="0" err="1"/>
              <a:t>obtenerHijo</a:t>
            </a:r>
            <a:r>
              <a:rPr lang="es-ES" b="1" i="1" dirty="0"/>
              <a:t> (</a:t>
            </a:r>
            <a:r>
              <a:rPr lang="es-ES" b="1" i="1" dirty="0" err="1"/>
              <a:t>caracter</a:t>
            </a:r>
            <a:r>
              <a:rPr lang="es-ES" b="1" i="1" dirty="0"/>
              <a:t>)</a:t>
            </a:r>
          </a:p>
          <a:p>
            <a:r>
              <a:rPr lang="es-ES" i="1" dirty="0"/>
              <a:t>Mapas </a:t>
            </a:r>
            <a:r>
              <a:rPr lang="en-US" i="1" dirty="0"/>
              <a:t>&lt;</a:t>
            </a:r>
            <a:r>
              <a:rPr lang="en-US" i="1" dirty="0" err="1"/>
              <a:t>k,v</a:t>
            </a:r>
            <a:r>
              <a:rPr lang="en-US" i="1" dirty="0"/>
              <a:t>&gt;</a:t>
            </a:r>
          </a:p>
          <a:p>
            <a:pPr lvl="1"/>
            <a:r>
              <a:rPr lang="es-ES" i="1" dirty="0"/>
              <a:t>Ejemplo mapa(</a:t>
            </a:r>
            <a:r>
              <a:rPr lang="es-ES" i="1" dirty="0" err="1"/>
              <a:t>caracter,nodoTrie</a:t>
            </a:r>
            <a:r>
              <a:rPr lang="es-ES" i="1" dirty="0"/>
              <a:t>)</a:t>
            </a:r>
          </a:p>
          <a:p>
            <a:endParaRPr lang="es-ES" b="1" i="1" dirty="0"/>
          </a:p>
          <a:p>
            <a:pPr marL="0" indent="0" algn="ctr">
              <a:buNone/>
            </a:pPr>
            <a:endParaRPr lang="es-ES" b="1" i="1" dirty="0"/>
          </a:p>
          <a:p>
            <a:endParaRPr lang="es-ES" b="1" i="1" dirty="0"/>
          </a:p>
        </p:txBody>
      </p:sp>
      <p:sp>
        <p:nvSpPr>
          <p:cNvPr id="4" name="Footer Placeholder 3">
            <a:extLst>
              <a:ext uri="{FF2B5EF4-FFF2-40B4-BE49-F238E27FC236}">
                <a16:creationId xmlns:a16="http://schemas.microsoft.com/office/drawing/2014/main" id="{8DA8D9A7-9F5B-4522-B1AE-CC3C57FD120A}"/>
              </a:ext>
            </a:extLst>
          </p:cNvPr>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D8CD57F9-ACC6-40C0-B143-0BFD0A0D1921}"/>
              </a:ext>
            </a:extLst>
          </p:cNvPr>
          <p:cNvSpPr>
            <a:spLocks noGrp="1"/>
          </p:cNvSpPr>
          <p:nvPr>
            <p:ph type="sldNum" sz="quarter" idx="12"/>
          </p:nvPr>
        </p:nvSpPr>
        <p:spPr/>
        <p:txBody>
          <a:bodyPr/>
          <a:lstStyle/>
          <a:p>
            <a:fld id="{7B28C23E-6C31-46B7-AE2F-F4D7188B06FC}" type="slidenum">
              <a:rPr lang="es-ES" smtClean="0">
                <a:solidFill>
                  <a:prstClr val="black">
                    <a:tint val="75000"/>
                  </a:prstClr>
                </a:solidFill>
              </a:rPr>
              <a:pPr/>
              <a:t>54</a:t>
            </a:fld>
            <a:endParaRPr lang="es-ES" dirty="0">
              <a:solidFill>
                <a:prstClr val="black">
                  <a:tint val="75000"/>
                </a:prstClr>
              </a:solidFill>
            </a:endParaRPr>
          </a:p>
        </p:txBody>
      </p:sp>
    </p:spTree>
    <p:extLst>
      <p:ext uri="{BB962C8B-B14F-4D97-AF65-F5344CB8AC3E}">
        <p14:creationId xmlns:p14="http://schemas.microsoft.com/office/powerpoint/2010/main" val="550732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491064" cy="806152"/>
          </a:xfrm>
        </p:spPr>
        <p:txBody>
          <a:bodyPr/>
          <a:lstStyle/>
          <a:p>
            <a:r>
              <a:rPr lang="es-ES_tradnl" dirty="0"/>
              <a:t>Representaciones…</a:t>
            </a:r>
            <a:endParaRPr lang="en-US" dirty="0"/>
          </a:p>
        </p:txBody>
      </p:sp>
      <p:sp>
        <p:nvSpPr>
          <p:cNvPr id="3" name="Content Placeholder 2"/>
          <p:cNvSpPr>
            <a:spLocks noGrp="1"/>
          </p:cNvSpPr>
          <p:nvPr>
            <p:ph idx="1"/>
          </p:nvPr>
        </p:nvSpPr>
        <p:spPr>
          <a:xfrm>
            <a:off x="457200" y="806152"/>
            <a:ext cx="8229600" cy="5791200"/>
          </a:xfrm>
        </p:spPr>
        <p:txBody>
          <a:bodyPr>
            <a:noAutofit/>
          </a:bodyPr>
          <a:lstStyle/>
          <a:p>
            <a:r>
              <a:rPr lang="es-ES_tradnl" sz="4000" dirty="0"/>
              <a:t>Nodos internos con:</a:t>
            </a:r>
          </a:p>
          <a:p>
            <a:pPr lvl="1"/>
            <a:r>
              <a:rPr lang="es-ES_tradnl" sz="3600" dirty="0"/>
              <a:t> </a:t>
            </a:r>
            <a:r>
              <a:rPr lang="es-ES_tradnl" sz="3600" b="1" dirty="0"/>
              <a:t>vectores</a:t>
            </a:r>
            <a:r>
              <a:rPr lang="es-ES_tradnl" sz="3600" dirty="0"/>
              <a:t> de </a:t>
            </a:r>
            <a:r>
              <a:rPr lang="es-ES_tradnl" sz="3600" b="1" i="1" dirty="0"/>
              <a:t>d</a:t>
            </a:r>
            <a:r>
              <a:rPr lang="es-ES_tradnl" sz="3600" i="1" dirty="0"/>
              <a:t> </a:t>
            </a:r>
            <a:r>
              <a:rPr lang="es-ES_tradnl" sz="3600" dirty="0"/>
              <a:t>referencias a subárboles</a:t>
            </a:r>
          </a:p>
          <a:p>
            <a:pPr lvl="1"/>
            <a:r>
              <a:rPr lang="es-ES_tradnl" sz="3600" b="1" i="1" dirty="0"/>
              <a:t>listas encadenadas </a:t>
            </a:r>
            <a:r>
              <a:rPr lang="es-ES_tradnl" sz="3600" dirty="0"/>
              <a:t>de referencias a subárboles</a:t>
            </a:r>
          </a:p>
          <a:p>
            <a:pPr lvl="1"/>
            <a:r>
              <a:rPr lang="en-US" sz="3600" b="1" dirty="0" err="1"/>
              <a:t>árboles</a:t>
            </a:r>
            <a:r>
              <a:rPr lang="en-US" sz="3600" b="1" dirty="0"/>
              <a:t> </a:t>
            </a:r>
            <a:r>
              <a:rPr lang="en-US" sz="3600" b="1" dirty="0" err="1"/>
              <a:t>binarios</a:t>
            </a:r>
            <a:r>
              <a:rPr lang="en-US" sz="3600" b="1" dirty="0"/>
              <a:t> </a:t>
            </a:r>
            <a:r>
              <a:rPr lang="en-US" sz="3600" dirty="0"/>
              <a:t>de </a:t>
            </a:r>
            <a:r>
              <a:rPr lang="es-ES_tradnl" sz="3600" dirty="0"/>
              <a:t>referencias a subárboles</a:t>
            </a:r>
          </a:p>
          <a:p>
            <a:pPr lvl="1"/>
            <a:r>
              <a:rPr lang="en-US" sz="3600" dirty="0"/>
              <a:t>¿</a:t>
            </a:r>
            <a:r>
              <a:rPr lang="en-US" sz="3600" dirty="0" err="1"/>
              <a:t>Tablas</a:t>
            </a:r>
            <a:r>
              <a:rPr lang="en-US" sz="3600" dirty="0"/>
              <a:t> de hash? (las </a:t>
            </a:r>
            <a:r>
              <a:rPr lang="en-US" sz="3600" dirty="0" err="1"/>
              <a:t>veremos</a:t>
            </a:r>
            <a:r>
              <a:rPr lang="en-US" sz="3600" dirty="0"/>
              <a:t> </a:t>
            </a:r>
            <a:r>
              <a:rPr lang="en-US" sz="3600" dirty="0" err="1"/>
              <a:t>en</a:t>
            </a:r>
            <a:r>
              <a:rPr lang="en-US" sz="3600" dirty="0"/>
              <a:t> la </a:t>
            </a:r>
            <a:r>
              <a:rPr lang="en-US" sz="3600" dirty="0" err="1"/>
              <a:t>próxima</a:t>
            </a:r>
            <a:r>
              <a:rPr lang="en-US" sz="3600" dirty="0"/>
              <a:t> </a:t>
            </a:r>
            <a:r>
              <a:rPr lang="en-US" sz="3600" dirty="0" err="1"/>
              <a:t>unidad</a:t>
            </a:r>
            <a:r>
              <a:rPr lang="en-US" sz="3600" dirty="0"/>
              <a:t>)</a:t>
            </a:r>
          </a:p>
          <a:p>
            <a:pPr lvl="1"/>
            <a:r>
              <a:rPr lang="en-US" sz="3600" dirty="0"/>
              <a:t>¿</a:t>
            </a:r>
            <a:r>
              <a:rPr lang="es-ES_tradnl" sz="3600" dirty="0"/>
              <a:t>Otras estructuras?</a:t>
            </a:r>
            <a:endParaRPr lang="en-US" sz="3600"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55</a:t>
            </a:fld>
            <a:endParaRPr lang="es-ES"/>
          </a:p>
        </p:txBody>
      </p:sp>
    </p:spTree>
    <p:extLst>
      <p:ext uri="{BB962C8B-B14F-4D97-AF65-F5344CB8AC3E}">
        <p14:creationId xmlns:p14="http://schemas.microsoft.com/office/powerpoint/2010/main" val="10838271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5B8B7CA-2B5A-4B44-BD76-571185B32AAD}"/>
              </a:ext>
            </a:extLst>
          </p:cNvPr>
          <p:cNvSpPr>
            <a:spLocks noGrp="1"/>
          </p:cNvSpPr>
          <p:nvPr>
            <p:ph type="ftr" sz="quarter" idx="4294967295"/>
          </p:nvPr>
        </p:nvSpPr>
        <p:spPr>
          <a:xfrm>
            <a:off x="0" y="6629400"/>
            <a:ext cx="2895600" cy="228600"/>
          </a:xfrm>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1AE87ED8-3561-4886-8A21-9A2471DA791F}"/>
              </a:ext>
            </a:extLst>
          </p:cNvPr>
          <p:cNvSpPr>
            <a:spLocks noGrp="1"/>
          </p:cNvSpPr>
          <p:nvPr>
            <p:ph type="sldNum" sz="quarter" idx="4294967295"/>
          </p:nvPr>
        </p:nvSpPr>
        <p:spPr>
          <a:xfrm>
            <a:off x="7010400" y="6553200"/>
            <a:ext cx="2133600" cy="304800"/>
          </a:xfrm>
        </p:spPr>
        <p:txBody>
          <a:bodyPr/>
          <a:lstStyle/>
          <a:p>
            <a:fld id="{7B28C23E-6C31-46B7-AE2F-F4D7188B06FC}" type="slidenum">
              <a:rPr lang="es-ES" smtClean="0">
                <a:solidFill>
                  <a:prstClr val="black">
                    <a:tint val="75000"/>
                  </a:prstClr>
                </a:solidFill>
              </a:rPr>
              <a:pPr/>
              <a:t>56</a:t>
            </a:fld>
            <a:endParaRPr lang="es-ES" dirty="0">
              <a:solidFill>
                <a:prstClr val="black">
                  <a:tint val="75000"/>
                </a:prstClr>
              </a:solidFill>
            </a:endParaRPr>
          </a:p>
        </p:txBody>
      </p:sp>
      <p:grpSp>
        <p:nvGrpSpPr>
          <p:cNvPr id="22" name="Group 21">
            <a:extLst>
              <a:ext uri="{FF2B5EF4-FFF2-40B4-BE49-F238E27FC236}">
                <a16:creationId xmlns:a16="http://schemas.microsoft.com/office/drawing/2014/main" id="{964A685C-9F73-47C1-B460-7836606BAE30}"/>
              </a:ext>
            </a:extLst>
          </p:cNvPr>
          <p:cNvGrpSpPr/>
          <p:nvPr/>
        </p:nvGrpSpPr>
        <p:grpSpPr>
          <a:xfrm>
            <a:off x="1746144" y="334056"/>
            <a:ext cx="6096000" cy="3554338"/>
            <a:chOff x="1524000" y="1981200"/>
            <a:chExt cx="6096000" cy="3554338"/>
          </a:xfrm>
        </p:grpSpPr>
        <p:sp>
          <p:nvSpPr>
            <p:cNvPr id="6" name="Oval 5">
              <a:extLst>
                <a:ext uri="{FF2B5EF4-FFF2-40B4-BE49-F238E27FC236}">
                  <a16:creationId xmlns:a16="http://schemas.microsoft.com/office/drawing/2014/main" id="{4FF557D3-68C4-4A2E-9603-FCB1D4FC81EE}"/>
                </a:ext>
              </a:extLst>
            </p:cNvPr>
            <p:cNvSpPr/>
            <p:nvPr/>
          </p:nvSpPr>
          <p:spPr>
            <a:xfrm>
              <a:off x="1524000" y="1981200"/>
              <a:ext cx="6096000" cy="2667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angle 6">
              <a:extLst>
                <a:ext uri="{FF2B5EF4-FFF2-40B4-BE49-F238E27FC236}">
                  <a16:creationId xmlns:a16="http://schemas.microsoft.com/office/drawing/2014/main" id="{3A273716-EAB4-4F1B-B4BE-028A860E47EE}"/>
                </a:ext>
              </a:extLst>
            </p:cNvPr>
            <p:cNvSpPr/>
            <p:nvPr/>
          </p:nvSpPr>
          <p:spPr>
            <a:xfrm>
              <a:off x="5901331" y="4052017"/>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esPalabra</a:t>
              </a:r>
              <a:r>
                <a:rPr lang="es-ES" dirty="0"/>
                <a:t>?</a:t>
              </a:r>
            </a:p>
          </p:txBody>
        </p:sp>
        <p:sp>
          <p:nvSpPr>
            <p:cNvPr id="9" name="Oval 8">
              <a:extLst>
                <a:ext uri="{FF2B5EF4-FFF2-40B4-BE49-F238E27FC236}">
                  <a16:creationId xmlns:a16="http://schemas.microsoft.com/office/drawing/2014/main" id="{B81EBD21-0A83-4DA3-BACB-9A8EE3B48642}"/>
                </a:ext>
              </a:extLst>
            </p:cNvPr>
            <p:cNvSpPr/>
            <p:nvPr/>
          </p:nvSpPr>
          <p:spPr>
            <a:xfrm>
              <a:off x="1845252" y="2802196"/>
              <a:ext cx="5511512" cy="958552"/>
            </a:xfrm>
            <a:prstGeom prst="ellipse">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ln w="0"/>
                  <a:solidFill>
                    <a:schemeClr val="tx1"/>
                  </a:solidFill>
                  <a:effectLst>
                    <a:outerShdw blurRad="38100" dist="19050" dir="2700000" algn="tl" rotWithShape="0">
                      <a:schemeClr val="dk1">
                        <a:alpha val="40000"/>
                      </a:schemeClr>
                    </a:outerShdw>
                  </a:effectLst>
                </a:rPr>
                <a:t>{</a:t>
              </a:r>
              <a:r>
                <a:rPr lang="es-ES" b="0" dirty="0">
                  <a:ln w="0"/>
                  <a:solidFill>
                    <a:schemeClr val="tx1"/>
                  </a:solidFill>
                  <a:effectLst>
                    <a:outerShdw blurRad="38100" dist="19050" dir="2700000" algn="tl" rotWithShape="0">
                      <a:schemeClr val="dk1">
                        <a:alpha val="40000"/>
                      </a:schemeClr>
                    </a:outerShdw>
                  </a:effectLst>
                </a:rPr>
                <a:t>(</a:t>
              </a:r>
              <a:r>
                <a:rPr lang="el-GR" b="0" dirty="0">
                  <a:ln w="0"/>
                  <a:solidFill>
                    <a:schemeClr val="tx1"/>
                  </a:solidFill>
                  <a:effectLst>
                    <a:outerShdw blurRad="38100" dist="19050" dir="2700000" algn="tl" rotWithShape="0">
                      <a:schemeClr val="dk1">
                        <a:alpha val="40000"/>
                      </a:schemeClr>
                    </a:outerShdw>
                  </a:effectLst>
                </a:rPr>
                <a:t>σ</a:t>
              </a:r>
              <a:r>
                <a:rPr lang="en-US" b="0" baseline="-25000" dirty="0">
                  <a:ln w="0"/>
                  <a:solidFill>
                    <a:schemeClr val="tx1"/>
                  </a:solidFill>
                  <a:effectLst>
                    <a:outerShdw blurRad="38100" dist="19050" dir="2700000" algn="tl" rotWithShape="0">
                      <a:schemeClr val="dk1">
                        <a:alpha val="40000"/>
                      </a:schemeClr>
                    </a:outerShdw>
                  </a:effectLst>
                </a:rPr>
                <a:t>1</a:t>
              </a:r>
              <a:r>
                <a:rPr lang="en-US" b="0" dirty="0">
                  <a:ln w="0"/>
                  <a:solidFill>
                    <a:schemeClr val="tx1"/>
                  </a:solidFill>
                  <a:effectLst>
                    <a:outerShdw blurRad="38100" dist="19050" dir="2700000" algn="tl" rotWithShape="0">
                      <a:schemeClr val="dk1">
                        <a:alpha val="40000"/>
                      </a:schemeClr>
                    </a:outerShdw>
                  </a:effectLst>
                </a:rPr>
                <a:t>,n</a:t>
              </a:r>
              <a:r>
                <a:rPr lang="en-US" b="0" baseline="-25000" dirty="0">
                  <a:ln w="0"/>
                  <a:solidFill>
                    <a:schemeClr val="tx1"/>
                  </a:solidFill>
                  <a:effectLst>
                    <a:outerShdw blurRad="38100" dist="19050" dir="2700000" algn="tl" rotWithShape="0">
                      <a:schemeClr val="dk1">
                        <a:alpha val="40000"/>
                      </a:schemeClr>
                    </a:outerShdw>
                  </a:effectLst>
                </a:rPr>
                <a:t>1</a:t>
              </a:r>
              <a:r>
                <a:rPr lang="en-US" b="0" dirty="0">
                  <a:ln w="0"/>
                  <a:solidFill>
                    <a:schemeClr val="tx1"/>
                  </a:solidFill>
                  <a:effectLst>
                    <a:outerShdw blurRad="38100" dist="19050" dir="2700000" algn="tl" rotWithShape="0">
                      <a:schemeClr val="dk1">
                        <a:alpha val="40000"/>
                      </a:schemeClr>
                    </a:outerShdw>
                  </a:effectLst>
                </a:rPr>
                <a:t>),</a:t>
              </a:r>
              <a:r>
                <a:rPr lang="es-ES" b="0" dirty="0">
                  <a:ln w="0"/>
                  <a:solidFill>
                    <a:schemeClr val="tx1"/>
                  </a:solidFill>
                  <a:effectLst>
                    <a:outerShdw blurRad="38100" dist="19050" dir="2700000" algn="tl" rotWithShape="0">
                      <a:schemeClr val="dk1">
                        <a:alpha val="40000"/>
                      </a:schemeClr>
                    </a:outerShdw>
                  </a:effectLst>
                </a:rPr>
                <a:t> (</a:t>
              </a:r>
              <a:r>
                <a:rPr lang="el-GR" b="0" dirty="0">
                  <a:ln w="0"/>
                  <a:solidFill>
                    <a:schemeClr val="tx1"/>
                  </a:solidFill>
                  <a:effectLst>
                    <a:outerShdw blurRad="38100" dist="19050" dir="2700000" algn="tl" rotWithShape="0">
                      <a:schemeClr val="dk1">
                        <a:alpha val="40000"/>
                      </a:schemeClr>
                    </a:outerShdw>
                  </a:effectLst>
                </a:rPr>
                <a:t>σ</a:t>
              </a:r>
              <a:r>
                <a:rPr lang="en-US" b="0" baseline="-25000" dirty="0">
                  <a:ln w="0"/>
                  <a:solidFill>
                    <a:schemeClr val="tx1"/>
                  </a:solidFill>
                  <a:effectLst>
                    <a:outerShdw blurRad="38100" dist="19050" dir="2700000" algn="tl" rotWithShape="0">
                      <a:schemeClr val="dk1">
                        <a:alpha val="40000"/>
                      </a:schemeClr>
                    </a:outerShdw>
                  </a:effectLst>
                </a:rPr>
                <a:t>2</a:t>
              </a:r>
              <a:r>
                <a:rPr lang="en-US" b="0" dirty="0">
                  <a:ln w="0"/>
                  <a:solidFill>
                    <a:schemeClr val="tx1"/>
                  </a:solidFill>
                  <a:effectLst>
                    <a:outerShdw blurRad="38100" dist="19050" dir="2700000" algn="tl" rotWithShape="0">
                      <a:schemeClr val="dk1">
                        <a:alpha val="40000"/>
                      </a:schemeClr>
                    </a:outerShdw>
                  </a:effectLst>
                </a:rPr>
                <a:t>,n</a:t>
              </a:r>
              <a:r>
                <a:rPr lang="en-US" b="0" baseline="-25000" dirty="0">
                  <a:ln w="0"/>
                  <a:solidFill>
                    <a:schemeClr val="tx1"/>
                  </a:solidFill>
                  <a:effectLst>
                    <a:outerShdw blurRad="38100" dist="19050" dir="2700000" algn="tl" rotWithShape="0">
                      <a:schemeClr val="dk1">
                        <a:alpha val="40000"/>
                      </a:schemeClr>
                    </a:outerShdw>
                  </a:effectLst>
                </a:rPr>
                <a:t>2</a:t>
              </a:r>
              <a:r>
                <a:rPr lang="en-US" b="0" dirty="0">
                  <a:ln w="0"/>
                  <a:solidFill>
                    <a:schemeClr val="tx1"/>
                  </a:solidFill>
                  <a:effectLst>
                    <a:outerShdw blurRad="38100" dist="19050" dir="2700000" algn="tl" rotWithShape="0">
                      <a:schemeClr val="dk1">
                        <a:alpha val="40000"/>
                      </a:schemeClr>
                    </a:outerShdw>
                  </a:effectLst>
                </a:rPr>
                <a:t>),…,</a:t>
              </a:r>
              <a:r>
                <a:rPr lang="es-ES" b="0" dirty="0">
                  <a:ln w="0"/>
                  <a:solidFill>
                    <a:schemeClr val="tx1"/>
                  </a:solidFill>
                  <a:effectLst>
                    <a:outerShdw blurRad="38100" dist="19050" dir="2700000" algn="tl" rotWithShape="0">
                      <a:schemeClr val="dk1">
                        <a:alpha val="40000"/>
                      </a:schemeClr>
                    </a:outerShdw>
                  </a:effectLst>
                </a:rPr>
                <a:t> (</a:t>
              </a:r>
              <a:r>
                <a:rPr lang="el-GR" b="0" dirty="0">
                  <a:ln w="0"/>
                  <a:solidFill>
                    <a:schemeClr val="tx1"/>
                  </a:solidFill>
                  <a:effectLst>
                    <a:outerShdw blurRad="38100" dist="19050" dir="2700000" algn="tl" rotWithShape="0">
                      <a:schemeClr val="dk1">
                        <a:alpha val="40000"/>
                      </a:schemeClr>
                    </a:outerShdw>
                  </a:effectLst>
                </a:rPr>
                <a:t>σ</a:t>
              </a:r>
              <a:r>
                <a:rPr lang="en-US" b="0" dirty="0" err="1">
                  <a:ln w="0"/>
                  <a:solidFill>
                    <a:schemeClr val="tx1"/>
                  </a:solidFill>
                  <a:effectLst>
                    <a:outerShdw blurRad="38100" dist="19050" dir="2700000" algn="tl" rotWithShape="0">
                      <a:schemeClr val="dk1">
                        <a:alpha val="40000"/>
                      </a:schemeClr>
                    </a:outerShdw>
                  </a:effectLst>
                </a:rPr>
                <a:t>d,n</a:t>
              </a:r>
              <a:r>
                <a:rPr lang="en-US" b="0" baseline="-25000" dirty="0" err="1">
                  <a:ln w="0"/>
                  <a:solidFill>
                    <a:schemeClr val="tx1"/>
                  </a:solidFill>
                  <a:effectLst>
                    <a:outerShdw blurRad="38100" dist="19050" dir="2700000" algn="tl" rotWithShape="0">
                      <a:schemeClr val="dk1">
                        <a:alpha val="40000"/>
                      </a:schemeClr>
                    </a:outerShdw>
                  </a:effectLst>
                </a:rPr>
                <a:t>d</a:t>
              </a:r>
              <a:r>
                <a:rPr lang="en-US" b="0" dirty="0">
                  <a:ln w="0"/>
                  <a:solidFill>
                    <a:schemeClr val="tx1"/>
                  </a:solidFill>
                  <a:effectLst>
                    <a:outerShdw blurRad="38100" dist="19050" dir="2700000" algn="tl" rotWithShape="0">
                      <a:schemeClr val="dk1">
                        <a:alpha val="40000"/>
                      </a:schemeClr>
                    </a:outerShdw>
                  </a:effectLst>
                </a:rPr>
                <a:t>)}</a:t>
              </a:r>
              <a:endParaRPr lang="es-ES" dirty="0"/>
            </a:p>
          </p:txBody>
        </p:sp>
        <p:cxnSp>
          <p:nvCxnSpPr>
            <p:cNvPr id="11" name="Straight Arrow Connector 10">
              <a:extLst>
                <a:ext uri="{FF2B5EF4-FFF2-40B4-BE49-F238E27FC236}">
                  <a16:creationId xmlns:a16="http://schemas.microsoft.com/office/drawing/2014/main" id="{4D977D4F-A478-4604-A7AA-3E15496AA730}"/>
                </a:ext>
              </a:extLst>
            </p:cNvPr>
            <p:cNvCxnSpPr/>
            <p:nvPr/>
          </p:nvCxnSpPr>
          <p:spPr>
            <a:xfrm flipH="1">
              <a:off x="2514600" y="3760862"/>
              <a:ext cx="1066800" cy="17746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 name="Straight Arrow Connector 12">
            <a:extLst>
              <a:ext uri="{FF2B5EF4-FFF2-40B4-BE49-F238E27FC236}">
                <a16:creationId xmlns:a16="http://schemas.microsoft.com/office/drawing/2014/main" id="{23E89D0E-29EA-41AE-8041-819B8F8840CD}"/>
              </a:ext>
            </a:extLst>
          </p:cNvPr>
          <p:cNvCxnSpPr>
            <a:cxnSpLocks/>
          </p:cNvCxnSpPr>
          <p:nvPr/>
        </p:nvCxnSpPr>
        <p:spPr>
          <a:xfrm flipH="1">
            <a:off x="3798094" y="2119994"/>
            <a:ext cx="490754" cy="1973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D089FC1-8CCC-4010-AE3E-B5A437BB334B}"/>
              </a:ext>
            </a:extLst>
          </p:cNvPr>
          <p:cNvCxnSpPr>
            <a:cxnSpLocks/>
          </p:cNvCxnSpPr>
          <p:nvPr/>
        </p:nvCxnSpPr>
        <p:spPr>
          <a:xfrm>
            <a:off x="5673869" y="2015485"/>
            <a:ext cx="1018307" cy="19880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85C6AD2-9A7C-4165-B662-392EA9D44B67}"/>
              </a:ext>
            </a:extLst>
          </p:cNvPr>
          <p:cNvCxnSpPr>
            <a:cxnSpLocks/>
          </p:cNvCxnSpPr>
          <p:nvPr/>
        </p:nvCxnSpPr>
        <p:spPr>
          <a:xfrm flipH="1">
            <a:off x="4406276" y="2102111"/>
            <a:ext cx="266701" cy="20874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278F5B-2989-4D60-8399-5257FB966B33}"/>
              </a:ext>
            </a:extLst>
          </p:cNvPr>
          <p:cNvCxnSpPr>
            <a:cxnSpLocks/>
          </p:cNvCxnSpPr>
          <p:nvPr/>
        </p:nvCxnSpPr>
        <p:spPr>
          <a:xfrm>
            <a:off x="5200218" y="2117352"/>
            <a:ext cx="202624" cy="20813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4E0E31F8-CECC-4B34-ADC3-ACFE950AC257}"/>
              </a:ext>
            </a:extLst>
          </p:cNvPr>
          <p:cNvGrpSpPr/>
          <p:nvPr/>
        </p:nvGrpSpPr>
        <p:grpSpPr>
          <a:xfrm>
            <a:off x="393546" y="4069530"/>
            <a:ext cx="3995747" cy="2099395"/>
            <a:chOff x="1366807" y="1981200"/>
            <a:chExt cx="6253193" cy="3796355"/>
          </a:xfrm>
        </p:grpSpPr>
        <p:sp>
          <p:nvSpPr>
            <p:cNvPr id="24" name="Oval 23">
              <a:extLst>
                <a:ext uri="{FF2B5EF4-FFF2-40B4-BE49-F238E27FC236}">
                  <a16:creationId xmlns:a16="http://schemas.microsoft.com/office/drawing/2014/main" id="{E1223F9F-34B1-453E-A2F9-CC4EAE25D5FE}"/>
                </a:ext>
              </a:extLst>
            </p:cNvPr>
            <p:cNvSpPr/>
            <p:nvPr/>
          </p:nvSpPr>
          <p:spPr>
            <a:xfrm>
              <a:off x="1524000" y="1981200"/>
              <a:ext cx="6096000" cy="2667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angle 24">
              <a:extLst>
                <a:ext uri="{FF2B5EF4-FFF2-40B4-BE49-F238E27FC236}">
                  <a16:creationId xmlns:a16="http://schemas.microsoft.com/office/drawing/2014/main" id="{1A73F087-2F1B-4CA8-AA6F-90A30210C5AE}"/>
                </a:ext>
              </a:extLst>
            </p:cNvPr>
            <p:cNvSpPr/>
            <p:nvPr/>
          </p:nvSpPr>
          <p:spPr>
            <a:xfrm>
              <a:off x="1366807" y="3869342"/>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err="1"/>
                <a:t>esPalabra</a:t>
              </a:r>
              <a:r>
                <a:rPr lang="es-ES" sz="1200" dirty="0"/>
                <a:t>?</a:t>
              </a:r>
            </a:p>
          </p:txBody>
        </p:sp>
        <p:sp>
          <p:nvSpPr>
            <p:cNvPr id="26" name="Oval 25">
              <a:extLst>
                <a:ext uri="{FF2B5EF4-FFF2-40B4-BE49-F238E27FC236}">
                  <a16:creationId xmlns:a16="http://schemas.microsoft.com/office/drawing/2014/main" id="{577098F0-4B91-4C5C-AA28-20933D440217}"/>
                </a:ext>
              </a:extLst>
            </p:cNvPr>
            <p:cNvSpPr/>
            <p:nvPr/>
          </p:nvSpPr>
          <p:spPr>
            <a:xfrm>
              <a:off x="1704925" y="2856968"/>
              <a:ext cx="5757881" cy="958552"/>
            </a:xfrm>
            <a:prstGeom prst="ellipse">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ln w="0"/>
                  <a:solidFill>
                    <a:schemeClr val="tx1"/>
                  </a:solidFill>
                  <a:effectLst>
                    <a:outerShdw blurRad="38100" dist="19050" dir="2700000" algn="tl" rotWithShape="0">
                      <a:schemeClr val="dk1">
                        <a:alpha val="40000"/>
                      </a:schemeClr>
                    </a:outerShdw>
                  </a:effectLst>
                </a:rPr>
                <a:t>{</a:t>
              </a:r>
              <a:r>
                <a:rPr lang="es-ES" b="0" dirty="0">
                  <a:ln w="0"/>
                  <a:solidFill>
                    <a:schemeClr val="tx1"/>
                  </a:solidFill>
                  <a:effectLst>
                    <a:outerShdw blurRad="38100" dist="19050" dir="2700000" algn="tl" rotWithShape="0">
                      <a:schemeClr val="dk1">
                        <a:alpha val="40000"/>
                      </a:schemeClr>
                    </a:outerShdw>
                  </a:effectLst>
                </a:rPr>
                <a:t>(</a:t>
              </a:r>
              <a:r>
                <a:rPr lang="el-GR" b="0" dirty="0">
                  <a:ln w="0"/>
                  <a:solidFill>
                    <a:schemeClr val="tx1"/>
                  </a:solidFill>
                  <a:effectLst>
                    <a:outerShdw blurRad="38100" dist="19050" dir="2700000" algn="tl" rotWithShape="0">
                      <a:schemeClr val="dk1">
                        <a:alpha val="40000"/>
                      </a:schemeClr>
                    </a:outerShdw>
                  </a:effectLst>
                </a:rPr>
                <a:t>σ</a:t>
              </a:r>
              <a:r>
                <a:rPr lang="en-US" b="0" baseline="-25000" dirty="0">
                  <a:ln w="0"/>
                  <a:solidFill>
                    <a:schemeClr val="tx1"/>
                  </a:solidFill>
                  <a:effectLst>
                    <a:outerShdw blurRad="38100" dist="19050" dir="2700000" algn="tl" rotWithShape="0">
                      <a:schemeClr val="dk1">
                        <a:alpha val="40000"/>
                      </a:schemeClr>
                    </a:outerShdw>
                  </a:effectLst>
                </a:rPr>
                <a:t>1</a:t>
              </a:r>
              <a:r>
                <a:rPr lang="en-US" b="0" dirty="0">
                  <a:ln w="0"/>
                  <a:solidFill>
                    <a:schemeClr val="tx1"/>
                  </a:solidFill>
                  <a:effectLst>
                    <a:outerShdw blurRad="38100" dist="19050" dir="2700000" algn="tl" rotWithShape="0">
                      <a:schemeClr val="dk1">
                        <a:alpha val="40000"/>
                      </a:schemeClr>
                    </a:outerShdw>
                  </a:effectLst>
                </a:rPr>
                <a:t>,n</a:t>
              </a:r>
              <a:r>
                <a:rPr lang="en-US" b="0" baseline="-25000" dirty="0">
                  <a:ln w="0"/>
                  <a:solidFill>
                    <a:schemeClr val="tx1"/>
                  </a:solidFill>
                  <a:effectLst>
                    <a:outerShdw blurRad="38100" dist="19050" dir="2700000" algn="tl" rotWithShape="0">
                      <a:schemeClr val="dk1">
                        <a:alpha val="40000"/>
                      </a:schemeClr>
                    </a:outerShdw>
                  </a:effectLst>
                </a:rPr>
                <a:t>1</a:t>
              </a:r>
              <a:r>
                <a:rPr lang="en-US" b="0" dirty="0">
                  <a:ln w="0"/>
                  <a:solidFill>
                    <a:schemeClr val="tx1"/>
                  </a:solidFill>
                  <a:effectLst>
                    <a:outerShdw blurRad="38100" dist="19050" dir="2700000" algn="tl" rotWithShape="0">
                      <a:schemeClr val="dk1">
                        <a:alpha val="40000"/>
                      </a:schemeClr>
                    </a:outerShdw>
                  </a:effectLst>
                </a:rPr>
                <a:t>),</a:t>
              </a:r>
              <a:r>
                <a:rPr lang="es-ES" b="0" dirty="0">
                  <a:ln w="0"/>
                  <a:solidFill>
                    <a:schemeClr val="tx1"/>
                  </a:solidFill>
                  <a:effectLst>
                    <a:outerShdw blurRad="38100" dist="19050" dir="2700000" algn="tl" rotWithShape="0">
                      <a:schemeClr val="dk1">
                        <a:alpha val="40000"/>
                      </a:schemeClr>
                    </a:outerShdw>
                  </a:effectLst>
                </a:rPr>
                <a:t> (</a:t>
              </a:r>
              <a:r>
                <a:rPr lang="el-GR" b="0" dirty="0">
                  <a:ln w="0"/>
                  <a:solidFill>
                    <a:schemeClr val="tx1"/>
                  </a:solidFill>
                  <a:effectLst>
                    <a:outerShdw blurRad="38100" dist="19050" dir="2700000" algn="tl" rotWithShape="0">
                      <a:schemeClr val="dk1">
                        <a:alpha val="40000"/>
                      </a:schemeClr>
                    </a:outerShdw>
                  </a:effectLst>
                </a:rPr>
                <a:t>σ</a:t>
              </a:r>
              <a:r>
                <a:rPr lang="en-US" b="0" baseline="-25000" dirty="0">
                  <a:ln w="0"/>
                  <a:solidFill>
                    <a:schemeClr val="tx1"/>
                  </a:solidFill>
                  <a:effectLst>
                    <a:outerShdw blurRad="38100" dist="19050" dir="2700000" algn="tl" rotWithShape="0">
                      <a:schemeClr val="dk1">
                        <a:alpha val="40000"/>
                      </a:schemeClr>
                    </a:outerShdw>
                  </a:effectLst>
                </a:rPr>
                <a:t>2</a:t>
              </a:r>
              <a:r>
                <a:rPr lang="en-US" b="0" dirty="0">
                  <a:ln w="0"/>
                  <a:solidFill>
                    <a:schemeClr val="tx1"/>
                  </a:solidFill>
                  <a:effectLst>
                    <a:outerShdw blurRad="38100" dist="19050" dir="2700000" algn="tl" rotWithShape="0">
                      <a:schemeClr val="dk1">
                        <a:alpha val="40000"/>
                      </a:schemeClr>
                    </a:outerShdw>
                  </a:effectLst>
                </a:rPr>
                <a:t>,n</a:t>
              </a:r>
              <a:r>
                <a:rPr lang="en-US" b="0" baseline="-25000" dirty="0">
                  <a:ln w="0"/>
                  <a:solidFill>
                    <a:schemeClr val="tx1"/>
                  </a:solidFill>
                  <a:effectLst>
                    <a:outerShdw blurRad="38100" dist="19050" dir="2700000" algn="tl" rotWithShape="0">
                      <a:schemeClr val="dk1">
                        <a:alpha val="40000"/>
                      </a:schemeClr>
                    </a:outerShdw>
                  </a:effectLst>
                </a:rPr>
                <a:t>2</a:t>
              </a:r>
              <a:r>
                <a:rPr lang="en-US" b="0" dirty="0">
                  <a:ln w="0"/>
                  <a:solidFill>
                    <a:schemeClr val="tx1"/>
                  </a:solidFill>
                  <a:effectLst>
                    <a:outerShdw blurRad="38100" dist="19050" dir="2700000" algn="tl" rotWithShape="0">
                      <a:schemeClr val="dk1">
                        <a:alpha val="40000"/>
                      </a:schemeClr>
                    </a:outerShdw>
                  </a:effectLst>
                </a:rPr>
                <a:t>),…,</a:t>
              </a:r>
              <a:r>
                <a:rPr lang="es-ES" b="0" dirty="0">
                  <a:ln w="0"/>
                  <a:solidFill>
                    <a:schemeClr val="tx1"/>
                  </a:solidFill>
                  <a:effectLst>
                    <a:outerShdw blurRad="38100" dist="19050" dir="2700000" algn="tl" rotWithShape="0">
                      <a:schemeClr val="dk1">
                        <a:alpha val="40000"/>
                      </a:schemeClr>
                    </a:outerShdw>
                  </a:effectLst>
                </a:rPr>
                <a:t> (</a:t>
              </a:r>
              <a:r>
                <a:rPr lang="el-GR" b="0" dirty="0">
                  <a:ln w="0"/>
                  <a:solidFill>
                    <a:schemeClr val="tx1"/>
                  </a:solidFill>
                  <a:effectLst>
                    <a:outerShdw blurRad="38100" dist="19050" dir="2700000" algn="tl" rotWithShape="0">
                      <a:schemeClr val="dk1">
                        <a:alpha val="40000"/>
                      </a:schemeClr>
                    </a:outerShdw>
                  </a:effectLst>
                </a:rPr>
                <a:t>σ</a:t>
              </a:r>
              <a:r>
                <a:rPr lang="en-US" b="0" baseline="-25000" dirty="0" err="1">
                  <a:ln w="0"/>
                  <a:solidFill>
                    <a:schemeClr val="tx1"/>
                  </a:solidFill>
                  <a:effectLst>
                    <a:outerShdw blurRad="38100" dist="19050" dir="2700000" algn="tl" rotWithShape="0">
                      <a:schemeClr val="dk1">
                        <a:alpha val="40000"/>
                      </a:schemeClr>
                    </a:outerShdw>
                  </a:effectLst>
                </a:rPr>
                <a:t>d</a:t>
              </a:r>
              <a:r>
                <a:rPr lang="en-US" b="0" dirty="0" err="1">
                  <a:ln w="0"/>
                  <a:solidFill>
                    <a:schemeClr val="tx1"/>
                  </a:solidFill>
                  <a:effectLst>
                    <a:outerShdw blurRad="38100" dist="19050" dir="2700000" algn="tl" rotWithShape="0">
                      <a:schemeClr val="dk1">
                        <a:alpha val="40000"/>
                      </a:schemeClr>
                    </a:outerShdw>
                  </a:effectLst>
                </a:rPr>
                <a:t>,n</a:t>
              </a:r>
              <a:r>
                <a:rPr lang="en-US" b="0" baseline="-25000" dirty="0" err="1">
                  <a:ln w="0"/>
                  <a:solidFill>
                    <a:schemeClr val="tx1"/>
                  </a:solidFill>
                  <a:effectLst>
                    <a:outerShdw blurRad="38100" dist="19050" dir="2700000" algn="tl" rotWithShape="0">
                      <a:schemeClr val="dk1">
                        <a:alpha val="40000"/>
                      </a:schemeClr>
                    </a:outerShdw>
                  </a:effectLst>
                </a:rPr>
                <a:t>d</a:t>
              </a:r>
              <a:r>
                <a:rPr lang="en-US" b="0" dirty="0">
                  <a:ln w="0"/>
                  <a:solidFill>
                    <a:schemeClr val="tx1"/>
                  </a:solidFill>
                  <a:effectLst>
                    <a:outerShdw blurRad="38100" dist="19050" dir="2700000" algn="tl" rotWithShape="0">
                      <a:schemeClr val="dk1">
                        <a:alpha val="40000"/>
                      </a:schemeClr>
                    </a:outerShdw>
                  </a:effectLst>
                </a:rPr>
                <a:t>)}</a:t>
              </a:r>
              <a:endParaRPr lang="es-ES" dirty="0"/>
            </a:p>
          </p:txBody>
        </p:sp>
        <p:cxnSp>
          <p:nvCxnSpPr>
            <p:cNvPr id="27" name="Straight Arrow Connector 26">
              <a:extLst>
                <a:ext uri="{FF2B5EF4-FFF2-40B4-BE49-F238E27FC236}">
                  <a16:creationId xmlns:a16="http://schemas.microsoft.com/office/drawing/2014/main" id="{4A01BBA4-A38D-41F6-BC62-A1F059ACA4A6}"/>
                </a:ext>
              </a:extLst>
            </p:cNvPr>
            <p:cNvCxnSpPr/>
            <p:nvPr/>
          </p:nvCxnSpPr>
          <p:spPr>
            <a:xfrm flipH="1">
              <a:off x="2185849" y="4002879"/>
              <a:ext cx="1066800" cy="17746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476B8539-3D3B-456A-A079-5F26E168A332}"/>
              </a:ext>
            </a:extLst>
          </p:cNvPr>
          <p:cNvSpPr txBox="1"/>
          <p:nvPr/>
        </p:nvSpPr>
        <p:spPr>
          <a:xfrm>
            <a:off x="5637106" y="3302681"/>
            <a:ext cx="646331" cy="646331"/>
          </a:xfrm>
          <a:prstGeom prst="rect">
            <a:avLst/>
          </a:prstGeom>
          <a:noFill/>
        </p:spPr>
        <p:txBody>
          <a:bodyPr wrap="none" rtlCol="0">
            <a:spAutoFit/>
          </a:bodyPr>
          <a:lstStyle/>
          <a:p>
            <a:r>
              <a:rPr lang="en-US" sz="3600" dirty="0">
                <a:solidFill>
                  <a:srgbClr val="FF0000"/>
                </a:solidFill>
              </a:rPr>
              <a:t>…</a:t>
            </a:r>
            <a:endParaRPr lang="es-ES" sz="3600" dirty="0">
              <a:solidFill>
                <a:srgbClr val="FF0000"/>
              </a:solidFill>
            </a:endParaRPr>
          </a:p>
        </p:txBody>
      </p:sp>
      <p:pic>
        <p:nvPicPr>
          <p:cNvPr id="39" name="Picture 38">
            <a:extLst>
              <a:ext uri="{FF2B5EF4-FFF2-40B4-BE49-F238E27FC236}">
                <a16:creationId xmlns:a16="http://schemas.microsoft.com/office/drawing/2014/main" id="{77F9A4DB-288F-43CE-A72B-BE1CFC63CCE2}"/>
              </a:ext>
            </a:extLst>
          </p:cNvPr>
          <p:cNvPicPr>
            <a:picLocks noChangeAspect="1"/>
          </p:cNvPicPr>
          <p:nvPr/>
        </p:nvPicPr>
        <p:blipFill>
          <a:blip r:embed="rId2"/>
          <a:stretch>
            <a:fillRect/>
          </a:stretch>
        </p:blipFill>
        <p:spPr>
          <a:xfrm>
            <a:off x="1981915" y="5385952"/>
            <a:ext cx="1012024" cy="969348"/>
          </a:xfrm>
          <a:prstGeom prst="rect">
            <a:avLst/>
          </a:prstGeom>
        </p:spPr>
      </p:pic>
      <p:sp>
        <p:nvSpPr>
          <p:cNvPr id="40" name="TextBox 39">
            <a:extLst>
              <a:ext uri="{FF2B5EF4-FFF2-40B4-BE49-F238E27FC236}">
                <a16:creationId xmlns:a16="http://schemas.microsoft.com/office/drawing/2014/main" id="{7BFF194E-8667-4612-A325-1D45553D69DB}"/>
              </a:ext>
            </a:extLst>
          </p:cNvPr>
          <p:cNvSpPr txBox="1"/>
          <p:nvPr/>
        </p:nvSpPr>
        <p:spPr>
          <a:xfrm>
            <a:off x="1405290" y="2102111"/>
            <a:ext cx="2662908" cy="369332"/>
          </a:xfrm>
          <a:prstGeom prst="rect">
            <a:avLst/>
          </a:prstGeom>
          <a:noFill/>
        </p:spPr>
        <p:txBody>
          <a:bodyPr wrap="none" rtlCol="0">
            <a:spAutoFit/>
          </a:bodyPr>
          <a:lstStyle/>
          <a:p>
            <a:r>
              <a:rPr lang="en-US" dirty="0" err="1"/>
              <a:t>hijo</a:t>
            </a:r>
            <a:r>
              <a:rPr lang="en-US" dirty="0"/>
              <a:t> = </a:t>
            </a:r>
            <a:r>
              <a:rPr lang="en-US" dirty="0" err="1"/>
              <a:t>obtenerHijo</a:t>
            </a:r>
            <a:r>
              <a:rPr lang="en-US" dirty="0"/>
              <a:t>(</a:t>
            </a:r>
            <a:r>
              <a:rPr lang="el-GR" b="0" dirty="0">
                <a:ln w="0"/>
                <a:solidFill>
                  <a:schemeClr val="tx1"/>
                </a:solidFill>
                <a:effectLst>
                  <a:outerShdw blurRad="38100" dist="19050" dir="2700000" algn="tl" rotWithShape="0">
                    <a:schemeClr val="dk1">
                      <a:alpha val="40000"/>
                    </a:schemeClr>
                  </a:outerShdw>
                </a:effectLst>
              </a:rPr>
              <a:t>σ</a:t>
            </a:r>
            <a:r>
              <a:rPr lang="en-US" b="0" baseline="-25000" dirty="0">
                <a:ln w="0"/>
                <a:effectLst>
                  <a:outerShdw blurRad="38100" dist="19050" dir="2700000" algn="tl" rotWithShape="0">
                    <a:schemeClr val="dk1">
                      <a:alpha val="40000"/>
                    </a:schemeClr>
                  </a:outerShdw>
                </a:effectLst>
              </a:rPr>
              <a:t>x</a:t>
            </a:r>
            <a:r>
              <a:rPr lang="en-US" b="0" baseline="-25000" dirty="0">
                <a:ln w="0"/>
                <a:solidFill>
                  <a:schemeClr val="tx1"/>
                </a:solidFill>
                <a:effectLst>
                  <a:outerShdw blurRad="38100" dist="19050" dir="2700000" algn="tl" rotWithShape="0">
                    <a:schemeClr val="dk1">
                      <a:alpha val="40000"/>
                    </a:schemeClr>
                  </a:outerShdw>
                </a:effectLst>
              </a:rPr>
              <a:t>?</a:t>
            </a:r>
            <a:r>
              <a:rPr lang="en-US" dirty="0"/>
              <a:t>)</a:t>
            </a:r>
            <a:endParaRPr lang="es-ES" dirty="0"/>
          </a:p>
        </p:txBody>
      </p:sp>
      <p:sp>
        <p:nvSpPr>
          <p:cNvPr id="41" name="TextBox 40">
            <a:extLst>
              <a:ext uri="{FF2B5EF4-FFF2-40B4-BE49-F238E27FC236}">
                <a16:creationId xmlns:a16="http://schemas.microsoft.com/office/drawing/2014/main" id="{E16EB6B1-2B6B-40CC-A5B5-5B7B65FF3FD8}"/>
              </a:ext>
            </a:extLst>
          </p:cNvPr>
          <p:cNvSpPr txBox="1"/>
          <p:nvPr/>
        </p:nvSpPr>
        <p:spPr>
          <a:xfrm>
            <a:off x="2689454" y="3013949"/>
            <a:ext cx="412292" cy="369332"/>
          </a:xfrm>
          <a:prstGeom prst="rect">
            <a:avLst/>
          </a:prstGeom>
          <a:noFill/>
        </p:spPr>
        <p:txBody>
          <a:bodyPr wrap="none" rtlCol="0">
            <a:spAutoFit/>
          </a:bodyPr>
          <a:lstStyle/>
          <a:p>
            <a:r>
              <a:rPr lang="el-GR" b="0" dirty="0">
                <a:ln w="0"/>
                <a:solidFill>
                  <a:schemeClr val="tx1"/>
                </a:solidFill>
                <a:effectLst>
                  <a:outerShdw blurRad="38100" dist="19050" dir="2700000" algn="tl" rotWithShape="0">
                    <a:schemeClr val="dk1">
                      <a:alpha val="40000"/>
                    </a:schemeClr>
                  </a:outerShdw>
                </a:effectLst>
              </a:rPr>
              <a:t>σ</a:t>
            </a:r>
            <a:r>
              <a:rPr lang="en-US" b="0" baseline="-25000" dirty="0">
                <a:ln w="0"/>
                <a:solidFill>
                  <a:schemeClr val="tx1"/>
                </a:solidFill>
                <a:effectLst>
                  <a:outerShdw blurRad="38100" dist="19050" dir="2700000" algn="tl" rotWithShape="0">
                    <a:schemeClr val="dk1">
                      <a:alpha val="40000"/>
                    </a:schemeClr>
                  </a:outerShdw>
                </a:effectLst>
              </a:rPr>
              <a:t>1</a:t>
            </a:r>
            <a:endParaRPr lang="es-ES" dirty="0"/>
          </a:p>
        </p:txBody>
      </p:sp>
      <p:sp>
        <p:nvSpPr>
          <p:cNvPr id="43" name="TextBox 42">
            <a:extLst>
              <a:ext uri="{FF2B5EF4-FFF2-40B4-BE49-F238E27FC236}">
                <a16:creationId xmlns:a16="http://schemas.microsoft.com/office/drawing/2014/main" id="{074FC0BB-F1CF-420B-A42E-11B3CC468992}"/>
              </a:ext>
            </a:extLst>
          </p:cNvPr>
          <p:cNvSpPr txBox="1"/>
          <p:nvPr/>
        </p:nvSpPr>
        <p:spPr>
          <a:xfrm>
            <a:off x="3563830" y="3041319"/>
            <a:ext cx="412292" cy="369332"/>
          </a:xfrm>
          <a:prstGeom prst="rect">
            <a:avLst/>
          </a:prstGeom>
          <a:noFill/>
        </p:spPr>
        <p:txBody>
          <a:bodyPr wrap="none" rtlCol="0">
            <a:spAutoFit/>
          </a:bodyPr>
          <a:lstStyle/>
          <a:p>
            <a:r>
              <a:rPr lang="el-GR" b="0" dirty="0">
                <a:ln w="0"/>
                <a:solidFill>
                  <a:schemeClr val="tx1"/>
                </a:solidFill>
                <a:effectLst>
                  <a:outerShdw blurRad="38100" dist="19050" dir="2700000" algn="tl" rotWithShape="0">
                    <a:schemeClr val="dk1">
                      <a:alpha val="40000"/>
                    </a:schemeClr>
                  </a:outerShdw>
                </a:effectLst>
              </a:rPr>
              <a:t>σ</a:t>
            </a:r>
            <a:r>
              <a:rPr lang="en-US" b="0" baseline="-25000" dirty="0">
                <a:ln w="0"/>
                <a:effectLst>
                  <a:outerShdw blurRad="38100" dist="19050" dir="2700000" algn="tl" rotWithShape="0">
                    <a:schemeClr val="dk1">
                      <a:alpha val="40000"/>
                    </a:schemeClr>
                  </a:outerShdw>
                </a:effectLst>
              </a:rPr>
              <a:t>2</a:t>
            </a:r>
            <a:endParaRPr lang="es-ES" dirty="0"/>
          </a:p>
        </p:txBody>
      </p:sp>
      <p:sp>
        <p:nvSpPr>
          <p:cNvPr id="45" name="TextBox 44">
            <a:extLst>
              <a:ext uri="{FF2B5EF4-FFF2-40B4-BE49-F238E27FC236}">
                <a16:creationId xmlns:a16="http://schemas.microsoft.com/office/drawing/2014/main" id="{B1B974BB-3E2A-44CB-8C2F-CF4BC7E8164A}"/>
              </a:ext>
            </a:extLst>
          </p:cNvPr>
          <p:cNvSpPr txBox="1"/>
          <p:nvPr/>
        </p:nvSpPr>
        <p:spPr>
          <a:xfrm>
            <a:off x="5960271" y="3013949"/>
            <a:ext cx="412292" cy="369332"/>
          </a:xfrm>
          <a:prstGeom prst="rect">
            <a:avLst/>
          </a:prstGeom>
          <a:noFill/>
        </p:spPr>
        <p:txBody>
          <a:bodyPr wrap="none" rtlCol="0">
            <a:spAutoFit/>
          </a:bodyPr>
          <a:lstStyle/>
          <a:p>
            <a:r>
              <a:rPr lang="el-GR" b="0" dirty="0">
                <a:ln w="0"/>
                <a:solidFill>
                  <a:schemeClr val="tx1"/>
                </a:solidFill>
                <a:effectLst>
                  <a:outerShdw blurRad="38100" dist="19050" dir="2700000" algn="tl" rotWithShape="0">
                    <a:schemeClr val="dk1">
                      <a:alpha val="40000"/>
                    </a:schemeClr>
                  </a:outerShdw>
                </a:effectLst>
              </a:rPr>
              <a:t>σ</a:t>
            </a:r>
            <a:r>
              <a:rPr lang="en-US" b="0" baseline="-25000" dirty="0">
                <a:ln w="0"/>
                <a:solidFill>
                  <a:schemeClr val="tx1"/>
                </a:solidFill>
                <a:effectLst>
                  <a:outerShdw blurRad="38100" dist="19050" dir="2700000" algn="tl" rotWithShape="0">
                    <a:schemeClr val="dk1">
                      <a:alpha val="40000"/>
                    </a:schemeClr>
                  </a:outerShdw>
                </a:effectLst>
              </a:rPr>
              <a:t>d</a:t>
            </a:r>
            <a:endParaRPr lang="es-ES" dirty="0"/>
          </a:p>
        </p:txBody>
      </p:sp>
      <p:sp>
        <p:nvSpPr>
          <p:cNvPr id="47" name="TextBox 46">
            <a:extLst>
              <a:ext uri="{FF2B5EF4-FFF2-40B4-BE49-F238E27FC236}">
                <a16:creationId xmlns:a16="http://schemas.microsoft.com/office/drawing/2014/main" id="{5CE7712B-7EFB-4E9D-8362-AD82A9340ADB}"/>
              </a:ext>
            </a:extLst>
          </p:cNvPr>
          <p:cNvSpPr txBox="1"/>
          <p:nvPr/>
        </p:nvSpPr>
        <p:spPr>
          <a:xfrm>
            <a:off x="698658" y="5589960"/>
            <a:ext cx="412292" cy="369332"/>
          </a:xfrm>
          <a:prstGeom prst="rect">
            <a:avLst/>
          </a:prstGeom>
          <a:noFill/>
        </p:spPr>
        <p:txBody>
          <a:bodyPr wrap="none" rtlCol="0">
            <a:spAutoFit/>
          </a:bodyPr>
          <a:lstStyle/>
          <a:p>
            <a:r>
              <a:rPr lang="el-GR" b="0" dirty="0">
                <a:ln w="0"/>
                <a:solidFill>
                  <a:schemeClr val="tx1"/>
                </a:solidFill>
                <a:effectLst>
                  <a:outerShdw blurRad="38100" dist="19050" dir="2700000" algn="tl" rotWithShape="0">
                    <a:schemeClr val="dk1">
                      <a:alpha val="40000"/>
                    </a:schemeClr>
                  </a:outerShdw>
                </a:effectLst>
              </a:rPr>
              <a:t>σ</a:t>
            </a:r>
            <a:r>
              <a:rPr lang="en-US" b="0" baseline="-25000" dirty="0">
                <a:ln w="0"/>
                <a:solidFill>
                  <a:schemeClr val="tx1"/>
                </a:solidFill>
                <a:effectLst>
                  <a:outerShdw blurRad="38100" dist="19050" dir="2700000" algn="tl" rotWithShape="0">
                    <a:schemeClr val="dk1">
                      <a:alpha val="40000"/>
                    </a:schemeClr>
                  </a:outerShdw>
                </a:effectLst>
              </a:rPr>
              <a:t>1</a:t>
            </a:r>
            <a:endParaRPr lang="es-ES" dirty="0"/>
          </a:p>
        </p:txBody>
      </p:sp>
    </p:spTree>
    <p:extLst>
      <p:ext uri="{BB962C8B-B14F-4D97-AF65-F5344CB8AC3E}">
        <p14:creationId xmlns:p14="http://schemas.microsoft.com/office/powerpoint/2010/main" val="82812996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Búsqueda e inserción en tries</a:t>
            </a:r>
            <a:endParaRPr lang="en-US"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57</a:t>
            </a:fld>
            <a:endParaRPr lang="es-ES"/>
          </a:p>
        </p:txBody>
      </p:sp>
      <p:sp>
        <p:nvSpPr>
          <p:cNvPr id="6" name="CuadroTexto 5"/>
          <p:cNvSpPr txBox="1"/>
          <p:nvPr/>
        </p:nvSpPr>
        <p:spPr>
          <a:xfrm>
            <a:off x="685800" y="2133600"/>
            <a:ext cx="7772400" cy="2677656"/>
          </a:xfrm>
          <a:prstGeom prst="rect">
            <a:avLst/>
          </a:prstGeom>
          <a:noFill/>
        </p:spPr>
        <p:txBody>
          <a:bodyPr wrap="square" rtlCol="0">
            <a:spAutoFit/>
          </a:bodyPr>
          <a:lstStyle/>
          <a:p>
            <a:r>
              <a:rPr lang="es-419" sz="2400" dirty="0"/>
              <a:t>Se puede implementar con un </a:t>
            </a:r>
          </a:p>
          <a:p>
            <a:endParaRPr lang="es-419" sz="2400" dirty="0"/>
          </a:p>
          <a:p>
            <a:pPr marL="342900" indent="-342900">
              <a:buFont typeface="Arial" panose="020B0604020202020204" pitchFamily="34" charset="0"/>
              <a:buChar char="•"/>
            </a:pPr>
            <a:r>
              <a:rPr lang="es-419" sz="2400" dirty="0"/>
              <a:t>Enfoque iterativo: iterando por cada letra de la palabra</a:t>
            </a:r>
          </a:p>
          <a:p>
            <a:pPr marL="342900" indent="-342900">
              <a:buFont typeface="Arial" panose="020B0604020202020204" pitchFamily="34" charset="0"/>
              <a:buChar char="•"/>
            </a:pPr>
            <a:endParaRPr lang="es-419" sz="2400" dirty="0"/>
          </a:p>
          <a:p>
            <a:pPr marL="342900" indent="-342900">
              <a:buFont typeface="Arial" panose="020B0604020202020204" pitchFamily="34" charset="0"/>
              <a:buChar char="•"/>
            </a:pPr>
            <a:r>
              <a:rPr lang="es-419" sz="2400" dirty="0"/>
              <a:t>Enfoque recursivo: avanzando recursivamente a cada nodo del árbol</a:t>
            </a:r>
            <a:endParaRPr lang="es-UY" sz="2400" dirty="0"/>
          </a:p>
        </p:txBody>
      </p:sp>
    </p:spTree>
    <p:extLst>
      <p:ext uri="{BB962C8B-B14F-4D97-AF65-F5344CB8AC3E}">
        <p14:creationId xmlns:p14="http://schemas.microsoft.com/office/powerpoint/2010/main" val="437283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Búsqueda e inserción en tries</a:t>
            </a:r>
            <a:endParaRPr lang="en-US"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58</a:t>
            </a:fld>
            <a:endParaRPr lang="es-ES"/>
          </a:p>
        </p:txBody>
      </p:sp>
      <p:sp>
        <p:nvSpPr>
          <p:cNvPr id="6" name="CuadroTexto 5"/>
          <p:cNvSpPr txBox="1"/>
          <p:nvPr/>
        </p:nvSpPr>
        <p:spPr>
          <a:xfrm>
            <a:off x="685800" y="2133600"/>
            <a:ext cx="7772400" cy="1569660"/>
          </a:xfrm>
          <a:prstGeom prst="rect">
            <a:avLst/>
          </a:prstGeom>
          <a:noFill/>
        </p:spPr>
        <p:txBody>
          <a:bodyPr wrap="square" rtlCol="0">
            <a:spAutoFit/>
          </a:bodyPr>
          <a:lstStyle/>
          <a:p>
            <a:endParaRPr lang="es-419" sz="2400" dirty="0"/>
          </a:p>
          <a:p>
            <a:pPr marL="342900" indent="-342900">
              <a:buFont typeface="Arial" panose="020B0604020202020204" pitchFamily="34" charset="0"/>
              <a:buChar char="•"/>
            </a:pPr>
            <a:r>
              <a:rPr lang="es-419" sz="2400" dirty="0"/>
              <a:t>Enfoque iterativo: iterando por cada letra de la palabra</a:t>
            </a:r>
          </a:p>
          <a:p>
            <a:pPr marL="342900" indent="-342900">
              <a:buFont typeface="Arial" panose="020B0604020202020204" pitchFamily="34" charset="0"/>
              <a:buChar char="•"/>
            </a:pPr>
            <a:endParaRPr lang="es-419" sz="2400" dirty="0"/>
          </a:p>
        </p:txBody>
      </p:sp>
    </p:spTree>
    <p:extLst>
      <p:ext uri="{BB962C8B-B14F-4D97-AF65-F5344CB8AC3E}">
        <p14:creationId xmlns:p14="http://schemas.microsoft.com/office/powerpoint/2010/main" val="11928188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5600" cy="838200"/>
          </a:xfrm>
        </p:spPr>
        <p:txBody>
          <a:bodyPr/>
          <a:lstStyle/>
          <a:p>
            <a:r>
              <a:rPr lang="es-ES_tradnl" dirty="0"/>
              <a:t>Búsqueda en tries</a:t>
            </a:r>
            <a:endParaRPr lang="en-US" dirty="0"/>
          </a:p>
        </p:txBody>
      </p:sp>
      <p:sp>
        <p:nvSpPr>
          <p:cNvPr id="13" name="Content Placeholder 12">
            <a:extLst>
              <a:ext uri="{FF2B5EF4-FFF2-40B4-BE49-F238E27FC236}">
                <a16:creationId xmlns:a16="http://schemas.microsoft.com/office/drawing/2014/main" id="{EA7A8B43-3BF3-4FAC-A976-597074F24E3F}"/>
              </a:ext>
            </a:extLst>
          </p:cNvPr>
          <p:cNvSpPr>
            <a:spLocks noGrp="1"/>
          </p:cNvSpPr>
          <p:nvPr>
            <p:ph idx="1"/>
          </p:nvPr>
        </p:nvSpPr>
        <p:spPr>
          <a:xfrm>
            <a:off x="457200" y="990600"/>
            <a:ext cx="8686800" cy="5562600"/>
          </a:xfrm>
        </p:spPr>
        <p:txBody>
          <a:bodyPr>
            <a:normAutofit fontScale="62500" lnSpcReduction="20000"/>
          </a:bodyPr>
          <a:lstStyle/>
          <a:p>
            <a:pPr marL="0" marR="0" lvl="0" indent="0" algn="l" defTabSz="914400" rtl="0" eaLnBrk="1" fontAlgn="base" latinLnBrk="0" hangingPunct="1">
              <a:lnSpc>
                <a:spcPct val="107000"/>
              </a:lnSpc>
              <a:spcBef>
                <a:spcPct val="0"/>
              </a:spcBef>
              <a:spcAft>
                <a:spcPts val="0"/>
              </a:spcAft>
              <a:buClrTx/>
              <a:buSzTx/>
              <a:buFontTx/>
              <a:buNone/>
              <a:tabLst/>
              <a:defRPr/>
            </a:pPr>
            <a:r>
              <a:rPr kumimoji="0" lang="es-419"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En la clase </a:t>
            </a:r>
            <a:r>
              <a:rPr kumimoji="0" lang="es-419"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NodoTrie</a:t>
            </a:r>
            <a:r>
              <a:rPr kumimoji="0" lang="es-419"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buscar (</a:t>
            </a:r>
            <a:r>
              <a:rPr kumimoji="0" lang="es-419"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string</a:t>
            </a:r>
            <a:r>
              <a:rPr kumimoji="0" lang="es-419"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s-419"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unaPalabra</a:t>
            </a:r>
            <a:r>
              <a:rPr kumimoji="0" lang="es-419"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s-419"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devuelve el nodo que corresponde al último carácter del argumento, el nodo nulo si ese argumento no está en el TRIE</a:t>
            </a:r>
            <a:endPar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7000"/>
              </a:lnSpc>
              <a:spcBef>
                <a:spcPct val="0"/>
              </a:spcBef>
              <a:spcAft>
                <a:spcPts val="0"/>
              </a:spcAft>
              <a:buClrTx/>
              <a:buSzTx/>
              <a:buFontTx/>
              <a:buNone/>
              <a:tabLst/>
              <a:defRPr/>
            </a:pPr>
            <a:endParaRPr kumimoji="0" lang="es-419"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7000"/>
              </a:lnSpc>
              <a:spcBef>
                <a:spcPct val="0"/>
              </a:spcBef>
              <a:spcAft>
                <a:spcPts val="0"/>
              </a:spcAft>
              <a:buClrTx/>
              <a:buSzTx/>
              <a:buFontTx/>
              <a:buNone/>
              <a:tabLst/>
              <a:defRPr/>
            </a:pPr>
            <a:r>
              <a:rPr kumimoji="0" lang="es-419"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Comienzo</a:t>
            </a:r>
            <a:endPar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449580" marR="0" lvl="0" indent="0" algn="l" defTabSz="914400" rtl="0" eaLnBrk="1" fontAlgn="base" latinLnBrk="0" hangingPunct="1">
              <a:lnSpc>
                <a:spcPct val="107000"/>
              </a:lnSpc>
              <a:spcBef>
                <a:spcPct val="0"/>
              </a:spcBef>
              <a:spcAft>
                <a:spcPts val="0"/>
              </a:spcAft>
              <a:buClrTx/>
              <a:buSzTx/>
              <a:buFontTx/>
              <a:buNone/>
              <a:tabLst/>
              <a:defRPr/>
            </a:pPr>
            <a:r>
              <a:rPr kumimoji="0" lang="es-419"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nodoActual</a:t>
            </a:r>
            <a:r>
              <a:rPr kumimoji="0" lang="es-419"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kumimoji="0" lang="en-US"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this</a:t>
            </a:r>
          </a:p>
          <a:p>
            <a:pPr marL="449580" marR="0" lvl="0" indent="0" algn="l" defTabSz="914400" rtl="0" eaLnBrk="1" fontAlgn="base" latinLnBrk="0" hangingPunct="1">
              <a:lnSpc>
                <a:spcPct val="107000"/>
              </a:lnSpc>
              <a:spcBef>
                <a:spcPct val="0"/>
              </a:spcBef>
              <a:spcAft>
                <a:spcPts val="0"/>
              </a:spcAft>
              <a:buClrTx/>
              <a:buSzTx/>
              <a:buFontTx/>
              <a:buNone/>
              <a:tabLst/>
              <a:defRPr/>
            </a:pP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Para cada </a:t>
            </a:r>
            <a:r>
              <a:rPr kumimoji="0" lang="es-UY"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caracter</a:t>
            </a: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car de </a:t>
            </a:r>
            <a:r>
              <a:rPr kumimoji="0" lang="es-UY"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unaPalabra</a:t>
            </a: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hacer</a:t>
            </a:r>
          </a:p>
          <a:p>
            <a:pPr marL="899160" marR="0" lvl="0" indent="0" algn="l" defTabSz="914400" rtl="0" eaLnBrk="1" fontAlgn="base" latinLnBrk="0" hangingPunct="1">
              <a:lnSpc>
                <a:spcPct val="107000"/>
              </a:lnSpc>
              <a:spcBef>
                <a:spcPct val="0"/>
              </a:spcBef>
              <a:spcAft>
                <a:spcPts val="0"/>
              </a:spcAft>
              <a:buClrTx/>
              <a:buSzTx/>
              <a:buFontTx/>
              <a:buNone/>
              <a:tabLst/>
              <a:defRPr/>
            </a:pPr>
            <a:r>
              <a:rPr kumimoji="0" lang="es-UY"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unHijo</a:t>
            </a: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s-UY"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nodoActual.</a:t>
            </a:r>
            <a:r>
              <a:rPr kumimoji="0" lang="es-UY" b="1" i="1"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obtenerHijo</a:t>
            </a: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(car) //depende de la estructura del nodo</a:t>
            </a:r>
          </a:p>
          <a:p>
            <a:pPr marL="899160" marR="0" lvl="0" indent="0" algn="l" defTabSz="914400" rtl="0" eaLnBrk="1" fontAlgn="base" latinLnBrk="0" hangingPunct="1">
              <a:lnSpc>
                <a:spcPct val="107000"/>
              </a:lnSpc>
              <a:spcBef>
                <a:spcPct val="0"/>
              </a:spcBef>
              <a:spcAft>
                <a:spcPts val="0"/>
              </a:spcAft>
              <a:buClrTx/>
              <a:buSzTx/>
              <a:buFontTx/>
              <a:buNone/>
              <a:tabLst/>
              <a:defRPr/>
            </a:pP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Si </a:t>
            </a:r>
            <a:r>
              <a:rPr kumimoji="0" lang="es-UY"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unHijo</a:t>
            </a: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 nulo entonces</a:t>
            </a:r>
          </a:p>
          <a:p>
            <a:pPr marL="1348740" marR="0" lvl="0" indent="0" algn="l" defTabSz="914400" rtl="0" eaLnBrk="1" fontAlgn="base" latinLnBrk="0" hangingPunct="1">
              <a:lnSpc>
                <a:spcPct val="107000"/>
              </a:lnSpc>
              <a:spcBef>
                <a:spcPct val="0"/>
              </a:spcBef>
              <a:spcAft>
                <a:spcPts val="0"/>
              </a:spcAft>
              <a:buClrTx/>
              <a:buSzTx/>
              <a:buFontTx/>
              <a:buNone/>
              <a:tabLst/>
              <a:defRPr/>
            </a:pP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devolver nulo</a:t>
            </a:r>
          </a:p>
          <a:p>
            <a:pPr marL="899160" marR="0" lvl="0" indent="0" algn="l" defTabSz="914400" rtl="0" eaLnBrk="1" fontAlgn="base" latinLnBrk="0" hangingPunct="1">
              <a:lnSpc>
                <a:spcPct val="107000"/>
              </a:lnSpc>
              <a:spcBef>
                <a:spcPct val="0"/>
              </a:spcBef>
              <a:spcAft>
                <a:spcPts val="0"/>
              </a:spcAft>
              <a:buClrTx/>
              <a:buSzTx/>
              <a:buFontTx/>
              <a:buNone/>
              <a:tabLst/>
              <a:defRPr/>
            </a:pP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Sino</a:t>
            </a:r>
          </a:p>
          <a:p>
            <a:pPr marL="1348740" marR="0" lvl="0" indent="0" algn="l" defTabSz="914400" rtl="0" eaLnBrk="1" fontAlgn="base" latinLnBrk="0" hangingPunct="1">
              <a:lnSpc>
                <a:spcPct val="107000"/>
              </a:lnSpc>
              <a:spcBef>
                <a:spcPct val="0"/>
              </a:spcBef>
              <a:spcAft>
                <a:spcPts val="0"/>
              </a:spcAft>
              <a:buClrTx/>
              <a:buSzTx/>
              <a:buFontTx/>
              <a:buNone/>
              <a:tabLst/>
              <a:defRPr/>
            </a:pPr>
            <a:r>
              <a:rPr kumimoji="0" lang="es-419"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nodoActual</a:t>
            </a:r>
            <a:r>
              <a:rPr kumimoji="0" lang="es-419"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kumimoji="0" lang="en-US"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s-UY"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unHijo</a:t>
            </a:r>
            <a:endPar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899160" marR="0" lvl="0" indent="0" algn="l" defTabSz="914400" rtl="0" eaLnBrk="1" fontAlgn="base" latinLnBrk="0" hangingPunct="1">
              <a:lnSpc>
                <a:spcPct val="107000"/>
              </a:lnSpc>
              <a:spcBef>
                <a:spcPct val="0"/>
              </a:spcBef>
              <a:spcAft>
                <a:spcPts val="0"/>
              </a:spcAft>
              <a:buClrTx/>
              <a:buSzTx/>
              <a:buFontTx/>
              <a:buNone/>
              <a:tabLst/>
              <a:defRPr/>
            </a:pP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fin si</a:t>
            </a:r>
          </a:p>
          <a:p>
            <a:pPr marL="449580" marR="0" lvl="0" indent="0" algn="l" defTabSz="914400" rtl="0" eaLnBrk="1" fontAlgn="base" latinLnBrk="0" hangingPunct="1">
              <a:lnSpc>
                <a:spcPct val="107000"/>
              </a:lnSpc>
              <a:spcBef>
                <a:spcPct val="0"/>
              </a:spcBef>
              <a:spcAft>
                <a:spcPts val="0"/>
              </a:spcAft>
              <a:buClrTx/>
              <a:buSzTx/>
              <a:buFontTx/>
              <a:buNone/>
              <a:tabLst/>
              <a:defRPr/>
            </a:pP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fin para cada</a:t>
            </a:r>
          </a:p>
          <a:p>
            <a:pPr marL="449580" marR="0" lvl="0" indent="0" algn="l" defTabSz="914400" rtl="0" eaLnBrk="1" fontAlgn="base" latinLnBrk="0" hangingPunct="1">
              <a:lnSpc>
                <a:spcPct val="107000"/>
              </a:lnSpc>
              <a:spcBef>
                <a:spcPct val="0"/>
              </a:spcBef>
              <a:spcAft>
                <a:spcPts val="0"/>
              </a:spcAft>
              <a:buClrTx/>
              <a:buSzTx/>
              <a:buFontTx/>
              <a:buNone/>
              <a:tabLst/>
              <a:defRPr/>
            </a:pP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Si </a:t>
            </a:r>
            <a:r>
              <a:rPr kumimoji="0" lang="es-UY"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nodoActual.esFinDePalabra</a:t>
            </a: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entonces</a:t>
            </a:r>
          </a:p>
          <a:p>
            <a:pPr marL="899160" marR="0" lvl="0" indent="0" algn="l" defTabSz="914400" rtl="0" eaLnBrk="1" fontAlgn="base" latinLnBrk="0" hangingPunct="1">
              <a:lnSpc>
                <a:spcPct val="107000"/>
              </a:lnSpc>
              <a:spcBef>
                <a:spcPct val="0"/>
              </a:spcBef>
              <a:spcAft>
                <a:spcPts val="0"/>
              </a:spcAft>
              <a:buClrTx/>
              <a:buSzTx/>
              <a:buFontTx/>
              <a:buNone/>
              <a:tabLst/>
              <a:defRPr/>
            </a:pP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devolver </a:t>
            </a:r>
            <a:r>
              <a:rPr kumimoji="0" lang="es-UY"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nodoActual</a:t>
            </a:r>
            <a:endPar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449580" marR="0" lvl="0" indent="0" algn="l" defTabSz="914400" rtl="0" eaLnBrk="1" fontAlgn="base" latinLnBrk="0" hangingPunct="1">
              <a:lnSpc>
                <a:spcPct val="107000"/>
              </a:lnSpc>
              <a:spcBef>
                <a:spcPct val="0"/>
              </a:spcBef>
              <a:spcAft>
                <a:spcPts val="0"/>
              </a:spcAft>
              <a:buClrTx/>
              <a:buSzTx/>
              <a:buFontTx/>
              <a:buNone/>
              <a:tabLst/>
              <a:defRPr/>
            </a:pP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sino</a:t>
            </a:r>
          </a:p>
          <a:p>
            <a:pPr marL="899160" marR="0" lvl="0" indent="0" algn="l" defTabSz="914400" rtl="0" eaLnBrk="1" fontAlgn="base" latinLnBrk="0" hangingPunct="1">
              <a:lnSpc>
                <a:spcPct val="107000"/>
              </a:lnSpc>
              <a:spcBef>
                <a:spcPct val="0"/>
              </a:spcBef>
              <a:spcAft>
                <a:spcPts val="0"/>
              </a:spcAft>
              <a:buClrTx/>
              <a:buSzTx/>
              <a:buFontTx/>
              <a:buNone/>
              <a:tabLst/>
              <a:defRPr/>
            </a:pP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devolver nulo</a:t>
            </a:r>
          </a:p>
          <a:p>
            <a:pPr marL="449580" marR="0" lvl="0" indent="0" algn="l" defTabSz="914400" rtl="0" eaLnBrk="1" fontAlgn="base" latinLnBrk="0" hangingPunct="1">
              <a:lnSpc>
                <a:spcPct val="107000"/>
              </a:lnSpc>
              <a:spcBef>
                <a:spcPct val="0"/>
              </a:spcBef>
              <a:spcAft>
                <a:spcPts val="0"/>
              </a:spcAft>
              <a:buClrTx/>
              <a:buSzTx/>
              <a:buFontTx/>
              <a:buNone/>
              <a:tabLst/>
              <a:defRPr/>
            </a:pP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fin si</a:t>
            </a:r>
          </a:p>
          <a:p>
            <a:pPr marL="0" marR="0" lvl="0" indent="0" algn="l" defTabSz="914400" rtl="0" eaLnBrk="1" fontAlgn="base" latinLnBrk="0" hangingPunct="1">
              <a:lnSpc>
                <a:spcPct val="107000"/>
              </a:lnSpc>
              <a:spcBef>
                <a:spcPct val="0"/>
              </a:spcBef>
              <a:spcAft>
                <a:spcPts val="800"/>
              </a:spcAft>
              <a:buClrTx/>
              <a:buSzTx/>
              <a:buFontTx/>
              <a:buNone/>
              <a:tabLst/>
              <a:defRPr/>
            </a:pPr>
            <a:r>
              <a:rPr kumimoji="0" lang="es-UY"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Fin</a:t>
            </a:r>
            <a:endParaRPr lang="es-ES"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59</a:t>
            </a:fld>
            <a:endParaRPr lang="es-ES"/>
          </a:p>
        </p:txBody>
      </p:sp>
    </p:spTree>
    <p:extLst>
      <p:ext uri="{BB962C8B-B14F-4D97-AF65-F5344CB8AC3E}">
        <p14:creationId xmlns:p14="http://schemas.microsoft.com/office/powerpoint/2010/main" val="1384857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7010400" cy="762000"/>
          </a:xfrm>
        </p:spPr>
        <p:txBody>
          <a:bodyPr/>
          <a:lstStyle/>
          <a:p>
            <a:r>
              <a:rPr lang="es-ES"/>
              <a:t>Recorridos de los árboles genéricos</a:t>
            </a:r>
          </a:p>
        </p:txBody>
      </p:sp>
      <p:sp>
        <p:nvSpPr>
          <p:cNvPr id="20483" name="Rectangle 3"/>
          <p:cNvSpPr>
            <a:spLocks noGrp="1" noChangeArrowheads="1"/>
          </p:cNvSpPr>
          <p:nvPr>
            <p:ph idx="1"/>
          </p:nvPr>
        </p:nvSpPr>
        <p:spPr>
          <a:xfrm>
            <a:off x="422188" y="1192151"/>
            <a:ext cx="5455898" cy="5156487"/>
          </a:xfrm>
        </p:spPr>
        <p:txBody>
          <a:bodyPr>
            <a:normAutofit fontScale="92500" lnSpcReduction="20000"/>
          </a:bodyPr>
          <a:lstStyle/>
          <a:p>
            <a:r>
              <a:rPr lang="en-US" dirty="0"/>
              <a:t>Un </a:t>
            </a:r>
            <a:r>
              <a:rPr lang="en-US" dirty="0" err="1"/>
              <a:t>recorrido</a:t>
            </a:r>
            <a:r>
              <a:rPr lang="en-US" dirty="0"/>
              <a:t> </a:t>
            </a:r>
            <a:r>
              <a:rPr lang="en-US" dirty="0" err="1"/>
              <a:t>visita</a:t>
            </a:r>
            <a:r>
              <a:rPr lang="en-US" dirty="0"/>
              <a:t> </a:t>
            </a:r>
            <a:r>
              <a:rPr lang="en-US" dirty="0" err="1"/>
              <a:t>los</a:t>
            </a:r>
            <a:r>
              <a:rPr lang="en-US" dirty="0"/>
              <a:t> </a:t>
            </a:r>
            <a:r>
              <a:rPr lang="en-US" dirty="0" err="1"/>
              <a:t>nodos</a:t>
            </a:r>
            <a:r>
              <a:rPr lang="en-US" dirty="0"/>
              <a:t> del </a:t>
            </a:r>
            <a:r>
              <a:rPr lang="en-US" dirty="0" err="1"/>
              <a:t>árbol</a:t>
            </a:r>
            <a:r>
              <a:rPr lang="en-US" dirty="0"/>
              <a:t> de </a:t>
            </a:r>
            <a:r>
              <a:rPr lang="en-US" dirty="0" err="1"/>
              <a:t>una</a:t>
            </a:r>
            <a:r>
              <a:rPr lang="en-US" dirty="0"/>
              <a:t> forma </a:t>
            </a:r>
            <a:r>
              <a:rPr lang="en-US" dirty="0" err="1"/>
              <a:t>sistemática</a:t>
            </a:r>
            <a:endParaRPr lang="es-ES" dirty="0"/>
          </a:p>
          <a:p>
            <a:r>
              <a:rPr lang="es-ES" dirty="0"/>
              <a:t>Los recorridos u ordenamientos se definen recursivamente como sigue:</a:t>
            </a:r>
          </a:p>
          <a:p>
            <a:pPr lvl="1"/>
            <a:r>
              <a:rPr lang="es-ES" dirty="0"/>
              <a:t>Si un árbol A está vacío, entonces el listado de los nodos de A en </a:t>
            </a:r>
            <a:r>
              <a:rPr lang="es-ES" dirty="0" err="1"/>
              <a:t>preorden</a:t>
            </a:r>
            <a:r>
              <a:rPr lang="es-ES" dirty="0"/>
              <a:t>, </a:t>
            </a:r>
            <a:r>
              <a:rPr lang="es-ES" dirty="0" err="1"/>
              <a:t>inorden</a:t>
            </a:r>
            <a:r>
              <a:rPr lang="es-ES" dirty="0"/>
              <a:t> o </a:t>
            </a:r>
            <a:r>
              <a:rPr lang="es-ES" dirty="0" err="1"/>
              <a:t>postorden</a:t>
            </a:r>
            <a:r>
              <a:rPr lang="es-ES" dirty="0"/>
              <a:t>, es la lista vacía.</a:t>
            </a:r>
          </a:p>
          <a:p>
            <a:pPr lvl="1"/>
            <a:r>
              <a:rPr lang="es-ES" dirty="0"/>
              <a:t>Si A contiene un sólo nodo, entonces ese nodo constituye el listado en los tres órdenes.</a:t>
            </a:r>
          </a:p>
        </p:txBody>
      </p:sp>
      <p:sp>
        <p:nvSpPr>
          <p:cNvPr id="29" name="Footer Placeholder 3"/>
          <p:cNvSpPr>
            <a:spLocks noGrp="1"/>
          </p:cNvSpPr>
          <p:nvPr>
            <p:ph type="ftr" sz="quarter" idx="11"/>
          </p:nvPr>
        </p:nvSpPr>
        <p:spPr/>
        <p:txBody>
          <a:bodyPr/>
          <a:lstStyle/>
          <a:p>
            <a:r>
              <a:rPr lang="es-ES"/>
              <a:t>Algoritmos y Estructuras de Datos II</a:t>
            </a:r>
          </a:p>
        </p:txBody>
      </p:sp>
      <p:sp>
        <p:nvSpPr>
          <p:cNvPr id="30" name="Slide Number Placeholder 4"/>
          <p:cNvSpPr>
            <a:spLocks noGrp="1"/>
          </p:cNvSpPr>
          <p:nvPr>
            <p:ph type="sldNum" sz="quarter" idx="12"/>
          </p:nvPr>
        </p:nvSpPr>
        <p:spPr/>
        <p:txBody>
          <a:bodyPr/>
          <a:lstStyle/>
          <a:p>
            <a:fld id="{1DD38C16-325C-4A9D-AADB-471B00DFCF0B}" type="slidenum">
              <a:rPr lang="es-ES" smtClean="0"/>
              <a:pPr/>
              <a:t>6</a:t>
            </a:fld>
            <a:endParaRPr lang="es-ES"/>
          </a:p>
        </p:txBody>
      </p:sp>
      <p:grpSp>
        <p:nvGrpSpPr>
          <p:cNvPr id="20484" name="Group 4"/>
          <p:cNvGrpSpPr>
            <a:grpSpLocks/>
          </p:cNvGrpSpPr>
          <p:nvPr/>
        </p:nvGrpSpPr>
        <p:grpSpPr bwMode="auto">
          <a:xfrm>
            <a:off x="5224352" y="4182737"/>
            <a:ext cx="3919648" cy="2209800"/>
            <a:chOff x="1968" y="2832"/>
            <a:chExt cx="1776" cy="855"/>
          </a:xfrm>
        </p:grpSpPr>
        <p:sp>
          <p:nvSpPr>
            <p:cNvPr id="20485" name="Oval 5"/>
            <p:cNvSpPr>
              <a:spLocks noChangeArrowheads="1"/>
            </p:cNvSpPr>
            <p:nvPr/>
          </p:nvSpPr>
          <p:spPr bwMode="auto">
            <a:xfrm>
              <a:off x="2716" y="2846"/>
              <a:ext cx="232" cy="232"/>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20486" name="Line 6"/>
            <p:cNvSpPr>
              <a:spLocks noChangeShapeType="1"/>
            </p:cNvSpPr>
            <p:nvPr/>
          </p:nvSpPr>
          <p:spPr bwMode="auto">
            <a:xfrm>
              <a:off x="2832" y="3082"/>
              <a:ext cx="0" cy="240"/>
            </a:xfrm>
            <a:prstGeom prst="line">
              <a:avLst/>
            </a:prstGeom>
            <a:noFill/>
            <a:ln w="12700">
              <a:solidFill>
                <a:schemeClr val="tx1"/>
              </a:solidFill>
              <a:round/>
              <a:headEnd type="none" w="sm" len="sm"/>
              <a:tailEnd type="none" w="sm" len="sm"/>
            </a:ln>
            <a:effectLst/>
          </p:spPr>
          <p:txBody>
            <a:bodyPr/>
            <a:lstStyle/>
            <a:p>
              <a:endParaRPr lang="en-US"/>
            </a:p>
          </p:txBody>
        </p:sp>
        <p:sp>
          <p:nvSpPr>
            <p:cNvPr id="20487" name="Line 7"/>
            <p:cNvSpPr>
              <a:spLocks noChangeShapeType="1"/>
            </p:cNvSpPr>
            <p:nvPr/>
          </p:nvSpPr>
          <p:spPr bwMode="auto">
            <a:xfrm flipV="1">
              <a:off x="2208" y="3034"/>
              <a:ext cx="528" cy="288"/>
            </a:xfrm>
            <a:prstGeom prst="line">
              <a:avLst/>
            </a:prstGeom>
            <a:noFill/>
            <a:ln w="12700">
              <a:solidFill>
                <a:schemeClr val="tx1"/>
              </a:solidFill>
              <a:round/>
              <a:headEnd type="none" w="sm" len="sm"/>
              <a:tailEnd type="none" w="sm" len="sm"/>
            </a:ln>
            <a:effectLst/>
          </p:spPr>
          <p:txBody>
            <a:bodyPr/>
            <a:lstStyle/>
            <a:p>
              <a:endParaRPr lang="en-US"/>
            </a:p>
          </p:txBody>
        </p:sp>
        <p:sp>
          <p:nvSpPr>
            <p:cNvPr id="20488" name="Line 8"/>
            <p:cNvSpPr>
              <a:spLocks noChangeShapeType="1"/>
            </p:cNvSpPr>
            <p:nvPr/>
          </p:nvSpPr>
          <p:spPr bwMode="auto">
            <a:xfrm flipH="1" flipV="1">
              <a:off x="2928" y="3034"/>
              <a:ext cx="576" cy="288"/>
            </a:xfrm>
            <a:prstGeom prst="line">
              <a:avLst/>
            </a:prstGeom>
            <a:noFill/>
            <a:ln w="12700">
              <a:solidFill>
                <a:schemeClr val="tx1"/>
              </a:solidFill>
              <a:round/>
              <a:headEnd type="none" w="sm" len="sm"/>
              <a:tailEnd type="none" w="sm" len="sm"/>
            </a:ln>
            <a:effectLst/>
          </p:spPr>
          <p:txBody>
            <a:bodyPr/>
            <a:lstStyle/>
            <a:p>
              <a:endParaRPr lang="en-US"/>
            </a:p>
          </p:txBody>
        </p:sp>
        <p:grpSp>
          <p:nvGrpSpPr>
            <p:cNvPr id="20489" name="Group 9"/>
            <p:cNvGrpSpPr>
              <a:grpSpLocks/>
            </p:cNvGrpSpPr>
            <p:nvPr/>
          </p:nvGrpSpPr>
          <p:grpSpPr bwMode="auto">
            <a:xfrm>
              <a:off x="1968" y="3322"/>
              <a:ext cx="480" cy="365"/>
              <a:chOff x="1968" y="3322"/>
              <a:chExt cx="480" cy="365"/>
            </a:xfrm>
          </p:grpSpPr>
          <p:grpSp>
            <p:nvGrpSpPr>
              <p:cNvPr id="20490" name="Group 10"/>
              <p:cNvGrpSpPr>
                <a:grpSpLocks/>
              </p:cNvGrpSpPr>
              <p:nvPr/>
            </p:nvGrpSpPr>
            <p:grpSpPr bwMode="auto">
              <a:xfrm>
                <a:off x="1968" y="3322"/>
                <a:ext cx="480" cy="336"/>
                <a:chOff x="1968" y="3322"/>
                <a:chExt cx="480" cy="336"/>
              </a:xfrm>
            </p:grpSpPr>
            <p:sp>
              <p:nvSpPr>
                <p:cNvPr id="20491" name="Line 11"/>
                <p:cNvSpPr>
                  <a:spLocks noChangeShapeType="1"/>
                </p:cNvSpPr>
                <p:nvPr/>
              </p:nvSpPr>
              <p:spPr bwMode="auto">
                <a:xfrm flipH="1">
                  <a:off x="1968" y="3322"/>
                  <a:ext cx="240" cy="336"/>
                </a:xfrm>
                <a:prstGeom prst="line">
                  <a:avLst/>
                </a:prstGeom>
                <a:noFill/>
                <a:ln w="25400">
                  <a:solidFill>
                    <a:schemeClr val="tx1"/>
                  </a:solidFill>
                  <a:round/>
                  <a:headEnd type="none" w="sm" len="sm"/>
                  <a:tailEnd type="none" w="sm" len="sm"/>
                </a:ln>
                <a:effectLst/>
              </p:spPr>
              <p:txBody>
                <a:bodyPr/>
                <a:lstStyle/>
                <a:p>
                  <a:endParaRPr lang="en-US"/>
                </a:p>
              </p:txBody>
            </p:sp>
            <p:sp>
              <p:nvSpPr>
                <p:cNvPr id="20492" name="Line 12"/>
                <p:cNvSpPr>
                  <a:spLocks noChangeShapeType="1"/>
                </p:cNvSpPr>
                <p:nvPr/>
              </p:nvSpPr>
              <p:spPr bwMode="auto">
                <a:xfrm>
                  <a:off x="2208" y="3322"/>
                  <a:ext cx="240" cy="336"/>
                </a:xfrm>
                <a:prstGeom prst="line">
                  <a:avLst/>
                </a:prstGeom>
                <a:noFill/>
                <a:ln w="25400">
                  <a:solidFill>
                    <a:schemeClr val="tx1"/>
                  </a:solidFill>
                  <a:round/>
                  <a:headEnd type="none" w="sm" len="sm"/>
                  <a:tailEnd type="none" w="sm" len="sm"/>
                </a:ln>
                <a:effectLst/>
              </p:spPr>
              <p:txBody>
                <a:bodyPr/>
                <a:lstStyle/>
                <a:p>
                  <a:endParaRPr lang="en-US"/>
                </a:p>
              </p:txBody>
            </p:sp>
            <p:sp>
              <p:nvSpPr>
                <p:cNvPr id="20493" name="Line 13"/>
                <p:cNvSpPr>
                  <a:spLocks noChangeShapeType="1"/>
                </p:cNvSpPr>
                <p:nvPr/>
              </p:nvSpPr>
              <p:spPr bwMode="auto">
                <a:xfrm>
                  <a:off x="1968" y="3658"/>
                  <a:ext cx="48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0494" name="Rectangle 14"/>
              <p:cNvSpPr>
                <a:spLocks noChangeArrowheads="1"/>
              </p:cNvSpPr>
              <p:nvPr/>
            </p:nvSpPr>
            <p:spPr bwMode="auto">
              <a:xfrm>
                <a:off x="2102" y="3437"/>
                <a:ext cx="280" cy="250"/>
              </a:xfrm>
              <a:prstGeom prst="rect">
                <a:avLst/>
              </a:prstGeom>
              <a:noFill/>
              <a:ln w="9525">
                <a:noFill/>
                <a:miter lim="800000"/>
                <a:headEnd/>
                <a:tailEnd/>
              </a:ln>
              <a:effectLst/>
            </p:spPr>
            <p:txBody>
              <a:bodyPr wrap="none" lIns="92075" tIns="46038" rIns="92075" bIns="46038">
                <a:spAutoFit/>
              </a:bodyPr>
              <a:lstStyle/>
              <a:p>
                <a:pPr eaLnBrk="0" hangingPunct="0"/>
                <a:r>
                  <a:rPr lang="es-ES" sz="2000" b="0">
                    <a:latin typeface="Times New Roman" pitchFamily="18" charset="0"/>
                  </a:rPr>
                  <a:t>A</a:t>
                </a:r>
                <a:r>
                  <a:rPr lang="es-ES" sz="1200" b="0">
                    <a:latin typeface="Times New Roman" pitchFamily="18" charset="0"/>
                  </a:rPr>
                  <a:t>1</a:t>
                </a:r>
              </a:p>
            </p:txBody>
          </p:sp>
        </p:grpSp>
        <p:grpSp>
          <p:nvGrpSpPr>
            <p:cNvPr id="20495" name="Group 15"/>
            <p:cNvGrpSpPr>
              <a:grpSpLocks/>
            </p:cNvGrpSpPr>
            <p:nvPr/>
          </p:nvGrpSpPr>
          <p:grpSpPr bwMode="auto">
            <a:xfrm>
              <a:off x="2592" y="3322"/>
              <a:ext cx="480" cy="365"/>
              <a:chOff x="2592" y="3322"/>
              <a:chExt cx="480" cy="365"/>
            </a:xfrm>
          </p:grpSpPr>
          <p:grpSp>
            <p:nvGrpSpPr>
              <p:cNvPr id="20496" name="Group 16"/>
              <p:cNvGrpSpPr>
                <a:grpSpLocks/>
              </p:cNvGrpSpPr>
              <p:nvPr/>
            </p:nvGrpSpPr>
            <p:grpSpPr bwMode="auto">
              <a:xfrm>
                <a:off x="2592" y="3322"/>
                <a:ext cx="480" cy="336"/>
                <a:chOff x="2592" y="3322"/>
                <a:chExt cx="480" cy="336"/>
              </a:xfrm>
            </p:grpSpPr>
            <p:sp>
              <p:nvSpPr>
                <p:cNvPr id="20497" name="Line 17"/>
                <p:cNvSpPr>
                  <a:spLocks noChangeShapeType="1"/>
                </p:cNvSpPr>
                <p:nvPr/>
              </p:nvSpPr>
              <p:spPr bwMode="auto">
                <a:xfrm flipH="1">
                  <a:off x="2592" y="3322"/>
                  <a:ext cx="240" cy="336"/>
                </a:xfrm>
                <a:prstGeom prst="line">
                  <a:avLst/>
                </a:prstGeom>
                <a:noFill/>
                <a:ln w="25400">
                  <a:solidFill>
                    <a:schemeClr val="tx1"/>
                  </a:solidFill>
                  <a:round/>
                  <a:headEnd type="none" w="sm" len="sm"/>
                  <a:tailEnd type="none" w="sm" len="sm"/>
                </a:ln>
                <a:effectLst/>
              </p:spPr>
              <p:txBody>
                <a:bodyPr/>
                <a:lstStyle/>
                <a:p>
                  <a:endParaRPr lang="en-US"/>
                </a:p>
              </p:txBody>
            </p:sp>
            <p:sp>
              <p:nvSpPr>
                <p:cNvPr id="20498" name="Line 18"/>
                <p:cNvSpPr>
                  <a:spLocks noChangeShapeType="1"/>
                </p:cNvSpPr>
                <p:nvPr/>
              </p:nvSpPr>
              <p:spPr bwMode="auto">
                <a:xfrm>
                  <a:off x="2832" y="3322"/>
                  <a:ext cx="240" cy="336"/>
                </a:xfrm>
                <a:prstGeom prst="line">
                  <a:avLst/>
                </a:prstGeom>
                <a:noFill/>
                <a:ln w="25400">
                  <a:solidFill>
                    <a:schemeClr val="tx1"/>
                  </a:solidFill>
                  <a:round/>
                  <a:headEnd type="none" w="sm" len="sm"/>
                  <a:tailEnd type="none" w="sm" len="sm"/>
                </a:ln>
                <a:effectLst/>
              </p:spPr>
              <p:txBody>
                <a:bodyPr/>
                <a:lstStyle/>
                <a:p>
                  <a:endParaRPr lang="en-US"/>
                </a:p>
              </p:txBody>
            </p:sp>
            <p:sp>
              <p:nvSpPr>
                <p:cNvPr id="20499" name="Line 19"/>
                <p:cNvSpPr>
                  <a:spLocks noChangeShapeType="1"/>
                </p:cNvSpPr>
                <p:nvPr/>
              </p:nvSpPr>
              <p:spPr bwMode="auto">
                <a:xfrm>
                  <a:off x="2592" y="3658"/>
                  <a:ext cx="48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0500" name="Rectangle 20"/>
              <p:cNvSpPr>
                <a:spLocks noChangeArrowheads="1"/>
              </p:cNvSpPr>
              <p:nvPr/>
            </p:nvSpPr>
            <p:spPr bwMode="auto">
              <a:xfrm>
                <a:off x="2726" y="3437"/>
                <a:ext cx="280" cy="250"/>
              </a:xfrm>
              <a:prstGeom prst="rect">
                <a:avLst/>
              </a:prstGeom>
              <a:noFill/>
              <a:ln w="9525">
                <a:noFill/>
                <a:miter lim="800000"/>
                <a:headEnd/>
                <a:tailEnd/>
              </a:ln>
              <a:effectLst/>
            </p:spPr>
            <p:txBody>
              <a:bodyPr wrap="none" lIns="92075" tIns="46038" rIns="92075" bIns="46038">
                <a:spAutoFit/>
              </a:bodyPr>
              <a:lstStyle/>
              <a:p>
                <a:pPr eaLnBrk="0" hangingPunct="0"/>
                <a:r>
                  <a:rPr lang="es-ES" sz="2000" b="0">
                    <a:latin typeface="Times New Roman" pitchFamily="18" charset="0"/>
                  </a:rPr>
                  <a:t>A</a:t>
                </a:r>
                <a:r>
                  <a:rPr lang="es-ES" sz="1200" b="0">
                    <a:latin typeface="Times New Roman" pitchFamily="18" charset="0"/>
                  </a:rPr>
                  <a:t>2</a:t>
                </a:r>
              </a:p>
            </p:txBody>
          </p:sp>
        </p:grpSp>
        <p:grpSp>
          <p:nvGrpSpPr>
            <p:cNvPr id="20501" name="Group 21"/>
            <p:cNvGrpSpPr>
              <a:grpSpLocks/>
            </p:cNvGrpSpPr>
            <p:nvPr/>
          </p:nvGrpSpPr>
          <p:grpSpPr bwMode="auto">
            <a:xfrm>
              <a:off x="3264" y="3322"/>
              <a:ext cx="480" cy="365"/>
              <a:chOff x="3264" y="3322"/>
              <a:chExt cx="480" cy="365"/>
            </a:xfrm>
          </p:grpSpPr>
          <p:grpSp>
            <p:nvGrpSpPr>
              <p:cNvPr id="20502" name="Group 22"/>
              <p:cNvGrpSpPr>
                <a:grpSpLocks/>
              </p:cNvGrpSpPr>
              <p:nvPr/>
            </p:nvGrpSpPr>
            <p:grpSpPr bwMode="auto">
              <a:xfrm>
                <a:off x="3264" y="3322"/>
                <a:ext cx="480" cy="336"/>
                <a:chOff x="3264" y="3322"/>
                <a:chExt cx="480" cy="336"/>
              </a:xfrm>
            </p:grpSpPr>
            <p:sp>
              <p:nvSpPr>
                <p:cNvPr id="20503" name="Line 23"/>
                <p:cNvSpPr>
                  <a:spLocks noChangeShapeType="1"/>
                </p:cNvSpPr>
                <p:nvPr/>
              </p:nvSpPr>
              <p:spPr bwMode="auto">
                <a:xfrm flipH="1">
                  <a:off x="3264" y="3322"/>
                  <a:ext cx="240" cy="336"/>
                </a:xfrm>
                <a:prstGeom prst="line">
                  <a:avLst/>
                </a:prstGeom>
                <a:noFill/>
                <a:ln w="25400">
                  <a:solidFill>
                    <a:schemeClr val="tx1"/>
                  </a:solidFill>
                  <a:round/>
                  <a:headEnd type="none" w="sm" len="sm"/>
                  <a:tailEnd type="none" w="sm" len="sm"/>
                </a:ln>
                <a:effectLst/>
              </p:spPr>
              <p:txBody>
                <a:bodyPr/>
                <a:lstStyle/>
                <a:p>
                  <a:endParaRPr lang="en-US"/>
                </a:p>
              </p:txBody>
            </p:sp>
            <p:sp>
              <p:nvSpPr>
                <p:cNvPr id="20504" name="Line 24"/>
                <p:cNvSpPr>
                  <a:spLocks noChangeShapeType="1"/>
                </p:cNvSpPr>
                <p:nvPr/>
              </p:nvSpPr>
              <p:spPr bwMode="auto">
                <a:xfrm>
                  <a:off x="3504" y="3322"/>
                  <a:ext cx="240" cy="336"/>
                </a:xfrm>
                <a:prstGeom prst="line">
                  <a:avLst/>
                </a:prstGeom>
                <a:noFill/>
                <a:ln w="25400">
                  <a:solidFill>
                    <a:schemeClr val="tx1"/>
                  </a:solidFill>
                  <a:round/>
                  <a:headEnd type="none" w="sm" len="sm"/>
                  <a:tailEnd type="none" w="sm" len="sm"/>
                </a:ln>
                <a:effectLst/>
              </p:spPr>
              <p:txBody>
                <a:bodyPr/>
                <a:lstStyle/>
                <a:p>
                  <a:endParaRPr lang="en-US"/>
                </a:p>
              </p:txBody>
            </p:sp>
            <p:sp>
              <p:nvSpPr>
                <p:cNvPr id="20505" name="Line 25"/>
                <p:cNvSpPr>
                  <a:spLocks noChangeShapeType="1"/>
                </p:cNvSpPr>
                <p:nvPr/>
              </p:nvSpPr>
              <p:spPr bwMode="auto">
                <a:xfrm>
                  <a:off x="3264" y="3658"/>
                  <a:ext cx="480" cy="0"/>
                </a:xfrm>
                <a:prstGeom prst="line">
                  <a:avLst/>
                </a:prstGeom>
                <a:noFill/>
                <a:ln w="25400">
                  <a:solidFill>
                    <a:schemeClr val="tx1"/>
                  </a:solidFill>
                  <a:round/>
                  <a:headEnd type="none" w="sm" len="sm"/>
                  <a:tailEnd type="none" w="sm" len="sm"/>
                </a:ln>
                <a:effectLst/>
              </p:spPr>
              <p:txBody>
                <a:bodyPr/>
                <a:lstStyle/>
                <a:p>
                  <a:endParaRPr lang="en-US"/>
                </a:p>
              </p:txBody>
            </p:sp>
          </p:grpSp>
          <p:sp>
            <p:nvSpPr>
              <p:cNvPr id="20506" name="Rectangle 26"/>
              <p:cNvSpPr>
                <a:spLocks noChangeArrowheads="1"/>
              </p:cNvSpPr>
              <p:nvPr/>
            </p:nvSpPr>
            <p:spPr bwMode="auto">
              <a:xfrm>
                <a:off x="3398" y="3437"/>
                <a:ext cx="280" cy="250"/>
              </a:xfrm>
              <a:prstGeom prst="rect">
                <a:avLst/>
              </a:prstGeom>
              <a:noFill/>
              <a:ln w="9525">
                <a:noFill/>
                <a:miter lim="800000"/>
                <a:headEnd/>
                <a:tailEnd/>
              </a:ln>
              <a:effectLst/>
            </p:spPr>
            <p:txBody>
              <a:bodyPr wrap="none" lIns="92075" tIns="46038" rIns="92075" bIns="46038">
                <a:spAutoFit/>
              </a:bodyPr>
              <a:lstStyle/>
              <a:p>
                <a:pPr eaLnBrk="0" hangingPunct="0"/>
                <a:r>
                  <a:rPr lang="es-ES" sz="2000" b="0">
                    <a:latin typeface="Times New Roman" pitchFamily="18" charset="0"/>
                  </a:rPr>
                  <a:t>A</a:t>
                </a:r>
                <a:r>
                  <a:rPr lang="es-ES" sz="1200" b="0">
                    <a:latin typeface="Times New Roman" pitchFamily="18" charset="0"/>
                  </a:rPr>
                  <a:t>k</a:t>
                </a:r>
              </a:p>
            </p:txBody>
          </p:sp>
        </p:grpSp>
        <p:sp>
          <p:nvSpPr>
            <p:cNvPr id="20507" name="Rectangle 27"/>
            <p:cNvSpPr>
              <a:spLocks noChangeArrowheads="1"/>
            </p:cNvSpPr>
            <p:nvPr/>
          </p:nvSpPr>
          <p:spPr bwMode="auto">
            <a:xfrm>
              <a:off x="2726" y="2832"/>
              <a:ext cx="212" cy="288"/>
            </a:xfrm>
            <a:prstGeom prst="rect">
              <a:avLst/>
            </a:prstGeom>
            <a:noFill/>
            <a:ln w="9525">
              <a:noFill/>
              <a:miter lim="800000"/>
              <a:headEnd/>
              <a:tailEnd/>
            </a:ln>
            <a:effectLst/>
          </p:spPr>
          <p:txBody>
            <a:bodyPr wrap="none" lIns="92075" tIns="46038" rIns="92075" bIns="46038">
              <a:spAutoFit/>
            </a:bodyPr>
            <a:lstStyle/>
            <a:p>
              <a:pPr eaLnBrk="0" hangingPunct="0"/>
              <a:r>
                <a:rPr lang="es-ES" sz="2400" b="0">
                  <a:latin typeface="Times New Roman" pitchFamily="18" charset="0"/>
                </a:rPr>
                <a:t>n</a:t>
              </a:r>
            </a:p>
          </p:txBody>
        </p:sp>
        <p:sp>
          <p:nvSpPr>
            <p:cNvPr id="20508" name="Rectangle 28"/>
            <p:cNvSpPr>
              <a:spLocks noChangeArrowheads="1"/>
            </p:cNvSpPr>
            <p:nvPr/>
          </p:nvSpPr>
          <p:spPr bwMode="auto">
            <a:xfrm>
              <a:off x="2966" y="3081"/>
              <a:ext cx="332" cy="404"/>
            </a:xfrm>
            <a:prstGeom prst="rect">
              <a:avLst/>
            </a:prstGeom>
            <a:noFill/>
            <a:ln w="9525">
              <a:noFill/>
              <a:miter lim="800000"/>
              <a:headEnd/>
              <a:tailEnd/>
            </a:ln>
            <a:effectLst/>
          </p:spPr>
          <p:txBody>
            <a:bodyPr wrap="none" lIns="92075" tIns="46038" rIns="92075" bIns="46038">
              <a:spAutoFit/>
            </a:bodyPr>
            <a:lstStyle/>
            <a:p>
              <a:pPr eaLnBrk="0" hangingPunct="0"/>
              <a:r>
                <a:rPr lang="es-ES" sz="3600" b="0" dirty="0">
                  <a:latin typeface="Times New Roman" pitchFamily="18" charset="0"/>
                </a:rPr>
                <a:t>...</a:t>
              </a:r>
            </a:p>
          </p:txBody>
        </p:sp>
      </p:gr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491064" cy="855588"/>
          </a:xfrm>
        </p:spPr>
        <p:txBody>
          <a:bodyPr/>
          <a:lstStyle/>
          <a:p>
            <a:r>
              <a:rPr lang="es-ES_tradnl" dirty="0"/>
              <a:t>Inserción en tries</a:t>
            </a:r>
            <a:endParaRPr lang="en-US"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60</a:t>
            </a:fld>
            <a:endParaRPr lang="es-ES"/>
          </a:p>
        </p:txBody>
      </p:sp>
      <p:sp>
        <p:nvSpPr>
          <p:cNvPr id="3" name="Rectángulo 2"/>
          <p:cNvSpPr/>
          <p:nvPr/>
        </p:nvSpPr>
        <p:spPr>
          <a:xfrm>
            <a:off x="249382" y="855588"/>
            <a:ext cx="8915400" cy="6002412"/>
          </a:xfrm>
          <a:prstGeom prst="rect">
            <a:avLst/>
          </a:prstGeom>
        </p:spPr>
        <p:txBody>
          <a:bodyPr wrap="square">
            <a:spAutoFit/>
          </a:bodyPr>
          <a:lstStyle/>
          <a:p>
            <a:pPr>
              <a:lnSpc>
                <a:spcPct val="107000"/>
              </a:lnSpc>
              <a:spcAft>
                <a:spcPts val="0"/>
              </a:spcAft>
            </a:pPr>
            <a:r>
              <a:rPr kumimoji="0" lang="es-419"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En la clase </a:t>
            </a:r>
            <a:r>
              <a:rPr kumimoji="0" lang="es-419" sz="240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NodoTrie</a:t>
            </a:r>
            <a:r>
              <a:rPr kumimoji="0" lang="es-419" sz="240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lang="es-419" sz="2400" dirty="0">
                <a:latin typeface="Calibri" panose="020F0502020204030204" pitchFamily="34" charset="0"/>
                <a:ea typeface="Calibri" panose="020F0502020204030204" pitchFamily="34" charset="0"/>
                <a:cs typeface="Times New Roman" panose="02020603050405020304" pitchFamily="18" charset="0"/>
              </a:rPr>
              <a:t>insertar </a:t>
            </a:r>
            <a:r>
              <a:rPr lang="es-419" sz="2400" b="0" dirty="0">
                <a:latin typeface="Calibri" panose="020F0502020204030204" pitchFamily="34" charset="0"/>
                <a:ea typeface="Calibri" panose="020F0502020204030204" pitchFamily="34" charset="0"/>
                <a:cs typeface="Times New Roman" panose="02020603050405020304" pitchFamily="18" charset="0"/>
              </a:rPr>
              <a:t>(string </a:t>
            </a:r>
            <a:r>
              <a:rPr lang="es-419" sz="2400" b="0" dirty="0" err="1">
                <a:latin typeface="Calibri" panose="020F0502020204030204" pitchFamily="34" charset="0"/>
                <a:ea typeface="Calibri" panose="020F0502020204030204" pitchFamily="34" charset="0"/>
                <a:cs typeface="Times New Roman" panose="02020603050405020304" pitchFamily="18" charset="0"/>
              </a:rPr>
              <a:t>unaPalabra</a:t>
            </a:r>
            <a:r>
              <a:rPr lang="es-419" sz="2400" b="0" dirty="0">
                <a:latin typeface="Calibri" panose="020F0502020204030204" pitchFamily="34" charset="0"/>
                <a:ea typeface="Calibri" panose="020F0502020204030204" pitchFamily="34" charset="0"/>
                <a:cs typeface="Times New Roman" panose="02020603050405020304" pitchFamily="18" charset="0"/>
              </a:rPr>
              <a:t>) // eventualmente </a:t>
            </a:r>
            <a:r>
              <a:rPr lang="es-419" sz="2400" b="0" dirty="0" err="1">
                <a:latin typeface="Calibri" panose="020F0502020204030204" pitchFamily="34" charset="0"/>
                <a:ea typeface="Calibri" panose="020F0502020204030204" pitchFamily="34" charset="0"/>
                <a:cs typeface="Times New Roman" panose="02020603050405020304" pitchFamily="18" charset="0"/>
              </a:rPr>
              <a:t>boolean</a:t>
            </a:r>
            <a:r>
              <a:rPr lang="es-419" sz="2400" b="0" dirty="0">
                <a:latin typeface="Calibri" panose="020F0502020204030204" pitchFamily="34" charset="0"/>
                <a:ea typeface="Calibri" panose="020F0502020204030204" pitchFamily="34" charset="0"/>
                <a:cs typeface="Times New Roman" panose="02020603050405020304" pitchFamily="18" charset="0"/>
              </a:rPr>
              <a:t> u otro indicador?</a:t>
            </a:r>
            <a:endParaRPr lang="es-UY" sz="2400" b="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419" sz="2400" b="0" dirty="0">
                <a:latin typeface="Calibri" panose="020F0502020204030204" pitchFamily="34" charset="0"/>
                <a:ea typeface="Calibri" panose="020F0502020204030204" pitchFamily="34" charset="0"/>
                <a:cs typeface="Times New Roman" panose="02020603050405020304" pitchFamily="18" charset="0"/>
              </a:rPr>
              <a:t>Comienzo</a:t>
            </a:r>
            <a:endParaRPr lang="es-UY" sz="2400" b="0"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0"/>
              </a:spcAft>
            </a:pPr>
            <a:r>
              <a:rPr lang="es-419" sz="2400" b="0" dirty="0" err="1">
                <a:latin typeface="Calibri" panose="020F0502020204030204" pitchFamily="34" charset="0"/>
                <a:ea typeface="Calibri" panose="020F0502020204030204" pitchFamily="34" charset="0"/>
                <a:cs typeface="Times New Roman" panose="02020603050405020304" pitchFamily="18" charset="0"/>
              </a:rPr>
              <a:t>nodoActual</a:t>
            </a:r>
            <a:r>
              <a:rPr lang="es-419" sz="2400" b="0" dirty="0">
                <a:latin typeface="Calibri" panose="020F0502020204030204" pitchFamily="34" charset="0"/>
                <a:ea typeface="Calibri" panose="020F0502020204030204" pitchFamily="34" charset="0"/>
                <a:cs typeface="Times New Roman" panose="02020603050405020304" pitchFamily="18" charset="0"/>
              </a:rPr>
              <a:t> </a:t>
            </a:r>
            <a:r>
              <a:rPr lang="en-US" sz="2400" b="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400" b="0" dirty="0">
                <a:latin typeface="Calibri" panose="020F0502020204030204" pitchFamily="34" charset="0"/>
                <a:ea typeface="Calibri" panose="020F0502020204030204" pitchFamily="34" charset="0"/>
                <a:cs typeface="Times New Roman" panose="02020603050405020304" pitchFamily="18" charset="0"/>
              </a:rPr>
              <a:t> </a:t>
            </a:r>
            <a:r>
              <a:rPr lang="es-UY" sz="2400" b="0" dirty="0" err="1">
                <a:latin typeface="Calibri" panose="020F0502020204030204" pitchFamily="34" charset="0"/>
                <a:ea typeface="Calibri" panose="020F0502020204030204" pitchFamily="34" charset="0"/>
                <a:cs typeface="Times New Roman" panose="02020603050405020304" pitchFamily="18" charset="0"/>
              </a:rPr>
              <a:t>this</a:t>
            </a:r>
            <a:endParaRPr lang="es-UY" sz="2400" b="0"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0"/>
              </a:spcAft>
            </a:pPr>
            <a:r>
              <a:rPr lang="es-UY" sz="2400" b="0" dirty="0">
                <a:latin typeface="Calibri" panose="020F0502020204030204" pitchFamily="34" charset="0"/>
                <a:ea typeface="Calibri" panose="020F0502020204030204" pitchFamily="34" charset="0"/>
                <a:cs typeface="Times New Roman" panose="02020603050405020304" pitchFamily="18" charset="0"/>
              </a:rPr>
              <a:t>Para cada </a:t>
            </a:r>
            <a:r>
              <a:rPr lang="es-UY" sz="2400" b="0" dirty="0" err="1">
                <a:latin typeface="Calibri" panose="020F0502020204030204" pitchFamily="34" charset="0"/>
                <a:ea typeface="Calibri" panose="020F0502020204030204" pitchFamily="34" charset="0"/>
                <a:cs typeface="Times New Roman" panose="02020603050405020304" pitchFamily="18" charset="0"/>
              </a:rPr>
              <a:t>caracter</a:t>
            </a:r>
            <a:r>
              <a:rPr lang="es-UY" sz="2400" b="0" dirty="0">
                <a:latin typeface="Calibri" panose="020F0502020204030204" pitchFamily="34" charset="0"/>
                <a:ea typeface="Calibri" panose="020F0502020204030204" pitchFamily="34" charset="0"/>
                <a:cs typeface="Times New Roman" panose="02020603050405020304" pitchFamily="18" charset="0"/>
              </a:rPr>
              <a:t> car de </a:t>
            </a:r>
            <a:r>
              <a:rPr lang="es-UY" sz="2400" b="0" dirty="0" err="1">
                <a:latin typeface="Calibri" panose="020F0502020204030204" pitchFamily="34" charset="0"/>
                <a:ea typeface="Calibri" panose="020F0502020204030204" pitchFamily="34" charset="0"/>
                <a:cs typeface="Times New Roman" panose="02020603050405020304" pitchFamily="18" charset="0"/>
              </a:rPr>
              <a:t>unaPalabra</a:t>
            </a:r>
            <a:r>
              <a:rPr lang="es-UY" sz="2400" b="0" dirty="0">
                <a:latin typeface="Calibri" panose="020F0502020204030204" pitchFamily="34" charset="0"/>
                <a:ea typeface="Calibri" panose="020F0502020204030204" pitchFamily="34" charset="0"/>
                <a:cs typeface="Times New Roman" panose="02020603050405020304" pitchFamily="18" charset="0"/>
              </a:rPr>
              <a:t> hacer</a:t>
            </a:r>
          </a:p>
          <a:p>
            <a:pPr marL="899160">
              <a:lnSpc>
                <a:spcPct val="107000"/>
              </a:lnSpc>
              <a:spcAft>
                <a:spcPts val="0"/>
              </a:spcAft>
            </a:pPr>
            <a:r>
              <a:rPr lang="es-UY" sz="2400" b="0" dirty="0" err="1">
                <a:latin typeface="Calibri" panose="020F0502020204030204" pitchFamily="34" charset="0"/>
                <a:ea typeface="Calibri" panose="020F0502020204030204" pitchFamily="34" charset="0"/>
                <a:cs typeface="Times New Roman" panose="02020603050405020304" pitchFamily="18" charset="0"/>
              </a:rPr>
              <a:t>unHijo</a:t>
            </a:r>
            <a:r>
              <a:rPr lang="es-UY" sz="2400" b="0" dirty="0">
                <a:latin typeface="Calibri" panose="020F0502020204030204" pitchFamily="34" charset="0"/>
                <a:ea typeface="Calibri" panose="020F0502020204030204" pitchFamily="34" charset="0"/>
                <a:cs typeface="Times New Roman" panose="02020603050405020304" pitchFamily="18" charset="0"/>
              </a:rPr>
              <a:t> </a:t>
            </a:r>
            <a:r>
              <a:rPr lang="en-US" sz="2400" b="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s-UY" sz="2400" b="0" dirty="0">
                <a:latin typeface="Calibri" panose="020F0502020204030204" pitchFamily="34" charset="0"/>
                <a:ea typeface="Calibri" panose="020F0502020204030204" pitchFamily="34" charset="0"/>
                <a:cs typeface="Times New Roman" panose="02020603050405020304" pitchFamily="18" charset="0"/>
              </a:rPr>
              <a:t> </a:t>
            </a:r>
            <a:r>
              <a:rPr lang="es-UY" sz="2400" b="0" dirty="0" err="1">
                <a:latin typeface="Calibri" panose="020F0502020204030204" pitchFamily="34" charset="0"/>
                <a:ea typeface="Calibri" panose="020F0502020204030204" pitchFamily="34" charset="0"/>
                <a:cs typeface="Times New Roman" panose="02020603050405020304" pitchFamily="18" charset="0"/>
              </a:rPr>
              <a:t>nodoActual.</a:t>
            </a:r>
            <a:r>
              <a:rPr lang="es-UY" sz="2400" i="1" dirty="0" err="1">
                <a:latin typeface="Calibri" panose="020F0502020204030204" pitchFamily="34" charset="0"/>
                <a:ea typeface="Calibri" panose="020F0502020204030204" pitchFamily="34" charset="0"/>
                <a:cs typeface="Times New Roman" panose="02020603050405020304" pitchFamily="18" charset="0"/>
              </a:rPr>
              <a:t>obtenerHijo</a:t>
            </a:r>
            <a:r>
              <a:rPr lang="es-UY" sz="2400" i="1" dirty="0">
                <a:latin typeface="Calibri" panose="020F0502020204030204" pitchFamily="34" charset="0"/>
                <a:ea typeface="Calibri" panose="020F0502020204030204" pitchFamily="34" charset="0"/>
                <a:cs typeface="Times New Roman" panose="02020603050405020304" pitchFamily="18" charset="0"/>
              </a:rPr>
              <a:t> </a:t>
            </a:r>
            <a:r>
              <a:rPr lang="es-UY" sz="2400" b="0" dirty="0">
                <a:latin typeface="Calibri" panose="020F0502020204030204" pitchFamily="34" charset="0"/>
                <a:ea typeface="Calibri" panose="020F0502020204030204" pitchFamily="34" charset="0"/>
                <a:cs typeface="Times New Roman" panose="02020603050405020304" pitchFamily="18" charset="0"/>
              </a:rPr>
              <a:t>(car)</a:t>
            </a:r>
          </a:p>
          <a:p>
            <a:pPr marL="899160">
              <a:lnSpc>
                <a:spcPct val="107000"/>
              </a:lnSpc>
              <a:spcAft>
                <a:spcPts val="0"/>
              </a:spcAft>
            </a:pPr>
            <a:r>
              <a:rPr lang="es-UY" sz="2400" b="0" dirty="0">
                <a:latin typeface="Calibri" panose="020F0502020204030204" pitchFamily="34" charset="0"/>
                <a:ea typeface="Calibri" panose="020F0502020204030204" pitchFamily="34" charset="0"/>
                <a:cs typeface="Times New Roman" panose="02020603050405020304" pitchFamily="18" charset="0"/>
              </a:rPr>
              <a:t>Si </a:t>
            </a:r>
            <a:r>
              <a:rPr lang="es-UY" sz="2400" b="0" dirty="0" err="1">
                <a:latin typeface="Calibri" panose="020F0502020204030204" pitchFamily="34" charset="0"/>
                <a:ea typeface="Calibri" panose="020F0502020204030204" pitchFamily="34" charset="0"/>
                <a:cs typeface="Times New Roman" panose="02020603050405020304" pitchFamily="18" charset="0"/>
              </a:rPr>
              <a:t>unHijo</a:t>
            </a:r>
            <a:r>
              <a:rPr lang="es-UY" sz="2400" b="0" dirty="0">
                <a:latin typeface="Calibri" panose="020F0502020204030204" pitchFamily="34" charset="0"/>
                <a:ea typeface="Calibri" panose="020F0502020204030204" pitchFamily="34" charset="0"/>
                <a:cs typeface="Times New Roman" panose="02020603050405020304" pitchFamily="18" charset="0"/>
              </a:rPr>
              <a:t> = nulo entonces</a:t>
            </a:r>
          </a:p>
          <a:p>
            <a:pPr marL="1348740">
              <a:lnSpc>
                <a:spcPct val="107000"/>
              </a:lnSpc>
              <a:spcAft>
                <a:spcPts val="0"/>
              </a:spcAft>
            </a:pPr>
            <a:r>
              <a:rPr lang="es-UY" sz="2400" b="0" dirty="0" err="1">
                <a:latin typeface="Calibri" panose="020F0502020204030204" pitchFamily="34" charset="0"/>
                <a:ea typeface="Calibri" panose="020F0502020204030204" pitchFamily="34" charset="0"/>
                <a:cs typeface="Times New Roman" panose="02020603050405020304" pitchFamily="18" charset="0"/>
              </a:rPr>
              <a:t>unHijo</a:t>
            </a:r>
            <a:r>
              <a:rPr lang="es-UY" sz="2400" b="0" dirty="0">
                <a:latin typeface="Calibri" panose="020F0502020204030204" pitchFamily="34" charset="0"/>
                <a:ea typeface="Calibri" panose="020F0502020204030204" pitchFamily="34" charset="0"/>
                <a:cs typeface="Times New Roman" panose="02020603050405020304" pitchFamily="18" charset="0"/>
              </a:rPr>
              <a:t> </a:t>
            </a:r>
            <a:r>
              <a:rPr lang="en-US" sz="2400" b="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400" b="0" dirty="0">
                <a:latin typeface="Calibri" panose="020F0502020204030204" pitchFamily="34" charset="0"/>
                <a:ea typeface="Calibri" panose="020F0502020204030204" pitchFamily="34" charset="0"/>
                <a:cs typeface="Times New Roman" panose="02020603050405020304" pitchFamily="18" charset="0"/>
              </a:rPr>
              <a:t> </a:t>
            </a:r>
            <a:r>
              <a:rPr lang="es-419" sz="2400" b="0" dirty="0">
                <a:latin typeface="Calibri" panose="020F0502020204030204" pitchFamily="34" charset="0"/>
                <a:ea typeface="Calibri" panose="020F0502020204030204" pitchFamily="34" charset="0"/>
                <a:cs typeface="Times New Roman" panose="02020603050405020304" pitchFamily="18" charset="0"/>
              </a:rPr>
              <a:t>crear nuevo nodo trie</a:t>
            </a:r>
            <a:endParaRPr lang="es-UY" sz="2400" b="0" dirty="0">
              <a:latin typeface="Calibri" panose="020F0502020204030204" pitchFamily="34" charset="0"/>
              <a:ea typeface="Calibri" panose="020F0502020204030204" pitchFamily="34" charset="0"/>
              <a:cs typeface="Times New Roman" panose="02020603050405020304" pitchFamily="18" charset="0"/>
            </a:endParaRPr>
          </a:p>
          <a:p>
            <a:pPr marL="1348740">
              <a:lnSpc>
                <a:spcPct val="107000"/>
              </a:lnSpc>
              <a:spcAft>
                <a:spcPts val="0"/>
              </a:spcAft>
            </a:pPr>
            <a:r>
              <a:rPr lang="es-419" sz="2400" b="0" dirty="0" err="1">
                <a:latin typeface="Calibri" panose="020F0502020204030204" pitchFamily="34" charset="0"/>
                <a:ea typeface="Calibri" panose="020F0502020204030204" pitchFamily="34" charset="0"/>
                <a:cs typeface="Times New Roman" panose="02020603050405020304" pitchFamily="18" charset="0"/>
              </a:rPr>
              <a:t>nodoActual.agregar</a:t>
            </a:r>
            <a:r>
              <a:rPr lang="es-419" sz="2400" b="0" dirty="0">
                <a:latin typeface="Calibri" panose="020F0502020204030204" pitchFamily="34" charset="0"/>
                <a:ea typeface="Calibri" panose="020F0502020204030204" pitchFamily="34" charset="0"/>
                <a:cs typeface="Times New Roman" panose="02020603050405020304" pitchFamily="18" charset="0"/>
              </a:rPr>
              <a:t> (</a:t>
            </a:r>
            <a:r>
              <a:rPr lang="es-419" sz="2400" b="0" dirty="0" err="1">
                <a:latin typeface="Calibri" panose="020F0502020204030204" pitchFamily="34" charset="0"/>
                <a:ea typeface="Calibri" panose="020F0502020204030204" pitchFamily="34" charset="0"/>
                <a:cs typeface="Times New Roman" panose="02020603050405020304" pitchFamily="18" charset="0"/>
              </a:rPr>
              <a:t>unHijo</a:t>
            </a:r>
            <a:r>
              <a:rPr lang="es-419" sz="2400" b="0" dirty="0">
                <a:latin typeface="Calibri" panose="020F0502020204030204" pitchFamily="34" charset="0"/>
                <a:ea typeface="Calibri" panose="020F0502020204030204" pitchFamily="34" charset="0"/>
                <a:cs typeface="Times New Roman" panose="02020603050405020304" pitchFamily="18" charset="0"/>
              </a:rPr>
              <a:t>, car) // depende de la estructura</a:t>
            </a:r>
            <a:endParaRPr lang="es-UY" sz="2400" b="0" dirty="0">
              <a:latin typeface="Calibri" panose="020F0502020204030204" pitchFamily="34" charset="0"/>
              <a:ea typeface="Calibri" panose="020F0502020204030204" pitchFamily="34" charset="0"/>
              <a:cs typeface="Times New Roman" panose="02020603050405020304" pitchFamily="18" charset="0"/>
            </a:endParaRPr>
          </a:p>
          <a:p>
            <a:pPr marL="899160">
              <a:lnSpc>
                <a:spcPct val="107000"/>
              </a:lnSpc>
              <a:spcAft>
                <a:spcPts val="0"/>
              </a:spcAft>
            </a:pPr>
            <a:r>
              <a:rPr lang="es-UY" sz="2400" b="0" dirty="0">
                <a:latin typeface="Calibri" panose="020F0502020204030204" pitchFamily="34" charset="0"/>
                <a:ea typeface="Calibri" panose="020F0502020204030204" pitchFamily="34" charset="0"/>
                <a:cs typeface="Times New Roman" panose="02020603050405020304" pitchFamily="18" charset="0"/>
              </a:rPr>
              <a:t>fin si</a:t>
            </a:r>
          </a:p>
          <a:p>
            <a:pPr marL="899160">
              <a:lnSpc>
                <a:spcPct val="107000"/>
              </a:lnSpc>
              <a:spcAft>
                <a:spcPts val="0"/>
              </a:spcAft>
            </a:pPr>
            <a:r>
              <a:rPr lang="es-419" sz="2400" b="0" dirty="0" err="1">
                <a:latin typeface="Calibri" panose="020F0502020204030204" pitchFamily="34" charset="0"/>
                <a:ea typeface="Calibri" panose="020F0502020204030204" pitchFamily="34" charset="0"/>
                <a:cs typeface="Times New Roman" panose="02020603050405020304" pitchFamily="18" charset="0"/>
              </a:rPr>
              <a:t>nodoActual</a:t>
            </a:r>
            <a:r>
              <a:rPr lang="es-419" sz="2400" b="0" dirty="0">
                <a:latin typeface="Calibri" panose="020F0502020204030204" pitchFamily="34" charset="0"/>
                <a:ea typeface="Calibri" panose="020F0502020204030204" pitchFamily="34" charset="0"/>
                <a:cs typeface="Times New Roman" panose="02020603050405020304" pitchFamily="18" charset="0"/>
              </a:rPr>
              <a:t> </a:t>
            </a:r>
            <a:r>
              <a:rPr lang="en-US" sz="2400" b="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400" b="0" dirty="0">
                <a:latin typeface="Calibri" panose="020F0502020204030204" pitchFamily="34" charset="0"/>
                <a:ea typeface="Calibri" panose="020F0502020204030204" pitchFamily="34" charset="0"/>
                <a:cs typeface="Times New Roman" panose="02020603050405020304" pitchFamily="18" charset="0"/>
              </a:rPr>
              <a:t> </a:t>
            </a:r>
            <a:r>
              <a:rPr lang="es-UY" sz="2400" b="0" dirty="0" err="1">
                <a:latin typeface="Calibri" panose="020F0502020204030204" pitchFamily="34" charset="0"/>
                <a:ea typeface="Calibri" panose="020F0502020204030204" pitchFamily="34" charset="0"/>
                <a:cs typeface="Times New Roman" panose="02020603050405020304" pitchFamily="18" charset="0"/>
              </a:rPr>
              <a:t>unHijo</a:t>
            </a:r>
            <a:endParaRPr lang="es-UY" sz="2400" b="0"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0"/>
              </a:spcAft>
            </a:pPr>
            <a:r>
              <a:rPr lang="es-UY" sz="2400" b="0" dirty="0">
                <a:latin typeface="Calibri" panose="020F0502020204030204" pitchFamily="34" charset="0"/>
                <a:ea typeface="Calibri" panose="020F0502020204030204" pitchFamily="34" charset="0"/>
                <a:cs typeface="Times New Roman" panose="02020603050405020304" pitchFamily="18" charset="0"/>
              </a:rPr>
              <a:t>fin para cada</a:t>
            </a:r>
          </a:p>
          <a:p>
            <a:pPr marL="449580">
              <a:lnSpc>
                <a:spcPct val="107000"/>
              </a:lnSpc>
              <a:spcAft>
                <a:spcPts val="0"/>
              </a:spcAft>
            </a:pPr>
            <a:r>
              <a:rPr lang="es-UY" sz="2400" b="0" dirty="0" err="1">
                <a:latin typeface="Calibri" panose="020F0502020204030204" pitchFamily="34" charset="0"/>
                <a:ea typeface="Calibri" panose="020F0502020204030204" pitchFamily="34" charset="0"/>
                <a:cs typeface="Times New Roman" panose="02020603050405020304" pitchFamily="18" charset="0"/>
              </a:rPr>
              <a:t>nodoActual.esFindePalabra</a:t>
            </a:r>
            <a:r>
              <a:rPr lang="es-UY" sz="2400" b="0" dirty="0">
                <a:latin typeface="Calibri" panose="020F0502020204030204" pitchFamily="34" charset="0"/>
                <a:ea typeface="Calibri" panose="020F0502020204030204" pitchFamily="34" charset="0"/>
                <a:cs typeface="Times New Roman" panose="02020603050405020304" pitchFamily="18" charset="0"/>
              </a:rPr>
              <a:t> </a:t>
            </a:r>
            <a:r>
              <a:rPr lang="en-US" sz="2400" b="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s-UY" sz="2400" b="0" dirty="0">
                <a:latin typeface="Calibri" panose="020F0502020204030204" pitchFamily="34" charset="0"/>
                <a:ea typeface="Calibri" panose="020F0502020204030204" pitchFamily="34" charset="0"/>
                <a:cs typeface="Times New Roman" panose="02020603050405020304" pitchFamily="18" charset="0"/>
              </a:rPr>
              <a:t> VERDADERO</a:t>
            </a:r>
          </a:p>
          <a:p>
            <a:pPr>
              <a:lnSpc>
                <a:spcPct val="107000"/>
              </a:lnSpc>
              <a:spcAft>
                <a:spcPts val="800"/>
              </a:spcAft>
            </a:pPr>
            <a:r>
              <a:rPr lang="es-UY" sz="2400" b="0" dirty="0">
                <a:latin typeface="Calibri" panose="020F0502020204030204" pitchFamily="34" charset="0"/>
                <a:ea typeface="Calibri" panose="020F0502020204030204" pitchFamily="34" charset="0"/>
                <a:cs typeface="Times New Roman" panose="02020603050405020304" pitchFamily="18" charset="0"/>
              </a:rPr>
              <a:t>Fin</a:t>
            </a:r>
            <a:endParaRPr lang="es-UY" sz="2400" b="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13796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086600" cy="685800"/>
          </a:xfrm>
        </p:spPr>
        <p:txBody>
          <a:bodyPr/>
          <a:lstStyle/>
          <a:p>
            <a:r>
              <a:rPr lang="es-ES_tradnl" dirty="0"/>
              <a:t>Imprimir todas las </a:t>
            </a:r>
            <a:r>
              <a:rPr lang="es-ES_tradnl" dirty="0" err="1"/>
              <a:t>strings</a:t>
            </a:r>
            <a:r>
              <a:rPr lang="es-ES_tradnl" dirty="0"/>
              <a:t> del trie…</a:t>
            </a:r>
            <a:endParaRPr lang="en-US"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61</a:t>
            </a:fld>
            <a:endParaRPr lang="es-ES"/>
          </a:p>
        </p:txBody>
      </p:sp>
      <p:sp>
        <p:nvSpPr>
          <p:cNvPr id="6" name="Rectángulo 5"/>
          <p:cNvSpPr/>
          <p:nvPr/>
        </p:nvSpPr>
        <p:spPr>
          <a:xfrm>
            <a:off x="304800" y="1143000"/>
            <a:ext cx="8382000" cy="5313891"/>
          </a:xfrm>
          <a:prstGeom prst="rect">
            <a:avLst/>
          </a:prstGeom>
        </p:spPr>
        <p:txBody>
          <a:bodyPr wrap="square">
            <a:spAutoFit/>
          </a:bodyPr>
          <a:lstStyle/>
          <a:p>
            <a:pPr>
              <a:lnSpc>
                <a:spcPct val="107000"/>
              </a:lnSpc>
              <a:spcAft>
                <a:spcPts val="0"/>
              </a:spcAft>
            </a:pPr>
            <a:r>
              <a:rPr kumimoji="0" lang="es-419"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En la clase </a:t>
            </a:r>
            <a:r>
              <a:rPr kumimoji="0" lang="es-419" sz="200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NodoTrie</a:t>
            </a:r>
            <a:r>
              <a:rPr kumimoji="0" lang="es-419" sz="200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lang="es-419" sz="2000" dirty="0">
                <a:latin typeface="Calibri" panose="020F0502020204030204" pitchFamily="34" charset="0"/>
                <a:ea typeface="Calibri" panose="020F0502020204030204" pitchFamily="34" charset="0"/>
                <a:cs typeface="Times New Roman" panose="02020603050405020304" pitchFamily="18" charset="0"/>
              </a:rPr>
              <a:t>imprimir (string cadena, nodo trie </a:t>
            </a:r>
            <a:r>
              <a:rPr lang="es-419" sz="2000" dirty="0" err="1">
                <a:latin typeface="Calibri" panose="020F0502020204030204" pitchFamily="34" charset="0"/>
                <a:ea typeface="Calibri" panose="020F0502020204030204" pitchFamily="34" charset="0"/>
                <a:cs typeface="Times New Roman" panose="02020603050405020304" pitchFamily="18" charset="0"/>
              </a:rPr>
              <a:t>nodoActual</a:t>
            </a:r>
            <a:r>
              <a:rPr lang="es-419" sz="2000" dirty="0">
                <a:latin typeface="Calibri" panose="020F0502020204030204" pitchFamily="34" charset="0"/>
                <a:ea typeface="Calibri" panose="020F0502020204030204" pitchFamily="34" charset="0"/>
                <a:cs typeface="Times New Roman" panose="02020603050405020304" pitchFamily="18" charset="0"/>
              </a:rPr>
              <a:t> ): </a:t>
            </a:r>
            <a:r>
              <a:rPr lang="es-419" sz="2000" b="0" dirty="0">
                <a:latin typeface="Calibri" panose="020F0502020204030204" pitchFamily="34" charset="0"/>
                <a:ea typeface="Calibri" panose="020F0502020204030204" pitchFamily="34" charset="0"/>
                <a:cs typeface="Times New Roman" panose="02020603050405020304" pitchFamily="18" charset="0"/>
              </a:rPr>
              <a:t>imprime por consola todas las palabras contenidas en el subárbol que tiene como raíz al nodo pasado inicialmente, concatenadas con la cadena inicial. Si la cadena inicial es vacía y el nodo inicial es la raíz del trie, imprime todas las palabras del trie.</a:t>
            </a:r>
            <a:endParaRPr lang="es-UY" sz="2000" b="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s-419" b="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419" sz="2000" dirty="0">
                <a:latin typeface="Calibri" panose="020F0502020204030204" pitchFamily="34" charset="0"/>
                <a:ea typeface="Calibri" panose="020F0502020204030204" pitchFamily="34" charset="0"/>
                <a:cs typeface="Times New Roman" panose="02020603050405020304" pitchFamily="18" charset="0"/>
              </a:rPr>
              <a:t>Comienzo</a:t>
            </a:r>
            <a:endParaRPr lang="es-UY" sz="2000"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0"/>
              </a:spcAft>
            </a:pPr>
            <a:r>
              <a:rPr lang="es-419" sz="2000" b="0" dirty="0">
                <a:latin typeface="Calibri" panose="020F0502020204030204" pitchFamily="34" charset="0"/>
                <a:ea typeface="Calibri" panose="020F0502020204030204" pitchFamily="34" charset="0"/>
                <a:cs typeface="Times New Roman" panose="02020603050405020304" pitchFamily="18" charset="0"/>
              </a:rPr>
              <a:t>Si </a:t>
            </a:r>
            <a:r>
              <a:rPr lang="es-419" sz="2000" b="0" dirty="0" err="1">
                <a:latin typeface="Calibri" panose="020F0502020204030204" pitchFamily="34" charset="0"/>
                <a:ea typeface="Calibri" panose="020F0502020204030204" pitchFamily="34" charset="0"/>
                <a:cs typeface="Times New Roman" panose="02020603050405020304" pitchFamily="18" charset="0"/>
              </a:rPr>
              <a:t>nodoActual</a:t>
            </a:r>
            <a:r>
              <a:rPr lang="es-419" sz="2000" b="0" dirty="0">
                <a:latin typeface="Calibri" panose="020F0502020204030204" pitchFamily="34" charset="0"/>
                <a:ea typeface="Calibri" panose="020F0502020204030204" pitchFamily="34" charset="0"/>
                <a:cs typeface="Times New Roman" panose="02020603050405020304" pitchFamily="18" charset="0"/>
              </a:rPr>
              <a:t> no nulo entonces</a:t>
            </a:r>
            <a:endParaRPr lang="es-UY" sz="2000" b="0" dirty="0">
              <a:latin typeface="Calibri" panose="020F0502020204030204" pitchFamily="34" charset="0"/>
              <a:ea typeface="Calibri" panose="020F0502020204030204" pitchFamily="34" charset="0"/>
              <a:cs typeface="Times New Roman" panose="02020603050405020304" pitchFamily="18" charset="0"/>
            </a:endParaRPr>
          </a:p>
          <a:p>
            <a:pPr marL="899160">
              <a:lnSpc>
                <a:spcPct val="107000"/>
              </a:lnSpc>
              <a:spcAft>
                <a:spcPts val="0"/>
              </a:spcAft>
            </a:pPr>
            <a:r>
              <a:rPr lang="es-UY" sz="2000" b="0" dirty="0">
                <a:latin typeface="Calibri" panose="020F0502020204030204" pitchFamily="34" charset="0"/>
                <a:ea typeface="Calibri" panose="020F0502020204030204" pitchFamily="34" charset="0"/>
                <a:cs typeface="Times New Roman" panose="02020603050405020304" pitchFamily="18" charset="0"/>
              </a:rPr>
              <a:t>Si </a:t>
            </a:r>
            <a:r>
              <a:rPr lang="es-UY" sz="2000" b="0" dirty="0" err="1">
                <a:latin typeface="Calibri" panose="020F0502020204030204" pitchFamily="34" charset="0"/>
                <a:ea typeface="Calibri" panose="020F0502020204030204" pitchFamily="34" charset="0"/>
                <a:cs typeface="Times New Roman" panose="02020603050405020304" pitchFamily="18" charset="0"/>
              </a:rPr>
              <a:t>nodoActual.</a:t>
            </a:r>
            <a:r>
              <a:rPr lang="es-UY" sz="2000" dirty="0" err="1">
                <a:latin typeface="Calibri" panose="020F0502020204030204" pitchFamily="34" charset="0"/>
                <a:ea typeface="Calibri" panose="020F0502020204030204" pitchFamily="34" charset="0"/>
                <a:cs typeface="Times New Roman" panose="02020603050405020304" pitchFamily="18" charset="0"/>
              </a:rPr>
              <a:t>esFinDePalabra</a:t>
            </a:r>
            <a:r>
              <a:rPr lang="es-UY" sz="2000" b="0" dirty="0">
                <a:latin typeface="Calibri" panose="020F0502020204030204" pitchFamily="34" charset="0"/>
                <a:ea typeface="Calibri" panose="020F0502020204030204" pitchFamily="34" charset="0"/>
                <a:cs typeface="Times New Roman" panose="02020603050405020304" pitchFamily="18" charset="0"/>
              </a:rPr>
              <a:t> entonces</a:t>
            </a:r>
          </a:p>
          <a:p>
            <a:pPr marL="1348740">
              <a:lnSpc>
                <a:spcPct val="107000"/>
              </a:lnSpc>
              <a:spcAft>
                <a:spcPts val="0"/>
              </a:spcAft>
            </a:pPr>
            <a:r>
              <a:rPr lang="es-UY" sz="2000" b="0" dirty="0">
                <a:latin typeface="Calibri" panose="020F0502020204030204" pitchFamily="34" charset="0"/>
                <a:ea typeface="Calibri" panose="020F0502020204030204" pitchFamily="34" charset="0"/>
                <a:cs typeface="Times New Roman" panose="02020603050405020304" pitchFamily="18" charset="0"/>
              </a:rPr>
              <a:t>dar salida por pantalla a la cadena</a:t>
            </a:r>
          </a:p>
          <a:p>
            <a:pPr marL="899160">
              <a:lnSpc>
                <a:spcPct val="107000"/>
              </a:lnSpc>
              <a:spcAft>
                <a:spcPts val="0"/>
              </a:spcAft>
            </a:pPr>
            <a:r>
              <a:rPr lang="es-UY" sz="2000" b="0" dirty="0">
                <a:latin typeface="Calibri" panose="020F0502020204030204" pitchFamily="34" charset="0"/>
                <a:ea typeface="Calibri" panose="020F0502020204030204" pitchFamily="34" charset="0"/>
                <a:cs typeface="Times New Roman" panose="02020603050405020304" pitchFamily="18" charset="0"/>
              </a:rPr>
              <a:t>Fin si</a:t>
            </a:r>
          </a:p>
          <a:p>
            <a:pPr marL="899160">
              <a:lnSpc>
                <a:spcPct val="107000"/>
              </a:lnSpc>
              <a:spcAft>
                <a:spcPts val="0"/>
              </a:spcAft>
            </a:pPr>
            <a:r>
              <a:rPr lang="es-UY" sz="2000" b="0" dirty="0">
                <a:latin typeface="Calibri" panose="020F0502020204030204" pitchFamily="34" charset="0"/>
                <a:ea typeface="Calibri" panose="020F0502020204030204" pitchFamily="34" charset="0"/>
                <a:cs typeface="Times New Roman" panose="02020603050405020304" pitchFamily="18" charset="0"/>
              </a:rPr>
              <a:t>Para </a:t>
            </a:r>
            <a:r>
              <a:rPr lang="es-UY" sz="2000" i="1" dirty="0">
                <a:latin typeface="Calibri" panose="020F0502020204030204" pitchFamily="34" charset="0"/>
                <a:ea typeface="Calibri" panose="020F0502020204030204" pitchFamily="34" charset="0"/>
                <a:cs typeface="Times New Roman" panose="02020603050405020304" pitchFamily="18" charset="0"/>
              </a:rPr>
              <a:t>cada hijo </a:t>
            </a:r>
            <a:r>
              <a:rPr lang="es-UY" sz="2000" b="0" dirty="0">
                <a:latin typeface="Calibri" panose="020F0502020204030204" pitchFamily="34" charset="0"/>
                <a:ea typeface="Calibri" panose="020F0502020204030204" pitchFamily="34" charset="0"/>
                <a:cs typeface="Times New Roman" panose="02020603050405020304" pitchFamily="18" charset="0"/>
              </a:rPr>
              <a:t>de </a:t>
            </a:r>
            <a:r>
              <a:rPr lang="es-UY" sz="2000" b="0" dirty="0" err="1">
                <a:latin typeface="Calibri" panose="020F0502020204030204" pitchFamily="34" charset="0"/>
                <a:ea typeface="Calibri" panose="020F0502020204030204" pitchFamily="34" charset="0"/>
                <a:cs typeface="Times New Roman" panose="02020603050405020304" pitchFamily="18" charset="0"/>
              </a:rPr>
              <a:t>nodoActual</a:t>
            </a:r>
            <a:r>
              <a:rPr lang="es-UY" sz="2000" b="0" dirty="0">
                <a:latin typeface="Calibri" panose="020F0502020204030204" pitchFamily="34" charset="0"/>
                <a:ea typeface="Calibri" panose="020F0502020204030204" pitchFamily="34" charset="0"/>
                <a:cs typeface="Times New Roman" panose="02020603050405020304" pitchFamily="18" charset="0"/>
              </a:rPr>
              <a:t> hacer</a:t>
            </a:r>
          </a:p>
          <a:p>
            <a:pPr marL="1348740">
              <a:lnSpc>
                <a:spcPct val="107000"/>
              </a:lnSpc>
              <a:spcAft>
                <a:spcPts val="0"/>
              </a:spcAft>
            </a:pPr>
            <a:r>
              <a:rPr lang="es-UY" sz="2000" b="0" dirty="0">
                <a:latin typeface="Calibri" panose="020F0502020204030204" pitchFamily="34" charset="0"/>
                <a:ea typeface="Calibri" panose="020F0502020204030204" pitchFamily="34" charset="0"/>
                <a:cs typeface="Times New Roman" panose="02020603050405020304" pitchFamily="18" charset="0"/>
              </a:rPr>
              <a:t>imprimir (cadena + carácter del hijo , hijo)</a:t>
            </a:r>
          </a:p>
          <a:p>
            <a:pPr marL="899160">
              <a:lnSpc>
                <a:spcPct val="107000"/>
              </a:lnSpc>
              <a:spcAft>
                <a:spcPts val="0"/>
              </a:spcAft>
            </a:pPr>
            <a:r>
              <a:rPr lang="es-UY" sz="2000" b="0" dirty="0">
                <a:latin typeface="Calibri" panose="020F0502020204030204" pitchFamily="34" charset="0"/>
                <a:ea typeface="Calibri" panose="020F0502020204030204" pitchFamily="34" charset="0"/>
                <a:cs typeface="Times New Roman" panose="02020603050405020304" pitchFamily="18" charset="0"/>
              </a:rPr>
              <a:t>Fin para cada</a:t>
            </a:r>
          </a:p>
          <a:p>
            <a:pPr marL="449580">
              <a:lnSpc>
                <a:spcPct val="107000"/>
              </a:lnSpc>
              <a:spcAft>
                <a:spcPts val="0"/>
              </a:spcAft>
            </a:pPr>
            <a:r>
              <a:rPr lang="es-UY" sz="2000" b="0" dirty="0">
                <a:latin typeface="Calibri" panose="020F0502020204030204" pitchFamily="34" charset="0"/>
                <a:ea typeface="Calibri" panose="020F0502020204030204" pitchFamily="34" charset="0"/>
                <a:cs typeface="Times New Roman" panose="02020603050405020304" pitchFamily="18" charset="0"/>
              </a:rPr>
              <a:t>Fin si</a:t>
            </a:r>
          </a:p>
          <a:p>
            <a:pPr>
              <a:lnSpc>
                <a:spcPct val="107000"/>
              </a:lnSpc>
              <a:spcAft>
                <a:spcPts val="800"/>
              </a:spcAft>
            </a:pPr>
            <a:r>
              <a:rPr lang="es-UY" sz="2000" dirty="0">
                <a:latin typeface="Calibri" panose="020F0502020204030204" pitchFamily="34" charset="0"/>
                <a:ea typeface="Calibri" panose="020F0502020204030204" pitchFamily="34" charset="0"/>
                <a:cs typeface="Times New Roman" panose="02020603050405020304" pitchFamily="18" charset="0"/>
              </a:rPr>
              <a:t>Fin</a:t>
            </a:r>
            <a:endParaRPr lang="es-UY"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63440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Búsqueda de prefijos</a:t>
            </a:r>
            <a:endParaRPr lang="en-US" dirty="0"/>
          </a:p>
        </p:txBody>
      </p:sp>
      <p:sp>
        <p:nvSpPr>
          <p:cNvPr id="9" name="Content Placeholder 8">
            <a:extLst>
              <a:ext uri="{FF2B5EF4-FFF2-40B4-BE49-F238E27FC236}">
                <a16:creationId xmlns:a16="http://schemas.microsoft.com/office/drawing/2014/main" id="{7375E405-56C0-4408-A2BF-61342BA90CAD}"/>
              </a:ext>
            </a:extLst>
          </p:cNvPr>
          <p:cNvSpPr>
            <a:spLocks noGrp="1"/>
          </p:cNvSpPr>
          <p:nvPr>
            <p:ph idx="1"/>
          </p:nvPr>
        </p:nvSpPr>
        <p:spPr/>
        <p:txBody>
          <a:bodyPr/>
          <a:lstStyle/>
          <a:p>
            <a:r>
              <a:rPr lang="en-US" dirty="0"/>
              <a:t>¿</a:t>
            </a:r>
            <a:r>
              <a:rPr lang="en-US" dirty="0" err="1"/>
              <a:t>existe</a:t>
            </a:r>
            <a:r>
              <a:rPr lang="en-US" dirty="0"/>
              <a:t>?</a:t>
            </a:r>
          </a:p>
          <a:p>
            <a:endParaRPr lang="en-US" dirty="0"/>
          </a:p>
          <a:p>
            <a:r>
              <a:rPr lang="en-US" dirty="0"/>
              <a:t>¿</a:t>
            </a:r>
            <a:r>
              <a:rPr lang="en-US" dirty="0" err="1"/>
              <a:t>devolver</a:t>
            </a:r>
            <a:r>
              <a:rPr lang="en-US" dirty="0"/>
              <a:t> </a:t>
            </a:r>
            <a:r>
              <a:rPr lang="en-US" dirty="0" err="1"/>
              <a:t>todas</a:t>
            </a:r>
            <a:r>
              <a:rPr lang="en-US" dirty="0"/>
              <a:t> las strings de las </a:t>
            </a:r>
            <a:r>
              <a:rPr lang="en-US" dirty="0" err="1"/>
              <a:t>cuales</a:t>
            </a:r>
            <a:r>
              <a:rPr lang="en-US" dirty="0"/>
              <a:t> es </a:t>
            </a:r>
            <a:r>
              <a:rPr lang="en-US" dirty="0" err="1"/>
              <a:t>prefijo</a:t>
            </a:r>
            <a:r>
              <a:rPr lang="en-US" dirty="0"/>
              <a:t>?</a:t>
            </a:r>
            <a:endParaRPr lang="es-ES"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62</a:t>
            </a:fld>
            <a:endParaRPr lang="es-ES"/>
          </a:p>
        </p:txBody>
      </p:sp>
    </p:spTree>
    <p:extLst>
      <p:ext uri="{BB962C8B-B14F-4D97-AF65-F5344CB8AC3E}">
        <p14:creationId xmlns:p14="http://schemas.microsoft.com/office/powerpoint/2010/main" val="22337995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Búsqueda e inserción en tries</a:t>
            </a:r>
            <a:endParaRPr lang="en-US"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63</a:t>
            </a:fld>
            <a:endParaRPr lang="es-ES"/>
          </a:p>
        </p:txBody>
      </p:sp>
      <p:sp>
        <p:nvSpPr>
          <p:cNvPr id="6" name="CuadroTexto 5"/>
          <p:cNvSpPr txBox="1"/>
          <p:nvPr/>
        </p:nvSpPr>
        <p:spPr>
          <a:xfrm>
            <a:off x="685800" y="2133600"/>
            <a:ext cx="7772400" cy="1569660"/>
          </a:xfrm>
          <a:prstGeom prst="rect">
            <a:avLst/>
          </a:prstGeom>
          <a:noFill/>
        </p:spPr>
        <p:txBody>
          <a:bodyPr wrap="square" rtlCol="0">
            <a:spAutoFit/>
          </a:bodyPr>
          <a:lstStyle/>
          <a:p>
            <a:endParaRPr lang="es-419" sz="2400" dirty="0"/>
          </a:p>
          <a:p>
            <a:pPr marL="342900" indent="-342900">
              <a:buFont typeface="Arial" panose="020B0604020202020204" pitchFamily="34" charset="0"/>
              <a:buChar char="•"/>
            </a:pPr>
            <a:endParaRPr lang="es-419" sz="2400" dirty="0"/>
          </a:p>
          <a:p>
            <a:r>
              <a:rPr lang="es-419" sz="2400" dirty="0"/>
              <a:t>Enfoque recursivo: avanzando recursivamente a cada nodo del árbol</a:t>
            </a:r>
            <a:endParaRPr lang="es-UY" sz="2400" dirty="0"/>
          </a:p>
        </p:txBody>
      </p:sp>
    </p:spTree>
    <p:extLst>
      <p:ext uri="{BB962C8B-B14F-4D97-AF65-F5344CB8AC3E}">
        <p14:creationId xmlns:p14="http://schemas.microsoft.com/office/powerpoint/2010/main" val="25854908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491064" cy="1066800"/>
          </a:xfrm>
        </p:spPr>
        <p:txBody>
          <a:bodyPr>
            <a:normAutofit/>
          </a:bodyPr>
          <a:lstStyle/>
          <a:p>
            <a:r>
              <a:rPr lang="es-ES_tradnl" sz="2800" dirty="0" err="1"/>
              <a:t>Trie</a:t>
            </a:r>
            <a:r>
              <a:rPr lang="es-ES_tradnl" sz="2800" dirty="0"/>
              <a:t> utilizando árboles genéricos </a:t>
            </a:r>
            <a:br>
              <a:rPr lang="es-ES_tradnl" sz="2800" dirty="0"/>
            </a:br>
            <a:r>
              <a:rPr lang="es-ES_tradnl" sz="2800" dirty="0"/>
              <a:t>(Primer hijo – Hermano derecho)</a:t>
            </a:r>
            <a:endParaRPr lang="en-US" sz="2800" dirty="0"/>
          </a:p>
        </p:txBody>
      </p:sp>
      <p:sp>
        <p:nvSpPr>
          <p:cNvPr id="3" name="Content Placeholder 2"/>
          <p:cNvSpPr>
            <a:spLocks noGrp="1"/>
          </p:cNvSpPr>
          <p:nvPr>
            <p:ph idx="1"/>
          </p:nvPr>
        </p:nvSpPr>
        <p:spPr>
          <a:xfrm>
            <a:off x="457200" y="1066800"/>
            <a:ext cx="8382000" cy="5530552"/>
          </a:xfrm>
        </p:spPr>
        <p:txBody>
          <a:bodyPr>
            <a:noAutofit/>
          </a:bodyPr>
          <a:lstStyle/>
          <a:p>
            <a:pPr algn="just">
              <a:lnSpc>
                <a:spcPct val="115000"/>
              </a:lnSpc>
              <a:spcAft>
                <a:spcPts val="600"/>
              </a:spcAft>
              <a:buNone/>
            </a:pPr>
            <a:r>
              <a:rPr lang="es-ES" sz="1800" b="1" dirty="0">
                <a:latin typeface="Calibri"/>
                <a:ea typeface="Times New Roman"/>
                <a:cs typeface="Times New Roman"/>
              </a:rPr>
              <a:t>BUSCAR UNA PALABRA EN UN TRIE</a:t>
            </a:r>
            <a:endParaRPr lang="es-ES_tradnl" sz="1800" b="1" dirty="0">
              <a:latin typeface="Calibri"/>
              <a:ea typeface="Times New Roman"/>
              <a:cs typeface="Times New Roman"/>
            </a:endParaRPr>
          </a:p>
          <a:p>
            <a:pPr algn="just">
              <a:lnSpc>
                <a:spcPct val="115000"/>
              </a:lnSpc>
              <a:spcBef>
                <a:spcPts val="0"/>
              </a:spcBef>
              <a:spcAft>
                <a:spcPts val="0"/>
              </a:spcAft>
              <a:buNone/>
            </a:pPr>
            <a:r>
              <a:rPr lang="es-ES" sz="1800" b="1" dirty="0">
                <a:latin typeface="Calibri"/>
                <a:ea typeface="Times New Roman"/>
                <a:cs typeface="Times New Roman"/>
              </a:rPr>
              <a:t>Buscar (</a:t>
            </a:r>
            <a:r>
              <a:rPr lang="es-ES" sz="1800" b="1" dirty="0" err="1">
                <a:latin typeface="Calibri"/>
                <a:ea typeface="Times New Roman"/>
                <a:cs typeface="Times New Roman"/>
              </a:rPr>
              <a:t>unaPalabra</a:t>
            </a:r>
            <a:r>
              <a:rPr lang="es-ES" sz="1800" b="1" dirty="0">
                <a:latin typeface="Calibri"/>
                <a:ea typeface="Times New Roman"/>
                <a:cs typeface="Times New Roman"/>
              </a:rPr>
              <a:t>) : devuelve un tipo lógico</a:t>
            </a:r>
            <a:endParaRPr lang="es-ES_tradnl" sz="1800" b="1" dirty="0">
              <a:latin typeface="Calibri"/>
              <a:ea typeface="Times New Roman"/>
              <a:cs typeface="Times New Roman"/>
            </a:endParaRPr>
          </a:p>
          <a:p>
            <a:pPr algn="just">
              <a:lnSpc>
                <a:spcPct val="115000"/>
              </a:lnSpc>
              <a:spcBef>
                <a:spcPts val="0"/>
              </a:spcBef>
              <a:spcAft>
                <a:spcPts val="0"/>
              </a:spcAft>
              <a:buNone/>
            </a:pPr>
            <a:r>
              <a:rPr lang="es-ES" sz="1800" b="1" dirty="0">
                <a:latin typeface="Calibri"/>
                <a:ea typeface="Times New Roman"/>
                <a:cs typeface="Times New Roman"/>
              </a:rPr>
              <a:t>COM</a:t>
            </a:r>
            <a:endParaRPr lang="es-ES_tradnl" sz="1800" b="1" dirty="0">
              <a:latin typeface="Calibri"/>
              <a:ea typeface="Times New Roman"/>
              <a:cs typeface="Times New Roman"/>
            </a:endParaRPr>
          </a:p>
          <a:p>
            <a:pPr marL="449580" algn="just">
              <a:lnSpc>
                <a:spcPct val="115000"/>
              </a:lnSpc>
              <a:spcBef>
                <a:spcPts val="0"/>
              </a:spcBef>
              <a:spcAft>
                <a:spcPts val="0"/>
              </a:spcAft>
              <a:buNone/>
            </a:pPr>
            <a:r>
              <a:rPr lang="es-ES" sz="1800" dirty="0">
                <a:latin typeface="Calibri"/>
                <a:ea typeface="Times New Roman"/>
                <a:cs typeface="Times New Roman"/>
              </a:rPr>
              <a:t>Carácter </a:t>
            </a:r>
            <a:r>
              <a:rPr lang="es-ES" sz="1800" dirty="0">
                <a:latin typeface="Wingdings"/>
                <a:ea typeface="Times New Roman"/>
                <a:cs typeface="Times New Roman"/>
              </a:rPr>
              <a:t>ß</a:t>
            </a:r>
            <a:r>
              <a:rPr lang="es-ES" sz="1800" dirty="0">
                <a:latin typeface="Calibri"/>
                <a:ea typeface="Times New Roman"/>
                <a:cs typeface="Times New Roman"/>
              </a:rPr>
              <a:t> </a:t>
            </a:r>
            <a:r>
              <a:rPr lang="es-ES" sz="1800" dirty="0" err="1">
                <a:latin typeface="Calibri"/>
                <a:ea typeface="Times New Roman"/>
                <a:cs typeface="Times New Roman"/>
              </a:rPr>
              <a:t>unaPalabra.Primero</a:t>
            </a:r>
            <a:endParaRPr lang="es-ES_tradnl" sz="1800" dirty="0">
              <a:latin typeface="Calibri"/>
              <a:ea typeface="Times New Roman"/>
              <a:cs typeface="Times New Roman"/>
            </a:endParaRPr>
          </a:p>
          <a:p>
            <a:pPr marL="449580" algn="just">
              <a:lnSpc>
                <a:spcPct val="115000"/>
              </a:lnSpc>
              <a:spcBef>
                <a:spcPts val="0"/>
              </a:spcBef>
              <a:spcAft>
                <a:spcPts val="0"/>
              </a:spcAft>
              <a:buNone/>
            </a:pPr>
            <a:r>
              <a:rPr lang="es-ES" sz="1800" dirty="0" err="1">
                <a:latin typeface="Calibri"/>
                <a:ea typeface="Times New Roman"/>
                <a:cs typeface="Times New Roman"/>
              </a:rPr>
              <a:t>unaPalabra.EliminarPrimero</a:t>
            </a:r>
            <a:endParaRPr lang="es-ES_tradnl" sz="1800" dirty="0">
              <a:latin typeface="Calibri"/>
              <a:ea typeface="Times New Roman"/>
              <a:cs typeface="Times New Roman"/>
            </a:endParaRPr>
          </a:p>
          <a:p>
            <a:pPr marL="449580" algn="just">
              <a:lnSpc>
                <a:spcPct val="115000"/>
              </a:lnSpc>
              <a:spcBef>
                <a:spcPts val="0"/>
              </a:spcBef>
              <a:spcAft>
                <a:spcPts val="0"/>
              </a:spcAft>
              <a:buNone/>
            </a:pPr>
            <a:r>
              <a:rPr lang="es-ES" sz="1800" dirty="0" err="1">
                <a:latin typeface="Calibri"/>
                <a:ea typeface="Times New Roman"/>
                <a:cs typeface="Times New Roman"/>
              </a:rPr>
              <a:t>Hijoactual</a:t>
            </a:r>
            <a:r>
              <a:rPr lang="es-ES" sz="1800" dirty="0">
                <a:latin typeface="Calibri"/>
                <a:ea typeface="Times New Roman"/>
                <a:cs typeface="Times New Roman"/>
              </a:rPr>
              <a:t> </a:t>
            </a:r>
            <a:r>
              <a:rPr lang="es-ES" sz="1800" dirty="0">
                <a:latin typeface="Wingdings"/>
                <a:ea typeface="Times New Roman"/>
                <a:cs typeface="Times New Roman"/>
              </a:rPr>
              <a:t>ß</a:t>
            </a:r>
            <a:r>
              <a:rPr lang="es-ES" sz="1800" dirty="0">
                <a:latin typeface="Calibri"/>
                <a:ea typeface="Times New Roman"/>
                <a:cs typeface="Times New Roman"/>
              </a:rPr>
              <a:t> </a:t>
            </a:r>
            <a:r>
              <a:rPr lang="es-ES" sz="1800" dirty="0" err="1">
                <a:latin typeface="Calibri"/>
                <a:ea typeface="Times New Roman"/>
                <a:cs typeface="Times New Roman"/>
              </a:rPr>
              <a:t>PrimerHijo</a:t>
            </a:r>
            <a:endParaRPr lang="es-ES_tradnl" sz="1800" dirty="0">
              <a:latin typeface="Calibri"/>
              <a:ea typeface="Times New Roman"/>
              <a:cs typeface="Times New Roman"/>
            </a:endParaRPr>
          </a:p>
          <a:p>
            <a:pPr marL="449580" algn="just">
              <a:lnSpc>
                <a:spcPct val="115000"/>
              </a:lnSpc>
              <a:spcBef>
                <a:spcPts val="0"/>
              </a:spcBef>
              <a:spcAft>
                <a:spcPts val="0"/>
              </a:spcAft>
              <a:buNone/>
            </a:pPr>
            <a:r>
              <a:rPr lang="es-ES" sz="1800" b="1" dirty="0">
                <a:latin typeface="Calibri"/>
                <a:ea typeface="Times New Roman"/>
                <a:cs typeface="Times New Roman"/>
              </a:rPr>
              <a:t>Mientras </a:t>
            </a:r>
            <a:r>
              <a:rPr lang="es-ES" sz="1800" dirty="0" err="1">
                <a:latin typeface="Calibri"/>
                <a:ea typeface="Times New Roman"/>
                <a:cs typeface="Times New Roman"/>
              </a:rPr>
              <a:t>HijoActual</a:t>
            </a:r>
            <a:r>
              <a:rPr lang="es-ES" sz="1800" dirty="0">
                <a:latin typeface="Calibri"/>
                <a:ea typeface="Times New Roman"/>
                <a:cs typeface="Times New Roman"/>
              </a:rPr>
              <a:t> &lt;&gt; nulo y </a:t>
            </a:r>
            <a:r>
              <a:rPr lang="es-ES" sz="1800" dirty="0" err="1">
                <a:latin typeface="Calibri"/>
                <a:ea typeface="Times New Roman"/>
                <a:cs typeface="Times New Roman"/>
              </a:rPr>
              <a:t>HijoActual.Etiqueta</a:t>
            </a:r>
            <a:r>
              <a:rPr lang="es-ES" sz="1800" dirty="0">
                <a:latin typeface="Calibri"/>
                <a:ea typeface="Times New Roman"/>
                <a:cs typeface="Times New Roman"/>
              </a:rPr>
              <a:t> &lt;&gt; </a:t>
            </a:r>
            <a:r>
              <a:rPr lang="es-ES" sz="1800" dirty="0" err="1">
                <a:latin typeface="Calibri"/>
                <a:ea typeface="Times New Roman"/>
                <a:cs typeface="Times New Roman"/>
              </a:rPr>
              <a:t>Caracter</a:t>
            </a:r>
            <a:r>
              <a:rPr lang="es-ES" sz="1800" dirty="0">
                <a:latin typeface="Calibri"/>
                <a:ea typeface="Times New Roman"/>
                <a:cs typeface="Times New Roman"/>
              </a:rPr>
              <a:t> hacer</a:t>
            </a:r>
            <a:endParaRPr lang="es-ES_tradnl" sz="1800" dirty="0">
              <a:latin typeface="Calibri"/>
              <a:ea typeface="Times New Roman"/>
              <a:cs typeface="Times New Roman"/>
            </a:endParaRPr>
          </a:p>
          <a:p>
            <a:pPr marL="899160" algn="just">
              <a:lnSpc>
                <a:spcPct val="115000"/>
              </a:lnSpc>
              <a:spcBef>
                <a:spcPts val="0"/>
              </a:spcBef>
              <a:spcAft>
                <a:spcPts val="0"/>
              </a:spcAft>
              <a:buNone/>
            </a:pPr>
            <a:r>
              <a:rPr lang="es-ES" sz="1800" dirty="0" err="1">
                <a:latin typeface="Calibri"/>
                <a:ea typeface="Times New Roman"/>
                <a:cs typeface="Times New Roman"/>
              </a:rPr>
              <a:t>HijoActual</a:t>
            </a:r>
            <a:r>
              <a:rPr lang="es-ES" sz="1800" dirty="0">
                <a:latin typeface="Calibri"/>
                <a:ea typeface="Times New Roman"/>
                <a:cs typeface="Times New Roman"/>
              </a:rPr>
              <a:t> </a:t>
            </a:r>
            <a:r>
              <a:rPr lang="es-ES" sz="1800" dirty="0">
                <a:latin typeface="Wingdings"/>
                <a:ea typeface="Times New Roman"/>
                <a:cs typeface="Times New Roman"/>
              </a:rPr>
              <a:t>ß</a:t>
            </a:r>
            <a:r>
              <a:rPr lang="es-ES" sz="1800" dirty="0">
                <a:latin typeface="Calibri"/>
                <a:ea typeface="Times New Roman"/>
                <a:cs typeface="Times New Roman"/>
              </a:rPr>
              <a:t> </a:t>
            </a:r>
            <a:r>
              <a:rPr lang="es-ES" sz="1800" dirty="0" err="1">
                <a:latin typeface="Calibri"/>
                <a:ea typeface="Times New Roman"/>
                <a:cs typeface="Times New Roman"/>
              </a:rPr>
              <a:t>HijoActual.HermanoDerecho</a:t>
            </a:r>
            <a:endParaRPr lang="es-ES_tradnl" sz="1800" dirty="0">
              <a:latin typeface="Calibri"/>
              <a:ea typeface="Times New Roman"/>
              <a:cs typeface="Times New Roman"/>
            </a:endParaRPr>
          </a:p>
          <a:p>
            <a:pPr marL="449580" algn="just">
              <a:lnSpc>
                <a:spcPct val="115000"/>
              </a:lnSpc>
              <a:spcBef>
                <a:spcPts val="0"/>
              </a:spcBef>
              <a:spcAft>
                <a:spcPts val="0"/>
              </a:spcAft>
              <a:buNone/>
            </a:pPr>
            <a:r>
              <a:rPr lang="es-ES" sz="1800" b="1" dirty="0">
                <a:latin typeface="Calibri"/>
                <a:ea typeface="Times New Roman"/>
                <a:cs typeface="Times New Roman"/>
              </a:rPr>
              <a:t>Fin mientras</a:t>
            </a:r>
            <a:endParaRPr lang="es-ES_tradnl" sz="1800" b="1" dirty="0">
              <a:latin typeface="Calibri"/>
              <a:ea typeface="Times New Roman"/>
              <a:cs typeface="Times New Roman"/>
            </a:endParaRPr>
          </a:p>
          <a:p>
            <a:pPr marL="449580" algn="just">
              <a:lnSpc>
                <a:spcPct val="115000"/>
              </a:lnSpc>
              <a:spcBef>
                <a:spcPts val="0"/>
              </a:spcBef>
              <a:spcAft>
                <a:spcPts val="0"/>
              </a:spcAft>
              <a:buNone/>
            </a:pPr>
            <a:r>
              <a:rPr lang="es-ES" sz="1800" b="1" dirty="0">
                <a:latin typeface="Calibri"/>
                <a:ea typeface="Times New Roman"/>
                <a:cs typeface="Times New Roman"/>
              </a:rPr>
              <a:t>Si </a:t>
            </a:r>
            <a:r>
              <a:rPr lang="es-ES" sz="1800" dirty="0" err="1">
                <a:latin typeface="Calibri"/>
                <a:ea typeface="Times New Roman"/>
                <a:cs typeface="Times New Roman"/>
              </a:rPr>
              <a:t>HijoActual</a:t>
            </a:r>
            <a:r>
              <a:rPr lang="es-ES" sz="1800" dirty="0">
                <a:latin typeface="Calibri"/>
                <a:ea typeface="Times New Roman"/>
                <a:cs typeface="Times New Roman"/>
              </a:rPr>
              <a:t> = nulo entonces</a:t>
            </a:r>
            <a:endParaRPr lang="es-ES_tradnl" sz="1800" dirty="0">
              <a:latin typeface="Calibri"/>
              <a:ea typeface="Times New Roman"/>
              <a:cs typeface="Times New Roman"/>
            </a:endParaRPr>
          </a:p>
          <a:p>
            <a:pPr marL="899160" algn="just">
              <a:lnSpc>
                <a:spcPct val="115000"/>
              </a:lnSpc>
              <a:spcBef>
                <a:spcPts val="0"/>
              </a:spcBef>
              <a:spcAft>
                <a:spcPts val="0"/>
              </a:spcAft>
              <a:buNone/>
            </a:pPr>
            <a:r>
              <a:rPr lang="es-ES" sz="1800" dirty="0">
                <a:latin typeface="Calibri"/>
                <a:ea typeface="Times New Roman"/>
                <a:cs typeface="Times New Roman"/>
              </a:rPr>
              <a:t>Devolver FALSO</a:t>
            </a:r>
            <a:endParaRPr lang="es-ES_tradnl" sz="1800" dirty="0">
              <a:latin typeface="Calibri"/>
              <a:ea typeface="Times New Roman"/>
              <a:cs typeface="Times New Roman"/>
            </a:endParaRPr>
          </a:p>
          <a:p>
            <a:pPr marL="449580" algn="just">
              <a:lnSpc>
                <a:spcPct val="115000"/>
              </a:lnSpc>
              <a:spcBef>
                <a:spcPts val="0"/>
              </a:spcBef>
              <a:spcAft>
                <a:spcPts val="0"/>
              </a:spcAft>
              <a:buNone/>
            </a:pPr>
            <a:r>
              <a:rPr lang="es-ES" sz="1800" b="1" dirty="0">
                <a:latin typeface="Calibri"/>
                <a:ea typeface="Times New Roman"/>
                <a:cs typeface="Times New Roman"/>
              </a:rPr>
              <a:t>Si </a:t>
            </a:r>
            <a:r>
              <a:rPr lang="es-ES" sz="1800" dirty="0" err="1">
                <a:latin typeface="Calibri"/>
                <a:ea typeface="Times New Roman"/>
                <a:cs typeface="Times New Roman"/>
              </a:rPr>
              <a:t>HijoActual.Etiqueta</a:t>
            </a:r>
            <a:r>
              <a:rPr lang="es-ES" sz="1800" dirty="0">
                <a:latin typeface="Calibri"/>
                <a:ea typeface="Times New Roman"/>
                <a:cs typeface="Times New Roman"/>
              </a:rPr>
              <a:t> = “*” entonces</a:t>
            </a:r>
            <a:endParaRPr lang="es-ES_tradnl" sz="1800" dirty="0">
              <a:latin typeface="Calibri"/>
              <a:ea typeface="Times New Roman"/>
              <a:cs typeface="Times New Roman"/>
            </a:endParaRPr>
          </a:p>
          <a:p>
            <a:pPr marL="449580" algn="just">
              <a:lnSpc>
                <a:spcPct val="115000"/>
              </a:lnSpc>
              <a:spcBef>
                <a:spcPts val="0"/>
              </a:spcBef>
              <a:spcAft>
                <a:spcPts val="0"/>
              </a:spcAft>
              <a:buNone/>
            </a:pPr>
            <a:r>
              <a:rPr lang="es-ES_tradnl" sz="1800" dirty="0">
                <a:latin typeface="Calibri"/>
                <a:ea typeface="Times New Roman"/>
                <a:cs typeface="Times New Roman"/>
              </a:rPr>
              <a:t>        </a:t>
            </a:r>
            <a:r>
              <a:rPr lang="es-ES" sz="1800" dirty="0">
                <a:latin typeface="Calibri"/>
                <a:ea typeface="Times New Roman"/>
                <a:cs typeface="Times New Roman"/>
              </a:rPr>
              <a:t>Devolver VERDADERO</a:t>
            </a:r>
            <a:endParaRPr lang="es-ES_tradnl" sz="1800" dirty="0">
              <a:latin typeface="Calibri"/>
              <a:ea typeface="Times New Roman"/>
              <a:cs typeface="Times New Roman"/>
            </a:endParaRPr>
          </a:p>
          <a:p>
            <a:pPr marL="899160" algn="just">
              <a:lnSpc>
                <a:spcPct val="115000"/>
              </a:lnSpc>
              <a:spcBef>
                <a:spcPts val="0"/>
              </a:spcBef>
              <a:spcAft>
                <a:spcPts val="0"/>
              </a:spcAft>
              <a:buNone/>
            </a:pPr>
            <a:r>
              <a:rPr lang="es-ES" sz="1800" dirty="0">
                <a:latin typeface="Calibri"/>
                <a:ea typeface="Times New Roman"/>
                <a:cs typeface="Times New Roman"/>
              </a:rPr>
              <a:t>Sino </a:t>
            </a:r>
          </a:p>
          <a:p>
            <a:pPr marL="899160" algn="just">
              <a:lnSpc>
                <a:spcPct val="115000"/>
              </a:lnSpc>
              <a:spcBef>
                <a:spcPts val="0"/>
              </a:spcBef>
              <a:spcAft>
                <a:spcPts val="0"/>
              </a:spcAft>
              <a:buNone/>
            </a:pPr>
            <a:r>
              <a:rPr lang="es-ES" sz="1800" dirty="0">
                <a:latin typeface="Calibri"/>
                <a:ea typeface="Times New Roman"/>
                <a:cs typeface="Times New Roman"/>
              </a:rPr>
              <a:t>	Devolver </a:t>
            </a:r>
            <a:r>
              <a:rPr lang="es-ES" sz="1800" dirty="0" err="1">
                <a:latin typeface="Calibri"/>
                <a:ea typeface="Times New Roman"/>
                <a:cs typeface="Times New Roman"/>
              </a:rPr>
              <a:t>HijoActual.Buscar</a:t>
            </a:r>
            <a:r>
              <a:rPr lang="es-ES" sz="1800" dirty="0">
                <a:latin typeface="Calibri"/>
                <a:ea typeface="Times New Roman"/>
                <a:cs typeface="Times New Roman"/>
              </a:rPr>
              <a:t>(</a:t>
            </a:r>
            <a:r>
              <a:rPr lang="es-ES" sz="1800" dirty="0" err="1">
                <a:latin typeface="Calibri"/>
                <a:ea typeface="Times New Roman"/>
                <a:cs typeface="Times New Roman"/>
              </a:rPr>
              <a:t>unaPalabra</a:t>
            </a:r>
            <a:r>
              <a:rPr lang="es-ES" sz="1800" dirty="0">
                <a:latin typeface="Calibri"/>
                <a:ea typeface="Times New Roman"/>
                <a:cs typeface="Times New Roman"/>
              </a:rPr>
              <a:t>)</a:t>
            </a:r>
            <a:endParaRPr lang="es-ES_tradnl" sz="1800" dirty="0">
              <a:latin typeface="Calibri"/>
              <a:ea typeface="Times New Roman"/>
              <a:cs typeface="Times New Roman"/>
            </a:endParaRPr>
          </a:p>
          <a:p>
            <a:pPr marL="899160" algn="just">
              <a:lnSpc>
                <a:spcPct val="115000"/>
              </a:lnSpc>
              <a:spcBef>
                <a:spcPts val="0"/>
              </a:spcBef>
              <a:spcAft>
                <a:spcPts val="0"/>
              </a:spcAft>
              <a:buNone/>
            </a:pPr>
            <a:r>
              <a:rPr lang="es-ES" sz="1800" b="1" dirty="0" err="1">
                <a:latin typeface="Calibri"/>
                <a:ea typeface="Times New Roman"/>
                <a:cs typeface="Times New Roman"/>
              </a:rPr>
              <a:t>Finsi</a:t>
            </a:r>
            <a:r>
              <a:rPr lang="es-ES" sz="1800" dirty="0">
                <a:latin typeface="Calibri"/>
                <a:ea typeface="Times New Roman"/>
                <a:cs typeface="Times New Roman"/>
              </a:rPr>
              <a:t> </a:t>
            </a:r>
            <a:endParaRPr lang="es-ES_tradnl" sz="1800" dirty="0">
              <a:latin typeface="Calibri"/>
              <a:ea typeface="Times New Roman"/>
              <a:cs typeface="Times New Roman"/>
            </a:endParaRPr>
          </a:p>
          <a:p>
            <a:pPr marL="449580" algn="just">
              <a:lnSpc>
                <a:spcPct val="115000"/>
              </a:lnSpc>
              <a:spcBef>
                <a:spcPts val="0"/>
              </a:spcBef>
              <a:spcAft>
                <a:spcPts val="0"/>
              </a:spcAft>
              <a:buNone/>
            </a:pPr>
            <a:r>
              <a:rPr lang="es-ES" sz="1800" b="1" dirty="0" err="1">
                <a:latin typeface="Calibri"/>
                <a:ea typeface="Times New Roman"/>
                <a:cs typeface="Times New Roman"/>
              </a:rPr>
              <a:t>Finsi</a:t>
            </a:r>
            <a:endParaRPr lang="es-ES_tradnl" sz="1800" b="1" dirty="0">
              <a:latin typeface="Calibri"/>
              <a:ea typeface="Times New Roman"/>
              <a:cs typeface="Times New Roman"/>
            </a:endParaRPr>
          </a:p>
          <a:p>
            <a:pPr algn="just">
              <a:lnSpc>
                <a:spcPct val="115000"/>
              </a:lnSpc>
              <a:spcBef>
                <a:spcPts val="0"/>
              </a:spcBef>
              <a:spcAft>
                <a:spcPts val="0"/>
              </a:spcAft>
              <a:buNone/>
            </a:pPr>
            <a:r>
              <a:rPr lang="es-ES" sz="1800" b="1" dirty="0">
                <a:latin typeface="Calibri"/>
                <a:ea typeface="Times New Roman"/>
                <a:cs typeface="Times New Roman"/>
              </a:rPr>
              <a:t>FIN</a:t>
            </a:r>
            <a:endParaRPr lang="es-ES_tradnl" sz="1800" b="1" dirty="0">
              <a:latin typeface="Calibri"/>
              <a:ea typeface="Times New Roman"/>
              <a:cs typeface="Times New Roman"/>
            </a:endParaRPr>
          </a:p>
          <a:p>
            <a:pPr>
              <a:spcBef>
                <a:spcPts val="0"/>
              </a:spcBef>
              <a:spcAft>
                <a:spcPts val="0"/>
              </a:spcAft>
              <a:buNone/>
            </a:pPr>
            <a:endParaRPr lang="en-US" sz="1800"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64</a:t>
            </a:fld>
            <a:endParaRPr lang="es-ES"/>
          </a:p>
        </p:txBody>
      </p:sp>
    </p:spTree>
    <p:extLst>
      <p:ext uri="{BB962C8B-B14F-4D97-AF65-F5344CB8AC3E}">
        <p14:creationId xmlns:p14="http://schemas.microsoft.com/office/powerpoint/2010/main" val="20451483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491064" cy="1143000"/>
          </a:xfrm>
        </p:spPr>
        <p:txBody>
          <a:bodyPr>
            <a:noAutofit/>
          </a:bodyPr>
          <a:lstStyle/>
          <a:p>
            <a:r>
              <a:rPr lang="es-ES" sz="2800" dirty="0">
                <a:latin typeface="Calibri"/>
                <a:ea typeface="Times New Roman"/>
                <a:cs typeface="Times New Roman"/>
              </a:rPr>
              <a:t>Inserción en un TRIE implementado como árbol genérico (Primer hijo – Hermano Derecho)</a:t>
            </a:r>
            <a:endParaRPr lang="en-US" sz="2800" dirty="0"/>
          </a:p>
        </p:txBody>
      </p:sp>
      <p:sp>
        <p:nvSpPr>
          <p:cNvPr id="3" name="Content Placeholder 2"/>
          <p:cNvSpPr>
            <a:spLocks noGrp="1"/>
          </p:cNvSpPr>
          <p:nvPr>
            <p:ph idx="1"/>
          </p:nvPr>
        </p:nvSpPr>
        <p:spPr>
          <a:xfrm>
            <a:off x="304800" y="1143000"/>
            <a:ext cx="8686800" cy="5454352"/>
          </a:xfrm>
        </p:spPr>
        <p:txBody>
          <a:bodyPr>
            <a:normAutofit/>
          </a:bodyPr>
          <a:lstStyle/>
          <a:p>
            <a:pPr marL="0" indent="0" algn="just">
              <a:lnSpc>
                <a:spcPct val="115000"/>
              </a:lnSpc>
              <a:spcAft>
                <a:spcPts val="600"/>
              </a:spcAft>
              <a:buNone/>
            </a:pPr>
            <a:r>
              <a:rPr lang="es-ES" sz="2000" b="1" dirty="0">
                <a:latin typeface="Calibri"/>
                <a:ea typeface="Times New Roman"/>
                <a:cs typeface="Times New Roman"/>
              </a:rPr>
              <a:t>Insertar (</a:t>
            </a:r>
            <a:r>
              <a:rPr lang="es-ES" sz="2000" b="1" dirty="0" err="1">
                <a:latin typeface="Calibri"/>
                <a:ea typeface="Times New Roman"/>
                <a:cs typeface="Times New Roman"/>
              </a:rPr>
              <a:t>unaPalabra</a:t>
            </a:r>
            <a:r>
              <a:rPr lang="es-ES" sz="2000" b="1" dirty="0">
                <a:latin typeface="Calibri"/>
                <a:ea typeface="Times New Roman"/>
                <a:cs typeface="Times New Roman"/>
              </a:rPr>
              <a:t>): </a:t>
            </a:r>
            <a:r>
              <a:rPr lang="es-ES" sz="2000" b="1" dirty="0" err="1">
                <a:latin typeface="Calibri"/>
                <a:ea typeface="Times New Roman"/>
                <a:cs typeface="Times New Roman"/>
              </a:rPr>
              <a:t>TNodoArbol</a:t>
            </a:r>
            <a:endParaRPr lang="es-ES_tradnl" sz="2000" b="1" dirty="0">
              <a:latin typeface="Calibri"/>
              <a:ea typeface="Times New Roman"/>
              <a:cs typeface="Times New Roman"/>
            </a:endParaRPr>
          </a:p>
          <a:p>
            <a:pPr marL="0" indent="0" algn="just">
              <a:spcBef>
                <a:spcPts val="0"/>
              </a:spcBef>
              <a:spcAft>
                <a:spcPts val="0"/>
              </a:spcAft>
              <a:buNone/>
            </a:pPr>
            <a:r>
              <a:rPr lang="es-ES" sz="1600" b="1" dirty="0">
                <a:latin typeface="Calibri"/>
                <a:ea typeface="Times New Roman"/>
                <a:cs typeface="Times New Roman"/>
              </a:rPr>
              <a:t>COM</a:t>
            </a:r>
            <a:endParaRPr lang="es-ES_tradnl" sz="1600" b="1" dirty="0">
              <a:latin typeface="Calibri"/>
              <a:ea typeface="Times New Roman"/>
              <a:cs typeface="Times New Roman"/>
            </a:endParaRPr>
          </a:p>
          <a:p>
            <a:pPr marL="106680" indent="0" algn="just">
              <a:spcBef>
                <a:spcPts val="0"/>
              </a:spcBef>
              <a:spcAft>
                <a:spcPts val="0"/>
              </a:spcAft>
              <a:buNone/>
            </a:pPr>
            <a:r>
              <a:rPr lang="es-ES" sz="1600" dirty="0">
                <a:latin typeface="Calibri"/>
                <a:ea typeface="Times New Roman"/>
                <a:cs typeface="Times New Roman"/>
              </a:rPr>
              <a:t>Carácter </a:t>
            </a:r>
            <a:r>
              <a:rPr lang="es-ES" sz="1600" dirty="0">
                <a:latin typeface="Calibri"/>
                <a:ea typeface="Times New Roman"/>
                <a:cs typeface="Times New Roman"/>
                <a:sym typeface="Wingdings"/>
              </a:rPr>
              <a:t></a:t>
            </a:r>
            <a:r>
              <a:rPr lang="es-ES" sz="1600" dirty="0">
                <a:latin typeface="Calibri"/>
                <a:ea typeface="Times New Roman"/>
                <a:cs typeface="Times New Roman"/>
              </a:rPr>
              <a:t> </a:t>
            </a:r>
            <a:r>
              <a:rPr lang="es-ES" sz="1600" dirty="0" err="1">
                <a:latin typeface="Calibri"/>
                <a:ea typeface="Times New Roman"/>
                <a:cs typeface="Times New Roman"/>
              </a:rPr>
              <a:t>unaPalabra.Primero</a:t>
            </a:r>
            <a:endParaRPr lang="es-ES_tradnl" sz="1600" dirty="0">
              <a:latin typeface="Calibri"/>
              <a:ea typeface="Times New Roman"/>
              <a:cs typeface="Times New Roman"/>
            </a:endParaRPr>
          </a:p>
          <a:p>
            <a:pPr marL="106680" indent="0" algn="just">
              <a:spcBef>
                <a:spcPts val="0"/>
              </a:spcBef>
              <a:spcAft>
                <a:spcPts val="0"/>
              </a:spcAft>
              <a:buNone/>
            </a:pPr>
            <a:r>
              <a:rPr lang="es-ES" sz="1600" dirty="0" err="1">
                <a:latin typeface="Calibri"/>
                <a:ea typeface="Times New Roman"/>
                <a:cs typeface="Times New Roman"/>
              </a:rPr>
              <a:t>unaPalabra.ElminarPrimero</a:t>
            </a:r>
            <a:endParaRPr lang="es-ES_tradnl" sz="1600" dirty="0">
              <a:latin typeface="Calibri"/>
              <a:ea typeface="Times New Roman"/>
              <a:cs typeface="Times New Roman"/>
            </a:endParaRPr>
          </a:p>
          <a:p>
            <a:pPr marL="106680" indent="0" algn="just">
              <a:spcBef>
                <a:spcPts val="0"/>
              </a:spcBef>
              <a:spcAft>
                <a:spcPts val="0"/>
              </a:spcAft>
              <a:buNone/>
            </a:pPr>
            <a:r>
              <a:rPr lang="es-ES" sz="1600" dirty="0">
                <a:latin typeface="Calibri"/>
                <a:ea typeface="Times New Roman"/>
                <a:cs typeface="Times New Roman"/>
              </a:rPr>
              <a:t>Si </a:t>
            </a:r>
            <a:r>
              <a:rPr lang="es-ES" sz="1600" dirty="0" err="1">
                <a:latin typeface="Calibri"/>
                <a:ea typeface="Times New Roman"/>
                <a:cs typeface="Times New Roman"/>
              </a:rPr>
              <a:t>PrimerHijo</a:t>
            </a:r>
            <a:r>
              <a:rPr lang="es-ES" sz="1600" dirty="0">
                <a:latin typeface="Calibri"/>
                <a:ea typeface="Times New Roman"/>
                <a:cs typeface="Times New Roman"/>
              </a:rPr>
              <a:t> = nulo entonces</a:t>
            </a:r>
            <a:endParaRPr lang="es-ES_tradnl" sz="1600" dirty="0">
              <a:latin typeface="Calibri"/>
              <a:ea typeface="Times New Roman"/>
              <a:cs typeface="Times New Roman"/>
            </a:endParaRPr>
          </a:p>
          <a:p>
            <a:pPr marL="556260" indent="0" algn="just">
              <a:spcBef>
                <a:spcPts val="0"/>
              </a:spcBef>
              <a:spcAft>
                <a:spcPts val="0"/>
              </a:spcAft>
              <a:buNone/>
            </a:pPr>
            <a:r>
              <a:rPr lang="es-ES" sz="1600" dirty="0" err="1">
                <a:latin typeface="Calibri"/>
                <a:ea typeface="Times New Roman"/>
                <a:cs typeface="Times New Roman"/>
              </a:rPr>
              <a:t>HijoPorElCualSeguir</a:t>
            </a:r>
            <a:r>
              <a:rPr lang="es-ES" sz="1600" dirty="0">
                <a:latin typeface="Calibri"/>
                <a:ea typeface="Times New Roman"/>
                <a:cs typeface="Times New Roman"/>
              </a:rPr>
              <a:t> </a:t>
            </a:r>
            <a:r>
              <a:rPr lang="es-ES" sz="1600" dirty="0">
                <a:latin typeface="Calibri"/>
                <a:ea typeface="Times New Roman"/>
                <a:cs typeface="Times New Roman"/>
                <a:sym typeface="Wingdings"/>
              </a:rPr>
              <a:t></a:t>
            </a:r>
            <a:r>
              <a:rPr lang="es-ES" sz="1600" dirty="0">
                <a:latin typeface="Calibri"/>
                <a:ea typeface="Times New Roman"/>
                <a:cs typeface="Times New Roman"/>
              </a:rPr>
              <a:t> </a:t>
            </a:r>
            <a:r>
              <a:rPr lang="es-ES" sz="1600" dirty="0" err="1">
                <a:latin typeface="Calibri"/>
                <a:ea typeface="Times New Roman"/>
                <a:cs typeface="Times New Roman"/>
              </a:rPr>
              <a:t>CrearNuevoNodo</a:t>
            </a:r>
            <a:r>
              <a:rPr lang="es-ES" sz="1600" dirty="0">
                <a:latin typeface="Calibri"/>
                <a:ea typeface="Times New Roman"/>
                <a:cs typeface="Times New Roman"/>
              </a:rPr>
              <a:t> con etiqueta igual a carácter</a:t>
            </a:r>
            <a:endParaRPr lang="es-ES_tradnl" sz="1600" dirty="0">
              <a:latin typeface="Calibri"/>
              <a:ea typeface="Times New Roman"/>
              <a:cs typeface="Times New Roman"/>
            </a:endParaRPr>
          </a:p>
          <a:p>
            <a:pPr marL="556260" indent="0" algn="just">
              <a:spcBef>
                <a:spcPts val="0"/>
              </a:spcBef>
              <a:spcAft>
                <a:spcPts val="0"/>
              </a:spcAft>
              <a:buNone/>
            </a:pPr>
            <a:r>
              <a:rPr lang="es-ES" sz="1600" dirty="0" err="1">
                <a:latin typeface="Calibri"/>
                <a:ea typeface="Times New Roman"/>
                <a:cs typeface="Times New Roman"/>
              </a:rPr>
              <a:t>PrimerHijo</a:t>
            </a:r>
            <a:r>
              <a:rPr lang="es-ES" sz="1600" dirty="0">
                <a:latin typeface="Calibri"/>
                <a:ea typeface="Times New Roman"/>
                <a:cs typeface="Times New Roman"/>
              </a:rPr>
              <a:t> </a:t>
            </a:r>
            <a:r>
              <a:rPr lang="es-ES" sz="1600" dirty="0">
                <a:latin typeface="Calibri"/>
                <a:ea typeface="Times New Roman"/>
                <a:cs typeface="Times New Roman"/>
                <a:sym typeface="Wingdings"/>
              </a:rPr>
              <a:t></a:t>
            </a:r>
            <a:r>
              <a:rPr lang="es-ES" sz="1600" dirty="0">
                <a:latin typeface="Calibri"/>
                <a:ea typeface="Times New Roman"/>
                <a:cs typeface="Times New Roman"/>
              </a:rPr>
              <a:t> </a:t>
            </a:r>
            <a:r>
              <a:rPr lang="es-ES" sz="1600" dirty="0" err="1">
                <a:latin typeface="Calibri"/>
                <a:ea typeface="Times New Roman"/>
                <a:cs typeface="Times New Roman"/>
              </a:rPr>
              <a:t>HijoPorElCualSeguir</a:t>
            </a:r>
            <a:endParaRPr lang="es-ES_tradnl" sz="1600" dirty="0">
              <a:latin typeface="Calibri"/>
              <a:ea typeface="Times New Roman"/>
              <a:cs typeface="Times New Roman"/>
            </a:endParaRPr>
          </a:p>
          <a:p>
            <a:pPr marL="106680" indent="0" algn="just">
              <a:spcBef>
                <a:spcPts val="0"/>
              </a:spcBef>
              <a:spcAft>
                <a:spcPts val="0"/>
              </a:spcAft>
              <a:buNone/>
            </a:pPr>
            <a:r>
              <a:rPr lang="es-ES" sz="1600" dirty="0">
                <a:latin typeface="Calibri"/>
                <a:ea typeface="Times New Roman"/>
                <a:cs typeface="Times New Roman"/>
              </a:rPr>
              <a:t>Sino</a:t>
            </a:r>
            <a:endParaRPr lang="es-ES_tradnl" sz="1600" dirty="0">
              <a:latin typeface="Calibri"/>
              <a:ea typeface="Times New Roman"/>
              <a:cs typeface="Times New Roman"/>
            </a:endParaRPr>
          </a:p>
          <a:p>
            <a:pPr marL="556260" indent="0" algn="just">
              <a:spcBef>
                <a:spcPts val="0"/>
              </a:spcBef>
              <a:spcAft>
                <a:spcPts val="0"/>
              </a:spcAft>
              <a:buNone/>
            </a:pPr>
            <a:r>
              <a:rPr lang="es-ES" sz="1600" dirty="0" err="1">
                <a:latin typeface="Calibri"/>
                <a:ea typeface="Times New Roman"/>
                <a:cs typeface="Times New Roman"/>
              </a:rPr>
              <a:t>HijoPorElCualSeguir</a:t>
            </a:r>
            <a:r>
              <a:rPr lang="es-ES" sz="1600" dirty="0">
                <a:latin typeface="Calibri"/>
                <a:ea typeface="Times New Roman"/>
                <a:cs typeface="Times New Roman"/>
              </a:rPr>
              <a:t> </a:t>
            </a:r>
            <a:r>
              <a:rPr lang="es-ES" sz="1600" dirty="0">
                <a:latin typeface="Calibri"/>
                <a:ea typeface="Times New Roman"/>
                <a:cs typeface="Times New Roman"/>
                <a:sym typeface="Wingdings"/>
              </a:rPr>
              <a:t></a:t>
            </a:r>
            <a:r>
              <a:rPr lang="es-ES" sz="1600" dirty="0">
                <a:latin typeface="Calibri"/>
                <a:ea typeface="Times New Roman"/>
                <a:cs typeface="Times New Roman"/>
              </a:rPr>
              <a:t> </a:t>
            </a:r>
            <a:r>
              <a:rPr lang="es-ES" sz="1600" dirty="0" err="1">
                <a:latin typeface="Calibri"/>
                <a:ea typeface="Times New Roman"/>
                <a:cs typeface="Times New Roman"/>
              </a:rPr>
              <a:t>PrimerHijo.BuscaOInserta</a:t>
            </a:r>
            <a:r>
              <a:rPr lang="es-ES" sz="1600" dirty="0">
                <a:latin typeface="Calibri"/>
                <a:ea typeface="Times New Roman"/>
                <a:cs typeface="Times New Roman"/>
              </a:rPr>
              <a:t>(Carácter)</a:t>
            </a:r>
            <a:endParaRPr lang="es-ES_tradnl" sz="1600" dirty="0">
              <a:latin typeface="Calibri"/>
              <a:ea typeface="Times New Roman"/>
              <a:cs typeface="Times New Roman"/>
            </a:endParaRPr>
          </a:p>
          <a:p>
            <a:pPr marL="106680" indent="0" algn="just">
              <a:spcBef>
                <a:spcPts val="0"/>
              </a:spcBef>
              <a:spcAft>
                <a:spcPts val="0"/>
              </a:spcAft>
              <a:buNone/>
            </a:pPr>
            <a:r>
              <a:rPr lang="es-ES" sz="1600" dirty="0" err="1">
                <a:latin typeface="Calibri"/>
                <a:ea typeface="Times New Roman"/>
                <a:cs typeface="Times New Roman"/>
              </a:rPr>
              <a:t>Finsi</a:t>
            </a:r>
            <a:endParaRPr lang="es-ES_tradnl" sz="1600" dirty="0">
              <a:latin typeface="Calibri"/>
              <a:ea typeface="Times New Roman"/>
              <a:cs typeface="Times New Roman"/>
            </a:endParaRPr>
          </a:p>
          <a:p>
            <a:pPr marL="106680" indent="0" algn="just">
              <a:spcBef>
                <a:spcPts val="0"/>
              </a:spcBef>
              <a:spcAft>
                <a:spcPts val="0"/>
              </a:spcAft>
              <a:buNone/>
            </a:pPr>
            <a:r>
              <a:rPr lang="es-ES" sz="1600" dirty="0">
                <a:latin typeface="Calibri"/>
                <a:ea typeface="Times New Roman"/>
                <a:cs typeface="Times New Roman"/>
              </a:rPr>
              <a:t>Si Carácter &lt;&gt; “</a:t>
            </a:r>
            <a:r>
              <a:rPr lang="es-ES" sz="1600" b="1" dirty="0">
                <a:latin typeface="Calibri"/>
                <a:ea typeface="Times New Roman"/>
                <a:cs typeface="Times New Roman"/>
              </a:rPr>
              <a:t>*</a:t>
            </a:r>
            <a:r>
              <a:rPr lang="es-ES" sz="1600" dirty="0">
                <a:latin typeface="Calibri"/>
                <a:ea typeface="Times New Roman"/>
                <a:cs typeface="Times New Roman"/>
              </a:rPr>
              <a:t>” entonces</a:t>
            </a:r>
            <a:endParaRPr lang="es-ES_tradnl" sz="1600" dirty="0">
              <a:latin typeface="Calibri"/>
              <a:ea typeface="Times New Roman"/>
              <a:cs typeface="Times New Roman"/>
            </a:endParaRPr>
          </a:p>
          <a:p>
            <a:pPr marL="556260" indent="0" algn="just">
              <a:spcBef>
                <a:spcPts val="0"/>
              </a:spcBef>
              <a:spcAft>
                <a:spcPts val="0"/>
              </a:spcAft>
              <a:buNone/>
            </a:pPr>
            <a:r>
              <a:rPr lang="es-ES" sz="1600" dirty="0" err="1">
                <a:latin typeface="Calibri"/>
                <a:ea typeface="Times New Roman"/>
                <a:cs typeface="Times New Roman"/>
              </a:rPr>
              <a:t>HijoPorElCualSeguir.Insertar</a:t>
            </a:r>
            <a:r>
              <a:rPr lang="es-ES" sz="1600" dirty="0">
                <a:latin typeface="Calibri"/>
                <a:ea typeface="Times New Roman"/>
                <a:cs typeface="Times New Roman"/>
              </a:rPr>
              <a:t> (</a:t>
            </a:r>
            <a:r>
              <a:rPr lang="es-ES" sz="1600" dirty="0" err="1">
                <a:latin typeface="Calibri"/>
                <a:ea typeface="Times New Roman"/>
                <a:cs typeface="Times New Roman"/>
              </a:rPr>
              <a:t>unaPalabra</a:t>
            </a:r>
            <a:r>
              <a:rPr lang="es-ES" sz="1600" dirty="0">
                <a:latin typeface="Calibri"/>
                <a:ea typeface="Times New Roman"/>
                <a:cs typeface="Times New Roman"/>
              </a:rPr>
              <a:t>)</a:t>
            </a:r>
            <a:endParaRPr lang="es-ES_tradnl" sz="1600" dirty="0">
              <a:latin typeface="Calibri"/>
              <a:ea typeface="Times New Roman"/>
              <a:cs typeface="Times New Roman"/>
            </a:endParaRPr>
          </a:p>
          <a:p>
            <a:pPr marL="106680" indent="0" algn="just">
              <a:spcBef>
                <a:spcPts val="0"/>
              </a:spcBef>
              <a:spcAft>
                <a:spcPts val="0"/>
              </a:spcAft>
              <a:buNone/>
            </a:pPr>
            <a:r>
              <a:rPr lang="es-ES" sz="1600" dirty="0" err="1">
                <a:latin typeface="Calibri"/>
                <a:ea typeface="Times New Roman"/>
                <a:cs typeface="Times New Roman"/>
              </a:rPr>
              <a:t>Finsi</a:t>
            </a:r>
            <a:endParaRPr lang="es-ES_tradnl" sz="1600" dirty="0">
              <a:latin typeface="Calibri"/>
              <a:ea typeface="Times New Roman"/>
              <a:cs typeface="Times New Roman"/>
            </a:endParaRPr>
          </a:p>
          <a:p>
            <a:pPr marL="0" indent="0" algn="just">
              <a:spcBef>
                <a:spcPts val="0"/>
              </a:spcBef>
              <a:spcAft>
                <a:spcPts val="0"/>
              </a:spcAft>
              <a:buNone/>
            </a:pPr>
            <a:r>
              <a:rPr lang="es-ES" sz="1600" dirty="0">
                <a:latin typeface="Calibri"/>
                <a:ea typeface="Times New Roman"/>
                <a:cs typeface="Times New Roman"/>
              </a:rPr>
              <a:t>FIN </a:t>
            </a:r>
            <a:endParaRPr lang="es-ES_tradnl" sz="1600" b="1" dirty="0">
              <a:latin typeface="Calibri"/>
              <a:ea typeface="Times New Roman"/>
              <a:cs typeface="Times New Roman"/>
            </a:endParaRPr>
          </a:p>
          <a:p>
            <a:pPr marL="0" indent="0" algn="just">
              <a:spcBef>
                <a:spcPts val="0"/>
              </a:spcBef>
              <a:spcAft>
                <a:spcPts val="0"/>
              </a:spcAft>
              <a:buNone/>
            </a:pPr>
            <a:r>
              <a:rPr lang="es-ES" sz="1600" dirty="0">
                <a:latin typeface="Calibri"/>
                <a:ea typeface="Times New Roman"/>
                <a:cs typeface="Times New Roman"/>
              </a:rPr>
              <a:t> </a:t>
            </a:r>
            <a:endParaRPr lang="es-ES_tradnl" sz="1600" dirty="0">
              <a:latin typeface="Calibri"/>
              <a:ea typeface="Times New Roman"/>
              <a:cs typeface="Times New Roman"/>
            </a:endParaRPr>
          </a:p>
          <a:p>
            <a:pPr marL="0" indent="0" algn="just">
              <a:spcBef>
                <a:spcPts val="0"/>
              </a:spcBef>
              <a:spcAft>
                <a:spcPts val="0"/>
              </a:spcAft>
              <a:buNone/>
            </a:pPr>
            <a:r>
              <a:rPr lang="es-ES" sz="2000" b="1" dirty="0" err="1">
                <a:latin typeface="Calibri"/>
                <a:ea typeface="Times New Roman"/>
                <a:cs typeface="Times New Roman"/>
              </a:rPr>
              <a:t>BuscaOInserta</a:t>
            </a:r>
            <a:r>
              <a:rPr lang="es-ES" sz="2000" b="1" dirty="0">
                <a:latin typeface="Calibri"/>
                <a:ea typeface="Times New Roman"/>
                <a:cs typeface="Times New Roman"/>
              </a:rPr>
              <a:t> (Carácter): </a:t>
            </a:r>
            <a:endParaRPr lang="es-ES_tradnl" sz="2000" b="1" dirty="0">
              <a:latin typeface="Calibri"/>
              <a:ea typeface="Times New Roman"/>
              <a:cs typeface="Times New Roman"/>
            </a:endParaRPr>
          </a:p>
          <a:p>
            <a:pPr marL="106680" indent="0" algn="just">
              <a:spcBef>
                <a:spcPts val="0"/>
              </a:spcBef>
              <a:spcAft>
                <a:spcPts val="0"/>
              </a:spcAft>
              <a:buNone/>
            </a:pPr>
            <a:r>
              <a:rPr lang="es-ES" sz="1600" dirty="0">
                <a:latin typeface="Calibri"/>
                <a:ea typeface="Times New Roman"/>
                <a:cs typeface="Times New Roman"/>
              </a:rPr>
              <a:t>Recorre la lista de hermanos encabezada por el primer hijo, buscando un nodo con etiqueta igual a “Carácter”. Si lo encuentra, devuelve el nodo. Si no lo encuentra, inserta ordenado en esa lista de hermanos un nodo con etiqueta igual a “carácter” y lo devuelve.</a:t>
            </a:r>
            <a:endParaRPr lang="es-ES_tradnl" sz="1600" dirty="0">
              <a:latin typeface="Calibri"/>
              <a:ea typeface="Times New Roman"/>
              <a:cs typeface="Times New Roman"/>
            </a:endParaRPr>
          </a:p>
          <a:p>
            <a:pPr marL="0" indent="0">
              <a:buNone/>
            </a:pPr>
            <a:endParaRPr lang="en-US" dirty="0"/>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081EA851-BE6E-4430-8045-1C73B9CDA503}" type="slidenum">
              <a:rPr lang="es-ES" smtClean="0"/>
              <a:pPr/>
              <a:t>65</a:t>
            </a:fld>
            <a:endParaRPr lang="es-ES"/>
          </a:p>
        </p:txBody>
      </p:sp>
    </p:spTree>
    <p:extLst>
      <p:ext uri="{BB962C8B-B14F-4D97-AF65-F5344CB8AC3E}">
        <p14:creationId xmlns:p14="http://schemas.microsoft.com/office/powerpoint/2010/main" val="3026887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858000" cy="729952"/>
          </a:xfrm>
        </p:spPr>
        <p:txBody>
          <a:bodyPr>
            <a:normAutofit fontScale="90000"/>
          </a:bodyPr>
          <a:lstStyle/>
          <a:p>
            <a:r>
              <a:rPr lang="es-ES" sz="2800" dirty="0">
                <a:latin typeface="Calibri"/>
                <a:ea typeface="Times New Roman"/>
                <a:cs typeface="Times New Roman"/>
              </a:rPr>
              <a:t>Eliminación de una palabra en un TRIE implementado como árbol genérico</a:t>
            </a:r>
            <a:endParaRPr lang="en-US" sz="2800" dirty="0"/>
          </a:p>
        </p:txBody>
      </p:sp>
      <p:sp>
        <p:nvSpPr>
          <p:cNvPr id="3" name="Content Placeholder 2"/>
          <p:cNvSpPr>
            <a:spLocks noGrp="1"/>
          </p:cNvSpPr>
          <p:nvPr>
            <p:ph idx="1"/>
          </p:nvPr>
        </p:nvSpPr>
        <p:spPr>
          <a:xfrm>
            <a:off x="304800" y="990600"/>
            <a:ext cx="8610600" cy="5606752"/>
          </a:xfrm>
        </p:spPr>
        <p:txBody>
          <a:bodyPr>
            <a:normAutofit/>
          </a:bodyPr>
          <a:lstStyle/>
          <a:p>
            <a:pPr marL="0" indent="0" algn="just">
              <a:spcBef>
                <a:spcPts val="0"/>
              </a:spcBef>
              <a:spcAft>
                <a:spcPts val="0"/>
              </a:spcAft>
              <a:buNone/>
            </a:pPr>
            <a:r>
              <a:rPr lang="es-ES" sz="1400" b="1" dirty="0">
                <a:latin typeface="Calibri"/>
                <a:ea typeface="Times New Roman"/>
                <a:cs typeface="Times New Roman"/>
              </a:rPr>
              <a:t>Eliminar (</a:t>
            </a:r>
            <a:r>
              <a:rPr lang="es-ES" sz="1400" b="1" dirty="0" err="1">
                <a:latin typeface="Calibri"/>
                <a:ea typeface="Times New Roman"/>
                <a:cs typeface="Times New Roman"/>
              </a:rPr>
              <a:t>unaPalabra</a:t>
            </a:r>
            <a:r>
              <a:rPr lang="es-ES" sz="1400" b="1" dirty="0">
                <a:latin typeface="Calibri"/>
                <a:ea typeface="Times New Roman"/>
                <a:cs typeface="Times New Roman"/>
              </a:rPr>
              <a:t>): </a:t>
            </a:r>
            <a:r>
              <a:rPr lang="es-ES" sz="1400" dirty="0">
                <a:latin typeface="Calibri"/>
                <a:ea typeface="Times New Roman"/>
                <a:cs typeface="Times New Roman"/>
              </a:rPr>
              <a:t>devuelve un tipo lógico</a:t>
            </a:r>
            <a:endParaRPr lang="es-ES_tradnl" sz="1400" dirty="0">
              <a:latin typeface="Calibri"/>
              <a:ea typeface="Times New Roman"/>
              <a:cs typeface="Times New Roman"/>
            </a:endParaRPr>
          </a:p>
          <a:p>
            <a:pPr marL="0" indent="0" algn="just">
              <a:spcBef>
                <a:spcPts val="0"/>
              </a:spcBef>
              <a:spcAft>
                <a:spcPts val="0"/>
              </a:spcAft>
              <a:buNone/>
            </a:pPr>
            <a:r>
              <a:rPr lang="es-ES" sz="1400" b="1" dirty="0">
                <a:latin typeface="Calibri"/>
                <a:ea typeface="Times New Roman"/>
                <a:cs typeface="Times New Roman"/>
              </a:rPr>
              <a:t>COM</a:t>
            </a:r>
            <a:endParaRPr lang="es-ES_tradnl" sz="1400" b="1" dirty="0">
              <a:latin typeface="Calibri"/>
              <a:ea typeface="Times New Roman"/>
              <a:cs typeface="Times New Roman"/>
            </a:endParaRPr>
          </a:p>
          <a:p>
            <a:pPr marL="106680" indent="0" algn="just">
              <a:spcBef>
                <a:spcPts val="0"/>
              </a:spcBef>
              <a:spcAft>
                <a:spcPts val="0"/>
              </a:spcAft>
              <a:buNone/>
            </a:pPr>
            <a:r>
              <a:rPr lang="es-ES" sz="1400" dirty="0">
                <a:latin typeface="Calibri"/>
                <a:ea typeface="Times New Roman"/>
                <a:cs typeface="Times New Roman"/>
              </a:rPr>
              <a:t>Carácter </a:t>
            </a:r>
            <a:r>
              <a:rPr lang="es-ES" sz="1400" dirty="0">
                <a:latin typeface="Calibri"/>
                <a:ea typeface="Times New Roman"/>
                <a:cs typeface="Times New Roman"/>
                <a:sym typeface="Wingdings"/>
              </a:rPr>
              <a:t></a:t>
            </a:r>
            <a:r>
              <a:rPr lang="es-ES" sz="1400" dirty="0">
                <a:latin typeface="Calibri"/>
                <a:ea typeface="Times New Roman"/>
                <a:cs typeface="Times New Roman"/>
              </a:rPr>
              <a:t> </a:t>
            </a:r>
            <a:r>
              <a:rPr lang="es-ES" sz="1400" dirty="0" err="1">
                <a:latin typeface="Calibri"/>
                <a:ea typeface="Times New Roman"/>
                <a:cs typeface="Times New Roman"/>
              </a:rPr>
              <a:t>unaPalabra.Primero</a:t>
            </a:r>
            <a:endParaRPr lang="es-ES_tradnl" sz="1400" dirty="0">
              <a:latin typeface="Calibri"/>
              <a:ea typeface="Times New Roman"/>
              <a:cs typeface="Times New Roman"/>
            </a:endParaRPr>
          </a:p>
          <a:p>
            <a:pPr marL="106680" indent="0" algn="just">
              <a:spcBef>
                <a:spcPts val="0"/>
              </a:spcBef>
              <a:spcAft>
                <a:spcPts val="0"/>
              </a:spcAft>
              <a:buNone/>
            </a:pPr>
            <a:r>
              <a:rPr lang="es-ES" sz="1400" dirty="0" err="1">
                <a:latin typeface="Calibri"/>
                <a:ea typeface="Times New Roman"/>
                <a:cs typeface="Times New Roman"/>
              </a:rPr>
              <a:t>unaPalabra.ElminarPrimero</a:t>
            </a:r>
            <a:endParaRPr lang="es-ES_tradnl" sz="1400" dirty="0">
              <a:latin typeface="Calibri"/>
              <a:ea typeface="Times New Roman"/>
              <a:cs typeface="Times New Roman"/>
            </a:endParaRPr>
          </a:p>
          <a:p>
            <a:pPr marL="106680" indent="0" algn="just">
              <a:spcBef>
                <a:spcPts val="0"/>
              </a:spcBef>
              <a:spcAft>
                <a:spcPts val="0"/>
              </a:spcAft>
              <a:buNone/>
            </a:pPr>
            <a:r>
              <a:rPr lang="es-ES" sz="1400" dirty="0" err="1">
                <a:latin typeface="Calibri"/>
                <a:ea typeface="Times New Roman"/>
                <a:cs typeface="Times New Roman"/>
              </a:rPr>
              <a:t>HijoActual</a:t>
            </a:r>
            <a:r>
              <a:rPr lang="es-ES" sz="1400" dirty="0">
                <a:latin typeface="Calibri"/>
                <a:ea typeface="Times New Roman"/>
                <a:cs typeface="Times New Roman"/>
              </a:rPr>
              <a:t> </a:t>
            </a:r>
            <a:r>
              <a:rPr lang="es-ES" sz="1400" dirty="0">
                <a:latin typeface="Calibri"/>
                <a:ea typeface="Times New Roman"/>
                <a:cs typeface="Times New Roman"/>
                <a:sym typeface="Wingdings"/>
              </a:rPr>
              <a:t></a:t>
            </a:r>
            <a:r>
              <a:rPr lang="es-ES" sz="1400" dirty="0">
                <a:latin typeface="Calibri"/>
                <a:ea typeface="Times New Roman"/>
                <a:cs typeface="Times New Roman"/>
              </a:rPr>
              <a:t> </a:t>
            </a:r>
            <a:r>
              <a:rPr lang="es-ES" sz="1400" dirty="0" err="1">
                <a:latin typeface="Calibri"/>
                <a:ea typeface="Times New Roman"/>
                <a:cs typeface="Times New Roman"/>
              </a:rPr>
              <a:t>PrimerHijo</a:t>
            </a:r>
            <a:endParaRPr lang="es-ES_tradnl" sz="1400" dirty="0">
              <a:latin typeface="Calibri"/>
              <a:ea typeface="Times New Roman"/>
              <a:cs typeface="Times New Roman"/>
            </a:endParaRPr>
          </a:p>
          <a:p>
            <a:pPr marL="106680" indent="0" algn="just">
              <a:spcBef>
                <a:spcPts val="0"/>
              </a:spcBef>
              <a:spcAft>
                <a:spcPts val="0"/>
              </a:spcAft>
              <a:buNone/>
            </a:pPr>
            <a:r>
              <a:rPr lang="es-ES" sz="1400" b="1" dirty="0">
                <a:latin typeface="Calibri"/>
                <a:ea typeface="Times New Roman"/>
                <a:cs typeface="Times New Roman"/>
              </a:rPr>
              <a:t>Mientras</a:t>
            </a:r>
            <a:r>
              <a:rPr lang="es-ES" sz="1400" dirty="0">
                <a:latin typeface="Calibri"/>
                <a:ea typeface="Times New Roman"/>
                <a:cs typeface="Times New Roman"/>
              </a:rPr>
              <a:t> </a:t>
            </a:r>
            <a:r>
              <a:rPr lang="es-ES" sz="1400" dirty="0" err="1">
                <a:latin typeface="Calibri"/>
                <a:ea typeface="Times New Roman"/>
                <a:cs typeface="Times New Roman"/>
              </a:rPr>
              <a:t>HijoActual</a:t>
            </a:r>
            <a:r>
              <a:rPr lang="es-ES" sz="1400" dirty="0">
                <a:latin typeface="Calibri"/>
                <a:ea typeface="Times New Roman"/>
                <a:cs typeface="Times New Roman"/>
              </a:rPr>
              <a:t> &lt;&gt; nulo y </a:t>
            </a:r>
            <a:r>
              <a:rPr lang="es-ES" sz="1400" dirty="0" err="1">
                <a:latin typeface="Calibri"/>
                <a:ea typeface="Times New Roman"/>
                <a:cs typeface="Times New Roman"/>
              </a:rPr>
              <a:t>HijoActual.etiqueta</a:t>
            </a:r>
            <a:r>
              <a:rPr lang="es-ES" sz="1400" dirty="0">
                <a:latin typeface="Calibri"/>
                <a:ea typeface="Times New Roman"/>
                <a:cs typeface="Times New Roman"/>
              </a:rPr>
              <a:t> &lt;&gt; carácter hacer</a:t>
            </a:r>
            <a:endParaRPr lang="es-ES_tradnl" sz="1400" dirty="0">
              <a:latin typeface="Calibri"/>
              <a:ea typeface="Times New Roman"/>
              <a:cs typeface="Times New Roman"/>
            </a:endParaRPr>
          </a:p>
          <a:p>
            <a:pPr marL="556260" indent="0" algn="just">
              <a:spcBef>
                <a:spcPts val="0"/>
              </a:spcBef>
              <a:spcAft>
                <a:spcPts val="0"/>
              </a:spcAft>
              <a:buNone/>
            </a:pPr>
            <a:r>
              <a:rPr lang="es-ES" sz="1400" dirty="0" err="1">
                <a:latin typeface="Calibri"/>
                <a:ea typeface="Times New Roman"/>
                <a:cs typeface="Times New Roman"/>
              </a:rPr>
              <a:t>HijoActual</a:t>
            </a:r>
            <a:r>
              <a:rPr lang="es-ES" sz="1400" dirty="0">
                <a:latin typeface="Calibri"/>
                <a:ea typeface="Times New Roman"/>
                <a:cs typeface="Times New Roman"/>
              </a:rPr>
              <a:t> </a:t>
            </a:r>
            <a:r>
              <a:rPr lang="es-ES" sz="1400" dirty="0">
                <a:latin typeface="Calibri"/>
                <a:ea typeface="Times New Roman"/>
                <a:cs typeface="Times New Roman"/>
                <a:sym typeface="Wingdings"/>
              </a:rPr>
              <a:t></a:t>
            </a:r>
            <a:r>
              <a:rPr lang="es-ES" sz="1400" dirty="0">
                <a:latin typeface="Calibri"/>
                <a:ea typeface="Times New Roman"/>
                <a:cs typeface="Times New Roman"/>
              </a:rPr>
              <a:t> </a:t>
            </a:r>
            <a:r>
              <a:rPr lang="es-ES" sz="1400" dirty="0" err="1">
                <a:latin typeface="Calibri"/>
                <a:ea typeface="Times New Roman"/>
                <a:cs typeface="Times New Roman"/>
              </a:rPr>
              <a:t>HijoActual.HermanoDerecho</a:t>
            </a:r>
            <a:endParaRPr lang="es-ES_tradnl" sz="1400" dirty="0">
              <a:latin typeface="Calibri"/>
              <a:ea typeface="Times New Roman"/>
              <a:cs typeface="Times New Roman"/>
            </a:endParaRPr>
          </a:p>
          <a:p>
            <a:pPr marL="106680" indent="0" algn="just">
              <a:spcBef>
                <a:spcPts val="0"/>
              </a:spcBef>
              <a:spcAft>
                <a:spcPts val="0"/>
              </a:spcAft>
              <a:buNone/>
            </a:pPr>
            <a:r>
              <a:rPr lang="es-ES" sz="1400" b="1" dirty="0">
                <a:latin typeface="Calibri"/>
                <a:ea typeface="Times New Roman"/>
                <a:cs typeface="Times New Roman"/>
              </a:rPr>
              <a:t>Fin</a:t>
            </a:r>
            <a:r>
              <a:rPr lang="es-ES" sz="1400" dirty="0">
                <a:latin typeface="Calibri"/>
                <a:ea typeface="Times New Roman"/>
                <a:cs typeface="Times New Roman"/>
              </a:rPr>
              <a:t> </a:t>
            </a:r>
            <a:r>
              <a:rPr lang="es-ES" sz="1400" b="1" dirty="0">
                <a:latin typeface="Calibri"/>
                <a:ea typeface="Times New Roman"/>
                <a:cs typeface="Times New Roman"/>
              </a:rPr>
              <a:t>mientras</a:t>
            </a:r>
            <a:endParaRPr lang="es-ES_tradnl" sz="1400" b="1" dirty="0">
              <a:latin typeface="Calibri"/>
              <a:ea typeface="Times New Roman"/>
              <a:cs typeface="Times New Roman"/>
            </a:endParaRPr>
          </a:p>
          <a:p>
            <a:pPr marL="106680" indent="0" algn="just">
              <a:spcBef>
                <a:spcPts val="0"/>
              </a:spcBef>
              <a:spcAft>
                <a:spcPts val="0"/>
              </a:spcAft>
              <a:buNone/>
            </a:pPr>
            <a:r>
              <a:rPr lang="es-ES" sz="1400" b="1" dirty="0">
                <a:latin typeface="Calibri"/>
                <a:ea typeface="Times New Roman"/>
                <a:cs typeface="Times New Roman"/>
              </a:rPr>
              <a:t>Si</a:t>
            </a:r>
            <a:r>
              <a:rPr lang="es-ES" sz="1400" dirty="0">
                <a:latin typeface="Calibri"/>
                <a:ea typeface="Times New Roman"/>
                <a:cs typeface="Times New Roman"/>
              </a:rPr>
              <a:t> </a:t>
            </a:r>
            <a:r>
              <a:rPr lang="es-ES" sz="1400" dirty="0" err="1">
                <a:latin typeface="Calibri"/>
                <a:ea typeface="Times New Roman"/>
                <a:cs typeface="Times New Roman"/>
              </a:rPr>
              <a:t>HijoActual</a:t>
            </a:r>
            <a:r>
              <a:rPr lang="es-ES" sz="1400" dirty="0">
                <a:latin typeface="Calibri"/>
                <a:ea typeface="Times New Roman"/>
                <a:cs typeface="Times New Roman"/>
              </a:rPr>
              <a:t> = nulo entonces</a:t>
            </a:r>
            <a:endParaRPr lang="es-ES_tradnl" sz="1400" dirty="0">
              <a:latin typeface="Calibri"/>
              <a:ea typeface="Times New Roman"/>
              <a:cs typeface="Times New Roman"/>
            </a:endParaRPr>
          </a:p>
          <a:p>
            <a:pPr marL="556260" indent="0" algn="just">
              <a:spcBef>
                <a:spcPts val="0"/>
              </a:spcBef>
              <a:spcAft>
                <a:spcPts val="0"/>
              </a:spcAft>
              <a:buNone/>
            </a:pPr>
            <a:r>
              <a:rPr lang="es-ES" sz="1400" dirty="0">
                <a:latin typeface="Calibri"/>
                <a:ea typeface="Times New Roman"/>
                <a:cs typeface="Times New Roman"/>
              </a:rPr>
              <a:t>Devuelve FALSO</a:t>
            </a:r>
            <a:endParaRPr lang="es-ES_tradnl" sz="1400" dirty="0">
              <a:latin typeface="Calibri"/>
              <a:ea typeface="Times New Roman"/>
              <a:cs typeface="Times New Roman"/>
            </a:endParaRPr>
          </a:p>
          <a:p>
            <a:pPr marL="106680" indent="0" algn="just">
              <a:spcBef>
                <a:spcPts val="0"/>
              </a:spcBef>
              <a:spcAft>
                <a:spcPts val="0"/>
              </a:spcAft>
              <a:buNone/>
            </a:pPr>
            <a:r>
              <a:rPr lang="es-ES" sz="1400" b="1" dirty="0">
                <a:latin typeface="Calibri"/>
                <a:ea typeface="Times New Roman"/>
                <a:cs typeface="Times New Roman"/>
              </a:rPr>
              <a:t>Sino</a:t>
            </a:r>
            <a:r>
              <a:rPr lang="es-ES" sz="1400" dirty="0">
                <a:latin typeface="Calibri"/>
                <a:ea typeface="Times New Roman"/>
                <a:cs typeface="Times New Roman"/>
              </a:rPr>
              <a:t>     </a:t>
            </a:r>
            <a:r>
              <a:rPr lang="es-ES" sz="1400" b="1" dirty="0">
                <a:latin typeface="Calibri"/>
                <a:ea typeface="Times New Roman"/>
                <a:cs typeface="Times New Roman"/>
              </a:rPr>
              <a:t>Si</a:t>
            </a:r>
            <a:r>
              <a:rPr lang="es-ES" sz="1400" dirty="0">
                <a:latin typeface="Calibri"/>
                <a:ea typeface="Times New Roman"/>
                <a:cs typeface="Times New Roman"/>
              </a:rPr>
              <a:t> Carácter = “*” entonces // llegó al final del camino</a:t>
            </a:r>
            <a:endParaRPr lang="es-ES_tradnl" sz="1400" dirty="0">
              <a:latin typeface="Calibri"/>
              <a:ea typeface="Times New Roman"/>
              <a:cs typeface="Times New Roman"/>
            </a:endParaRPr>
          </a:p>
          <a:p>
            <a:pPr marL="1005840" indent="0" algn="just">
              <a:spcBef>
                <a:spcPts val="0"/>
              </a:spcBef>
              <a:spcAft>
                <a:spcPts val="0"/>
              </a:spcAft>
              <a:buNone/>
            </a:pPr>
            <a:r>
              <a:rPr lang="es-ES" sz="1400" dirty="0" err="1">
                <a:latin typeface="Calibri"/>
                <a:ea typeface="Times New Roman"/>
                <a:cs typeface="Times New Roman"/>
              </a:rPr>
              <a:t>PrimerHijo.Quitar</a:t>
            </a:r>
            <a:r>
              <a:rPr lang="es-ES" sz="1400" dirty="0">
                <a:latin typeface="Calibri"/>
                <a:ea typeface="Times New Roman"/>
                <a:cs typeface="Times New Roman"/>
              </a:rPr>
              <a:t>(</a:t>
            </a:r>
            <a:r>
              <a:rPr lang="es-ES" sz="1400" dirty="0" err="1">
                <a:latin typeface="Calibri"/>
                <a:ea typeface="Times New Roman"/>
                <a:cs typeface="Times New Roman"/>
              </a:rPr>
              <a:t>HijoActual</a:t>
            </a:r>
            <a:r>
              <a:rPr lang="es-ES" sz="1400" dirty="0">
                <a:latin typeface="Calibri"/>
                <a:ea typeface="Times New Roman"/>
                <a:cs typeface="Times New Roman"/>
              </a:rPr>
              <a:t>)</a:t>
            </a:r>
            <a:endParaRPr lang="es-ES_tradnl" sz="1400" dirty="0">
              <a:latin typeface="Calibri"/>
              <a:ea typeface="Times New Roman"/>
              <a:cs typeface="Times New Roman"/>
            </a:endParaRPr>
          </a:p>
          <a:p>
            <a:pPr marL="556260" indent="0" algn="just">
              <a:spcBef>
                <a:spcPts val="0"/>
              </a:spcBef>
              <a:spcAft>
                <a:spcPts val="0"/>
              </a:spcAft>
              <a:buNone/>
            </a:pPr>
            <a:r>
              <a:rPr lang="es-ES" sz="1400" b="1" dirty="0">
                <a:latin typeface="Calibri"/>
                <a:ea typeface="Times New Roman"/>
                <a:cs typeface="Times New Roman"/>
              </a:rPr>
              <a:t>Sino</a:t>
            </a:r>
            <a:r>
              <a:rPr lang="es-ES" sz="1400" dirty="0">
                <a:latin typeface="Calibri"/>
                <a:ea typeface="Times New Roman"/>
                <a:cs typeface="Times New Roman"/>
              </a:rPr>
              <a:t> </a:t>
            </a:r>
            <a:endParaRPr lang="es-ES_tradnl" sz="1400" dirty="0">
              <a:latin typeface="Calibri"/>
              <a:ea typeface="Times New Roman"/>
              <a:cs typeface="Times New Roman"/>
            </a:endParaRPr>
          </a:p>
          <a:p>
            <a:pPr marL="1005840" indent="0" algn="just">
              <a:spcBef>
                <a:spcPts val="0"/>
              </a:spcBef>
              <a:spcAft>
                <a:spcPts val="0"/>
              </a:spcAft>
              <a:buNone/>
            </a:pPr>
            <a:r>
              <a:rPr lang="es-ES" sz="1400" dirty="0" err="1">
                <a:latin typeface="Calibri"/>
                <a:ea typeface="Times New Roman"/>
                <a:cs typeface="Times New Roman"/>
              </a:rPr>
              <a:t>HijoActual.Eliminar</a:t>
            </a:r>
            <a:r>
              <a:rPr lang="es-ES" sz="1400" dirty="0">
                <a:latin typeface="Calibri"/>
                <a:ea typeface="Times New Roman"/>
                <a:cs typeface="Times New Roman"/>
              </a:rPr>
              <a:t>(</a:t>
            </a:r>
            <a:r>
              <a:rPr lang="es-ES" sz="1400" dirty="0" err="1">
                <a:latin typeface="Calibri"/>
                <a:ea typeface="Times New Roman"/>
                <a:cs typeface="Times New Roman"/>
              </a:rPr>
              <a:t>unaPalabra</a:t>
            </a:r>
            <a:r>
              <a:rPr lang="es-ES" sz="1400" dirty="0">
                <a:latin typeface="Calibri"/>
                <a:ea typeface="Times New Roman"/>
                <a:cs typeface="Times New Roman"/>
              </a:rPr>
              <a:t>) // sigue recorriendo el camino</a:t>
            </a:r>
            <a:endParaRPr lang="es-ES_tradnl" sz="1400" dirty="0">
              <a:latin typeface="Calibri"/>
              <a:ea typeface="Times New Roman"/>
              <a:cs typeface="Times New Roman"/>
            </a:endParaRPr>
          </a:p>
          <a:p>
            <a:pPr marL="1005840" indent="0" algn="just">
              <a:spcBef>
                <a:spcPts val="0"/>
              </a:spcBef>
              <a:spcAft>
                <a:spcPts val="0"/>
              </a:spcAft>
              <a:buNone/>
            </a:pPr>
            <a:r>
              <a:rPr lang="es-ES" sz="1400" b="1" dirty="0">
                <a:latin typeface="Calibri"/>
                <a:ea typeface="Times New Roman"/>
                <a:cs typeface="Times New Roman"/>
              </a:rPr>
              <a:t>Si</a:t>
            </a:r>
            <a:r>
              <a:rPr lang="es-ES" sz="1400" dirty="0">
                <a:latin typeface="Calibri"/>
                <a:ea typeface="Times New Roman"/>
                <a:cs typeface="Times New Roman"/>
              </a:rPr>
              <a:t> </a:t>
            </a:r>
            <a:r>
              <a:rPr lang="es-ES" sz="1400" dirty="0" err="1">
                <a:latin typeface="Calibri"/>
                <a:ea typeface="Times New Roman"/>
                <a:cs typeface="Times New Roman"/>
              </a:rPr>
              <a:t>HijoActual.EsHoja</a:t>
            </a:r>
            <a:r>
              <a:rPr lang="es-ES" sz="1400" dirty="0">
                <a:latin typeface="Calibri"/>
                <a:ea typeface="Times New Roman"/>
                <a:cs typeface="Times New Roman"/>
              </a:rPr>
              <a:t> entonces // se fija si hay que quitar el nodo</a:t>
            </a:r>
            <a:endParaRPr lang="es-ES_tradnl" sz="1400" dirty="0">
              <a:latin typeface="Calibri"/>
              <a:ea typeface="Times New Roman"/>
              <a:cs typeface="Times New Roman"/>
            </a:endParaRPr>
          </a:p>
          <a:p>
            <a:pPr marL="1455420" indent="0" algn="just">
              <a:spcBef>
                <a:spcPts val="0"/>
              </a:spcBef>
              <a:spcAft>
                <a:spcPts val="0"/>
              </a:spcAft>
              <a:buNone/>
            </a:pPr>
            <a:r>
              <a:rPr lang="es-ES" sz="1400" dirty="0" err="1">
                <a:latin typeface="Calibri"/>
                <a:ea typeface="Times New Roman"/>
                <a:cs typeface="Times New Roman"/>
              </a:rPr>
              <a:t>PrimerHijo.Quitar</a:t>
            </a:r>
            <a:r>
              <a:rPr lang="es-ES" sz="1400" dirty="0">
                <a:latin typeface="Calibri"/>
                <a:ea typeface="Times New Roman"/>
                <a:cs typeface="Times New Roman"/>
              </a:rPr>
              <a:t>(</a:t>
            </a:r>
            <a:r>
              <a:rPr lang="es-ES" sz="1400" dirty="0" err="1">
                <a:latin typeface="Calibri"/>
                <a:ea typeface="Times New Roman"/>
                <a:cs typeface="Times New Roman"/>
              </a:rPr>
              <a:t>HijoActual</a:t>
            </a:r>
            <a:r>
              <a:rPr lang="es-ES" sz="1400" dirty="0">
                <a:latin typeface="Calibri"/>
                <a:ea typeface="Times New Roman"/>
                <a:cs typeface="Times New Roman"/>
              </a:rPr>
              <a:t>)</a:t>
            </a:r>
            <a:endParaRPr lang="es-ES_tradnl" sz="1400" dirty="0">
              <a:latin typeface="Calibri"/>
              <a:ea typeface="Times New Roman"/>
              <a:cs typeface="Times New Roman"/>
            </a:endParaRPr>
          </a:p>
          <a:p>
            <a:pPr marL="1005840" indent="0" algn="just">
              <a:spcBef>
                <a:spcPts val="0"/>
              </a:spcBef>
              <a:spcAft>
                <a:spcPts val="0"/>
              </a:spcAft>
              <a:buNone/>
            </a:pPr>
            <a:r>
              <a:rPr lang="es-ES" sz="1400" b="1" dirty="0">
                <a:latin typeface="Calibri"/>
                <a:ea typeface="Times New Roman"/>
                <a:cs typeface="Times New Roman"/>
              </a:rPr>
              <a:t>Fin si</a:t>
            </a:r>
            <a:endParaRPr lang="es-ES_tradnl" sz="1400" b="1" dirty="0">
              <a:latin typeface="Calibri"/>
              <a:ea typeface="Times New Roman"/>
              <a:cs typeface="Times New Roman"/>
            </a:endParaRPr>
          </a:p>
          <a:p>
            <a:pPr marL="556260" indent="0" algn="just">
              <a:spcBef>
                <a:spcPts val="0"/>
              </a:spcBef>
              <a:spcAft>
                <a:spcPts val="0"/>
              </a:spcAft>
              <a:buNone/>
            </a:pPr>
            <a:r>
              <a:rPr lang="es-ES" sz="1400" b="1" dirty="0">
                <a:latin typeface="Calibri"/>
                <a:ea typeface="Times New Roman"/>
                <a:cs typeface="Times New Roman"/>
              </a:rPr>
              <a:t>Fin si</a:t>
            </a:r>
            <a:endParaRPr lang="es-ES_tradnl" sz="1400" b="1" dirty="0">
              <a:latin typeface="Calibri"/>
              <a:ea typeface="Times New Roman"/>
              <a:cs typeface="Times New Roman"/>
            </a:endParaRPr>
          </a:p>
          <a:p>
            <a:pPr marL="556260" indent="0" algn="just">
              <a:spcBef>
                <a:spcPts val="0"/>
              </a:spcBef>
              <a:spcAft>
                <a:spcPts val="0"/>
              </a:spcAft>
              <a:buNone/>
            </a:pPr>
            <a:r>
              <a:rPr lang="es-ES" sz="1400" dirty="0">
                <a:latin typeface="Calibri"/>
                <a:ea typeface="Times New Roman"/>
                <a:cs typeface="Times New Roman"/>
              </a:rPr>
              <a:t>Devuelve VERDADERO</a:t>
            </a:r>
            <a:endParaRPr lang="es-ES_tradnl" sz="1400" dirty="0">
              <a:latin typeface="Calibri"/>
              <a:ea typeface="Times New Roman"/>
              <a:cs typeface="Times New Roman"/>
            </a:endParaRPr>
          </a:p>
          <a:p>
            <a:pPr marL="106680" indent="0" algn="just">
              <a:spcBef>
                <a:spcPts val="0"/>
              </a:spcBef>
              <a:spcAft>
                <a:spcPts val="0"/>
              </a:spcAft>
              <a:buNone/>
            </a:pPr>
            <a:r>
              <a:rPr lang="es-ES" sz="1400" b="1" dirty="0" err="1">
                <a:latin typeface="Calibri"/>
                <a:ea typeface="Times New Roman"/>
                <a:cs typeface="Times New Roman"/>
              </a:rPr>
              <a:t>Finsi</a:t>
            </a:r>
            <a:endParaRPr lang="es-ES_tradnl" sz="1400" b="1" dirty="0">
              <a:latin typeface="Calibri"/>
              <a:ea typeface="Times New Roman"/>
              <a:cs typeface="Times New Roman"/>
            </a:endParaRPr>
          </a:p>
          <a:p>
            <a:pPr marL="0" indent="0" algn="just">
              <a:spcBef>
                <a:spcPts val="0"/>
              </a:spcBef>
              <a:spcAft>
                <a:spcPts val="0"/>
              </a:spcAft>
              <a:buNone/>
            </a:pPr>
            <a:r>
              <a:rPr lang="en-US" sz="1400" b="1" dirty="0">
                <a:latin typeface="Calibri"/>
                <a:ea typeface="Times New Roman"/>
                <a:cs typeface="Times New Roman"/>
              </a:rPr>
              <a:t>FIN</a:t>
            </a:r>
            <a:endParaRPr lang="es-ES_tradnl" sz="1400" b="1" dirty="0">
              <a:latin typeface="Calibri"/>
              <a:ea typeface="Times New Roman"/>
              <a:cs typeface="Times New Roman"/>
            </a:endParaRPr>
          </a:p>
          <a:p>
            <a:pPr marL="0" indent="0" algn="just">
              <a:spcBef>
                <a:spcPts val="0"/>
              </a:spcBef>
              <a:spcAft>
                <a:spcPts val="0"/>
              </a:spcAft>
              <a:buNone/>
            </a:pPr>
            <a:r>
              <a:rPr lang="es-ES" sz="1400" dirty="0">
                <a:latin typeface="Calibri"/>
                <a:ea typeface="Times New Roman"/>
                <a:cs typeface="Times New Roman"/>
              </a:rPr>
              <a:t> </a:t>
            </a:r>
            <a:endParaRPr lang="es-ES_tradnl" sz="1400" dirty="0">
              <a:latin typeface="Calibri"/>
              <a:ea typeface="Times New Roman"/>
              <a:cs typeface="Times New Roman"/>
            </a:endParaRPr>
          </a:p>
          <a:p>
            <a:pPr marL="0" indent="0" algn="just">
              <a:spcBef>
                <a:spcPts val="0"/>
              </a:spcBef>
              <a:spcAft>
                <a:spcPts val="0"/>
              </a:spcAft>
              <a:buNone/>
            </a:pPr>
            <a:r>
              <a:rPr lang="es-ES" sz="1400" b="1" dirty="0">
                <a:latin typeface="Calibri"/>
                <a:ea typeface="Times New Roman"/>
                <a:cs typeface="Times New Roman"/>
              </a:rPr>
              <a:t>Quitar (</a:t>
            </a:r>
            <a:r>
              <a:rPr lang="es-ES" sz="1400" b="1" dirty="0" err="1">
                <a:latin typeface="Calibri"/>
                <a:ea typeface="Times New Roman"/>
                <a:cs typeface="Times New Roman"/>
              </a:rPr>
              <a:t>unNodo</a:t>
            </a:r>
            <a:r>
              <a:rPr lang="es-ES" sz="1400" b="1" dirty="0">
                <a:latin typeface="Calibri"/>
                <a:ea typeface="Times New Roman"/>
                <a:cs typeface="Times New Roman"/>
              </a:rPr>
              <a:t>): </a:t>
            </a:r>
            <a:endParaRPr lang="es-ES_tradnl" sz="1400" b="1" dirty="0">
              <a:latin typeface="Calibri"/>
              <a:ea typeface="Times New Roman"/>
              <a:cs typeface="Times New Roman"/>
            </a:endParaRPr>
          </a:p>
          <a:p>
            <a:pPr marL="106680" indent="0" algn="just">
              <a:spcBef>
                <a:spcPts val="0"/>
              </a:spcBef>
              <a:spcAft>
                <a:spcPts val="0"/>
              </a:spcAft>
              <a:buNone/>
            </a:pPr>
            <a:r>
              <a:rPr lang="es-ES" sz="1400" dirty="0">
                <a:latin typeface="Calibri"/>
                <a:ea typeface="Times New Roman"/>
                <a:cs typeface="Times New Roman"/>
              </a:rPr>
              <a:t>Recorre la lista de hermanos encabezada por el primer hijo, buscando </a:t>
            </a:r>
            <a:r>
              <a:rPr lang="es-ES" sz="1400" dirty="0" err="1">
                <a:latin typeface="Calibri"/>
                <a:ea typeface="Times New Roman"/>
                <a:cs typeface="Times New Roman"/>
              </a:rPr>
              <a:t>unNodo</a:t>
            </a:r>
            <a:r>
              <a:rPr lang="es-ES" sz="1400" dirty="0">
                <a:latin typeface="Calibri"/>
                <a:ea typeface="Times New Roman"/>
                <a:cs typeface="Times New Roman"/>
              </a:rPr>
              <a:t> y lo elimina de esa lista. </a:t>
            </a:r>
            <a:endParaRPr lang="es-ES_tradnl" sz="1400" dirty="0">
              <a:latin typeface="Calibri"/>
              <a:ea typeface="Times New Roman"/>
              <a:cs typeface="Times New Roman"/>
            </a:endParaRPr>
          </a:p>
          <a:p>
            <a:pPr marL="106680" indent="0" algn="just">
              <a:spcBef>
                <a:spcPts val="0"/>
              </a:spcBef>
              <a:spcAft>
                <a:spcPts val="0"/>
              </a:spcAft>
              <a:buNone/>
            </a:pPr>
            <a:r>
              <a:rPr lang="es-ES" sz="1400" dirty="0">
                <a:latin typeface="Calibri"/>
                <a:ea typeface="Times New Roman"/>
                <a:cs typeface="Times New Roman"/>
              </a:rPr>
              <a:t> </a:t>
            </a:r>
            <a:endParaRPr lang="es-ES_tradnl" sz="1400" dirty="0">
              <a:latin typeface="Calibri"/>
              <a:ea typeface="Times New Roman"/>
              <a:cs typeface="Times New Roman"/>
            </a:endParaRPr>
          </a:p>
          <a:p>
            <a:pPr marL="0" indent="0">
              <a:spcBef>
                <a:spcPts val="0"/>
              </a:spcBef>
              <a:spcAft>
                <a:spcPts val="0"/>
              </a:spcAft>
              <a:buNone/>
            </a:pPr>
            <a:endParaRPr lang="en-US" sz="1400" dirty="0"/>
          </a:p>
        </p:txBody>
      </p:sp>
      <p:sp>
        <p:nvSpPr>
          <p:cNvPr id="4" name="Footer Placeholder 3"/>
          <p:cNvSpPr>
            <a:spLocks noGrp="1"/>
          </p:cNvSpPr>
          <p:nvPr>
            <p:ph type="ftr" sz="quarter" idx="11"/>
          </p:nvPr>
        </p:nvSpPr>
        <p:spPr/>
        <p:txBody>
          <a:bodyPr/>
          <a:lstStyle/>
          <a:p>
            <a:r>
              <a:rPr lang="es-ES"/>
              <a:t>Algoritmos y Estructuras de Datos II</a:t>
            </a:r>
            <a:endParaRPr lang="es-ES" dirty="0"/>
          </a:p>
        </p:txBody>
      </p:sp>
      <p:sp>
        <p:nvSpPr>
          <p:cNvPr id="5" name="Slide Number Placeholder 4"/>
          <p:cNvSpPr>
            <a:spLocks noGrp="1"/>
          </p:cNvSpPr>
          <p:nvPr>
            <p:ph type="sldNum" sz="quarter" idx="12"/>
          </p:nvPr>
        </p:nvSpPr>
        <p:spPr/>
        <p:txBody>
          <a:bodyPr/>
          <a:lstStyle/>
          <a:p>
            <a:fld id="{081EA851-BE6E-4430-8045-1C73B9CDA503}" type="slidenum">
              <a:rPr lang="es-ES" smtClean="0"/>
              <a:pPr/>
              <a:t>66</a:t>
            </a:fld>
            <a:endParaRPr lang="es-ES"/>
          </a:p>
        </p:txBody>
      </p:sp>
    </p:spTree>
    <p:extLst>
      <p:ext uri="{BB962C8B-B14F-4D97-AF65-F5344CB8AC3E}">
        <p14:creationId xmlns:p14="http://schemas.microsoft.com/office/powerpoint/2010/main" val="28981175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 </a:t>
            </a:r>
            <a:r>
              <a:rPr lang="en-US" dirty="0" err="1"/>
              <a:t>cuánta</a:t>
            </a:r>
            <a:r>
              <a:rPr lang="en-US" dirty="0"/>
              <a:t> </a:t>
            </a:r>
            <a:r>
              <a:rPr lang="en-US" dirty="0" err="1"/>
              <a:t>memoria</a:t>
            </a:r>
            <a:r>
              <a:rPr lang="en-US" dirty="0"/>
              <a:t> </a:t>
            </a:r>
            <a:r>
              <a:rPr lang="en-US" dirty="0" err="1"/>
              <a:t>ocupa</a:t>
            </a:r>
            <a:r>
              <a:rPr lang="en-US" dirty="0"/>
              <a:t> este </a:t>
            </a:r>
            <a:r>
              <a:rPr lang="en-US" dirty="0" err="1"/>
              <a:t>trie</a:t>
            </a:r>
            <a:r>
              <a:rPr lang="en-US" dirty="0"/>
              <a:t>?</a:t>
            </a:r>
          </a:p>
        </p:txBody>
      </p:sp>
      <p:sp>
        <p:nvSpPr>
          <p:cNvPr id="4" name="Footer Placeholder 3"/>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B28C23E-6C31-46B7-AE2F-F4D7188B06FC}" type="slidenum">
              <a:rPr lang="es-ES" smtClean="0">
                <a:solidFill>
                  <a:prstClr val="black">
                    <a:tint val="75000"/>
                  </a:prstClr>
                </a:solidFill>
              </a:rPr>
              <a:pPr/>
              <a:t>67</a:t>
            </a:fld>
            <a:endParaRPr lang="es-ES" dirty="0">
              <a:solidFill>
                <a:prstClr val="black">
                  <a:tint val="75000"/>
                </a:prstClr>
              </a:solidFill>
            </a:endParaRPr>
          </a:p>
        </p:txBody>
      </p:sp>
      <p:pic>
        <p:nvPicPr>
          <p:cNvPr id="1026"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447800"/>
            <a:ext cx="8229600" cy="3806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18418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315200" cy="1417638"/>
          </a:xfrm>
        </p:spPr>
        <p:txBody>
          <a:bodyPr>
            <a:normAutofit fontScale="90000"/>
          </a:bodyPr>
          <a:lstStyle/>
          <a:p>
            <a:r>
              <a:rPr lang="en-US" dirty="0" err="1"/>
              <a:t>Trie</a:t>
            </a:r>
            <a:r>
              <a:rPr lang="en-US" dirty="0"/>
              <a:t> </a:t>
            </a:r>
            <a:r>
              <a:rPr lang="en-US" dirty="0" err="1"/>
              <a:t>comprimido</a:t>
            </a:r>
            <a:r>
              <a:rPr lang="en-US" dirty="0"/>
              <a:t> – “</a:t>
            </a:r>
            <a:r>
              <a:rPr lang="en-US" i="1" dirty="0" err="1"/>
              <a:t>patricia</a:t>
            </a:r>
            <a:r>
              <a:rPr lang="en-US" i="1" dirty="0"/>
              <a:t>”</a:t>
            </a:r>
            <a:br>
              <a:rPr lang="en-US" i="1" dirty="0"/>
            </a:br>
            <a:r>
              <a:rPr lang="en-US" sz="3100" i="1" dirty="0"/>
              <a:t>“</a:t>
            </a:r>
            <a:r>
              <a:rPr lang="en-AU" sz="3100" i="1" dirty="0"/>
              <a:t>Practical Algorithm to Retrieve Information Coded in Alphanumeric”</a:t>
            </a:r>
            <a:endParaRPr lang="en-US" i="1" dirty="0"/>
          </a:p>
        </p:txBody>
      </p:sp>
      <p:sp>
        <p:nvSpPr>
          <p:cNvPr id="3" name="Content Placeholder 2"/>
          <p:cNvSpPr>
            <a:spLocks noGrp="1"/>
          </p:cNvSpPr>
          <p:nvPr>
            <p:ph idx="1"/>
          </p:nvPr>
        </p:nvSpPr>
        <p:spPr>
          <a:xfrm>
            <a:off x="381000" y="1600200"/>
            <a:ext cx="8534400" cy="4997152"/>
          </a:xfrm>
        </p:spPr>
        <p:txBody>
          <a:bodyPr>
            <a:normAutofit fontScale="92500" lnSpcReduction="10000"/>
          </a:bodyPr>
          <a:lstStyle/>
          <a:p>
            <a:r>
              <a:rPr lang="en-US" dirty="0" err="1"/>
              <a:t>Ver</a:t>
            </a:r>
            <a:r>
              <a:rPr lang="en-US" dirty="0"/>
              <a:t> que </a:t>
            </a:r>
            <a:r>
              <a:rPr lang="en-US" dirty="0" err="1"/>
              <a:t>muchos</a:t>
            </a:r>
            <a:r>
              <a:rPr lang="en-US" dirty="0"/>
              <a:t> </a:t>
            </a:r>
            <a:r>
              <a:rPr lang="en-US" dirty="0" err="1"/>
              <a:t>nodos</a:t>
            </a:r>
            <a:r>
              <a:rPr lang="en-US" dirty="0"/>
              <a:t> del </a:t>
            </a:r>
            <a:r>
              <a:rPr lang="en-US" dirty="0" err="1"/>
              <a:t>trie</a:t>
            </a:r>
            <a:r>
              <a:rPr lang="en-US" dirty="0"/>
              <a:t> </a:t>
            </a:r>
            <a:r>
              <a:rPr lang="en-US" dirty="0" err="1"/>
              <a:t>tienen</a:t>
            </a:r>
            <a:r>
              <a:rPr lang="en-US" dirty="0"/>
              <a:t> </a:t>
            </a:r>
            <a:r>
              <a:rPr lang="en-US" dirty="0" err="1"/>
              <a:t>sólo</a:t>
            </a:r>
            <a:r>
              <a:rPr lang="en-US" dirty="0"/>
              <a:t> un </a:t>
            </a:r>
            <a:r>
              <a:rPr lang="en-US" dirty="0" err="1"/>
              <a:t>hijo</a:t>
            </a:r>
            <a:r>
              <a:rPr lang="en-US" dirty="0"/>
              <a:t>….</a:t>
            </a:r>
          </a:p>
          <a:p>
            <a:r>
              <a:rPr lang="en-US" dirty="0"/>
              <a:t>El </a:t>
            </a:r>
            <a:r>
              <a:rPr lang="en-US" dirty="0" err="1"/>
              <a:t>trie</a:t>
            </a:r>
            <a:r>
              <a:rPr lang="en-US" dirty="0"/>
              <a:t> </a:t>
            </a:r>
            <a:r>
              <a:rPr lang="en-US" dirty="0" err="1"/>
              <a:t>comprimido</a:t>
            </a:r>
            <a:r>
              <a:rPr lang="en-US" dirty="0"/>
              <a:t> </a:t>
            </a:r>
            <a:r>
              <a:rPr lang="en-US" b="1" i="1" dirty="0"/>
              <a:t>T  </a:t>
            </a:r>
            <a:r>
              <a:rPr lang="en-US" dirty="0" err="1"/>
              <a:t>asegura</a:t>
            </a:r>
            <a:r>
              <a:rPr lang="en-US" dirty="0"/>
              <a:t> que </a:t>
            </a:r>
            <a:r>
              <a:rPr lang="en-US" dirty="0" err="1"/>
              <a:t>todos</a:t>
            </a:r>
            <a:r>
              <a:rPr lang="en-US" dirty="0"/>
              <a:t> </a:t>
            </a:r>
            <a:r>
              <a:rPr lang="en-US" dirty="0" err="1"/>
              <a:t>los</a:t>
            </a:r>
            <a:r>
              <a:rPr lang="en-US" dirty="0"/>
              <a:t> </a:t>
            </a:r>
            <a:r>
              <a:rPr lang="en-US" dirty="0" err="1"/>
              <a:t>nodos</a:t>
            </a:r>
            <a:r>
              <a:rPr lang="en-US" dirty="0"/>
              <a:t> </a:t>
            </a:r>
            <a:r>
              <a:rPr lang="en-US" dirty="0" err="1"/>
              <a:t>tengan</a:t>
            </a:r>
            <a:r>
              <a:rPr lang="en-US" dirty="0"/>
              <a:t> </a:t>
            </a:r>
            <a:r>
              <a:rPr lang="en-US" b="1" dirty="0"/>
              <a:t>al </a:t>
            </a:r>
            <a:r>
              <a:rPr lang="en-US" b="1" dirty="0" err="1"/>
              <a:t>menos</a:t>
            </a:r>
            <a:r>
              <a:rPr lang="en-US" b="1" dirty="0"/>
              <a:t> dos </a:t>
            </a:r>
            <a:r>
              <a:rPr lang="en-US" b="1" dirty="0" err="1"/>
              <a:t>hijos</a:t>
            </a:r>
            <a:r>
              <a:rPr lang="en-US" b="1" dirty="0"/>
              <a:t> </a:t>
            </a:r>
            <a:r>
              <a:rPr lang="en-US" dirty="0"/>
              <a:t>(y </a:t>
            </a:r>
            <a:r>
              <a:rPr lang="en-US" dirty="0" err="1"/>
              <a:t>como</a:t>
            </a:r>
            <a:r>
              <a:rPr lang="en-US" dirty="0"/>
              <a:t> </a:t>
            </a:r>
            <a:r>
              <a:rPr lang="en-US" dirty="0" err="1"/>
              <a:t>máximo</a:t>
            </a:r>
            <a:r>
              <a:rPr lang="en-US" dirty="0"/>
              <a:t> </a:t>
            </a:r>
            <a:r>
              <a:rPr lang="en-US" b="1" i="1" dirty="0"/>
              <a:t>d</a:t>
            </a:r>
            <a:r>
              <a:rPr lang="en-US" i="1" dirty="0"/>
              <a:t>)</a:t>
            </a:r>
            <a:endParaRPr lang="en-US" dirty="0"/>
          </a:p>
          <a:p>
            <a:r>
              <a:rPr lang="en-US" dirty="0"/>
              <a:t>La </a:t>
            </a:r>
            <a:r>
              <a:rPr lang="en-US" dirty="0" err="1"/>
              <a:t>cantidad</a:t>
            </a:r>
            <a:r>
              <a:rPr lang="en-US" dirty="0"/>
              <a:t> de </a:t>
            </a:r>
            <a:r>
              <a:rPr lang="en-US" dirty="0" err="1"/>
              <a:t>nodos</a:t>
            </a:r>
            <a:r>
              <a:rPr lang="en-US" dirty="0"/>
              <a:t> </a:t>
            </a:r>
            <a:r>
              <a:rPr lang="en-US" dirty="0" err="1"/>
              <a:t>internos</a:t>
            </a:r>
            <a:r>
              <a:rPr lang="en-US" dirty="0"/>
              <a:t> de </a:t>
            </a:r>
            <a:r>
              <a:rPr lang="en-US" b="1" i="1" dirty="0"/>
              <a:t>T </a:t>
            </a:r>
            <a:r>
              <a:rPr lang="en-US" dirty="0"/>
              <a:t>con </a:t>
            </a:r>
            <a:r>
              <a:rPr lang="en-US" b="1" i="1" dirty="0"/>
              <a:t>L</a:t>
            </a:r>
            <a:r>
              <a:rPr lang="en-US" dirty="0"/>
              <a:t> </a:t>
            </a:r>
            <a:r>
              <a:rPr lang="en-US" dirty="0" err="1"/>
              <a:t>hojas</a:t>
            </a:r>
            <a:r>
              <a:rPr lang="en-US" dirty="0"/>
              <a:t> </a:t>
            </a:r>
            <a:r>
              <a:rPr lang="en-US" dirty="0" err="1"/>
              <a:t>será</a:t>
            </a:r>
            <a:r>
              <a:rPr lang="en-US" dirty="0"/>
              <a:t> </a:t>
            </a:r>
            <a:r>
              <a:rPr lang="en-US" dirty="0" err="1"/>
              <a:t>como</a:t>
            </a:r>
            <a:r>
              <a:rPr lang="en-US" dirty="0"/>
              <a:t> </a:t>
            </a:r>
            <a:r>
              <a:rPr lang="en-US" dirty="0" err="1"/>
              <a:t>máximo</a:t>
            </a:r>
            <a:r>
              <a:rPr lang="en-US" dirty="0"/>
              <a:t> </a:t>
            </a:r>
            <a:r>
              <a:rPr lang="en-US" b="1" i="1" dirty="0"/>
              <a:t>L-1</a:t>
            </a:r>
          </a:p>
          <a:p>
            <a:r>
              <a:rPr lang="en-US" dirty="0"/>
              <a:t>Si </a:t>
            </a:r>
            <a:r>
              <a:rPr lang="en-US" i="1" dirty="0"/>
              <a:t>s </a:t>
            </a:r>
            <a:r>
              <a:rPr lang="en-US" dirty="0" err="1"/>
              <a:t>es</a:t>
            </a:r>
            <a:r>
              <a:rPr lang="en-US" dirty="0"/>
              <a:t> la </a:t>
            </a:r>
            <a:r>
              <a:rPr lang="en-US" dirty="0" err="1"/>
              <a:t>cantidad</a:t>
            </a:r>
            <a:r>
              <a:rPr lang="en-US" dirty="0"/>
              <a:t> de strings </a:t>
            </a:r>
            <a:r>
              <a:rPr lang="en-US" dirty="0" err="1"/>
              <a:t>en</a:t>
            </a:r>
            <a:r>
              <a:rPr lang="en-US" dirty="0"/>
              <a:t> </a:t>
            </a:r>
            <a:r>
              <a:rPr lang="en-US" i="1" dirty="0"/>
              <a:t>S</a:t>
            </a:r>
            <a:r>
              <a:rPr lang="en-US" dirty="0"/>
              <a:t>, </a:t>
            </a:r>
            <a:r>
              <a:rPr lang="en-US" dirty="0" err="1"/>
              <a:t>entonces</a:t>
            </a:r>
            <a:r>
              <a:rPr lang="en-US" dirty="0"/>
              <a:t> el </a:t>
            </a:r>
            <a:r>
              <a:rPr lang="en-US" dirty="0" err="1"/>
              <a:t>tamaño</a:t>
            </a:r>
            <a:r>
              <a:rPr lang="en-US" dirty="0"/>
              <a:t> de </a:t>
            </a:r>
            <a:r>
              <a:rPr lang="en-US" b="1" i="1" dirty="0"/>
              <a:t>T  </a:t>
            </a:r>
            <a:r>
              <a:rPr lang="en-US" dirty="0" err="1"/>
              <a:t>será</a:t>
            </a:r>
            <a:r>
              <a:rPr lang="en-US" dirty="0"/>
              <a:t> </a:t>
            </a:r>
            <a:r>
              <a:rPr lang="en-US" b="1" dirty="0"/>
              <a:t>O(s)</a:t>
            </a:r>
          </a:p>
          <a:p>
            <a:r>
              <a:rPr lang="en-US" dirty="0" err="1"/>
              <a:t>Esto</a:t>
            </a:r>
            <a:r>
              <a:rPr lang="en-US" dirty="0"/>
              <a:t> se </a:t>
            </a:r>
            <a:r>
              <a:rPr lang="en-US" dirty="0" err="1"/>
              <a:t>asegura</a:t>
            </a:r>
            <a:r>
              <a:rPr lang="en-US" dirty="0"/>
              <a:t> </a:t>
            </a:r>
            <a:r>
              <a:rPr lang="en-US" dirty="0" err="1"/>
              <a:t>comprimiendo</a:t>
            </a:r>
            <a:r>
              <a:rPr lang="en-US" dirty="0"/>
              <a:t> las </a:t>
            </a:r>
            <a:r>
              <a:rPr lang="en-US" dirty="0" err="1"/>
              <a:t>cadenas</a:t>
            </a:r>
            <a:r>
              <a:rPr lang="en-US" dirty="0"/>
              <a:t> de </a:t>
            </a:r>
            <a:r>
              <a:rPr lang="en-US" dirty="0" err="1"/>
              <a:t>nodos</a:t>
            </a:r>
            <a:r>
              <a:rPr lang="en-US" dirty="0"/>
              <a:t> que </a:t>
            </a:r>
            <a:r>
              <a:rPr lang="en-US" dirty="0" err="1"/>
              <a:t>tienen</a:t>
            </a:r>
            <a:r>
              <a:rPr lang="en-US" dirty="0"/>
              <a:t> </a:t>
            </a:r>
            <a:r>
              <a:rPr lang="en-US" dirty="0" err="1"/>
              <a:t>sólo</a:t>
            </a:r>
            <a:r>
              <a:rPr lang="en-US" dirty="0"/>
              <a:t> un </a:t>
            </a:r>
            <a:r>
              <a:rPr lang="en-US" dirty="0" err="1"/>
              <a:t>hijo</a:t>
            </a:r>
            <a:r>
              <a:rPr lang="en-US" dirty="0"/>
              <a:t> </a:t>
            </a:r>
            <a:r>
              <a:rPr lang="en-US" dirty="0" err="1"/>
              <a:t>en</a:t>
            </a:r>
            <a:r>
              <a:rPr lang="en-US" dirty="0"/>
              <a:t> </a:t>
            </a:r>
            <a:r>
              <a:rPr lang="en-US" dirty="0" err="1"/>
              <a:t>aristas</a:t>
            </a:r>
            <a:r>
              <a:rPr lang="en-US" dirty="0"/>
              <a:t> </a:t>
            </a:r>
            <a:r>
              <a:rPr lang="en-US" dirty="0" err="1"/>
              <a:t>individuales</a:t>
            </a:r>
            <a:endParaRPr lang="en-US" dirty="0"/>
          </a:p>
        </p:txBody>
      </p:sp>
      <p:sp>
        <p:nvSpPr>
          <p:cNvPr id="4" name="Footer Placeholder 3"/>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B28C23E-6C31-46B7-AE2F-F4D7188B06FC}" type="slidenum">
              <a:rPr lang="es-ES" smtClean="0">
                <a:solidFill>
                  <a:prstClr val="black">
                    <a:tint val="75000"/>
                  </a:prstClr>
                </a:solidFill>
              </a:rPr>
              <a:pPr/>
              <a:t>68</a:t>
            </a:fld>
            <a:endParaRPr lang="es-ES" dirty="0">
              <a:solidFill>
                <a:prstClr val="black">
                  <a:tint val="75000"/>
                </a:prstClr>
              </a:solidFill>
            </a:endParaRPr>
          </a:p>
        </p:txBody>
      </p:sp>
    </p:spTree>
    <p:extLst>
      <p:ext uri="{BB962C8B-B14F-4D97-AF65-F5344CB8AC3E}">
        <p14:creationId xmlns:p14="http://schemas.microsoft.com/office/powerpoint/2010/main" val="16282277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48765" y="990600"/>
            <a:ext cx="9022333" cy="4173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385518" y="3001174"/>
            <a:ext cx="762000" cy="1524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680918" y="3077374"/>
            <a:ext cx="762000" cy="1524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85918" y="3110356"/>
            <a:ext cx="762000" cy="1524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671518" y="2391574"/>
            <a:ext cx="762000" cy="1524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938829" y="2391574"/>
            <a:ext cx="762000" cy="2242782"/>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776918" y="2391574"/>
            <a:ext cx="762000" cy="1524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074058" y="3839374"/>
            <a:ext cx="762000" cy="1524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Trie</a:t>
            </a:r>
            <a:r>
              <a:rPr lang="en-US" dirty="0"/>
              <a:t> </a:t>
            </a:r>
            <a:r>
              <a:rPr lang="en-US" dirty="0" err="1"/>
              <a:t>comprimido</a:t>
            </a:r>
            <a:r>
              <a:rPr lang="en-US" dirty="0"/>
              <a:t> – “</a:t>
            </a:r>
            <a:r>
              <a:rPr lang="en-US" i="1" dirty="0" err="1"/>
              <a:t>patricia</a:t>
            </a:r>
            <a:r>
              <a:rPr lang="en-US" i="1" dirty="0"/>
              <a:t>”</a:t>
            </a:r>
            <a:endParaRPr lang="en-US" dirty="0"/>
          </a:p>
        </p:txBody>
      </p:sp>
      <p:sp>
        <p:nvSpPr>
          <p:cNvPr id="4" name="Footer Placeholder 3"/>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B28C23E-6C31-46B7-AE2F-F4D7188B06FC}" type="slidenum">
              <a:rPr lang="es-ES" smtClean="0">
                <a:solidFill>
                  <a:prstClr val="black">
                    <a:tint val="75000"/>
                  </a:prstClr>
                </a:solidFill>
              </a:rPr>
              <a:pPr/>
              <a:t>69</a:t>
            </a:fld>
            <a:endParaRPr lang="es-ES" dirty="0">
              <a:solidFill>
                <a:prstClr val="black">
                  <a:tint val="75000"/>
                </a:prstClr>
              </a:solidFill>
            </a:endParaRPr>
          </a:p>
        </p:txBody>
      </p:sp>
      <p:sp>
        <p:nvSpPr>
          <p:cNvPr id="17" name="TextBox 16"/>
          <p:cNvSpPr txBox="1"/>
          <p:nvPr/>
        </p:nvSpPr>
        <p:spPr>
          <a:xfrm>
            <a:off x="578190" y="5385024"/>
            <a:ext cx="8337210" cy="830997"/>
          </a:xfrm>
          <a:prstGeom prst="rect">
            <a:avLst/>
          </a:prstGeom>
          <a:noFill/>
        </p:spPr>
        <p:txBody>
          <a:bodyPr wrap="square" rtlCol="0">
            <a:spAutoFit/>
          </a:bodyPr>
          <a:lstStyle/>
          <a:p>
            <a:r>
              <a:rPr lang="en-US" sz="2400" b="0" dirty="0" err="1"/>
              <a:t>Sustituir</a:t>
            </a:r>
            <a:r>
              <a:rPr lang="en-US" sz="2400" b="0" dirty="0"/>
              <a:t> </a:t>
            </a:r>
            <a:r>
              <a:rPr lang="en-US" sz="2400" b="0" dirty="0" err="1"/>
              <a:t>los</a:t>
            </a:r>
            <a:r>
              <a:rPr lang="en-US" sz="2400" b="0" dirty="0"/>
              <a:t> </a:t>
            </a:r>
            <a:r>
              <a:rPr lang="en-US" sz="2400" b="0" dirty="0" err="1"/>
              <a:t>nodos</a:t>
            </a:r>
            <a:r>
              <a:rPr lang="en-US" sz="2400" b="0" dirty="0"/>
              <a:t> con 1 </a:t>
            </a:r>
            <a:r>
              <a:rPr lang="en-US" sz="2400" b="0" dirty="0" err="1"/>
              <a:t>sólo</a:t>
            </a:r>
            <a:r>
              <a:rPr lang="en-US" sz="2400" b="0" dirty="0"/>
              <a:t> </a:t>
            </a:r>
            <a:r>
              <a:rPr lang="en-US" sz="2400" b="0" dirty="0" err="1"/>
              <a:t>hijo</a:t>
            </a:r>
            <a:r>
              <a:rPr lang="en-US" sz="2400" b="0" dirty="0"/>
              <a:t> </a:t>
            </a:r>
            <a:r>
              <a:rPr lang="en-US" sz="2400" b="0" dirty="0" err="1"/>
              <a:t>por</a:t>
            </a:r>
            <a:r>
              <a:rPr lang="en-US" sz="2400" b="0" dirty="0"/>
              <a:t> la </a:t>
            </a:r>
            <a:r>
              <a:rPr lang="en-US" sz="2400" b="0" dirty="0" err="1"/>
              <a:t>cadena</a:t>
            </a:r>
            <a:r>
              <a:rPr lang="en-US" sz="2400" b="0" dirty="0"/>
              <a:t> </a:t>
            </a:r>
            <a:r>
              <a:rPr lang="en-US" sz="2400" b="0" dirty="0" err="1"/>
              <a:t>correspondiente</a:t>
            </a:r>
            <a:r>
              <a:rPr lang="en-US" sz="2400" b="0" dirty="0"/>
              <a:t>….</a:t>
            </a:r>
          </a:p>
        </p:txBody>
      </p:sp>
    </p:spTree>
    <p:extLst>
      <p:ext uri="{BB962C8B-B14F-4D97-AF65-F5344CB8AC3E}">
        <p14:creationId xmlns:p14="http://schemas.microsoft.com/office/powerpoint/2010/main" val="331145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nchor="b"/>
          <a:lstStyle/>
          <a:p>
            <a:r>
              <a:rPr lang="es-ES"/>
              <a:t>Recorridos de Arboles genéricos</a:t>
            </a:r>
          </a:p>
        </p:txBody>
      </p:sp>
      <p:sp>
        <p:nvSpPr>
          <p:cNvPr id="22531" name="Rectangle 3"/>
          <p:cNvSpPr>
            <a:spLocks noGrp="1" noChangeArrowheads="1"/>
          </p:cNvSpPr>
          <p:nvPr>
            <p:ph idx="1"/>
          </p:nvPr>
        </p:nvSpPr>
        <p:spPr>
          <a:noFill/>
          <a:ln/>
        </p:spPr>
        <p:txBody>
          <a:bodyPr>
            <a:normAutofit fontScale="92500"/>
          </a:bodyPr>
          <a:lstStyle/>
          <a:p>
            <a:r>
              <a:rPr lang="es-ES"/>
              <a:t>Preorden : Raíz de A, seguido de los nodos de A1 en preorden, luego los de A2 en preorden, etc.</a:t>
            </a:r>
          </a:p>
          <a:p>
            <a:pPr>
              <a:buFont typeface="Wingdings" pitchFamily="2" charset="2"/>
              <a:buNone/>
            </a:pPr>
            <a:endParaRPr lang="es-ES"/>
          </a:p>
          <a:p>
            <a:r>
              <a:rPr lang="es-ES"/>
              <a:t>Inorden : Nodos de A1 en inorden, luego la raíz, luego los nodos de los restantes subárboles en inorden.</a:t>
            </a:r>
          </a:p>
          <a:p>
            <a:pPr>
              <a:buFont typeface="Wingdings" pitchFamily="2" charset="2"/>
              <a:buNone/>
            </a:pPr>
            <a:endParaRPr lang="es-ES"/>
          </a:p>
          <a:p>
            <a:r>
              <a:rPr lang="es-ES"/>
              <a:t>Postorden: Nodos de A1 en postorden, luego los de A2 en postorden, hasta el final, y luego la raíz.</a:t>
            </a:r>
          </a:p>
        </p:txBody>
      </p:sp>
      <p:sp>
        <p:nvSpPr>
          <p:cNvPr id="4" name="Footer Placeholder 3"/>
          <p:cNvSpPr>
            <a:spLocks noGrp="1"/>
          </p:cNvSpPr>
          <p:nvPr>
            <p:ph type="ftr" sz="quarter" idx="11"/>
          </p:nvPr>
        </p:nvSpPr>
        <p:spPr/>
        <p:txBody>
          <a:bodyPr/>
          <a:lstStyle/>
          <a:p>
            <a:r>
              <a:rPr lang="es-ES"/>
              <a:t>Algoritmos y Estructuras de Datos II</a:t>
            </a:r>
          </a:p>
        </p:txBody>
      </p:sp>
      <p:sp>
        <p:nvSpPr>
          <p:cNvPr id="5" name="Slide Number Placeholder 4"/>
          <p:cNvSpPr>
            <a:spLocks noGrp="1"/>
          </p:cNvSpPr>
          <p:nvPr>
            <p:ph type="sldNum" sz="quarter" idx="12"/>
          </p:nvPr>
        </p:nvSpPr>
        <p:spPr/>
        <p:txBody>
          <a:bodyPr/>
          <a:lstStyle/>
          <a:p>
            <a:fld id="{2292F263-3883-4EAA-B441-A02B11F17323}" type="slidenum">
              <a:rPr lang="es-ES"/>
              <a:pPr/>
              <a:t>7</a:t>
            </a:fld>
            <a:endParaRPr lang="es-ES"/>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Trie</a:t>
            </a:r>
            <a:r>
              <a:rPr lang="en-US" dirty="0"/>
              <a:t> </a:t>
            </a:r>
            <a:r>
              <a:rPr lang="en-US" dirty="0" err="1"/>
              <a:t>comprimido</a:t>
            </a:r>
            <a:r>
              <a:rPr lang="en-US" dirty="0"/>
              <a:t> – “</a:t>
            </a:r>
            <a:r>
              <a:rPr lang="en-US" i="1" dirty="0" err="1"/>
              <a:t>patricia</a:t>
            </a:r>
            <a:r>
              <a:rPr lang="en-US" i="1" dirty="0"/>
              <a:t>”</a:t>
            </a:r>
            <a:br>
              <a:rPr lang="en-US" i="1" dirty="0"/>
            </a:br>
            <a:r>
              <a:rPr lang="en-US" i="1" dirty="0"/>
              <a:t>¿</a:t>
            </a:r>
            <a:r>
              <a:rPr lang="en-US" i="1" dirty="0" err="1"/>
              <a:t>cómo</a:t>
            </a:r>
            <a:r>
              <a:rPr lang="en-US" i="1" dirty="0"/>
              <a:t> </a:t>
            </a:r>
            <a:r>
              <a:rPr lang="en-US" i="1" dirty="0" err="1"/>
              <a:t>sería</a:t>
            </a:r>
            <a:r>
              <a:rPr lang="en-US" i="1" dirty="0"/>
              <a:t>?</a:t>
            </a:r>
            <a:endParaRPr lang="en-US" dirty="0"/>
          </a:p>
        </p:txBody>
      </p:sp>
      <p:sp>
        <p:nvSpPr>
          <p:cNvPr id="3" name="Content Placeholder 2"/>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a:t>
            </a:r>
            <a:r>
              <a:rPr lang="en-US" dirty="0" err="1"/>
              <a:t>pero</a:t>
            </a:r>
            <a:r>
              <a:rPr lang="en-US" dirty="0"/>
              <a:t> no se </a:t>
            </a:r>
            <a:r>
              <a:rPr lang="en-US" dirty="0" err="1"/>
              <a:t>ocupa</a:t>
            </a:r>
            <a:r>
              <a:rPr lang="en-US" dirty="0"/>
              <a:t> </a:t>
            </a:r>
            <a:r>
              <a:rPr lang="en-US" dirty="0" err="1"/>
              <a:t>memoria</a:t>
            </a:r>
            <a:r>
              <a:rPr lang="en-US" dirty="0"/>
              <a:t> al </a:t>
            </a:r>
            <a:r>
              <a:rPr lang="en-US" dirty="0" err="1"/>
              <a:t>guardar</a:t>
            </a:r>
            <a:r>
              <a:rPr lang="en-US" dirty="0"/>
              <a:t> </a:t>
            </a:r>
            <a:r>
              <a:rPr lang="en-US" dirty="0" err="1"/>
              <a:t>estas</a:t>
            </a:r>
            <a:r>
              <a:rPr lang="en-US" dirty="0"/>
              <a:t> </a:t>
            </a:r>
            <a:r>
              <a:rPr lang="en-US" dirty="0" err="1"/>
              <a:t>cadenas</a:t>
            </a:r>
            <a:r>
              <a:rPr lang="en-US" dirty="0"/>
              <a:t>?</a:t>
            </a:r>
          </a:p>
        </p:txBody>
      </p:sp>
      <p:sp>
        <p:nvSpPr>
          <p:cNvPr id="4" name="Footer Placeholder 3"/>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B28C23E-6C31-46B7-AE2F-F4D7188B06FC}" type="slidenum">
              <a:rPr lang="es-ES" smtClean="0">
                <a:solidFill>
                  <a:prstClr val="black">
                    <a:tint val="75000"/>
                  </a:prstClr>
                </a:solidFill>
              </a:rPr>
              <a:pPr/>
              <a:t>70</a:t>
            </a:fld>
            <a:endParaRPr lang="es-ES" dirty="0">
              <a:solidFill>
                <a:prstClr val="black">
                  <a:tint val="75000"/>
                </a:prstClr>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371600"/>
            <a:ext cx="8763000" cy="3909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457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C1DB-1C05-4458-8B46-FEE311745168}"/>
              </a:ext>
            </a:extLst>
          </p:cNvPr>
          <p:cNvSpPr>
            <a:spLocks noGrp="1"/>
          </p:cNvSpPr>
          <p:nvPr>
            <p:ph type="title"/>
          </p:nvPr>
        </p:nvSpPr>
        <p:spPr/>
        <p:txBody>
          <a:bodyPr/>
          <a:lstStyle/>
          <a:p>
            <a:r>
              <a:rPr lang="en-US"/>
              <a:t>Trie comprimido – “patricia”</a:t>
            </a:r>
            <a:br>
              <a:rPr lang="en-US"/>
            </a:br>
            <a:endParaRPr lang="en-US" dirty="0"/>
          </a:p>
        </p:txBody>
      </p:sp>
      <p:sp>
        <p:nvSpPr>
          <p:cNvPr id="3" name="Content Placeholder 2">
            <a:extLst>
              <a:ext uri="{FF2B5EF4-FFF2-40B4-BE49-F238E27FC236}">
                <a16:creationId xmlns:a16="http://schemas.microsoft.com/office/drawing/2014/main" id="{354B2015-3599-41EA-84FD-B1CB19C297F7}"/>
              </a:ext>
            </a:extLst>
          </p:cNvPr>
          <p:cNvSpPr>
            <a:spLocks noGrp="1"/>
          </p:cNvSpPr>
          <p:nvPr>
            <p:ph idx="1"/>
          </p:nvPr>
        </p:nvSpPr>
        <p:spPr>
          <a:xfrm>
            <a:off x="457200" y="990600"/>
            <a:ext cx="8229600" cy="5606752"/>
          </a:xfrm>
        </p:spPr>
        <p:txBody>
          <a:bodyPr>
            <a:normAutofit/>
          </a:bodyPr>
          <a:lstStyle/>
          <a:p>
            <a:r>
              <a:rPr lang="es-ES" dirty="0"/>
              <a:t>ventajoso sólo cuando se lo utiliza como una estructura de índice auxiliar </a:t>
            </a:r>
          </a:p>
          <a:p>
            <a:r>
              <a:rPr lang="es-ES" dirty="0"/>
              <a:t>colección de </a:t>
            </a:r>
            <a:r>
              <a:rPr lang="es-ES" dirty="0" err="1"/>
              <a:t>strings</a:t>
            </a:r>
            <a:r>
              <a:rPr lang="es-ES" dirty="0"/>
              <a:t> que ya </a:t>
            </a:r>
            <a:r>
              <a:rPr lang="es-ES" dirty="0" err="1"/>
              <a:t>est</a:t>
            </a:r>
            <a:r>
              <a:rPr lang="en-US" dirty="0"/>
              <a:t>á </a:t>
            </a:r>
            <a:r>
              <a:rPr lang="es-ES" dirty="0"/>
              <a:t>almacenada </a:t>
            </a:r>
          </a:p>
          <a:p>
            <a:r>
              <a:rPr lang="es-ES" dirty="0"/>
              <a:t>no se le requiere que almacene realmente todos los caracteres </a:t>
            </a:r>
          </a:p>
          <a:p>
            <a:pPr algn="just"/>
            <a:r>
              <a:rPr lang="es-ES" b="1" dirty="0"/>
              <a:t>S</a:t>
            </a:r>
            <a:r>
              <a:rPr lang="es-ES" dirty="0"/>
              <a:t> en un array de </a:t>
            </a:r>
            <a:r>
              <a:rPr lang="es-ES" dirty="0" err="1"/>
              <a:t>strings</a:t>
            </a:r>
            <a:r>
              <a:rPr lang="es-ES" dirty="0"/>
              <a:t> </a:t>
            </a:r>
            <a:r>
              <a:rPr lang="en-US" dirty="0"/>
              <a:t>S[0], S[1], ..., S[s - 1]. </a:t>
            </a:r>
          </a:p>
          <a:p>
            <a:r>
              <a:rPr lang="en-US" dirty="0" err="1"/>
              <a:t>Tríada</a:t>
            </a:r>
            <a:r>
              <a:rPr lang="en-US" dirty="0"/>
              <a:t> </a:t>
            </a:r>
            <a:r>
              <a:rPr lang="en-US" b="1" dirty="0"/>
              <a:t>(</a:t>
            </a:r>
            <a:r>
              <a:rPr lang="en-US" b="1" dirty="0" err="1"/>
              <a:t>i,j,k</a:t>
            </a:r>
            <a:r>
              <a:rPr lang="en-US" b="1" dirty="0"/>
              <a:t>) </a:t>
            </a:r>
            <a:r>
              <a:rPr lang="en-US" dirty="0" err="1"/>
              <a:t>representa</a:t>
            </a:r>
            <a:r>
              <a:rPr lang="en-US" dirty="0"/>
              <a:t> </a:t>
            </a:r>
            <a:r>
              <a:rPr lang="en-US" dirty="0" err="1"/>
              <a:t>etiqueta</a:t>
            </a:r>
            <a:r>
              <a:rPr lang="en-US" dirty="0"/>
              <a:t> </a:t>
            </a:r>
            <a:r>
              <a:rPr lang="en-US" b="1" dirty="0"/>
              <a:t>X = S[</a:t>
            </a:r>
            <a:r>
              <a:rPr lang="en-US" b="1" dirty="0" err="1"/>
              <a:t>i</a:t>
            </a:r>
            <a:r>
              <a:rPr lang="en-US" b="1" dirty="0"/>
              <a:t>][ </a:t>
            </a:r>
            <a:r>
              <a:rPr lang="en-US" b="1" dirty="0" err="1"/>
              <a:t>j..k</a:t>
            </a:r>
            <a:r>
              <a:rPr lang="en-US" b="1" dirty="0"/>
              <a:t>]</a:t>
            </a:r>
          </a:p>
          <a:p>
            <a:r>
              <a:rPr lang="en-US" b="1" dirty="0"/>
              <a:t>X </a:t>
            </a:r>
            <a:r>
              <a:rPr lang="en-US" dirty="0"/>
              <a:t>es la substring de  </a:t>
            </a:r>
            <a:r>
              <a:rPr lang="en-US" b="1" dirty="0"/>
              <a:t>S[</a:t>
            </a:r>
            <a:r>
              <a:rPr lang="en-US" b="1" dirty="0" err="1"/>
              <a:t>i</a:t>
            </a:r>
            <a:r>
              <a:rPr lang="en-US" b="1" dirty="0"/>
              <a:t>]</a:t>
            </a:r>
            <a:r>
              <a:rPr lang="en-US" dirty="0"/>
              <a:t> que </a:t>
            </a:r>
            <a:r>
              <a:rPr lang="en-US" dirty="0" err="1"/>
              <a:t>consiste</a:t>
            </a:r>
            <a:r>
              <a:rPr lang="en-US" dirty="0"/>
              <a:t> de los </a:t>
            </a:r>
            <a:r>
              <a:rPr lang="en-US" dirty="0" err="1"/>
              <a:t>caracteres</a:t>
            </a:r>
            <a:r>
              <a:rPr lang="en-US" dirty="0"/>
              <a:t>  </a:t>
            </a:r>
            <a:r>
              <a:rPr lang="en-US" dirty="0" err="1"/>
              <a:t>desde</a:t>
            </a:r>
            <a:r>
              <a:rPr lang="en-US" dirty="0"/>
              <a:t> el </a:t>
            </a:r>
            <a:r>
              <a:rPr lang="en-US" b="1" dirty="0"/>
              <a:t>j-</a:t>
            </a:r>
            <a:r>
              <a:rPr lang="en-US" b="1" dirty="0" err="1"/>
              <a:t>esimo</a:t>
            </a:r>
            <a:r>
              <a:rPr lang="en-US" b="1" dirty="0"/>
              <a:t> </a:t>
            </a:r>
            <a:r>
              <a:rPr lang="en-US" dirty="0"/>
              <a:t>al </a:t>
            </a:r>
            <a:r>
              <a:rPr lang="en-US" b="1" dirty="0"/>
              <a:t>k-</a:t>
            </a:r>
            <a:r>
              <a:rPr lang="en-US" b="1" dirty="0" err="1"/>
              <a:t>esimo</a:t>
            </a:r>
            <a:r>
              <a:rPr lang="en-US" b="1" dirty="0"/>
              <a:t> </a:t>
            </a:r>
            <a:r>
              <a:rPr lang="en-US" dirty="0"/>
              <a:t>inclusive</a:t>
            </a:r>
          </a:p>
        </p:txBody>
      </p:sp>
      <p:sp>
        <p:nvSpPr>
          <p:cNvPr id="4" name="Footer Placeholder 3">
            <a:extLst>
              <a:ext uri="{FF2B5EF4-FFF2-40B4-BE49-F238E27FC236}">
                <a16:creationId xmlns:a16="http://schemas.microsoft.com/office/drawing/2014/main" id="{79F1C6C7-146A-42B9-B9E0-A814D7741774}"/>
              </a:ext>
            </a:extLst>
          </p:cNvPr>
          <p:cNvSpPr>
            <a:spLocks noGrp="1"/>
          </p:cNvSpPr>
          <p:nvPr>
            <p:ph type="ftr" sz="quarter" idx="11"/>
          </p:nvPr>
        </p:nvSpPr>
        <p:spPr/>
        <p:txBody>
          <a:bodyPr/>
          <a:lstStyle/>
          <a:p>
            <a:r>
              <a:rPr lang="es-ES"/>
              <a:t>Algoritmos y Estructuras de Datos II</a:t>
            </a:r>
            <a:endParaRPr lang="es-ES" dirty="0"/>
          </a:p>
        </p:txBody>
      </p:sp>
      <p:sp>
        <p:nvSpPr>
          <p:cNvPr id="5" name="Slide Number Placeholder 4">
            <a:extLst>
              <a:ext uri="{FF2B5EF4-FFF2-40B4-BE49-F238E27FC236}">
                <a16:creationId xmlns:a16="http://schemas.microsoft.com/office/drawing/2014/main" id="{B1F097A8-0D3C-4DEE-AD74-7AEB6AB61784}"/>
              </a:ext>
            </a:extLst>
          </p:cNvPr>
          <p:cNvSpPr>
            <a:spLocks noGrp="1"/>
          </p:cNvSpPr>
          <p:nvPr>
            <p:ph type="sldNum" sz="quarter" idx="12"/>
          </p:nvPr>
        </p:nvSpPr>
        <p:spPr/>
        <p:txBody>
          <a:bodyPr/>
          <a:lstStyle/>
          <a:p>
            <a:fld id="{7B28C23E-6C31-46B7-AE2F-F4D7188B06FC}" type="slidenum">
              <a:rPr lang="es-ES" smtClean="0"/>
              <a:pPr/>
              <a:t>71</a:t>
            </a:fld>
            <a:endParaRPr lang="es-ES" dirty="0"/>
          </a:p>
        </p:txBody>
      </p:sp>
    </p:spTree>
    <p:extLst>
      <p:ext uri="{BB962C8B-B14F-4D97-AF65-F5344CB8AC3E}">
        <p14:creationId xmlns:p14="http://schemas.microsoft.com/office/powerpoint/2010/main" val="21076899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s-ES"/>
              <a:t>Algoritmos y Estructuras de Datos II</a:t>
            </a:r>
          </a:p>
        </p:txBody>
      </p:sp>
      <p:sp>
        <p:nvSpPr>
          <p:cNvPr id="5" name="Slide Number Placeholder 4"/>
          <p:cNvSpPr>
            <a:spLocks noGrp="1"/>
          </p:cNvSpPr>
          <p:nvPr>
            <p:ph type="sldNum" sz="quarter" idx="11"/>
          </p:nvPr>
        </p:nvSpPr>
        <p:spPr/>
        <p:txBody>
          <a:bodyPr/>
          <a:lstStyle/>
          <a:p>
            <a:fld id="{081EA851-BE6E-4430-8045-1C73B9CDA503}" type="slidenum">
              <a:rPr lang="es-ES" smtClean="0"/>
              <a:pPr/>
              <a:t>72</a:t>
            </a:fld>
            <a:endParaRPr lang="es-ES"/>
          </a:p>
        </p:txBody>
      </p:sp>
      <p:pic>
        <p:nvPicPr>
          <p:cNvPr id="164866" name="Picture 2"/>
          <p:cNvPicPr>
            <a:picLocks noChangeAspect="1" noChangeArrowheads="1"/>
          </p:cNvPicPr>
          <p:nvPr/>
        </p:nvPicPr>
        <p:blipFill>
          <a:blip r:embed="rId3" cstate="print"/>
          <a:srcRect/>
          <a:stretch>
            <a:fillRect/>
          </a:stretch>
        </p:blipFill>
        <p:spPr bwMode="auto">
          <a:xfrm>
            <a:off x="1" y="-1"/>
            <a:ext cx="9448802" cy="7086601"/>
          </a:xfrm>
          <a:prstGeom prst="rect">
            <a:avLst/>
          </a:prstGeom>
          <a:noFill/>
          <a:ln w="9525">
            <a:noFill/>
            <a:miter lim="800000"/>
            <a:headEnd/>
            <a:tailEnd/>
          </a:ln>
        </p:spPr>
      </p:pic>
    </p:spTree>
    <p:extLst>
      <p:ext uri="{BB962C8B-B14F-4D97-AF65-F5344CB8AC3E}">
        <p14:creationId xmlns:p14="http://schemas.microsoft.com/office/powerpoint/2010/main" val="5631511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
            </a:r>
            <a:r>
              <a:rPr lang="en-US" i="1" dirty="0" err="1"/>
              <a:t>patricia</a:t>
            </a:r>
            <a:r>
              <a:rPr lang="en-US" i="1" dirty="0"/>
              <a:t>” – </a:t>
            </a:r>
            <a:r>
              <a:rPr lang="en-US" i="1" dirty="0" err="1"/>
              <a:t>representación</a:t>
            </a:r>
            <a:r>
              <a:rPr lang="en-US" i="1" dirty="0"/>
              <a:t> compacta</a:t>
            </a:r>
            <a:br>
              <a:rPr lang="en-US" i="1" dirty="0"/>
            </a:br>
            <a:endParaRPr lang="en-US" dirty="0"/>
          </a:p>
        </p:txBody>
      </p:sp>
      <p:sp>
        <p:nvSpPr>
          <p:cNvPr id="3" name="Content Placeholder 2"/>
          <p:cNvSpPr>
            <a:spLocks noGrp="1"/>
          </p:cNvSpPr>
          <p:nvPr>
            <p:ph idx="1"/>
          </p:nvPr>
        </p:nvSpPr>
        <p:spPr>
          <a:xfrm>
            <a:off x="381000" y="762000"/>
            <a:ext cx="8229600" cy="3352800"/>
          </a:xfrm>
        </p:spPr>
        <p:txBody>
          <a:bodyPr>
            <a:normAutofit/>
          </a:bodyPr>
          <a:lstStyle/>
          <a:p>
            <a:pPr marL="0" indent="0">
              <a:buNone/>
            </a:pPr>
            <a:br>
              <a:rPr lang="en-US" sz="2000" b="1" dirty="0"/>
            </a:br>
            <a:endParaRPr lang="en-US" sz="2000" dirty="0"/>
          </a:p>
        </p:txBody>
      </p:sp>
      <p:sp>
        <p:nvSpPr>
          <p:cNvPr id="4" name="Footer Placeholder 3"/>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B28C23E-6C31-46B7-AE2F-F4D7188B06FC}" type="slidenum">
              <a:rPr lang="es-ES" smtClean="0">
                <a:solidFill>
                  <a:prstClr val="black">
                    <a:tint val="75000"/>
                  </a:prstClr>
                </a:solidFill>
              </a:rPr>
              <a:pPr/>
              <a:t>73</a:t>
            </a:fld>
            <a:endParaRPr lang="es-ES" dirty="0">
              <a:solidFill>
                <a:prstClr val="black">
                  <a:tint val="75000"/>
                </a:prst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75" y="1142999"/>
            <a:ext cx="8099425" cy="511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08392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E3E7-4ADF-4C61-9FAE-4D4CAE55C503}"/>
              </a:ext>
            </a:extLst>
          </p:cNvPr>
          <p:cNvSpPr>
            <a:spLocks noGrp="1"/>
          </p:cNvSpPr>
          <p:nvPr>
            <p:ph type="title"/>
          </p:nvPr>
        </p:nvSpPr>
        <p:spPr/>
        <p:txBody>
          <a:bodyPr/>
          <a:lstStyle/>
          <a:p>
            <a:r>
              <a:rPr lang="en-US" dirty="0" err="1"/>
              <a:t>Implementaciones</a:t>
            </a:r>
            <a:r>
              <a:rPr lang="en-US" dirty="0"/>
              <a:t> de Patricia</a:t>
            </a:r>
          </a:p>
        </p:txBody>
      </p:sp>
      <p:sp>
        <p:nvSpPr>
          <p:cNvPr id="3" name="Content Placeholder 2">
            <a:extLst>
              <a:ext uri="{FF2B5EF4-FFF2-40B4-BE49-F238E27FC236}">
                <a16:creationId xmlns:a16="http://schemas.microsoft.com/office/drawing/2014/main" id="{8910C403-9A38-4A01-A93F-40596D94E57F}"/>
              </a:ext>
            </a:extLst>
          </p:cNvPr>
          <p:cNvSpPr>
            <a:spLocks noGrp="1"/>
          </p:cNvSpPr>
          <p:nvPr>
            <p:ph idx="1"/>
          </p:nvPr>
        </p:nvSpPr>
        <p:spPr/>
        <p:txBody>
          <a:bodyPr/>
          <a:lstStyle/>
          <a:p>
            <a:r>
              <a:rPr lang="en-US" dirty="0"/>
              <a:t>org.apache.commons.collections4.trie</a:t>
            </a:r>
          </a:p>
          <a:p>
            <a:endParaRPr lang="en-US" b="1" dirty="0"/>
          </a:p>
          <a:p>
            <a:pPr marL="0" indent="0" algn="ctr">
              <a:buNone/>
            </a:pPr>
            <a:r>
              <a:rPr lang="en-US" sz="6000" b="1" dirty="0">
                <a:hlinkClick r:id="rId2"/>
              </a:rPr>
              <a:t>Class </a:t>
            </a:r>
            <a:r>
              <a:rPr lang="en-US" sz="6000" b="1" dirty="0" err="1">
                <a:hlinkClick r:id="rId2"/>
              </a:rPr>
              <a:t>PatriciaTrie</a:t>
            </a:r>
            <a:r>
              <a:rPr lang="en-US" sz="6000" b="1" dirty="0">
                <a:hlinkClick r:id="rId2"/>
              </a:rPr>
              <a:t>&lt;E&gt;</a:t>
            </a:r>
            <a:endParaRPr lang="en-US" sz="6000" b="1" dirty="0"/>
          </a:p>
          <a:p>
            <a:endParaRPr lang="en-US" b="1" dirty="0"/>
          </a:p>
          <a:p>
            <a:endParaRPr lang="en-US" dirty="0"/>
          </a:p>
        </p:txBody>
      </p:sp>
      <p:sp>
        <p:nvSpPr>
          <p:cNvPr id="4" name="Footer Placeholder 3">
            <a:extLst>
              <a:ext uri="{FF2B5EF4-FFF2-40B4-BE49-F238E27FC236}">
                <a16:creationId xmlns:a16="http://schemas.microsoft.com/office/drawing/2014/main" id="{910E9F61-3A21-49D1-AC16-AFA5E0727D4E}"/>
              </a:ext>
            </a:extLst>
          </p:cNvPr>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FFD9C289-55B0-4DBA-89D4-D5E1D57107A9}"/>
              </a:ext>
            </a:extLst>
          </p:cNvPr>
          <p:cNvSpPr>
            <a:spLocks noGrp="1"/>
          </p:cNvSpPr>
          <p:nvPr>
            <p:ph type="sldNum" sz="quarter" idx="12"/>
          </p:nvPr>
        </p:nvSpPr>
        <p:spPr/>
        <p:txBody>
          <a:bodyPr/>
          <a:lstStyle/>
          <a:p>
            <a:fld id="{7B28C23E-6C31-46B7-AE2F-F4D7188B06FC}" type="slidenum">
              <a:rPr lang="es-ES" smtClean="0">
                <a:solidFill>
                  <a:prstClr val="black">
                    <a:tint val="75000"/>
                  </a:prstClr>
                </a:solidFill>
              </a:rPr>
              <a:pPr/>
              <a:t>74</a:t>
            </a:fld>
            <a:endParaRPr lang="es-ES" dirty="0">
              <a:solidFill>
                <a:prstClr val="black">
                  <a:tint val="75000"/>
                </a:prstClr>
              </a:solidFill>
            </a:endParaRPr>
          </a:p>
        </p:txBody>
      </p:sp>
    </p:spTree>
    <p:extLst>
      <p:ext uri="{BB962C8B-B14F-4D97-AF65-F5344CB8AC3E}">
        <p14:creationId xmlns:p14="http://schemas.microsoft.com/office/powerpoint/2010/main" val="5161764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7A62B7-0291-49E2-94D1-2DD32B74176B}"/>
              </a:ext>
            </a:extLst>
          </p:cNvPr>
          <p:cNvSpPr>
            <a:spLocks noGrp="1"/>
          </p:cNvSpPr>
          <p:nvPr>
            <p:ph type="ctrTitle"/>
          </p:nvPr>
        </p:nvSpPr>
        <p:spPr/>
        <p:txBody>
          <a:bodyPr/>
          <a:lstStyle/>
          <a:p>
            <a:r>
              <a:rPr lang="en-US" dirty="0" err="1"/>
              <a:t>Trabajo</a:t>
            </a:r>
            <a:r>
              <a:rPr lang="en-US" dirty="0"/>
              <a:t> de </a:t>
            </a:r>
            <a:r>
              <a:rPr lang="en-US" dirty="0" err="1"/>
              <a:t>Aplicación</a:t>
            </a:r>
            <a:r>
              <a:rPr lang="en-US" dirty="0"/>
              <a:t> 4</a:t>
            </a:r>
          </a:p>
        </p:txBody>
      </p:sp>
      <p:sp>
        <p:nvSpPr>
          <p:cNvPr id="4" name="Footer Placeholder 3">
            <a:extLst>
              <a:ext uri="{FF2B5EF4-FFF2-40B4-BE49-F238E27FC236}">
                <a16:creationId xmlns:a16="http://schemas.microsoft.com/office/drawing/2014/main" id="{B60E778F-43AB-455E-A483-482EE1BB7431}"/>
              </a:ext>
            </a:extLst>
          </p:cNvPr>
          <p:cNvSpPr>
            <a:spLocks noGrp="1"/>
          </p:cNvSpPr>
          <p:nvPr>
            <p:ph type="ftr" sz="quarter" idx="4294967295"/>
          </p:nvPr>
        </p:nvSpPr>
        <p:spPr>
          <a:xfrm>
            <a:off x="0" y="6629400"/>
            <a:ext cx="2895600" cy="228600"/>
          </a:xfrm>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605255C1-D9F7-4AB6-910C-6E93B37E6AEC}"/>
              </a:ext>
            </a:extLst>
          </p:cNvPr>
          <p:cNvSpPr>
            <a:spLocks noGrp="1"/>
          </p:cNvSpPr>
          <p:nvPr>
            <p:ph type="sldNum" sz="quarter" idx="4294967295"/>
          </p:nvPr>
        </p:nvSpPr>
        <p:spPr>
          <a:xfrm>
            <a:off x="7010400" y="6553200"/>
            <a:ext cx="2133600" cy="304800"/>
          </a:xfrm>
        </p:spPr>
        <p:txBody>
          <a:bodyPr/>
          <a:lstStyle/>
          <a:p>
            <a:fld id="{7B28C23E-6C31-46B7-AE2F-F4D7188B06FC}" type="slidenum">
              <a:rPr lang="es-ES" smtClean="0">
                <a:solidFill>
                  <a:prstClr val="black">
                    <a:tint val="75000"/>
                  </a:prstClr>
                </a:solidFill>
              </a:rPr>
              <a:pPr/>
              <a:t>75</a:t>
            </a:fld>
            <a:endParaRPr lang="es-ES" dirty="0">
              <a:solidFill>
                <a:prstClr val="black">
                  <a:tint val="75000"/>
                </a:prstClr>
              </a:solidFill>
            </a:endParaRPr>
          </a:p>
        </p:txBody>
      </p:sp>
    </p:spTree>
    <p:extLst>
      <p:ext uri="{BB962C8B-B14F-4D97-AF65-F5344CB8AC3E}">
        <p14:creationId xmlns:p14="http://schemas.microsoft.com/office/powerpoint/2010/main" val="6811415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TA4 EJERCICIO 1</a:t>
            </a:r>
            <a:endParaRPr lang="en-US" dirty="0"/>
          </a:p>
        </p:txBody>
      </p:sp>
      <p:sp>
        <p:nvSpPr>
          <p:cNvPr id="3" name="Content Placeholder 2"/>
          <p:cNvSpPr>
            <a:spLocks noGrp="1"/>
          </p:cNvSpPr>
          <p:nvPr>
            <p:ph idx="1"/>
          </p:nvPr>
        </p:nvSpPr>
        <p:spPr/>
        <p:txBody>
          <a:bodyPr>
            <a:normAutofit/>
          </a:bodyPr>
          <a:lstStyle/>
          <a:p>
            <a:r>
              <a:rPr lang="es-ES" dirty="0"/>
              <a:t>¿cómo es la estructura de datos utilizada?</a:t>
            </a:r>
          </a:p>
          <a:p>
            <a:endParaRPr lang="es-ES" dirty="0"/>
          </a:p>
          <a:p>
            <a:r>
              <a:rPr lang="es-ES" dirty="0"/>
              <a:t>¿cuánta memoria se ocupa, en relación al tamaño de los datos de entrada?</a:t>
            </a:r>
          </a:p>
          <a:p>
            <a:endParaRPr lang="es-ES" dirty="0"/>
          </a:p>
          <a:p>
            <a:pPr marL="0" indent="0">
              <a:buNone/>
            </a:pPr>
            <a:endParaRPr lang="es-ES" dirty="0"/>
          </a:p>
          <a:p>
            <a:endParaRPr lang="es-ES_tradnl" dirty="0"/>
          </a:p>
        </p:txBody>
      </p:sp>
    </p:spTree>
    <p:extLst>
      <p:ext uri="{BB962C8B-B14F-4D97-AF65-F5344CB8AC3E}">
        <p14:creationId xmlns:p14="http://schemas.microsoft.com/office/powerpoint/2010/main" val="41357211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3C9641-1872-479D-A905-E7C120EC4D81}"/>
              </a:ext>
            </a:extLst>
          </p:cNvPr>
          <p:cNvSpPr>
            <a:spLocks noGrp="1"/>
          </p:cNvSpPr>
          <p:nvPr>
            <p:ph type="ctrTitle"/>
          </p:nvPr>
        </p:nvSpPr>
        <p:spPr/>
        <p:txBody>
          <a:bodyPr/>
          <a:lstStyle/>
          <a:p>
            <a:r>
              <a:rPr lang="en-US" dirty="0" err="1"/>
              <a:t>Arboles</a:t>
            </a:r>
            <a:r>
              <a:rPr lang="en-US" dirty="0"/>
              <a:t> (tries) de </a:t>
            </a:r>
            <a:r>
              <a:rPr lang="en-US" dirty="0" err="1"/>
              <a:t>sufijos</a:t>
            </a:r>
            <a:endParaRPr lang="en-US" dirty="0"/>
          </a:p>
        </p:txBody>
      </p:sp>
      <p:sp>
        <p:nvSpPr>
          <p:cNvPr id="4" name="Footer Placeholder 3">
            <a:extLst>
              <a:ext uri="{FF2B5EF4-FFF2-40B4-BE49-F238E27FC236}">
                <a16:creationId xmlns:a16="http://schemas.microsoft.com/office/drawing/2014/main" id="{74735534-0CB7-47FB-AE43-B132BB6CBFA1}"/>
              </a:ext>
            </a:extLst>
          </p:cNvPr>
          <p:cNvSpPr>
            <a:spLocks noGrp="1"/>
          </p:cNvSpPr>
          <p:nvPr>
            <p:ph type="ftr" sz="quarter" idx="4294967295"/>
          </p:nvPr>
        </p:nvSpPr>
        <p:spPr>
          <a:xfrm>
            <a:off x="0" y="6629400"/>
            <a:ext cx="2895600" cy="228600"/>
          </a:xfrm>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BE02F54C-EEE9-4405-96BC-11DA1581C389}"/>
              </a:ext>
            </a:extLst>
          </p:cNvPr>
          <p:cNvSpPr>
            <a:spLocks noGrp="1"/>
          </p:cNvSpPr>
          <p:nvPr>
            <p:ph type="sldNum" sz="quarter" idx="4294967295"/>
          </p:nvPr>
        </p:nvSpPr>
        <p:spPr>
          <a:xfrm>
            <a:off x="7010400" y="6553200"/>
            <a:ext cx="2133600" cy="304800"/>
          </a:xfrm>
        </p:spPr>
        <p:txBody>
          <a:bodyPr/>
          <a:lstStyle/>
          <a:p>
            <a:fld id="{7B28C23E-6C31-46B7-AE2F-F4D7188B06FC}" type="slidenum">
              <a:rPr lang="es-ES" smtClean="0">
                <a:solidFill>
                  <a:prstClr val="black">
                    <a:tint val="75000"/>
                  </a:prstClr>
                </a:solidFill>
              </a:rPr>
              <a:pPr/>
              <a:t>77</a:t>
            </a:fld>
            <a:endParaRPr lang="es-ES" dirty="0">
              <a:solidFill>
                <a:prstClr val="black">
                  <a:tint val="75000"/>
                </a:prstClr>
              </a:solidFill>
            </a:endParaRPr>
          </a:p>
        </p:txBody>
      </p:sp>
    </p:spTree>
    <p:extLst>
      <p:ext uri="{BB962C8B-B14F-4D97-AF65-F5344CB8AC3E}">
        <p14:creationId xmlns:p14="http://schemas.microsoft.com/office/powerpoint/2010/main" val="22242210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Árboles</a:t>
            </a:r>
            <a:r>
              <a:rPr lang="en-US" dirty="0"/>
              <a:t> de </a:t>
            </a:r>
            <a:r>
              <a:rPr lang="en-US" dirty="0" err="1"/>
              <a:t>sufijos</a:t>
            </a:r>
            <a:endParaRPr lang="en-US" dirty="0"/>
          </a:p>
        </p:txBody>
      </p:sp>
      <p:sp>
        <p:nvSpPr>
          <p:cNvPr id="3" name="Content Placeholder 2"/>
          <p:cNvSpPr>
            <a:spLocks noGrp="1"/>
          </p:cNvSpPr>
          <p:nvPr>
            <p:ph idx="1"/>
          </p:nvPr>
        </p:nvSpPr>
        <p:spPr/>
        <p:txBody>
          <a:bodyPr/>
          <a:lstStyle/>
          <a:p>
            <a:r>
              <a:rPr lang="en-US" dirty="0"/>
              <a:t>“</a:t>
            </a:r>
            <a:r>
              <a:rPr lang="en-US" dirty="0" err="1"/>
              <a:t>reconocimiento</a:t>
            </a:r>
            <a:r>
              <a:rPr lang="en-US" dirty="0"/>
              <a:t> de </a:t>
            </a:r>
            <a:r>
              <a:rPr lang="en-US" dirty="0" err="1"/>
              <a:t>patrones</a:t>
            </a:r>
            <a:r>
              <a:rPr lang="en-US" dirty="0"/>
              <a:t>”</a:t>
            </a:r>
          </a:p>
          <a:p>
            <a:r>
              <a:rPr lang="en-US" dirty="0"/>
              <a:t>El </a:t>
            </a:r>
            <a:r>
              <a:rPr lang="en-US" dirty="0" err="1"/>
              <a:t>árbol</a:t>
            </a:r>
            <a:r>
              <a:rPr lang="en-US" dirty="0"/>
              <a:t> de </a:t>
            </a:r>
            <a:r>
              <a:rPr lang="en-US" dirty="0" err="1"/>
              <a:t>sufijos</a:t>
            </a:r>
            <a:r>
              <a:rPr lang="en-US" dirty="0"/>
              <a:t> </a:t>
            </a:r>
            <a:r>
              <a:rPr lang="en-US" dirty="0" err="1"/>
              <a:t>es</a:t>
            </a:r>
            <a:r>
              <a:rPr lang="en-US" dirty="0"/>
              <a:t> un </a:t>
            </a:r>
            <a:r>
              <a:rPr lang="en-US" dirty="0" err="1"/>
              <a:t>trie</a:t>
            </a:r>
            <a:r>
              <a:rPr lang="en-US" dirty="0"/>
              <a:t> </a:t>
            </a:r>
            <a:r>
              <a:rPr lang="en-US" dirty="0" err="1"/>
              <a:t>comprimido</a:t>
            </a:r>
            <a:r>
              <a:rPr lang="en-US" dirty="0"/>
              <a:t>  que </a:t>
            </a:r>
            <a:r>
              <a:rPr lang="en-US" dirty="0" err="1"/>
              <a:t>contiene</a:t>
            </a:r>
            <a:r>
              <a:rPr lang="en-US" dirty="0"/>
              <a:t> </a:t>
            </a:r>
            <a:r>
              <a:rPr lang="en-US" dirty="0" err="1"/>
              <a:t>todos</a:t>
            </a:r>
            <a:r>
              <a:rPr lang="en-US" dirty="0"/>
              <a:t> </a:t>
            </a:r>
            <a:r>
              <a:rPr lang="en-US" dirty="0" err="1"/>
              <a:t>los</a:t>
            </a:r>
            <a:r>
              <a:rPr lang="en-US" dirty="0"/>
              <a:t> </a:t>
            </a:r>
            <a:r>
              <a:rPr lang="en-US" dirty="0" err="1"/>
              <a:t>sufijos</a:t>
            </a:r>
            <a:r>
              <a:rPr lang="en-US" dirty="0"/>
              <a:t> de un </a:t>
            </a:r>
            <a:r>
              <a:rPr lang="en-US" dirty="0" err="1"/>
              <a:t>texto</a:t>
            </a:r>
            <a:endParaRPr lang="en-US" dirty="0"/>
          </a:p>
          <a:p>
            <a:endParaRPr lang="en-US" dirty="0"/>
          </a:p>
          <a:p>
            <a:r>
              <a:rPr lang="en-US" dirty="0"/>
              <a:t>¿</a:t>
            </a:r>
            <a:r>
              <a:rPr lang="en-US" dirty="0" err="1"/>
              <a:t>cuáles</a:t>
            </a:r>
            <a:r>
              <a:rPr lang="en-US" dirty="0"/>
              <a:t> son </a:t>
            </a:r>
            <a:r>
              <a:rPr lang="en-US" dirty="0" err="1"/>
              <a:t>todos</a:t>
            </a:r>
            <a:r>
              <a:rPr lang="en-US" dirty="0"/>
              <a:t> </a:t>
            </a:r>
            <a:r>
              <a:rPr lang="en-US" dirty="0" err="1"/>
              <a:t>los</a:t>
            </a:r>
            <a:r>
              <a:rPr lang="en-US" dirty="0"/>
              <a:t> </a:t>
            </a:r>
            <a:r>
              <a:rPr lang="en-US" dirty="0" err="1"/>
              <a:t>sufijos</a:t>
            </a:r>
            <a:r>
              <a:rPr lang="en-US" dirty="0"/>
              <a:t> de </a:t>
            </a:r>
            <a:r>
              <a:rPr lang="en-US" i="1" dirty="0"/>
              <a:t>“</a:t>
            </a:r>
            <a:r>
              <a:rPr lang="en-US" sz="3600" b="1" i="1" dirty="0"/>
              <a:t>minimize</a:t>
            </a:r>
            <a:r>
              <a:rPr lang="en-US" sz="3600" i="1" dirty="0"/>
              <a:t>”</a:t>
            </a:r>
            <a:r>
              <a:rPr lang="en-US" i="1" dirty="0"/>
              <a:t>?</a:t>
            </a:r>
          </a:p>
          <a:p>
            <a:endParaRPr lang="en-US" dirty="0"/>
          </a:p>
          <a:p>
            <a:r>
              <a:rPr lang="en-US" dirty="0" err="1"/>
              <a:t>Armar</a:t>
            </a:r>
            <a:r>
              <a:rPr lang="en-US" dirty="0"/>
              <a:t> el </a:t>
            </a:r>
            <a:r>
              <a:rPr lang="en-US" dirty="0" err="1"/>
              <a:t>trie</a:t>
            </a:r>
            <a:r>
              <a:rPr lang="en-US" dirty="0"/>
              <a:t> para </a:t>
            </a:r>
            <a:r>
              <a:rPr lang="en-US" dirty="0" err="1"/>
              <a:t>estos</a:t>
            </a:r>
            <a:r>
              <a:rPr lang="en-US" dirty="0"/>
              <a:t> </a:t>
            </a:r>
            <a:r>
              <a:rPr lang="en-US" dirty="0" err="1"/>
              <a:t>sufijos</a:t>
            </a:r>
            <a:endParaRPr lang="en-US" dirty="0"/>
          </a:p>
        </p:txBody>
      </p:sp>
      <p:sp>
        <p:nvSpPr>
          <p:cNvPr id="4" name="Footer Placeholder 3"/>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B28C23E-6C31-46B7-AE2F-F4D7188B06FC}" type="slidenum">
              <a:rPr lang="es-ES" smtClean="0">
                <a:solidFill>
                  <a:prstClr val="black">
                    <a:tint val="75000"/>
                  </a:prstClr>
                </a:solidFill>
              </a:rPr>
              <a:pPr/>
              <a:t>78</a:t>
            </a:fld>
            <a:endParaRPr lang="es-ES" dirty="0">
              <a:solidFill>
                <a:prstClr val="black">
                  <a:tint val="75000"/>
                </a:prstClr>
              </a:solidFill>
            </a:endParaRPr>
          </a:p>
        </p:txBody>
      </p:sp>
    </p:spTree>
    <p:extLst>
      <p:ext uri="{BB962C8B-B14F-4D97-AF65-F5344CB8AC3E}">
        <p14:creationId xmlns:p14="http://schemas.microsoft.com/office/powerpoint/2010/main" val="23676128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9EE0-4489-4C74-8BC7-B54B7318AD22}"/>
              </a:ext>
            </a:extLst>
          </p:cNvPr>
          <p:cNvSpPr>
            <a:spLocks noGrp="1"/>
          </p:cNvSpPr>
          <p:nvPr>
            <p:ph type="title"/>
          </p:nvPr>
        </p:nvSpPr>
        <p:spPr/>
        <p:txBody>
          <a:bodyPr/>
          <a:lstStyle/>
          <a:p>
            <a:r>
              <a:rPr lang="es-ES" dirty="0"/>
              <a:t>Sufijos de </a:t>
            </a:r>
            <a:r>
              <a:rPr lang="en-US" dirty="0"/>
              <a:t>“</a:t>
            </a:r>
            <a:r>
              <a:rPr lang="en-US" i="1" dirty="0"/>
              <a:t>minimize</a:t>
            </a:r>
            <a:r>
              <a:rPr lang="en-US" dirty="0"/>
              <a:t>”</a:t>
            </a:r>
            <a:endParaRPr lang="es-ES" dirty="0"/>
          </a:p>
        </p:txBody>
      </p:sp>
      <p:sp>
        <p:nvSpPr>
          <p:cNvPr id="4" name="Footer Placeholder 3">
            <a:extLst>
              <a:ext uri="{FF2B5EF4-FFF2-40B4-BE49-F238E27FC236}">
                <a16:creationId xmlns:a16="http://schemas.microsoft.com/office/drawing/2014/main" id="{B9916AB5-F476-43F7-A91A-F1BD43C10676}"/>
              </a:ext>
            </a:extLst>
          </p:cNvPr>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17745A3F-9706-41A7-B12F-E97CDCE8C84B}"/>
              </a:ext>
            </a:extLst>
          </p:cNvPr>
          <p:cNvSpPr>
            <a:spLocks noGrp="1"/>
          </p:cNvSpPr>
          <p:nvPr>
            <p:ph type="sldNum" sz="quarter" idx="12"/>
          </p:nvPr>
        </p:nvSpPr>
        <p:spPr/>
        <p:txBody>
          <a:bodyPr/>
          <a:lstStyle/>
          <a:p>
            <a:fld id="{7B28C23E-6C31-46B7-AE2F-F4D7188B06FC}" type="slidenum">
              <a:rPr lang="es-ES" smtClean="0">
                <a:solidFill>
                  <a:prstClr val="black">
                    <a:tint val="75000"/>
                  </a:prstClr>
                </a:solidFill>
              </a:rPr>
              <a:pPr/>
              <a:t>79</a:t>
            </a:fld>
            <a:endParaRPr lang="es-ES" dirty="0">
              <a:solidFill>
                <a:prstClr val="black">
                  <a:tint val="75000"/>
                </a:prstClr>
              </a:solidFill>
            </a:endParaRPr>
          </a:p>
        </p:txBody>
      </p:sp>
      <p:graphicFrame>
        <p:nvGraphicFramePr>
          <p:cNvPr id="10" name="Table 9">
            <a:extLst>
              <a:ext uri="{FF2B5EF4-FFF2-40B4-BE49-F238E27FC236}">
                <a16:creationId xmlns:a16="http://schemas.microsoft.com/office/drawing/2014/main" id="{A5E7C649-4B5F-4C12-8DA1-3F5D3477ADDE}"/>
              </a:ext>
            </a:extLst>
          </p:cNvPr>
          <p:cNvGraphicFramePr>
            <a:graphicFrameLocks noGrp="1"/>
          </p:cNvGraphicFramePr>
          <p:nvPr>
            <p:extLst>
              <p:ext uri="{D42A27DB-BD31-4B8C-83A1-F6EECF244321}">
                <p14:modId xmlns:p14="http://schemas.microsoft.com/office/powerpoint/2010/main" val="1865597020"/>
              </p:ext>
            </p:extLst>
          </p:nvPr>
        </p:nvGraphicFramePr>
        <p:xfrm>
          <a:off x="609600" y="1417638"/>
          <a:ext cx="8077203" cy="4840135"/>
        </p:xfrm>
        <a:graphic>
          <a:graphicData uri="http://schemas.openxmlformats.org/drawingml/2006/table">
            <a:tbl>
              <a:tblPr/>
              <a:tblGrid>
                <a:gridCol w="897467">
                  <a:extLst>
                    <a:ext uri="{9D8B030D-6E8A-4147-A177-3AD203B41FA5}">
                      <a16:colId xmlns:a16="http://schemas.microsoft.com/office/drawing/2014/main" val="2655747872"/>
                    </a:ext>
                  </a:extLst>
                </a:gridCol>
                <a:gridCol w="897467">
                  <a:extLst>
                    <a:ext uri="{9D8B030D-6E8A-4147-A177-3AD203B41FA5}">
                      <a16:colId xmlns:a16="http://schemas.microsoft.com/office/drawing/2014/main" val="2504777490"/>
                    </a:ext>
                  </a:extLst>
                </a:gridCol>
                <a:gridCol w="897467">
                  <a:extLst>
                    <a:ext uri="{9D8B030D-6E8A-4147-A177-3AD203B41FA5}">
                      <a16:colId xmlns:a16="http://schemas.microsoft.com/office/drawing/2014/main" val="3775461709"/>
                    </a:ext>
                  </a:extLst>
                </a:gridCol>
                <a:gridCol w="897467">
                  <a:extLst>
                    <a:ext uri="{9D8B030D-6E8A-4147-A177-3AD203B41FA5}">
                      <a16:colId xmlns:a16="http://schemas.microsoft.com/office/drawing/2014/main" val="4022187030"/>
                    </a:ext>
                  </a:extLst>
                </a:gridCol>
                <a:gridCol w="897467">
                  <a:extLst>
                    <a:ext uri="{9D8B030D-6E8A-4147-A177-3AD203B41FA5}">
                      <a16:colId xmlns:a16="http://schemas.microsoft.com/office/drawing/2014/main" val="789553885"/>
                    </a:ext>
                  </a:extLst>
                </a:gridCol>
                <a:gridCol w="897467">
                  <a:extLst>
                    <a:ext uri="{9D8B030D-6E8A-4147-A177-3AD203B41FA5}">
                      <a16:colId xmlns:a16="http://schemas.microsoft.com/office/drawing/2014/main" val="2344879702"/>
                    </a:ext>
                  </a:extLst>
                </a:gridCol>
                <a:gridCol w="897467">
                  <a:extLst>
                    <a:ext uri="{9D8B030D-6E8A-4147-A177-3AD203B41FA5}">
                      <a16:colId xmlns:a16="http://schemas.microsoft.com/office/drawing/2014/main" val="952308827"/>
                    </a:ext>
                  </a:extLst>
                </a:gridCol>
                <a:gridCol w="897467">
                  <a:extLst>
                    <a:ext uri="{9D8B030D-6E8A-4147-A177-3AD203B41FA5}">
                      <a16:colId xmlns:a16="http://schemas.microsoft.com/office/drawing/2014/main" val="453360014"/>
                    </a:ext>
                  </a:extLst>
                </a:gridCol>
                <a:gridCol w="897467">
                  <a:extLst>
                    <a:ext uri="{9D8B030D-6E8A-4147-A177-3AD203B41FA5}">
                      <a16:colId xmlns:a16="http://schemas.microsoft.com/office/drawing/2014/main" val="1417248107"/>
                    </a:ext>
                  </a:extLst>
                </a:gridCol>
              </a:tblGrid>
              <a:tr h="456965">
                <a:tc>
                  <a:txBody>
                    <a:bodyPr/>
                    <a:lstStyle/>
                    <a:p>
                      <a:pPr algn="ctr" fontAlgn="ctr"/>
                      <a:r>
                        <a:rPr lang="en-US" sz="2800" b="1" i="0" u="none" strike="noStrike" dirty="0">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52995392"/>
                  </a:ext>
                </a:extLst>
              </a:tr>
              <a:tr h="435204">
                <a:tc>
                  <a:txBody>
                    <a:bodyPr/>
                    <a:lstStyle/>
                    <a:p>
                      <a:pPr algn="ctr" fontAlgn="ctr"/>
                      <a:r>
                        <a:rPr lang="en-US" sz="2800" b="0" i="0" u="none" strike="noStrike" dirty="0">
                          <a:solidFill>
                            <a:srgbClr val="000000"/>
                          </a:solidFill>
                          <a:effectLst/>
                          <a:latin typeface="Calibri" panose="020F0502020204030204" pitchFamily="34" charset="0"/>
                        </a:rPr>
                        <a:t>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err="1">
                          <a:solidFill>
                            <a:srgbClr val="000000"/>
                          </a:solidFill>
                          <a:effectLst/>
                          <a:latin typeface="Calibri" panose="020F0502020204030204" pitchFamily="34" charset="0"/>
                        </a:rPr>
                        <a:t>i</a:t>
                      </a:r>
                      <a:endParaRPr lang="en-US" sz="2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err="1">
                          <a:solidFill>
                            <a:srgbClr val="000000"/>
                          </a:solidFill>
                          <a:effectLst/>
                          <a:latin typeface="Calibri" panose="020F0502020204030204" pitchFamily="34" charset="0"/>
                        </a:rPr>
                        <a:t>i</a:t>
                      </a:r>
                      <a:endParaRPr lang="en-US" sz="2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err="1">
                          <a:solidFill>
                            <a:srgbClr val="000000"/>
                          </a:solidFill>
                          <a:effectLst/>
                          <a:latin typeface="Calibri" panose="020F0502020204030204" pitchFamily="34" charset="0"/>
                        </a:rPr>
                        <a:t>i</a:t>
                      </a:r>
                      <a:endParaRPr lang="en-US" sz="2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9951651"/>
                  </a:ext>
                </a:extLst>
              </a:tr>
              <a:tr h="435204">
                <a:tc>
                  <a:txBody>
                    <a:bodyPr/>
                    <a:lstStyle/>
                    <a:p>
                      <a:pPr algn="ctr" fontAlgn="ctr"/>
                      <a:r>
                        <a:rPr lang="en-US" sz="2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2800" b="0" i="0" u="none" strike="noStrike" dirty="0" err="1">
                          <a:solidFill>
                            <a:srgbClr val="000000"/>
                          </a:solidFill>
                          <a:effectLst/>
                          <a:latin typeface="Calibri" panose="020F0502020204030204" pitchFamily="34" charset="0"/>
                        </a:rPr>
                        <a:t>i</a:t>
                      </a:r>
                      <a:endParaRPr lang="en-US" sz="2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0951133"/>
                  </a:ext>
                </a:extLst>
              </a:tr>
              <a:tr h="435204">
                <a:tc>
                  <a:txBody>
                    <a:bodyPr/>
                    <a:lstStyle/>
                    <a:p>
                      <a:pPr algn="ctr" fontAlgn="ctr"/>
                      <a:r>
                        <a:rPr lang="en-US" sz="2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2800" b="0" i="0" u="none" strike="noStrike">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8691009"/>
                  </a:ext>
                </a:extLst>
              </a:tr>
              <a:tr h="435204">
                <a:tc>
                  <a:txBody>
                    <a:bodyPr/>
                    <a:lstStyle/>
                    <a:p>
                      <a:pPr algn="ctr" fontAlgn="ctr"/>
                      <a:r>
                        <a:rPr lang="en-US" sz="2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2800" b="0" i="0" u="none" strike="noStrike">
                          <a:solidFill>
                            <a:srgbClr val="000000"/>
                          </a:solidFill>
                          <a:effectLst/>
                          <a:latin typeface="Calibri" panose="020F0502020204030204" pitchFamily="34" charset="0"/>
                        </a:rPr>
                        <a: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406899"/>
                  </a:ext>
                </a:extLst>
              </a:tr>
              <a:tr h="435204">
                <a:tc>
                  <a:txBody>
                    <a:bodyPr/>
                    <a:lstStyle/>
                    <a:p>
                      <a:pPr algn="ctr" fontAlgn="ctr"/>
                      <a:r>
                        <a:rPr lang="en-US" sz="2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28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0643563"/>
                  </a:ext>
                </a:extLst>
              </a:tr>
              <a:tr h="435204">
                <a:tc>
                  <a:txBody>
                    <a:bodyPr/>
                    <a:lstStyle/>
                    <a:p>
                      <a:pPr algn="ctr" fontAlgn="ctr"/>
                      <a:r>
                        <a:rPr lang="en-US" sz="2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2800" b="0" i="0" u="none" strike="noStrike">
                          <a:solidFill>
                            <a:srgbClr val="000000"/>
                          </a:solidFill>
                          <a:effectLst/>
                          <a:latin typeface="Calibri" panose="020F0502020204030204" pitchFamily="34" charset="0"/>
                        </a:rPr>
                        <a: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1365221"/>
                  </a:ext>
                </a:extLst>
              </a:tr>
              <a:tr h="435204">
                <a:tc>
                  <a:txBody>
                    <a:bodyPr/>
                    <a:lstStyle/>
                    <a:p>
                      <a:pPr algn="ctr" fontAlgn="ctr"/>
                      <a:r>
                        <a:rPr lang="en-US" sz="2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2800" b="0" i="0" u="none" strike="noStrike">
                          <a:solidFill>
                            <a:srgbClr val="000000"/>
                          </a:solidFill>
                          <a:effectLst/>
                          <a:latin typeface="Calibri" panose="020F0502020204030204" pitchFamily="34" charset="0"/>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934487"/>
                  </a:ext>
                </a:extLst>
              </a:tr>
              <a:tr h="435204">
                <a:tc>
                  <a:txBody>
                    <a:bodyPr/>
                    <a:lstStyle/>
                    <a:p>
                      <a:pPr algn="ctr" fontAlgn="ctr"/>
                      <a:r>
                        <a:rPr lang="en-US" sz="2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2800" b="0" i="0" u="none" strike="noStrike">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5451249"/>
                  </a:ext>
                </a:extLst>
              </a:tr>
              <a:tr h="435204">
                <a:tc>
                  <a:txBody>
                    <a:bodyPr/>
                    <a:lstStyle/>
                    <a:p>
                      <a:pPr algn="ctr" fontAlgn="ctr"/>
                      <a:r>
                        <a:rPr lang="en-US" sz="2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800" b="0"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800" b="0" i="0" u="none" strike="noStrike">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2738234"/>
                  </a:ext>
                </a:extLst>
              </a:tr>
              <a:tr h="456965">
                <a:tc>
                  <a:txBody>
                    <a:bodyPr/>
                    <a:lstStyle/>
                    <a:p>
                      <a:pPr algn="ctr" fontAlgn="ctr"/>
                      <a:r>
                        <a:rPr lang="en-US" sz="2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Calibri" panose="020F0502020204030204" pitchFamily="34" charset="0"/>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3884285"/>
                  </a:ext>
                </a:extLst>
              </a:tr>
            </a:tbl>
          </a:graphicData>
        </a:graphic>
      </p:graphicFrame>
    </p:spTree>
    <p:extLst>
      <p:ext uri="{BB962C8B-B14F-4D97-AF65-F5344CB8AC3E}">
        <p14:creationId xmlns:p14="http://schemas.microsoft.com/office/powerpoint/2010/main" val="146609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Recorrida en Preorden</a:t>
            </a:r>
          </a:p>
        </p:txBody>
      </p:sp>
      <p:sp>
        <p:nvSpPr>
          <p:cNvPr id="28675" name="Rectangle 3"/>
          <p:cNvSpPr>
            <a:spLocks noGrp="1" noChangeArrowheads="1"/>
          </p:cNvSpPr>
          <p:nvPr>
            <p:ph idx="1"/>
          </p:nvPr>
        </p:nvSpPr>
        <p:spPr>
          <a:xfrm>
            <a:off x="457200" y="1600200"/>
            <a:ext cx="4267200" cy="2668588"/>
          </a:xfrm>
        </p:spPr>
        <p:txBody>
          <a:bodyPr>
            <a:normAutofit fontScale="92500" lnSpcReduction="20000"/>
          </a:bodyPr>
          <a:lstStyle/>
          <a:p>
            <a:pPr>
              <a:lnSpc>
                <a:spcPct val="90000"/>
              </a:lnSpc>
            </a:pPr>
            <a:r>
              <a:rPr lang="en-US" b="0" dirty="0"/>
              <a:t>En un </a:t>
            </a:r>
            <a:r>
              <a:rPr lang="en-US" b="0" dirty="0" err="1"/>
              <a:t>recorrido</a:t>
            </a:r>
            <a:r>
              <a:rPr lang="en-US" b="0" dirty="0"/>
              <a:t> en </a:t>
            </a:r>
            <a:r>
              <a:rPr lang="en-US" b="0" dirty="0" err="1"/>
              <a:t>preorden</a:t>
            </a:r>
            <a:r>
              <a:rPr lang="en-US" b="0" dirty="0"/>
              <a:t>, un </a:t>
            </a:r>
            <a:r>
              <a:rPr lang="en-US" b="0" dirty="0" err="1"/>
              <a:t>nodo</a:t>
            </a:r>
            <a:r>
              <a:rPr lang="en-US" b="0" dirty="0"/>
              <a:t> </a:t>
            </a:r>
            <a:r>
              <a:rPr lang="en-US" b="0" dirty="0" err="1"/>
              <a:t>es</a:t>
            </a:r>
            <a:r>
              <a:rPr lang="en-US" b="0" dirty="0"/>
              <a:t> </a:t>
            </a:r>
            <a:r>
              <a:rPr lang="en-US" b="0" dirty="0" err="1"/>
              <a:t>visitado</a:t>
            </a:r>
            <a:r>
              <a:rPr lang="en-US" b="0" dirty="0"/>
              <a:t> antes </a:t>
            </a:r>
            <a:r>
              <a:rPr lang="en-US" b="0" dirty="0" err="1"/>
              <a:t>que</a:t>
            </a:r>
            <a:r>
              <a:rPr lang="en-US" b="0" dirty="0"/>
              <a:t> </a:t>
            </a:r>
            <a:r>
              <a:rPr lang="en-US" b="0" dirty="0" err="1"/>
              <a:t>sus</a:t>
            </a:r>
            <a:r>
              <a:rPr lang="en-US" b="0" dirty="0"/>
              <a:t> </a:t>
            </a:r>
            <a:r>
              <a:rPr lang="en-US" b="0" dirty="0" err="1"/>
              <a:t>descendientes</a:t>
            </a:r>
            <a:endParaRPr lang="en-US" b="0" dirty="0"/>
          </a:p>
          <a:p>
            <a:pPr>
              <a:lnSpc>
                <a:spcPct val="90000"/>
              </a:lnSpc>
            </a:pPr>
            <a:r>
              <a:rPr lang="en-US" b="0" dirty="0" err="1"/>
              <a:t>Aplicación</a:t>
            </a:r>
            <a:r>
              <a:rPr lang="en-US" b="0" dirty="0"/>
              <a:t>: </a:t>
            </a:r>
            <a:r>
              <a:rPr lang="en-US" b="0" dirty="0" err="1"/>
              <a:t>imprimir</a:t>
            </a:r>
            <a:r>
              <a:rPr lang="en-US" b="0" dirty="0"/>
              <a:t> un </a:t>
            </a:r>
            <a:r>
              <a:rPr lang="en-US" b="0" dirty="0" err="1"/>
              <a:t>documento</a:t>
            </a:r>
            <a:r>
              <a:rPr lang="en-US" b="0" dirty="0"/>
              <a:t> </a:t>
            </a:r>
            <a:r>
              <a:rPr lang="en-US" b="0" dirty="0" err="1"/>
              <a:t>estructurado</a:t>
            </a:r>
            <a:endParaRPr lang="en-US" b="0" dirty="0"/>
          </a:p>
        </p:txBody>
      </p:sp>
      <p:sp>
        <p:nvSpPr>
          <p:cNvPr id="31" name="Footer Placeholder 3"/>
          <p:cNvSpPr>
            <a:spLocks noGrp="1"/>
          </p:cNvSpPr>
          <p:nvPr>
            <p:ph type="ftr" sz="quarter" idx="11"/>
          </p:nvPr>
        </p:nvSpPr>
        <p:spPr/>
        <p:txBody>
          <a:bodyPr/>
          <a:lstStyle/>
          <a:p>
            <a:r>
              <a:rPr lang="es-ES"/>
              <a:t>Algoritmos y Estructuras de Datos II</a:t>
            </a:r>
          </a:p>
        </p:txBody>
      </p:sp>
      <p:sp>
        <p:nvSpPr>
          <p:cNvPr id="32" name="Slide Number Placeholder 4"/>
          <p:cNvSpPr>
            <a:spLocks noGrp="1"/>
          </p:cNvSpPr>
          <p:nvPr>
            <p:ph type="sldNum" sz="quarter" idx="12"/>
          </p:nvPr>
        </p:nvSpPr>
        <p:spPr/>
        <p:txBody>
          <a:bodyPr/>
          <a:lstStyle/>
          <a:p>
            <a:fld id="{113728A4-6B30-4E29-AE38-B6A8EB734233}" type="slidenum">
              <a:rPr lang="es-ES"/>
              <a:pPr/>
              <a:t>8</a:t>
            </a:fld>
            <a:endParaRPr lang="es-ES"/>
          </a:p>
        </p:txBody>
      </p:sp>
      <p:sp>
        <p:nvSpPr>
          <p:cNvPr id="28676" name="AutoShape 4"/>
          <p:cNvSpPr>
            <a:spLocks noChangeAspect="1" noChangeArrowheads="1"/>
          </p:cNvSpPr>
          <p:nvPr/>
        </p:nvSpPr>
        <p:spPr bwMode="auto">
          <a:xfrm>
            <a:off x="3971925" y="3886200"/>
            <a:ext cx="1854200" cy="382588"/>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Informe TDAArbol</a:t>
            </a:r>
          </a:p>
        </p:txBody>
      </p:sp>
      <p:sp>
        <p:nvSpPr>
          <p:cNvPr id="28677" name="AutoShape 5"/>
          <p:cNvSpPr>
            <a:spLocks noChangeAspect="1" noChangeArrowheads="1"/>
          </p:cNvSpPr>
          <p:nvPr/>
        </p:nvSpPr>
        <p:spPr bwMode="auto">
          <a:xfrm>
            <a:off x="1262063" y="4800600"/>
            <a:ext cx="1590675" cy="382588"/>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1. Introducción</a:t>
            </a:r>
          </a:p>
        </p:txBody>
      </p:sp>
      <p:sp>
        <p:nvSpPr>
          <p:cNvPr id="28678" name="AutoShape 6"/>
          <p:cNvSpPr>
            <a:spLocks noChangeAspect="1" noChangeArrowheads="1"/>
          </p:cNvSpPr>
          <p:nvPr/>
        </p:nvSpPr>
        <p:spPr bwMode="auto">
          <a:xfrm>
            <a:off x="7781925" y="4800600"/>
            <a:ext cx="750888" cy="382588"/>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s-ES" sz="1600" b="0">
                <a:latin typeface="Tahoma" pitchFamily="34" charset="0"/>
              </a:rPr>
              <a:t>Casos</a:t>
            </a:r>
            <a:endParaRPr lang="en-US" sz="1600" b="0">
              <a:latin typeface="Tahoma" pitchFamily="34" charset="0"/>
            </a:endParaRPr>
          </a:p>
        </p:txBody>
      </p:sp>
      <p:sp>
        <p:nvSpPr>
          <p:cNvPr id="28679" name="AutoShape 7"/>
          <p:cNvSpPr>
            <a:spLocks noChangeAspect="1" noChangeArrowheads="1"/>
          </p:cNvSpPr>
          <p:nvPr/>
        </p:nvSpPr>
        <p:spPr bwMode="auto">
          <a:xfrm>
            <a:off x="5375275" y="4800600"/>
            <a:ext cx="1223963" cy="382588"/>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2. Métodos</a:t>
            </a:r>
          </a:p>
        </p:txBody>
      </p:sp>
      <p:sp>
        <p:nvSpPr>
          <p:cNvPr id="28680" name="AutoShape 8"/>
          <p:cNvSpPr>
            <a:spLocks noChangeAspect="1" noChangeArrowheads="1"/>
          </p:cNvSpPr>
          <p:nvPr/>
        </p:nvSpPr>
        <p:spPr bwMode="auto">
          <a:xfrm>
            <a:off x="3792538" y="5707063"/>
            <a:ext cx="1284287" cy="382587"/>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2.1 Insertar</a:t>
            </a:r>
          </a:p>
        </p:txBody>
      </p:sp>
      <p:sp>
        <p:nvSpPr>
          <p:cNvPr id="28681" name="AutoShape 9"/>
          <p:cNvSpPr>
            <a:spLocks noChangeAspect="1" noChangeArrowheads="1"/>
          </p:cNvSpPr>
          <p:nvPr/>
        </p:nvSpPr>
        <p:spPr bwMode="auto">
          <a:xfrm>
            <a:off x="5405438" y="5707063"/>
            <a:ext cx="1173162" cy="382587"/>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2.2 Buscar</a:t>
            </a:r>
          </a:p>
        </p:txBody>
      </p:sp>
      <p:sp>
        <p:nvSpPr>
          <p:cNvPr id="28682" name="AutoShape 10"/>
          <p:cNvSpPr>
            <a:spLocks noChangeAspect="1" noChangeArrowheads="1"/>
          </p:cNvSpPr>
          <p:nvPr/>
        </p:nvSpPr>
        <p:spPr bwMode="auto">
          <a:xfrm>
            <a:off x="692150" y="5707063"/>
            <a:ext cx="1263650" cy="382587"/>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1.1 General</a:t>
            </a:r>
          </a:p>
        </p:txBody>
      </p:sp>
      <p:sp>
        <p:nvSpPr>
          <p:cNvPr id="28683" name="AutoShape 11"/>
          <p:cNvSpPr>
            <a:spLocks noChangeAspect="1" noChangeArrowheads="1"/>
          </p:cNvSpPr>
          <p:nvPr/>
        </p:nvSpPr>
        <p:spPr bwMode="auto">
          <a:xfrm>
            <a:off x="2130425" y="5707063"/>
            <a:ext cx="1468438" cy="382587"/>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1.2 Aplicación</a:t>
            </a:r>
          </a:p>
        </p:txBody>
      </p:sp>
      <p:cxnSp>
        <p:nvCxnSpPr>
          <p:cNvPr id="28684" name="AutoShape 12"/>
          <p:cNvCxnSpPr>
            <a:cxnSpLocks noChangeShapeType="1"/>
            <a:stCxn id="28676" idx="2"/>
            <a:endCxn id="28677" idx="0"/>
          </p:cNvCxnSpPr>
          <p:nvPr/>
        </p:nvCxnSpPr>
        <p:spPr bwMode="auto">
          <a:xfrm flipH="1">
            <a:off x="2057400" y="4278313"/>
            <a:ext cx="2841625" cy="512762"/>
          </a:xfrm>
          <a:prstGeom prst="straightConnector1">
            <a:avLst/>
          </a:prstGeom>
          <a:noFill/>
          <a:ln w="19050">
            <a:solidFill>
              <a:schemeClr val="tx1"/>
            </a:solidFill>
            <a:round/>
            <a:headEnd/>
            <a:tailEnd/>
          </a:ln>
          <a:effectLst/>
        </p:spPr>
      </p:cxnSp>
      <p:cxnSp>
        <p:nvCxnSpPr>
          <p:cNvPr id="28685" name="AutoShape 13"/>
          <p:cNvCxnSpPr>
            <a:cxnSpLocks noChangeShapeType="1"/>
            <a:stCxn id="28676" idx="2"/>
            <a:endCxn id="28679" idx="0"/>
          </p:cNvCxnSpPr>
          <p:nvPr/>
        </p:nvCxnSpPr>
        <p:spPr bwMode="auto">
          <a:xfrm>
            <a:off x="4899025" y="4278313"/>
            <a:ext cx="1089025" cy="512762"/>
          </a:xfrm>
          <a:prstGeom prst="straightConnector1">
            <a:avLst/>
          </a:prstGeom>
          <a:noFill/>
          <a:ln w="19050">
            <a:solidFill>
              <a:schemeClr val="tx1"/>
            </a:solidFill>
            <a:round/>
            <a:headEnd/>
            <a:tailEnd/>
          </a:ln>
          <a:effectLst/>
        </p:spPr>
      </p:cxnSp>
      <p:cxnSp>
        <p:nvCxnSpPr>
          <p:cNvPr id="28686" name="AutoShape 14"/>
          <p:cNvCxnSpPr>
            <a:cxnSpLocks noChangeShapeType="1"/>
            <a:stCxn id="28676" idx="2"/>
            <a:endCxn id="28678" idx="0"/>
          </p:cNvCxnSpPr>
          <p:nvPr/>
        </p:nvCxnSpPr>
        <p:spPr bwMode="auto">
          <a:xfrm>
            <a:off x="4899025" y="4278313"/>
            <a:ext cx="3259138" cy="512762"/>
          </a:xfrm>
          <a:prstGeom prst="straightConnector1">
            <a:avLst/>
          </a:prstGeom>
          <a:noFill/>
          <a:ln w="19050">
            <a:solidFill>
              <a:schemeClr val="tx1"/>
            </a:solidFill>
            <a:round/>
            <a:headEnd/>
            <a:tailEnd/>
          </a:ln>
          <a:effectLst/>
        </p:spPr>
      </p:cxnSp>
      <p:cxnSp>
        <p:nvCxnSpPr>
          <p:cNvPr id="28687" name="AutoShape 15"/>
          <p:cNvCxnSpPr>
            <a:cxnSpLocks noChangeShapeType="1"/>
            <a:stCxn id="28679" idx="2"/>
            <a:endCxn id="28681" idx="0"/>
          </p:cNvCxnSpPr>
          <p:nvPr/>
        </p:nvCxnSpPr>
        <p:spPr bwMode="auto">
          <a:xfrm>
            <a:off x="5988050" y="5192713"/>
            <a:ext cx="4763" cy="504825"/>
          </a:xfrm>
          <a:prstGeom prst="straightConnector1">
            <a:avLst/>
          </a:prstGeom>
          <a:noFill/>
          <a:ln w="19050">
            <a:solidFill>
              <a:schemeClr val="tx1"/>
            </a:solidFill>
            <a:round/>
            <a:headEnd/>
            <a:tailEnd/>
          </a:ln>
          <a:effectLst/>
        </p:spPr>
      </p:cxnSp>
      <p:cxnSp>
        <p:nvCxnSpPr>
          <p:cNvPr id="28688" name="AutoShape 16"/>
          <p:cNvCxnSpPr>
            <a:cxnSpLocks noChangeShapeType="1"/>
            <a:stCxn id="28679" idx="2"/>
            <a:endCxn id="28680" idx="0"/>
          </p:cNvCxnSpPr>
          <p:nvPr/>
        </p:nvCxnSpPr>
        <p:spPr bwMode="auto">
          <a:xfrm flipH="1">
            <a:off x="4435475" y="5192713"/>
            <a:ext cx="1552575" cy="504825"/>
          </a:xfrm>
          <a:prstGeom prst="straightConnector1">
            <a:avLst/>
          </a:prstGeom>
          <a:noFill/>
          <a:ln w="19050">
            <a:solidFill>
              <a:schemeClr val="tx1"/>
            </a:solidFill>
            <a:round/>
            <a:headEnd/>
            <a:tailEnd/>
          </a:ln>
          <a:effectLst/>
        </p:spPr>
      </p:cxnSp>
      <p:cxnSp>
        <p:nvCxnSpPr>
          <p:cNvPr id="28689" name="AutoShape 17"/>
          <p:cNvCxnSpPr>
            <a:cxnSpLocks noChangeShapeType="1"/>
            <a:stCxn id="28677" idx="2"/>
            <a:endCxn id="28683" idx="0"/>
          </p:cNvCxnSpPr>
          <p:nvPr/>
        </p:nvCxnSpPr>
        <p:spPr bwMode="auto">
          <a:xfrm>
            <a:off x="2057400" y="5192713"/>
            <a:ext cx="808038" cy="504825"/>
          </a:xfrm>
          <a:prstGeom prst="straightConnector1">
            <a:avLst/>
          </a:prstGeom>
          <a:noFill/>
          <a:ln w="19050">
            <a:solidFill>
              <a:schemeClr val="tx1"/>
            </a:solidFill>
            <a:round/>
            <a:headEnd/>
            <a:tailEnd/>
          </a:ln>
          <a:effectLst/>
        </p:spPr>
      </p:cxnSp>
      <p:cxnSp>
        <p:nvCxnSpPr>
          <p:cNvPr id="28690" name="AutoShape 18"/>
          <p:cNvCxnSpPr>
            <a:cxnSpLocks noChangeShapeType="1"/>
            <a:stCxn id="28677" idx="2"/>
            <a:endCxn id="28682" idx="0"/>
          </p:cNvCxnSpPr>
          <p:nvPr/>
        </p:nvCxnSpPr>
        <p:spPr bwMode="auto">
          <a:xfrm flipH="1">
            <a:off x="1323975" y="5192713"/>
            <a:ext cx="733425" cy="504825"/>
          </a:xfrm>
          <a:prstGeom prst="straightConnector1">
            <a:avLst/>
          </a:prstGeom>
          <a:noFill/>
          <a:ln w="19050">
            <a:solidFill>
              <a:schemeClr val="tx1"/>
            </a:solidFill>
            <a:round/>
            <a:headEnd/>
            <a:tailEnd/>
          </a:ln>
          <a:effectLst/>
        </p:spPr>
      </p:cxnSp>
      <p:sp>
        <p:nvSpPr>
          <p:cNvPr id="28691" name="AutoShape 19"/>
          <p:cNvSpPr>
            <a:spLocks noChangeAspect="1" noChangeArrowheads="1"/>
          </p:cNvSpPr>
          <p:nvPr/>
        </p:nvSpPr>
        <p:spPr bwMode="auto">
          <a:xfrm>
            <a:off x="6715125" y="5705475"/>
            <a:ext cx="1293813" cy="382588"/>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2.3 Eliminar</a:t>
            </a:r>
          </a:p>
        </p:txBody>
      </p:sp>
      <p:cxnSp>
        <p:nvCxnSpPr>
          <p:cNvPr id="28692" name="AutoShape 20"/>
          <p:cNvCxnSpPr>
            <a:cxnSpLocks noChangeShapeType="1"/>
            <a:stCxn id="28679" idx="2"/>
            <a:endCxn id="28691" idx="0"/>
          </p:cNvCxnSpPr>
          <p:nvPr/>
        </p:nvCxnSpPr>
        <p:spPr bwMode="auto">
          <a:xfrm>
            <a:off x="5988050" y="5192713"/>
            <a:ext cx="1374775" cy="503237"/>
          </a:xfrm>
          <a:prstGeom prst="straightConnector1">
            <a:avLst/>
          </a:prstGeom>
          <a:noFill/>
          <a:ln w="19050">
            <a:solidFill>
              <a:schemeClr val="tx1"/>
            </a:solidFill>
            <a:round/>
            <a:headEnd/>
            <a:tailEnd/>
          </a:ln>
          <a:effectLst/>
        </p:spPr>
      </p:cxnSp>
      <p:sp>
        <p:nvSpPr>
          <p:cNvPr id="28693" name="Text Box 21"/>
          <p:cNvSpPr txBox="1">
            <a:spLocks noChangeArrowheads="1"/>
          </p:cNvSpPr>
          <p:nvPr/>
        </p:nvSpPr>
        <p:spPr bwMode="auto">
          <a:xfrm>
            <a:off x="3581400" y="3657600"/>
            <a:ext cx="322263"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1</a:t>
            </a:r>
          </a:p>
        </p:txBody>
      </p:sp>
      <p:sp>
        <p:nvSpPr>
          <p:cNvPr id="28694" name="Text Box 22"/>
          <p:cNvSpPr txBox="1">
            <a:spLocks noChangeArrowheads="1"/>
          </p:cNvSpPr>
          <p:nvPr/>
        </p:nvSpPr>
        <p:spPr bwMode="auto">
          <a:xfrm>
            <a:off x="1858963" y="4470400"/>
            <a:ext cx="322262"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2</a:t>
            </a:r>
          </a:p>
        </p:txBody>
      </p:sp>
      <p:sp>
        <p:nvSpPr>
          <p:cNvPr id="28695" name="Text Box 23"/>
          <p:cNvSpPr txBox="1">
            <a:spLocks noChangeArrowheads="1"/>
          </p:cNvSpPr>
          <p:nvPr/>
        </p:nvSpPr>
        <p:spPr bwMode="auto">
          <a:xfrm>
            <a:off x="1125538" y="5346700"/>
            <a:ext cx="322262"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3</a:t>
            </a:r>
          </a:p>
        </p:txBody>
      </p:sp>
      <p:sp>
        <p:nvSpPr>
          <p:cNvPr id="28696" name="Text Box 24"/>
          <p:cNvSpPr txBox="1">
            <a:spLocks noChangeArrowheads="1"/>
          </p:cNvSpPr>
          <p:nvPr/>
        </p:nvSpPr>
        <p:spPr bwMode="auto">
          <a:xfrm>
            <a:off x="5135563" y="4470400"/>
            <a:ext cx="322262"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5</a:t>
            </a:r>
          </a:p>
        </p:txBody>
      </p:sp>
      <p:sp>
        <p:nvSpPr>
          <p:cNvPr id="28697" name="Text Box 25"/>
          <p:cNvSpPr txBox="1">
            <a:spLocks noChangeArrowheads="1"/>
          </p:cNvSpPr>
          <p:nvPr/>
        </p:nvSpPr>
        <p:spPr bwMode="auto">
          <a:xfrm>
            <a:off x="2725738" y="5346700"/>
            <a:ext cx="322262"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4</a:t>
            </a:r>
          </a:p>
        </p:txBody>
      </p:sp>
      <p:sp>
        <p:nvSpPr>
          <p:cNvPr id="28698" name="Text Box 26"/>
          <p:cNvSpPr txBox="1">
            <a:spLocks noChangeArrowheads="1"/>
          </p:cNvSpPr>
          <p:nvPr/>
        </p:nvSpPr>
        <p:spPr bwMode="auto">
          <a:xfrm>
            <a:off x="4030663" y="5213350"/>
            <a:ext cx="322262"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6</a:t>
            </a:r>
          </a:p>
        </p:txBody>
      </p:sp>
      <p:sp>
        <p:nvSpPr>
          <p:cNvPr id="28699" name="Text Box 27"/>
          <p:cNvSpPr txBox="1">
            <a:spLocks noChangeArrowheads="1"/>
          </p:cNvSpPr>
          <p:nvPr/>
        </p:nvSpPr>
        <p:spPr bwMode="auto">
          <a:xfrm>
            <a:off x="5630863" y="5213350"/>
            <a:ext cx="322262"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7</a:t>
            </a:r>
          </a:p>
        </p:txBody>
      </p:sp>
      <p:sp>
        <p:nvSpPr>
          <p:cNvPr id="28700" name="Text Box 28"/>
          <p:cNvSpPr txBox="1">
            <a:spLocks noChangeArrowheads="1"/>
          </p:cNvSpPr>
          <p:nvPr/>
        </p:nvSpPr>
        <p:spPr bwMode="auto">
          <a:xfrm>
            <a:off x="7231063" y="5213350"/>
            <a:ext cx="322262"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8</a:t>
            </a:r>
          </a:p>
        </p:txBody>
      </p:sp>
      <p:sp>
        <p:nvSpPr>
          <p:cNvPr id="28701" name="Text Box 29"/>
          <p:cNvSpPr txBox="1">
            <a:spLocks noChangeArrowheads="1"/>
          </p:cNvSpPr>
          <p:nvPr/>
        </p:nvSpPr>
        <p:spPr bwMode="auto">
          <a:xfrm>
            <a:off x="8031163" y="4470400"/>
            <a:ext cx="322262"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9</a:t>
            </a:r>
          </a:p>
        </p:txBody>
      </p:sp>
      <p:sp>
        <p:nvSpPr>
          <p:cNvPr id="28702" name="Text Box 30"/>
          <p:cNvSpPr txBox="1">
            <a:spLocks noChangeArrowheads="1"/>
          </p:cNvSpPr>
          <p:nvPr/>
        </p:nvSpPr>
        <p:spPr bwMode="auto">
          <a:xfrm>
            <a:off x="4953000" y="1752600"/>
            <a:ext cx="3962400" cy="1635125"/>
          </a:xfrm>
          <a:prstGeom prst="rect">
            <a:avLst/>
          </a:prstGeom>
          <a:noFill/>
          <a:ln w="9525">
            <a:solidFill>
              <a:srgbClr val="000000"/>
            </a:solidFill>
            <a:miter lim="800000"/>
            <a:headEnd/>
            <a:tailEnd/>
          </a:ln>
          <a:effectLst/>
        </p:spPr>
        <p:txBody>
          <a:bodyPr>
            <a:spAutoFit/>
          </a:bodyPr>
          <a:lstStyle/>
          <a:p>
            <a:pPr>
              <a:lnSpc>
                <a:spcPct val="90000"/>
              </a:lnSpc>
              <a:spcBef>
                <a:spcPct val="20000"/>
              </a:spcBef>
              <a:buClr>
                <a:schemeClr val="hlink"/>
              </a:buClr>
              <a:buSzPct val="110000"/>
              <a:buFont typeface="Wingdings" pitchFamily="2" charset="2"/>
              <a:buNone/>
            </a:pPr>
            <a:r>
              <a:rPr lang="en-US" sz="2400" dirty="0" err="1">
                <a:solidFill>
                  <a:srgbClr val="000000"/>
                </a:solidFill>
                <a:latin typeface="Times New Roman" pitchFamily="18" charset="0"/>
              </a:rPr>
              <a:t>Algoritmo</a:t>
            </a:r>
            <a:r>
              <a:rPr lang="en-US" sz="2400" b="0" dirty="0">
                <a:latin typeface="Times New Roman" pitchFamily="18" charset="0"/>
              </a:rPr>
              <a:t> </a:t>
            </a:r>
            <a:r>
              <a:rPr lang="en-US" sz="2400" i="1" dirty="0" err="1">
                <a:solidFill>
                  <a:schemeClr val="tx2"/>
                </a:solidFill>
                <a:latin typeface="Times New Roman" pitchFamily="18" charset="0"/>
              </a:rPr>
              <a:t>preOrden</a:t>
            </a:r>
            <a:r>
              <a:rPr lang="en-US" sz="2400" b="0" dirty="0">
                <a:solidFill>
                  <a:schemeClr val="tx2"/>
                </a:solidFill>
                <a:latin typeface="Times New Roman" pitchFamily="18" charset="0"/>
              </a:rPr>
              <a:t>(</a:t>
            </a:r>
            <a:r>
              <a:rPr lang="en-US" sz="2400" i="1" dirty="0">
                <a:solidFill>
                  <a:schemeClr val="tx2"/>
                </a:solidFill>
                <a:latin typeface="Times New Roman" pitchFamily="18" charset="0"/>
              </a:rPr>
              <a:t>v</a:t>
            </a:r>
            <a:r>
              <a:rPr lang="en-US" sz="2400" b="0" dirty="0">
                <a:solidFill>
                  <a:schemeClr val="tx2"/>
                </a:solidFill>
                <a:latin typeface="Times New Roman" pitchFamily="18" charset="0"/>
              </a:rPr>
              <a:t>)</a:t>
            </a:r>
            <a:endParaRPr lang="en-US" sz="2400" b="0" dirty="0">
              <a:latin typeface="Times New Roman" pitchFamily="18" charset="0"/>
            </a:endParaRPr>
          </a:p>
          <a:p>
            <a:pPr lvl="1">
              <a:lnSpc>
                <a:spcPct val="90000"/>
              </a:lnSpc>
              <a:spcBef>
                <a:spcPct val="20000"/>
              </a:spcBef>
              <a:buClr>
                <a:schemeClr val="tx1"/>
              </a:buClr>
              <a:buSzPct val="60000"/>
              <a:buFont typeface="Wingdings" pitchFamily="2" charset="2"/>
              <a:buNone/>
            </a:pPr>
            <a:r>
              <a:rPr lang="en-US" sz="2400" i="1" dirty="0" err="1">
                <a:solidFill>
                  <a:schemeClr val="accent2"/>
                </a:solidFill>
                <a:latin typeface="Times New Roman" pitchFamily="18" charset="0"/>
              </a:rPr>
              <a:t>visitar</a:t>
            </a:r>
            <a:r>
              <a:rPr lang="en-US" sz="2400" b="0" dirty="0">
                <a:solidFill>
                  <a:schemeClr val="accent2"/>
                </a:solidFill>
                <a:latin typeface="Times New Roman" pitchFamily="18" charset="0"/>
              </a:rPr>
              <a:t>(</a:t>
            </a:r>
            <a:r>
              <a:rPr lang="en-US" sz="2400" i="1" dirty="0">
                <a:solidFill>
                  <a:schemeClr val="accent2"/>
                </a:solidFill>
                <a:latin typeface="Times New Roman" pitchFamily="18" charset="0"/>
              </a:rPr>
              <a:t>v</a:t>
            </a:r>
            <a:r>
              <a:rPr lang="en-US" sz="2400" b="0" dirty="0">
                <a:solidFill>
                  <a:schemeClr val="accent2"/>
                </a:solidFill>
                <a:latin typeface="Times New Roman" pitchFamily="18" charset="0"/>
              </a:rPr>
              <a:t>)</a:t>
            </a:r>
            <a:endParaRPr lang="en-US" sz="2400" i="1" dirty="0">
              <a:solidFill>
                <a:schemeClr val="accent2"/>
              </a:solidFill>
              <a:latin typeface="Times New Roman" pitchFamily="18" charset="0"/>
            </a:endParaRPr>
          </a:p>
          <a:p>
            <a:pPr lvl="1">
              <a:lnSpc>
                <a:spcPct val="90000"/>
              </a:lnSpc>
              <a:spcBef>
                <a:spcPct val="20000"/>
              </a:spcBef>
              <a:buClr>
                <a:schemeClr val="tx1"/>
              </a:buClr>
              <a:buSzPct val="60000"/>
              <a:buFont typeface="Wingdings" pitchFamily="2" charset="2"/>
              <a:buNone/>
            </a:pPr>
            <a:r>
              <a:rPr lang="en-US" sz="2400" dirty="0">
                <a:solidFill>
                  <a:srgbClr val="000000"/>
                </a:solidFill>
                <a:latin typeface="Times New Roman" pitchFamily="18" charset="0"/>
              </a:rPr>
              <a:t>Para </a:t>
            </a:r>
            <a:r>
              <a:rPr lang="en-US" sz="2400" dirty="0" err="1">
                <a:solidFill>
                  <a:srgbClr val="000000"/>
                </a:solidFill>
                <a:latin typeface="Times New Roman" pitchFamily="18" charset="0"/>
              </a:rPr>
              <a:t>cada</a:t>
            </a:r>
            <a:r>
              <a:rPr lang="en-US" sz="2400" dirty="0">
                <a:solidFill>
                  <a:srgbClr val="000000"/>
                </a:solidFill>
                <a:latin typeface="Times New Roman" pitchFamily="18" charset="0"/>
              </a:rPr>
              <a:t> </a:t>
            </a:r>
            <a:r>
              <a:rPr lang="en-US" sz="2400" b="0" dirty="0">
                <a:latin typeface="Times New Roman" pitchFamily="18" charset="0"/>
              </a:rPr>
              <a:t> </a:t>
            </a:r>
            <a:r>
              <a:rPr lang="en-US" sz="2400" b="0" dirty="0" err="1">
                <a:solidFill>
                  <a:schemeClr val="accent2"/>
                </a:solidFill>
                <a:latin typeface="Times New Roman" pitchFamily="18" charset="0"/>
              </a:rPr>
              <a:t>hijo</a:t>
            </a:r>
            <a:r>
              <a:rPr lang="en-US" sz="2400" b="0" dirty="0">
                <a:solidFill>
                  <a:schemeClr val="accent2"/>
                </a:solidFill>
                <a:latin typeface="Times New Roman" pitchFamily="18" charset="0"/>
              </a:rPr>
              <a:t> </a:t>
            </a:r>
            <a:r>
              <a:rPr lang="en-US" sz="2400" i="1" dirty="0">
                <a:solidFill>
                  <a:schemeClr val="accent2"/>
                </a:solidFill>
                <a:latin typeface="Times New Roman" pitchFamily="18" charset="0"/>
              </a:rPr>
              <a:t>w</a:t>
            </a:r>
            <a:r>
              <a:rPr lang="en-US" sz="2400" b="0" dirty="0">
                <a:solidFill>
                  <a:schemeClr val="accent2"/>
                </a:solidFill>
                <a:latin typeface="Times New Roman" pitchFamily="18" charset="0"/>
              </a:rPr>
              <a:t> de </a:t>
            </a:r>
            <a:r>
              <a:rPr lang="en-US" sz="2400" i="1" dirty="0">
                <a:solidFill>
                  <a:schemeClr val="accent2"/>
                </a:solidFill>
                <a:latin typeface="Times New Roman" pitchFamily="18" charset="0"/>
              </a:rPr>
              <a:t>v</a:t>
            </a:r>
          </a:p>
          <a:p>
            <a:pPr lvl="1">
              <a:lnSpc>
                <a:spcPct val="90000"/>
              </a:lnSpc>
              <a:spcBef>
                <a:spcPct val="20000"/>
              </a:spcBef>
              <a:buClr>
                <a:schemeClr val="tx1"/>
              </a:buClr>
              <a:buSzPct val="60000"/>
              <a:buFont typeface="Wingdings" pitchFamily="2" charset="2"/>
              <a:buNone/>
            </a:pPr>
            <a:r>
              <a:rPr lang="en-US" sz="2400" i="1" dirty="0">
                <a:solidFill>
                  <a:schemeClr val="accent2"/>
                </a:solidFill>
                <a:latin typeface="Times New Roman" pitchFamily="18" charset="0"/>
              </a:rPr>
              <a:t>	</a:t>
            </a:r>
            <a:r>
              <a:rPr lang="en-US" sz="2400" i="1" dirty="0" err="1">
                <a:solidFill>
                  <a:schemeClr val="accent2"/>
                </a:solidFill>
                <a:latin typeface="Times New Roman" pitchFamily="18" charset="0"/>
              </a:rPr>
              <a:t>preorden</a:t>
            </a:r>
            <a:r>
              <a:rPr lang="en-US" sz="2400" b="0" dirty="0">
                <a:solidFill>
                  <a:schemeClr val="accent2"/>
                </a:solidFill>
                <a:latin typeface="Times New Roman" pitchFamily="18" charset="0"/>
              </a:rPr>
              <a:t> (</a:t>
            </a:r>
            <a:r>
              <a:rPr lang="en-US" sz="2400" i="1" dirty="0">
                <a:solidFill>
                  <a:schemeClr val="accent2"/>
                </a:solidFill>
                <a:latin typeface="Times New Roman" pitchFamily="18" charset="0"/>
              </a:rPr>
              <a:t>w</a:t>
            </a:r>
            <a:r>
              <a:rPr lang="en-US" sz="2400" b="0" dirty="0">
                <a:solidFill>
                  <a:schemeClr val="accent2"/>
                </a:solidFill>
                <a:latin typeface="Times New Roman" pitchFamily="18" charset="0"/>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3B8EA44-4C05-4238-BE94-80B84EFBD4A3}"/>
              </a:ext>
            </a:extLst>
          </p:cNvPr>
          <p:cNvSpPr>
            <a:spLocks noGrp="1"/>
          </p:cNvSpPr>
          <p:nvPr>
            <p:ph type="ftr" sz="quarter" idx="4294967295"/>
          </p:nvPr>
        </p:nvSpPr>
        <p:spPr>
          <a:xfrm>
            <a:off x="0" y="6629400"/>
            <a:ext cx="2895600" cy="228600"/>
          </a:xfrm>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2C1EA6FB-9C54-4087-8D8C-C94EBB353021}"/>
              </a:ext>
            </a:extLst>
          </p:cNvPr>
          <p:cNvSpPr>
            <a:spLocks noGrp="1"/>
          </p:cNvSpPr>
          <p:nvPr>
            <p:ph type="sldNum" sz="quarter" idx="4294967295"/>
          </p:nvPr>
        </p:nvSpPr>
        <p:spPr>
          <a:xfrm>
            <a:off x="7010400" y="6553200"/>
            <a:ext cx="2133600" cy="304800"/>
          </a:xfrm>
        </p:spPr>
        <p:txBody>
          <a:bodyPr/>
          <a:lstStyle/>
          <a:p>
            <a:fld id="{7B28C23E-6C31-46B7-AE2F-F4D7188B06FC}" type="slidenum">
              <a:rPr lang="es-ES" smtClean="0">
                <a:solidFill>
                  <a:prstClr val="black">
                    <a:tint val="75000"/>
                  </a:prstClr>
                </a:solidFill>
              </a:rPr>
              <a:pPr/>
              <a:t>80</a:t>
            </a:fld>
            <a:endParaRPr lang="es-ES" dirty="0">
              <a:solidFill>
                <a:prstClr val="black">
                  <a:tint val="75000"/>
                </a:prstClr>
              </a:solidFill>
            </a:endParaRPr>
          </a:p>
        </p:txBody>
      </p:sp>
      <p:graphicFrame>
        <p:nvGraphicFramePr>
          <p:cNvPr id="28" name="Table 27">
            <a:extLst>
              <a:ext uri="{FF2B5EF4-FFF2-40B4-BE49-F238E27FC236}">
                <a16:creationId xmlns:a16="http://schemas.microsoft.com/office/drawing/2014/main" id="{5A715578-1DC8-4EB2-B51D-95AD6E778870}"/>
              </a:ext>
            </a:extLst>
          </p:cNvPr>
          <p:cNvGraphicFramePr>
            <a:graphicFrameLocks noGrp="1"/>
          </p:cNvGraphicFramePr>
          <p:nvPr>
            <p:extLst>
              <p:ext uri="{D42A27DB-BD31-4B8C-83A1-F6EECF244321}">
                <p14:modId xmlns:p14="http://schemas.microsoft.com/office/powerpoint/2010/main" val="1572459088"/>
              </p:ext>
            </p:extLst>
          </p:nvPr>
        </p:nvGraphicFramePr>
        <p:xfrm>
          <a:off x="76200" y="228600"/>
          <a:ext cx="2895597" cy="3717205"/>
        </p:xfrm>
        <a:graphic>
          <a:graphicData uri="http://schemas.openxmlformats.org/drawingml/2006/table">
            <a:tbl>
              <a:tblPr/>
              <a:tblGrid>
                <a:gridCol w="321733">
                  <a:extLst>
                    <a:ext uri="{9D8B030D-6E8A-4147-A177-3AD203B41FA5}">
                      <a16:colId xmlns:a16="http://schemas.microsoft.com/office/drawing/2014/main" val="2655747872"/>
                    </a:ext>
                  </a:extLst>
                </a:gridCol>
                <a:gridCol w="321733">
                  <a:extLst>
                    <a:ext uri="{9D8B030D-6E8A-4147-A177-3AD203B41FA5}">
                      <a16:colId xmlns:a16="http://schemas.microsoft.com/office/drawing/2014/main" val="2504777490"/>
                    </a:ext>
                  </a:extLst>
                </a:gridCol>
                <a:gridCol w="321733">
                  <a:extLst>
                    <a:ext uri="{9D8B030D-6E8A-4147-A177-3AD203B41FA5}">
                      <a16:colId xmlns:a16="http://schemas.microsoft.com/office/drawing/2014/main" val="3775461709"/>
                    </a:ext>
                  </a:extLst>
                </a:gridCol>
                <a:gridCol w="321733">
                  <a:extLst>
                    <a:ext uri="{9D8B030D-6E8A-4147-A177-3AD203B41FA5}">
                      <a16:colId xmlns:a16="http://schemas.microsoft.com/office/drawing/2014/main" val="4022187030"/>
                    </a:ext>
                  </a:extLst>
                </a:gridCol>
                <a:gridCol w="321733">
                  <a:extLst>
                    <a:ext uri="{9D8B030D-6E8A-4147-A177-3AD203B41FA5}">
                      <a16:colId xmlns:a16="http://schemas.microsoft.com/office/drawing/2014/main" val="789553885"/>
                    </a:ext>
                  </a:extLst>
                </a:gridCol>
                <a:gridCol w="321733">
                  <a:extLst>
                    <a:ext uri="{9D8B030D-6E8A-4147-A177-3AD203B41FA5}">
                      <a16:colId xmlns:a16="http://schemas.microsoft.com/office/drawing/2014/main" val="2344879702"/>
                    </a:ext>
                  </a:extLst>
                </a:gridCol>
                <a:gridCol w="321733">
                  <a:extLst>
                    <a:ext uri="{9D8B030D-6E8A-4147-A177-3AD203B41FA5}">
                      <a16:colId xmlns:a16="http://schemas.microsoft.com/office/drawing/2014/main" val="952308827"/>
                    </a:ext>
                  </a:extLst>
                </a:gridCol>
                <a:gridCol w="321733">
                  <a:extLst>
                    <a:ext uri="{9D8B030D-6E8A-4147-A177-3AD203B41FA5}">
                      <a16:colId xmlns:a16="http://schemas.microsoft.com/office/drawing/2014/main" val="453360014"/>
                    </a:ext>
                  </a:extLst>
                </a:gridCol>
                <a:gridCol w="321733">
                  <a:extLst>
                    <a:ext uri="{9D8B030D-6E8A-4147-A177-3AD203B41FA5}">
                      <a16:colId xmlns:a16="http://schemas.microsoft.com/office/drawing/2014/main" val="1417248107"/>
                    </a:ext>
                  </a:extLst>
                </a:gridCol>
              </a:tblGrid>
              <a:tr h="340288">
                <a:tc>
                  <a:txBody>
                    <a:bodyPr/>
                    <a:lstStyle/>
                    <a:p>
                      <a:pPr algn="ctr" fontAlgn="ctr"/>
                      <a:r>
                        <a:rPr lang="en-US" sz="1800" b="1" i="0" u="none" strike="noStrike" dirty="0">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8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800" b="1"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800" b="1"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8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800" b="1"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800" b="1"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800" b="1"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800" b="1"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52995392"/>
                  </a:ext>
                </a:extLst>
              </a:tr>
              <a:tr h="340288">
                <a:tc>
                  <a:txBody>
                    <a:bodyPr/>
                    <a:lstStyle/>
                    <a:p>
                      <a:pPr algn="ctr" fontAlgn="ctr"/>
                      <a:r>
                        <a:rPr lang="en-US" sz="2000" b="0" i="0" u="none" strike="noStrike" dirty="0">
                          <a:solidFill>
                            <a:srgbClr val="000000"/>
                          </a:solidFill>
                          <a:effectLst/>
                          <a:latin typeface="Calibri" panose="020F0502020204030204" pitchFamily="34" charset="0"/>
                        </a:rPr>
                        <a:t>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err="1">
                          <a:solidFill>
                            <a:srgbClr val="000000"/>
                          </a:solidFill>
                          <a:effectLst/>
                          <a:latin typeface="Calibri" panose="020F0502020204030204" pitchFamily="34" charset="0"/>
                        </a:rPr>
                        <a:t>i</a:t>
                      </a: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err="1">
                          <a:solidFill>
                            <a:srgbClr val="000000"/>
                          </a:solidFill>
                          <a:effectLst/>
                          <a:latin typeface="Calibri" panose="020F0502020204030204" pitchFamily="34" charset="0"/>
                        </a:rPr>
                        <a:t>i</a:t>
                      </a: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err="1">
                          <a:solidFill>
                            <a:srgbClr val="000000"/>
                          </a:solidFill>
                          <a:effectLst/>
                          <a:latin typeface="Calibri" panose="020F0502020204030204" pitchFamily="34" charset="0"/>
                        </a:rPr>
                        <a:t>i</a:t>
                      </a: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9951651"/>
                  </a:ext>
                </a:extLst>
              </a:tr>
              <a:tr h="0">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2000" b="0" i="0" u="none" strike="noStrike" dirty="0" err="1">
                          <a:solidFill>
                            <a:srgbClr val="000000"/>
                          </a:solidFill>
                          <a:effectLst/>
                          <a:latin typeface="Calibri" panose="020F0502020204030204" pitchFamily="34" charset="0"/>
                        </a:rPr>
                        <a:t>i</a:t>
                      </a: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0951133"/>
                  </a:ext>
                </a:extLst>
              </a:tr>
              <a:tr h="340288">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2000" b="0" i="0" u="none" strike="noStrike" dirty="0">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err="1">
                          <a:solidFill>
                            <a:srgbClr val="000000"/>
                          </a:solidFill>
                          <a:effectLst/>
                          <a:latin typeface="Calibri" panose="020F0502020204030204" pitchFamily="34" charset="0"/>
                        </a:rPr>
                        <a:t>i</a:t>
                      </a: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8691009"/>
                  </a:ext>
                </a:extLst>
              </a:tr>
              <a:tr h="340288">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2000" b="0" i="0" u="none" strike="noStrike">
                          <a:solidFill>
                            <a:srgbClr val="000000"/>
                          </a:solidFill>
                          <a:effectLst/>
                          <a:latin typeface="Calibri" panose="020F0502020204030204" pitchFamily="34" charset="0"/>
                        </a:rPr>
                        <a: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406899"/>
                  </a:ext>
                </a:extLst>
              </a:tr>
              <a:tr h="340288">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20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err="1">
                          <a:solidFill>
                            <a:srgbClr val="000000"/>
                          </a:solidFill>
                          <a:effectLst/>
                          <a:latin typeface="Calibri" panose="020F0502020204030204" pitchFamily="34" charset="0"/>
                        </a:rPr>
                        <a:t>i</a:t>
                      </a: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0643563"/>
                  </a:ext>
                </a:extLst>
              </a:tr>
              <a:tr h="340288">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2000" b="0" i="0" u="none" strike="noStrike">
                          <a:solidFill>
                            <a:srgbClr val="000000"/>
                          </a:solidFill>
                          <a:effectLst/>
                          <a:latin typeface="Calibri" panose="020F0502020204030204" pitchFamily="34" charset="0"/>
                        </a:rPr>
                        <a:t>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1365221"/>
                  </a:ext>
                </a:extLst>
              </a:tr>
              <a:tr h="340288">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2000" b="0" i="0" u="none" strike="noStrike" dirty="0">
                          <a:solidFill>
                            <a:srgbClr val="000000"/>
                          </a:solidFill>
                          <a:effectLst/>
                          <a:latin typeface="Calibri" panose="020F0502020204030204" pitchFamily="34" charset="0"/>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934487"/>
                  </a:ext>
                </a:extLst>
              </a:tr>
              <a:tr h="340288">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2000" b="0" i="0" u="none" strike="noStrike" dirty="0">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5451249"/>
                  </a:ext>
                </a:extLst>
              </a:tr>
              <a:tr h="340288">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000" b="0" i="0" u="none" strike="noStrike" dirty="0">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2738234"/>
                  </a:ext>
                </a:extLst>
              </a:tr>
              <a:tr h="340288">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3884285"/>
                  </a:ext>
                </a:extLst>
              </a:tr>
            </a:tbl>
          </a:graphicData>
        </a:graphic>
      </p:graphicFrame>
      <p:grpSp>
        <p:nvGrpSpPr>
          <p:cNvPr id="125" name="Group 124">
            <a:extLst>
              <a:ext uri="{FF2B5EF4-FFF2-40B4-BE49-F238E27FC236}">
                <a16:creationId xmlns:a16="http://schemas.microsoft.com/office/drawing/2014/main" id="{ED8D136D-EB4E-42FA-8438-5DC87CA42D2A}"/>
              </a:ext>
            </a:extLst>
          </p:cNvPr>
          <p:cNvGrpSpPr/>
          <p:nvPr/>
        </p:nvGrpSpPr>
        <p:grpSpPr>
          <a:xfrm>
            <a:off x="3129327" y="762000"/>
            <a:ext cx="5938473" cy="5334000"/>
            <a:chOff x="5127" y="-71928"/>
            <a:chExt cx="7278779" cy="6625128"/>
          </a:xfrm>
        </p:grpSpPr>
        <p:sp>
          <p:nvSpPr>
            <p:cNvPr id="126" name="Oval 125">
              <a:extLst>
                <a:ext uri="{FF2B5EF4-FFF2-40B4-BE49-F238E27FC236}">
                  <a16:creationId xmlns:a16="http://schemas.microsoft.com/office/drawing/2014/main" id="{AF8577A2-1FCA-4E9C-9172-5850B13C3F97}"/>
                </a:ext>
              </a:extLst>
            </p:cNvPr>
            <p:cNvSpPr/>
            <p:nvPr/>
          </p:nvSpPr>
          <p:spPr>
            <a:xfrm>
              <a:off x="3128950" y="-7192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grpSp>
          <p:nvGrpSpPr>
            <p:cNvPr id="127" name="Group 126">
              <a:extLst>
                <a:ext uri="{FF2B5EF4-FFF2-40B4-BE49-F238E27FC236}">
                  <a16:creationId xmlns:a16="http://schemas.microsoft.com/office/drawing/2014/main" id="{D805ECD9-4008-4169-9D28-C59FB543DDFD}"/>
                </a:ext>
              </a:extLst>
            </p:cNvPr>
            <p:cNvGrpSpPr/>
            <p:nvPr/>
          </p:nvGrpSpPr>
          <p:grpSpPr>
            <a:xfrm>
              <a:off x="5127" y="309072"/>
              <a:ext cx="7278779" cy="6244128"/>
              <a:chOff x="5127" y="309072"/>
              <a:chExt cx="7278779" cy="6244128"/>
            </a:xfrm>
          </p:grpSpPr>
          <p:sp>
            <p:nvSpPr>
              <p:cNvPr id="128" name="Oval 127">
                <a:extLst>
                  <a:ext uri="{FF2B5EF4-FFF2-40B4-BE49-F238E27FC236}">
                    <a16:creationId xmlns:a16="http://schemas.microsoft.com/office/drawing/2014/main" id="{D053CD40-2D53-4B45-9C01-DC346EF7DD04}"/>
                  </a:ext>
                </a:extLst>
              </p:cNvPr>
              <p:cNvSpPr/>
              <p:nvPr/>
            </p:nvSpPr>
            <p:spPr>
              <a:xfrm>
                <a:off x="3619530" y="73794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129" name="Oval 128">
                <a:extLst>
                  <a:ext uri="{FF2B5EF4-FFF2-40B4-BE49-F238E27FC236}">
                    <a16:creationId xmlns:a16="http://schemas.microsoft.com/office/drawing/2014/main" id="{9A0C7096-5DF8-46DA-B5B3-8B28CB28A8C2}"/>
                  </a:ext>
                </a:extLst>
              </p:cNvPr>
              <p:cNvSpPr/>
              <p:nvPr/>
            </p:nvSpPr>
            <p:spPr>
              <a:xfrm>
                <a:off x="3626155" y="1450251"/>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grpSp>
            <p:nvGrpSpPr>
              <p:cNvPr id="130" name="Group 129">
                <a:extLst>
                  <a:ext uri="{FF2B5EF4-FFF2-40B4-BE49-F238E27FC236}">
                    <a16:creationId xmlns:a16="http://schemas.microsoft.com/office/drawing/2014/main" id="{6241FAB8-FA33-4858-97E3-03C04CB61E7E}"/>
                  </a:ext>
                </a:extLst>
              </p:cNvPr>
              <p:cNvGrpSpPr/>
              <p:nvPr/>
            </p:nvGrpSpPr>
            <p:grpSpPr>
              <a:xfrm>
                <a:off x="5127" y="737947"/>
                <a:ext cx="381000" cy="957095"/>
                <a:chOff x="791622" y="737947"/>
                <a:chExt cx="381000" cy="957095"/>
              </a:xfrm>
            </p:grpSpPr>
            <p:grpSp>
              <p:nvGrpSpPr>
                <p:cNvPr id="219" name="Group 218">
                  <a:extLst>
                    <a:ext uri="{FF2B5EF4-FFF2-40B4-BE49-F238E27FC236}">
                      <a16:creationId xmlns:a16="http://schemas.microsoft.com/office/drawing/2014/main" id="{4E7067F8-2302-47DE-A439-377810CEE0EC}"/>
                    </a:ext>
                  </a:extLst>
                </p:cNvPr>
                <p:cNvGrpSpPr/>
                <p:nvPr/>
              </p:nvGrpSpPr>
              <p:grpSpPr>
                <a:xfrm>
                  <a:off x="791622" y="737947"/>
                  <a:ext cx="381000" cy="957095"/>
                  <a:chOff x="791622" y="466787"/>
                  <a:chExt cx="381000" cy="957095"/>
                </a:xfrm>
              </p:grpSpPr>
              <p:sp>
                <p:nvSpPr>
                  <p:cNvPr id="221" name="Oval 220">
                    <a:extLst>
                      <a:ext uri="{FF2B5EF4-FFF2-40B4-BE49-F238E27FC236}">
                        <a16:creationId xmlns:a16="http://schemas.microsoft.com/office/drawing/2014/main" id="{EDE3CF2A-5E1E-4AAA-97D0-CD658A94294C}"/>
                      </a:ext>
                    </a:extLst>
                  </p:cNvPr>
                  <p:cNvSpPr/>
                  <p:nvPr/>
                </p:nvSpPr>
                <p:spPr>
                  <a:xfrm>
                    <a:off x="791622" y="46678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222" name="Oval 221">
                    <a:extLst>
                      <a:ext uri="{FF2B5EF4-FFF2-40B4-BE49-F238E27FC236}">
                        <a16:creationId xmlns:a16="http://schemas.microsoft.com/office/drawing/2014/main" id="{2AB6B2E3-CE8F-4560-9962-CCD06552ECE3}"/>
                      </a:ext>
                    </a:extLst>
                  </p:cNvPr>
                  <p:cNvSpPr/>
                  <p:nvPr/>
                </p:nvSpPr>
                <p:spPr>
                  <a:xfrm>
                    <a:off x="791622" y="1042882"/>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220" name="Straight Arrow Connector 219">
                  <a:extLst>
                    <a:ext uri="{FF2B5EF4-FFF2-40B4-BE49-F238E27FC236}">
                      <a16:creationId xmlns:a16="http://schemas.microsoft.com/office/drawing/2014/main" id="{7A027B2E-BB04-45A0-A55A-1C9A1D26217D}"/>
                    </a:ext>
                  </a:extLst>
                </p:cNvPr>
                <p:cNvCxnSpPr>
                  <a:stCxn id="221" idx="4"/>
                  <a:endCxn id="222" idx="0"/>
                </p:cNvCxnSpPr>
                <p:nvPr/>
              </p:nvCxnSpPr>
              <p:spPr>
                <a:xfrm>
                  <a:off x="982122" y="1118947"/>
                  <a:ext cx="0" cy="19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1" name="Oval 130">
                <a:extLst>
                  <a:ext uri="{FF2B5EF4-FFF2-40B4-BE49-F238E27FC236}">
                    <a16:creationId xmlns:a16="http://schemas.microsoft.com/office/drawing/2014/main" id="{2352579E-4449-4FC9-8BB8-FD7FA69592DC}"/>
                  </a:ext>
                </a:extLst>
              </p:cNvPr>
              <p:cNvSpPr/>
              <p:nvPr/>
            </p:nvSpPr>
            <p:spPr>
              <a:xfrm>
                <a:off x="1650589" y="73794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grpSp>
            <p:nvGrpSpPr>
              <p:cNvPr id="132" name="Group 131">
                <a:extLst>
                  <a:ext uri="{FF2B5EF4-FFF2-40B4-BE49-F238E27FC236}">
                    <a16:creationId xmlns:a16="http://schemas.microsoft.com/office/drawing/2014/main" id="{ABDCAAF2-CDD4-46EB-9D78-3CCC6F89BC12}"/>
                  </a:ext>
                </a:extLst>
              </p:cNvPr>
              <p:cNvGrpSpPr/>
              <p:nvPr/>
            </p:nvGrpSpPr>
            <p:grpSpPr>
              <a:xfrm>
                <a:off x="1102488" y="1450251"/>
                <a:ext cx="400244" cy="3020722"/>
                <a:chOff x="1426781" y="1225355"/>
                <a:chExt cx="400244" cy="3020722"/>
              </a:xfrm>
            </p:grpSpPr>
            <p:sp>
              <p:nvSpPr>
                <p:cNvPr id="214" name="Oval 213">
                  <a:extLst>
                    <a:ext uri="{FF2B5EF4-FFF2-40B4-BE49-F238E27FC236}">
                      <a16:creationId xmlns:a16="http://schemas.microsoft.com/office/drawing/2014/main" id="{8C666D35-5648-4BCA-8859-427241A51062}"/>
                    </a:ext>
                  </a:extLst>
                </p:cNvPr>
                <p:cNvSpPr/>
                <p:nvPr/>
              </p:nvSpPr>
              <p:spPr>
                <a:xfrm>
                  <a:off x="1426781" y="122535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215" name="Oval 214">
                  <a:extLst>
                    <a:ext uri="{FF2B5EF4-FFF2-40B4-BE49-F238E27FC236}">
                      <a16:creationId xmlns:a16="http://schemas.microsoft.com/office/drawing/2014/main" id="{A3D98196-A0F6-488A-83B1-1F78BA435C34}"/>
                    </a:ext>
                  </a:extLst>
                </p:cNvPr>
                <p:cNvSpPr/>
                <p:nvPr/>
              </p:nvSpPr>
              <p:spPr>
                <a:xfrm>
                  <a:off x="1432016" y="190870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216" name="Oval 215">
                  <a:extLst>
                    <a:ext uri="{FF2B5EF4-FFF2-40B4-BE49-F238E27FC236}">
                      <a16:creationId xmlns:a16="http://schemas.microsoft.com/office/drawing/2014/main" id="{CC1E0D90-A6C8-49F1-AC70-7FC0AE0AD1D5}"/>
                    </a:ext>
                  </a:extLst>
                </p:cNvPr>
                <p:cNvSpPr/>
                <p:nvPr/>
              </p:nvSpPr>
              <p:spPr>
                <a:xfrm>
                  <a:off x="1441641" y="323104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217" name="Oval 216">
                  <a:extLst>
                    <a:ext uri="{FF2B5EF4-FFF2-40B4-BE49-F238E27FC236}">
                      <a16:creationId xmlns:a16="http://schemas.microsoft.com/office/drawing/2014/main" id="{6C9C7407-C638-40D7-A369-E1C974EA803A}"/>
                    </a:ext>
                  </a:extLst>
                </p:cNvPr>
                <p:cNvSpPr/>
                <p:nvPr/>
              </p:nvSpPr>
              <p:spPr>
                <a:xfrm>
                  <a:off x="1441641" y="254252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218" name="Oval 217">
                  <a:extLst>
                    <a:ext uri="{FF2B5EF4-FFF2-40B4-BE49-F238E27FC236}">
                      <a16:creationId xmlns:a16="http://schemas.microsoft.com/office/drawing/2014/main" id="{555E65DC-282A-4267-8968-35086914955F}"/>
                    </a:ext>
                  </a:extLst>
                </p:cNvPr>
                <p:cNvSpPr/>
                <p:nvPr/>
              </p:nvSpPr>
              <p:spPr>
                <a:xfrm>
                  <a:off x="1446025" y="3865077"/>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grpSp>
            <p:nvGrpSpPr>
              <p:cNvPr id="133" name="Group 132">
                <a:extLst>
                  <a:ext uri="{FF2B5EF4-FFF2-40B4-BE49-F238E27FC236}">
                    <a16:creationId xmlns:a16="http://schemas.microsoft.com/office/drawing/2014/main" id="{5854CBC4-0D1B-46C6-9119-D153114E8FE0}"/>
                  </a:ext>
                </a:extLst>
              </p:cNvPr>
              <p:cNvGrpSpPr/>
              <p:nvPr/>
            </p:nvGrpSpPr>
            <p:grpSpPr>
              <a:xfrm>
                <a:off x="2207229" y="1450251"/>
                <a:ext cx="381000" cy="1785194"/>
                <a:chOff x="7129036" y="1042882"/>
                <a:chExt cx="381000" cy="1785194"/>
              </a:xfrm>
            </p:grpSpPr>
            <p:sp>
              <p:nvSpPr>
                <p:cNvPr id="211" name="Oval 210">
                  <a:extLst>
                    <a:ext uri="{FF2B5EF4-FFF2-40B4-BE49-F238E27FC236}">
                      <a16:creationId xmlns:a16="http://schemas.microsoft.com/office/drawing/2014/main" id="{741BE0D0-A766-4708-9339-9833C46E049E}"/>
                    </a:ext>
                  </a:extLst>
                </p:cNvPr>
                <p:cNvSpPr/>
                <p:nvPr/>
              </p:nvSpPr>
              <p:spPr>
                <a:xfrm>
                  <a:off x="7129036" y="173140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212" name="Oval 211">
                  <a:extLst>
                    <a:ext uri="{FF2B5EF4-FFF2-40B4-BE49-F238E27FC236}">
                      <a16:creationId xmlns:a16="http://schemas.microsoft.com/office/drawing/2014/main" id="{9DC372D9-B485-4D40-AB40-568ADC7F46C1}"/>
                    </a:ext>
                  </a:extLst>
                </p:cNvPr>
                <p:cNvSpPr/>
                <p:nvPr/>
              </p:nvSpPr>
              <p:spPr>
                <a:xfrm>
                  <a:off x="7129036" y="104288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213" name="Oval 212">
                  <a:extLst>
                    <a:ext uri="{FF2B5EF4-FFF2-40B4-BE49-F238E27FC236}">
                      <a16:creationId xmlns:a16="http://schemas.microsoft.com/office/drawing/2014/main" id="{0C31251F-72F8-4C49-8E3A-3DF183D9B0F1}"/>
                    </a:ext>
                  </a:extLst>
                </p:cNvPr>
                <p:cNvSpPr/>
                <p:nvPr/>
              </p:nvSpPr>
              <p:spPr>
                <a:xfrm>
                  <a:off x="7129036" y="2447076"/>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grpSp>
            <p:nvGrpSpPr>
              <p:cNvPr id="134" name="Group 133">
                <a:extLst>
                  <a:ext uri="{FF2B5EF4-FFF2-40B4-BE49-F238E27FC236}">
                    <a16:creationId xmlns:a16="http://schemas.microsoft.com/office/drawing/2014/main" id="{226AE721-9DEB-4F0A-BCA0-C6EF6C67883A}"/>
                  </a:ext>
                </a:extLst>
              </p:cNvPr>
              <p:cNvGrpSpPr/>
              <p:nvPr/>
            </p:nvGrpSpPr>
            <p:grpSpPr>
              <a:xfrm>
                <a:off x="1654858" y="1450251"/>
                <a:ext cx="400244" cy="4416752"/>
                <a:chOff x="4902232" y="495362"/>
                <a:chExt cx="400244" cy="4416752"/>
              </a:xfrm>
            </p:grpSpPr>
            <p:sp>
              <p:nvSpPr>
                <p:cNvPr id="204" name="Oval 203">
                  <a:extLst>
                    <a:ext uri="{FF2B5EF4-FFF2-40B4-BE49-F238E27FC236}">
                      <a16:creationId xmlns:a16="http://schemas.microsoft.com/office/drawing/2014/main" id="{383F68BF-D4DB-41A4-82DA-AFB4F442EAED}"/>
                    </a:ext>
                  </a:extLst>
                </p:cNvPr>
                <p:cNvSpPr/>
                <p:nvPr/>
              </p:nvSpPr>
              <p:spPr>
                <a:xfrm>
                  <a:off x="4902232" y="49536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endParaRPr lang="es-ES" dirty="0">
                    <a:solidFill>
                      <a:schemeClr val="tx1"/>
                    </a:solidFill>
                  </a:endParaRPr>
                </a:p>
              </p:txBody>
            </p:sp>
            <p:sp>
              <p:nvSpPr>
                <p:cNvPr id="205" name="Oval 204">
                  <a:extLst>
                    <a:ext uri="{FF2B5EF4-FFF2-40B4-BE49-F238E27FC236}">
                      <a16:creationId xmlns:a16="http://schemas.microsoft.com/office/drawing/2014/main" id="{C98E340C-97EF-481D-9C25-8F1BBCCB04F9}"/>
                    </a:ext>
                  </a:extLst>
                </p:cNvPr>
                <p:cNvSpPr/>
                <p:nvPr/>
              </p:nvSpPr>
              <p:spPr>
                <a:xfrm>
                  <a:off x="4902232" y="189139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206" name="Oval 205">
                  <a:extLst>
                    <a:ext uri="{FF2B5EF4-FFF2-40B4-BE49-F238E27FC236}">
                      <a16:creationId xmlns:a16="http://schemas.microsoft.com/office/drawing/2014/main" id="{999891AF-0064-413F-AEFD-6047FA1C21A5}"/>
                    </a:ext>
                  </a:extLst>
                </p:cNvPr>
                <p:cNvSpPr/>
                <p:nvPr/>
              </p:nvSpPr>
              <p:spPr>
                <a:xfrm>
                  <a:off x="4917092" y="260848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207" name="Oval 206">
                  <a:extLst>
                    <a:ext uri="{FF2B5EF4-FFF2-40B4-BE49-F238E27FC236}">
                      <a16:creationId xmlns:a16="http://schemas.microsoft.com/office/drawing/2014/main" id="{FA31004E-0089-4CAC-BE3F-796E1C88EE69}"/>
                    </a:ext>
                  </a:extLst>
                </p:cNvPr>
                <p:cNvSpPr/>
                <p:nvPr/>
              </p:nvSpPr>
              <p:spPr>
                <a:xfrm>
                  <a:off x="4902232" y="118388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208" name="Oval 207">
                  <a:extLst>
                    <a:ext uri="{FF2B5EF4-FFF2-40B4-BE49-F238E27FC236}">
                      <a16:creationId xmlns:a16="http://schemas.microsoft.com/office/drawing/2014/main" id="{9B4282A8-9CBC-4242-897A-C68936042204}"/>
                    </a:ext>
                  </a:extLst>
                </p:cNvPr>
                <p:cNvSpPr/>
                <p:nvPr/>
              </p:nvSpPr>
              <p:spPr>
                <a:xfrm>
                  <a:off x="4917092" y="389708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209" name="Oval 208">
                  <a:extLst>
                    <a:ext uri="{FF2B5EF4-FFF2-40B4-BE49-F238E27FC236}">
                      <a16:creationId xmlns:a16="http://schemas.microsoft.com/office/drawing/2014/main" id="{398E9841-E062-4088-8A64-5765C1D7A502}"/>
                    </a:ext>
                  </a:extLst>
                </p:cNvPr>
                <p:cNvSpPr/>
                <p:nvPr/>
              </p:nvSpPr>
              <p:spPr>
                <a:xfrm>
                  <a:off x="4917092" y="320856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210" name="Oval 209">
                  <a:extLst>
                    <a:ext uri="{FF2B5EF4-FFF2-40B4-BE49-F238E27FC236}">
                      <a16:creationId xmlns:a16="http://schemas.microsoft.com/office/drawing/2014/main" id="{90F2AC4F-6C7D-4F4C-97EC-88D09AA89551}"/>
                    </a:ext>
                  </a:extLst>
                </p:cNvPr>
                <p:cNvSpPr/>
                <p:nvPr/>
              </p:nvSpPr>
              <p:spPr>
                <a:xfrm>
                  <a:off x="4921476" y="4531114"/>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135" name="Straight Arrow Connector 134">
                <a:extLst>
                  <a:ext uri="{FF2B5EF4-FFF2-40B4-BE49-F238E27FC236}">
                    <a16:creationId xmlns:a16="http://schemas.microsoft.com/office/drawing/2014/main" id="{9AF5F403-D93C-4D0B-B094-D4DA9299B15E}"/>
                  </a:ext>
                </a:extLst>
              </p:cNvPr>
              <p:cNvCxnSpPr>
                <a:stCxn id="131" idx="4"/>
                <a:endCxn id="214" idx="0"/>
              </p:cNvCxnSpPr>
              <p:nvPr/>
            </p:nvCxnSpPr>
            <p:spPr>
              <a:xfrm flipH="1">
                <a:off x="1292988" y="1118947"/>
                <a:ext cx="548101"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E5AE669-E492-49CE-A96A-2CBB3C88EDC6}"/>
                  </a:ext>
                </a:extLst>
              </p:cNvPr>
              <p:cNvCxnSpPr>
                <a:cxnSpLocks/>
                <a:stCxn id="131" idx="4"/>
                <a:endCxn id="204" idx="0"/>
              </p:cNvCxnSpPr>
              <p:nvPr/>
            </p:nvCxnSpPr>
            <p:spPr>
              <a:xfrm>
                <a:off x="1841089" y="1118947"/>
                <a:ext cx="4269"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7D64B8A3-95EE-4BF9-AB1D-B6F5B30BB1B6}"/>
                  </a:ext>
                </a:extLst>
              </p:cNvPr>
              <p:cNvCxnSpPr>
                <a:stCxn id="214" idx="4"/>
                <a:endCxn id="215" idx="0"/>
              </p:cNvCxnSpPr>
              <p:nvPr/>
            </p:nvCxnSpPr>
            <p:spPr>
              <a:xfrm>
                <a:off x="1292988" y="1831251"/>
                <a:ext cx="5235" cy="302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BF1BF76-D5F9-4993-A24B-5D3902CA666A}"/>
                  </a:ext>
                </a:extLst>
              </p:cNvPr>
              <p:cNvCxnSpPr>
                <a:cxnSpLocks/>
                <a:stCxn id="215" idx="4"/>
                <a:endCxn id="217" idx="0"/>
              </p:cNvCxnSpPr>
              <p:nvPr/>
            </p:nvCxnSpPr>
            <p:spPr>
              <a:xfrm>
                <a:off x="1298223" y="2514600"/>
                <a:ext cx="9625" cy="252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A47861F-DCD6-4AA0-B6D8-B13AAB2BD14F}"/>
                  </a:ext>
                </a:extLst>
              </p:cNvPr>
              <p:cNvCxnSpPr>
                <a:cxnSpLocks/>
                <a:stCxn id="217" idx="4"/>
                <a:endCxn id="216" idx="0"/>
              </p:cNvCxnSpPr>
              <p:nvPr/>
            </p:nvCxnSpPr>
            <p:spPr>
              <a:xfrm>
                <a:off x="1307848" y="3148423"/>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2C681106-E9E3-4F91-BC50-C7D5F91466C6}"/>
                  </a:ext>
                </a:extLst>
              </p:cNvPr>
              <p:cNvCxnSpPr>
                <a:cxnSpLocks/>
                <a:stCxn id="216" idx="4"/>
                <a:endCxn id="218" idx="0"/>
              </p:cNvCxnSpPr>
              <p:nvPr/>
            </p:nvCxnSpPr>
            <p:spPr>
              <a:xfrm>
                <a:off x="1307848" y="3836944"/>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5F9236-D619-43D1-B634-AEE8CB4F8762}"/>
                  </a:ext>
                </a:extLst>
              </p:cNvPr>
              <p:cNvCxnSpPr>
                <a:cxnSpLocks/>
                <a:stCxn id="204" idx="4"/>
                <a:endCxn id="207" idx="0"/>
              </p:cNvCxnSpPr>
              <p:nvPr/>
            </p:nvCxnSpPr>
            <p:spPr>
              <a:xfrm>
                <a:off x="1845358" y="1831251"/>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DA742BD-064A-4243-8E10-304DA8734E97}"/>
                  </a:ext>
                </a:extLst>
              </p:cNvPr>
              <p:cNvCxnSpPr>
                <a:cxnSpLocks/>
                <a:stCxn id="207" idx="4"/>
                <a:endCxn id="205" idx="0"/>
              </p:cNvCxnSpPr>
              <p:nvPr/>
            </p:nvCxnSpPr>
            <p:spPr>
              <a:xfrm>
                <a:off x="1845358" y="2519772"/>
                <a:ext cx="0" cy="32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536745F3-D09F-4527-921A-CFCA83419BAC}"/>
                  </a:ext>
                </a:extLst>
              </p:cNvPr>
              <p:cNvCxnSpPr>
                <a:cxnSpLocks/>
                <a:stCxn id="205" idx="4"/>
                <a:endCxn id="206" idx="0"/>
              </p:cNvCxnSpPr>
              <p:nvPr/>
            </p:nvCxnSpPr>
            <p:spPr>
              <a:xfrm>
                <a:off x="1845358" y="3227281"/>
                <a:ext cx="14860" cy="33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007107D3-74A6-4D72-85DE-20937BACB40B}"/>
                  </a:ext>
                </a:extLst>
              </p:cNvPr>
              <p:cNvCxnSpPr>
                <a:cxnSpLocks/>
                <a:stCxn id="206" idx="4"/>
                <a:endCxn id="209" idx="0"/>
              </p:cNvCxnSpPr>
              <p:nvPr/>
            </p:nvCxnSpPr>
            <p:spPr>
              <a:xfrm>
                <a:off x="1860218" y="3944377"/>
                <a:ext cx="0" cy="21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02D5EE9-70F9-41F2-9530-B38FA19FC87D}"/>
                  </a:ext>
                </a:extLst>
              </p:cNvPr>
              <p:cNvCxnSpPr>
                <a:cxnSpLocks/>
                <a:stCxn id="209" idx="4"/>
                <a:endCxn id="208" idx="0"/>
              </p:cNvCxnSpPr>
              <p:nvPr/>
            </p:nvCxnSpPr>
            <p:spPr>
              <a:xfrm>
                <a:off x="1860218" y="4544453"/>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1FBC21D-E80F-47B5-93B7-FC8602D33064}"/>
                  </a:ext>
                </a:extLst>
              </p:cNvPr>
              <p:cNvCxnSpPr>
                <a:cxnSpLocks/>
                <a:stCxn id="208" idx="4"/>
                <a:endCxn id="210" idx="0"/>
              </p:cNvCxnSpPr>
              <p:nvPr/>
            </p:nvCxnSpPr>
            <p:spPr>
              <a:xfrm>
                <a:off x="1860218" y="5232974"/>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92881856-8A95-4337-9D24-67C660468490}"/>
                  </a:ext>
                </a:extLst>
              </p:cNvPr>
              <p:cNvCxnSpPr>
                <a:cxnSpLocks/>
                <a:stCxn id="212" idx="4"/>
                <a:endCxn id="211" idx="0"/>
              </p:cNvCxnSpPr>
              <p:nvPr/>
            </p:nvCxnSpPr>
            <p:spPr>
              <a:xfrm>
                <a:off x="2397729" y="1831251"/>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77F857-756B-4F13-9227-6D10A125CD54}"/>
                  </a:ext>
                </a:extLst>
              </p:cNvPr>
              <p:cNvCxnSpPr>
                <a:cxnSpLocks/>
                <a:stCxn id="211" idx="4"/>
                <a:endCxn id="213" idx="0"/>
              </p:cNvCxnSpPr>
              <p:nvPr/>
            </p:nvCxnSpPr>
            <p:spPr>
              <a:xfrm>
                <a:off x="2397729" y="2519772"/>
                <a:ext cx="0" cy="33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F7DA216-4CBA-402C-B777-98A9F8E79CD8}"/>
                  </a:ext>
                </a:extLst>
              </p:cNvPr>
              <p:cNvCxnSpPr>
                <a:cxnSpLocks/>
                <a:stCxn id="131" idx="4"/>
                <a:endCxn id="212" idx="0"/>
              </p:cNvCxnSpPr>
              <p:nvPr/>
            </p:nvCxnSpPr>
            <p:spPr>
              <a:xfrm>
                <a:off x="1841089" y="1118947"/>
                <a:ext cx="556640"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3A99218B-25B0-4389-B3C8-A2A92CFA6BBE}"/>
                  </a:ext>
                </a:extLst>
              </p:cNvPr>
              <p:cNvCxnSpPr>
                <a:cxnSpLocks/>
                <a:stCxn id="128" idx="4"/>
                <a:endCxn id="129" idx="0"/>
              </p:cNvCxnSpPr>
              <p:nvPr/>
            </p:nvCxnSpPr>
            <p:spPr>
              <a:xfrm>
                <a:off x="3810030" y="1118947"/>
                <a:ext cx="6625"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51B8FF5-4ED6-49DA-8545-6EFA0E7923CB}"/>
                  </a:ext>
                </a:extLst>
              </p:cNvPr>
              <p:cNvCxnSpPr>
                <a:cxnSpLocks/>
                <a:stCxn id="129" idx="4"/>
                <a:endCxn id="197" idx="0"/>
              </p:cNvCxnSpPr>
              <p:nvPr/>
            </p:nvCxnSpPr>
            <p:spPr>
              <a:xfrm flipH="1">
                <a:off x="3495090" y="1831251"/>
                <a:ext cx="321565" cy="3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07628B20-2F02-43D3-84FB-7045739CC8E5}"/>
                  </a:ext>
                </a:extLst>
              </p:cNvPr>
              <p:cNvCxnSpPr>
                <a:cxnSpLocks/>
                <a:stCxn id="129" idx="4"/>
              </p:cNvCxnSpPr>
              <p:nvPr/>
            </p:nvCxnSpPr>
            <p:spPr>
              <a:xfrm>
                <a:off x="3816655" y="1831251"/>
                <a:ext cx="384191" cy="3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D261F1AB-542F-4B2C-992B-DF10D80813A1}"/>
                  </a:ext>
                </a:extLst>
              </p:cNvPr>
              <p:cNvGrpSpPr/>
              <p:nvPr/>
            </p:nvGrpSpPr>
            <p:grpSpPr>
              <a:xfrm>
                <a:off x="3304590" y="2136448"/>
                <a:ext cx="400244" cy="4416752"/>
                <a:chOff x="4091085" y="2136448"/>
                <a:chExt cx="400244" cy="4416752"/>
              </a:xfrm>
            </p:grpSpPr>
            <p:grpSp>
              <p:nvGrpSpPr>
                <p:cNvPr id="190" name="Group 189">
                  <a:extLst>
                    <a:ext uri="{FF2B5EF4-FFF2-40B4-BE49-F238E27FC236}">
                      <a16:creationId xmlns:a16="http://schemas.microsoft.com/office/drawing/2014/main" id="{065095D2-B773-44B7-AC85-CCF2D12FA5DA}"/>
                    </a:ext>
                  </a:extLst>
                </p:cNvPr>
                <p:cNvGrpSpPr/>
                <p:nvPr/>
              </p:nvGrpSpPr>
              <p:grpSpPr>
                <a:xfrm>
                  <a:off x="4091085" y="2136448"/>
                  <a:ext cx="400244" cy="4416752"/>
                  <a:chOff x="4902232" y="495362"/>
                  <a:chExt cx="400244" cy="4416752"/>
                </a:xfrm>
              </p:grpSpPr>
              <p:sp>
                <p:nvSpPr>
                  <p:cNvPr id="197" name="Oval 196">
                    <a:extLst>
                      <a:ext uri="{FF2B5EF4-FFF2-40B4-BE49-F238E27FC236}">
                        <a16:creationId xmlns:a16="http://schemas.microsoft.com/office/drawing/2014/main" id="{96985EE0-152A-4113-B707-A34D81944EB4}"/>
                      </a:ext>
                    </a:extLst>
                  </p:cNvPr>
                  <p:cNvSpPr/>
                  <p:nvPr/>
                </p:nvSpPr>
                <p:spPr>
                  <a:xfrm>
                    <a:off x="4902232" y="49536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endParaRPr lang="es-ES" dirty="0">
                      <a:solidFill>
                        <a:schemeClr val="tx1"/>
                      </a:solidFill>
                    </a:endParaRPr>
                  </a:p>
                </p:txBody>
              </p:sp>
              <p:sp>
                <p:nvSpPr>
                  <p:cNvPr id="198" name="Oval 197">
                    <a:extLst>
                      <a:ext uri="{FF2B5EF4-FFF2-40B4-BE49-F238E27FC236}">
                        <a16:creationId xmlns:a16="http://schemas.microsoft.com/office/drawing/2014/main" id="{C936216C-2CEC-45D0-A34D-185D5A7F8C31}"/>
                      </a:ext>
                    </a:extLst>
                  </p:cNvPr>
                  <p:cNvSpPr/>
                  <p:nvPr/>
                </p:nvSpPr>
                <p:spPr>
                  <a:xfrm>
                    <a:off x="4902232" y="189139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199" name="Oval 198">
                    <a:extLst>
                      <a:ext uri="{FF2B5EF4-FFF2-40B4-BE49-F238E27FC236}">
                        <a16:creationId xmlns:a16="http://schemas.microsoft.com/office/drawing/2014/main" id="{0C478BE7-EB49-4188-9E5A-4163F1A65FBD}"/>
                      </a:ext>
                    </a:extLst>
                  </p:cNvPr>
                  <p:cNvSpPr/>
                  <p:nvPr/>
                </p:nvSpPr>
                <p:spPr>
                  <a:xfrm>
                    <a:off x="4917092" y="260848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200" name="Oval 199">
                    <a:extLst>
                      <a:ext uri="{FF2B5EF4-FFF2-40B4-BE49-F238E27FC236}">
                        <a16:creationId xmlns:a16="http://schemas.microsoft.com/office/drawing/2014/main" id="{8EAA32CB-71EC-46F6-8904-D04383A3925A}"/>
                      </a:ext>
                    </a:extLst>
                  </p:cNvPr>
                  <p:cNvSpPr/>
                  <p:nvPr/>
                </p:nvSpPr>
                <p:spPr>
                  <a:xfrm>
                    <a:off x="4902232" y="118388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201" name="Oval 200">
                    <a:extLst>
                      <a:ext uri="{FF2B5EF4-FFF2-40B4-BE49-F238E27FC236}">
                        <a16:creationId xmlns:a16="http://schemas.microsoft.com/office/drawing/2014/main" id="{278EC3B8-3FF8-425C-B5E1-71F37651FA21}"/>
                      </a:ext>
                    </a:extLst>
                  </p:cNvPr>
                  <p:cNvSpPr/>
                  <p:nvPr/>
                </p:nvSpPr>
                <p:spPr>
                  <a:xfrm>
                    <a:off x="4917092" y="389708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202" name="Oval 201">
                    <a:extLst>
                      <a:ext uri="{FF2B5EF4-FFF2-40B4-BE49-F238E27FC236}">
                        <a16:creationId xmlns:a16="http://schemas.microsoft.com/office/drawing/2014/main" id="{9AEC2045-9EA3-442B-A1E7-12ACE070F97C}"/>
                      </a:ext>
                    </a:extLst>
                  </p:cNvPr>
                  <p:cNvSpPr/>
                  <p:nvPr/>
                </p:nvSpPr>
                <p:spPr>
                  <a:xfrm>
                    <a:off x="4917092" y="320856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203" name="Oval 202">
                    <a:extLst>
                      <a:ext uri="{FF2B5EF4-FFF2-40B4-BE49-F238E27FC236}">
                        <a16:creationId xmlns:a16="http://schemas.microsoft.com/office/drawing/2014/main" id="{83283946-D348-40CB-AF41-678659678D78}"/>
                      </a:ext>
                    </a:extLst>
                  </p:cNvPr>
                  <p:cNvSpPr/>
                  <p:nvPr/>
                </p:nvSpPr>
                <p:spPr>
                  <a:xfrm>
                    <a:off x="4921476" y="4531114"/>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191" name="Straight Arrow Connector 190">
                  <a:extLst>
                    <a:ext uri="{FF2B5EF4-FFF2-40B4-BE49-F238E27FC236}">
                      <a16:creationId xmlns:a16="http://schemas.microsoft.com/office/drawing/2014/main" id="{28C1C804-E9E5-462E-8F5B-FB9F0EF4CCAD}"/>
                    </a:ext>
                  </a:extLst>
                </p:cNvPr>
                <p:cNvCxnSpPr>
                  <a:cxnSpLocks/>
                  <a:stCxn id="197" idx="4"/>
                  <a:endCxn id="200" idx="0"/>
                </p:cNvCxnSpPr>
                <p:nvPr/>
              </p:nvCxnSpPr>
              <p:spPr>
                <a:xfrm>
                  <a:off x="4281585" y="2517448"/>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FDAAB094-92F5-4C61-A612-06316B5049F9}"/>
                    </a:ext>
                  </a:extLst>
                </p:cNvPr>
                <p:cNvCxnSpPr>
                  <a:cxnSpLocks/>
                  <a:stCxn id="200" idx="4"/>
                  <a:endCxn id="198" idx="0"/>
                </p:cNvCxnSpPr>
                <p:nvPr/>
              </p:nvCxnSpPr>
              <p:spPr>
                <a:xfrm>
                  <a:off x="4281585" y="3205969"/>
                  <a:ext cx="0" cy="32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88E02074-91ED-45AA-95F1-90582513C365}"/>
                    </a:ext>
                  </a:extLst>
                </p:cNvPr>
                <p:cNvCxnSpPr>
                  <a:cxnSpLocks/>
                  <a:stCxn id="198" idx="4"/>
                  <a:endCxn id="199" idx="0"/>
                </p:cNvCxnSpPr>
                <p:nvPr/>
              </p:nvCxnSpPr>
              <p:spPr>
                <a:xfrm>
                  <a:off x="4281585" y="3913478"/>
                  <a:ext cx="14860" cy="33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3F0F7FD4-9859-4BA7-89F8-41EACC28878D}"/>
                    </a:ext>
                  </a:extLst>
                </p:cNvPr>
                <p:cNvCxnSpPr>
                  <a:cxnSpLocks/>
                  <a:stCxn id="199" idx="4"/>
                  <a:endCxn id="202" idx="0"/>
                </p:cNvCxnSpPr>
                <p:nvPr/>
              </p:nvCxnSpPr>
              <p:spPr>
                <a:xfrm>
                  <a:off x="4296445" y="4630574"/>
                  <a:ext cx="0" cy="21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526DED48-0D11-46E2-B7F0-8B8B10822D52}"/>
                    </a:ext>
                  </a:extLst>
                </p:cNvPr>
                <p:cNvCxnSpPr>
                  <a:cxnSpLocks/>
                  <a:stCxn id="202" idx="4"/>
                  <a:endCxn id="201" idx="0"/>
                </p:cNvCxnSpPr>
                <p:nvPr/>
              </p:nvCxnSpPr>
              <p:spPr>
                <a:xfrm>
                  <a:off x="4296445" y="5230650"/>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ED1714F6-A3B1-4896-8C54-1AA26F1698F3}"/>
                    </a:ext>
                  </a:extLst>
                </p:cNvPr>
                <p:cNvCxnSpPr>
                  <a:cxnSpLocks/>
                  <a:stCxn id="201" idx="4"/>
                  <a:endCxn id="203" idx="0"/>
                </p:cNvCxnSpPr>
                <p:nvPr/>
              </p:nvCxnSpPr>
              <p:spPr>
                <a:xfrm>
                  <a:off x="4296445" y="5919171"/>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13B0FDA7-8016-4283-AFDA-C0732DB6E909}"/>
                  </a:ext>
                </a:extLst>
              </p:cNvPr>
              <p:cNvGrpSpPr/>
              <p:nvPr/>
            </p:nvGrpSpPr>
            <p:grpSpPr>
              <a:xfrm>
                <a:off x="5124465" y="749547"/>
                <a:ext cx="400244" cy="4416752"/>
                <a:chOff x="4091085" y="2136448"/>
                <a:chExt cx="400244" cy="4416752"/>
              </a:xfrm>
            </p:grpSpPr>
            <p:grpSp>
              <p:nvGrpSpPr>
                <p:cNvPr id="176" name="Group 175">
                  <a:extLst>
                    <a:ext uri="{FF2B5EF4-FFF2-40B4-BE49-F238E27FC236}">
                      <a16:creationId xmlns:a16="http://schemas.microsoft.com/office/drawing/2014/main" id="{79F4A209-2747-4D18-B1D2-2BE028E8A745}"/>
                    </a:ext>
                  </a:extLst>
                </p:cNvPr>
                <p:cNvGrpSpPr/>
                <p:nvPr/>
              </p:nvGrpSpPr>
              <p:grpSpPr>
                <a:xfrm>
                  <a:off x="4091085" y="2136448"/>
                  <a:ext cx="400244" cy="4416752"/>
                  <a:chOff x="4902232" y="495362"/>
                  <a:chExt cx="400244" cy="4416752"/>
                </a:xfrm>
              </p:grpSpPr>
              <p:sp>
                <p:nvSpPr>
                  <p:cNvPr id="183" name="Oval 182">
                    <a:extLst>
                      <a:ext uri="{FF2B5EF4-FFF2-40B4-BE49-F238E27FC236}">
                        <a16:creationId xmlns:a16="http://schemas.microsoft.com/office/drawing/2014/main" id="{06C18748-7B21-486E-A53D-DBA17D3B207B}"/>
                      </a:ext>
                    </a:extLst>
                  </p:cNvPr>
                  <p:cNvSpPr/>
                  <p:nvPr/>
                </p:nvSpPr>
                <p:spPr>
                  <a:xfrm>
                    <a:off x="4902232" y="49536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endParaRPr lang="es-ES" dirty="0">
                      <a:solidFill>
                        <a:schemeClr val="tx1"/>
                      </a:solidFill>
                    </a:endParaRPr>
                  </a:p>
                </p:txBody>
              </p:sp>
              <p:sp>
                <p:nvSpPr>
                  <p:cNvPr id="184" name="Oval 183">
                    <a:extLst>
                      <a:ext uri="{FF2B5EF4-FFF2-40B4-BE49-F238E27FC236}">
                        <a16:creationId xmlns:a16="http://schemas.microsoft.com/office/drawing/2014/main" id="{E2313915-0AAB-4E11-B4AD-C3AD0413DAAE}"/>
                      </a:ext>
                    </a:extLst>
                  </p:cNvPr>
                  <p:cNvSpPr/>
                  <p:nvPr/>
                </p:nvSpPr>
                <p:spPr>
                  <a:xfrm>
                    <a:off x="4902232" y="189139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185" name="Oval 184">
                    <a:extLst>
                      <a:ext uri="{FF2B5EF4-FFF2-40B4-BE49-F238E27FC236}">
                        <a16:creationId xmlns:a16="http://schemas.microsoft.com/office/drawing/2014/main" id="{BA355DAA-F622-438C-973D-2EB609DD7665}"/>
                      </a:ext>
                    </a:extLst>
                  </p:cNvPr>
                  <p:cNvSpPr/>
                  <p:nvPr/>
                </p:nvSpPr>
                <p:spPr>
                  <a:xfrm>
                    <a:off x="4917092" y="260848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186" name="Oval 185">
                    <a:extLst>
                      <a:ext uri="{FF2B5EF4-FFF2-40B4-BE49-F238E27FC236}">
                        <a16:creationId xmlns:a16="http://schemas.microsoft.com/office/drawing/2014/main" id="{9E70E0CE-73F6-47EA-A46E-BE14EFCF8DBA}"/>
                      </a:ext>
                    </a:extLst>
                  </p:cNvPr>
                  <p:cNvSpPr/>
                  <p:nvPr/>
                </p:nvSpPr>
                <p:spPr>
                  <a:xfrm>
                    <a:off x="4902232" y="118388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187" name="Oval 186">
                    <a:extLst>
                      <a:ext uri="{FF2B5EF4-FFF2-40B4-BE49-F238E27FC236}">
                        <a16:creationId xmlns:a16="http://schemas.microsoft.com/office/drawing/2014/main" id="{876D914B-AEC4-494E-B962-C6A3716011F4}"/>
                      </a:ext>
                    </a:extLst>
                  </p:cNvPr>
                  <p:cNvSpPr/>
                  <p:nvPr/>
                </p:nvSpPr>
                <p:spPr>
                  <a:xfrm>
                    <a:off x="4917092" y="389708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188" name="Oval 187">
                    <a:extLst>
                      <a:ext uri="{FF2B5EF4-FFF2-40B4-BE49-F238E27FC236}">
                        <a16:creationId xmlns:a16="http://schemas.microsoft.com/office/drawing/2014/main" id="{47E3AEB8-3F3B-412F-A534-5F86A27A6CB3}"/>
                      </a:ext>
                    </a:extLst>
                  </p:cNvPr>
                  <p:cNvSpPr/>
                  <p:nvPr/>
                </p:nvSpPr>
                <p:spPr>
                  <a:xfrm>
                    <a:off x="4917092" y="320856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189" name="Oval 188">
                    <a:extLst>
                      <a:ext uri="{FF2B5EF4-FFF2-40B4-BE49-F238E27FC236}">
                        <a16:creationId xmlns:a16="http://schemas.microsoft.com/office/drawing/2014/main" id="{781129BD-CE51-4C83-939D-8086F4F8586C}"/>
                      </a:ext>
                    </a:extLst>
                  </p:cNvPr>
                  <p:cNvSpPr/>
                  <p:nvPr/>
                </p:nvSpPr>
                <p:spPr>
                  <a:xfrm>
                    <a:off x="4921476" y="4531114"/>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177" name="Straight Arrow Connector 176">
                  <a:extLst>
                    <a:ext uri="{FF2B5EF4-FFF2-40B4-BE49-F238E27FC236}">
                      <a16:creationId xmlns:a16="http://schemas.microsoft.com/office/drawing/2014/main" id="{E04650A8-137C-4ED1-8FCB-E2764B050D1D}"/>
                    </a:ext>
                  </a:extLst>
                </p:cNvPr>
                <p:cNvCxnSpPr>
                  <a:cxnSpLocks/>
                  <a:stCxn id="183" idx="4"/>
                  <a:endCxn id="186" idx="0"/>
                </p:cNvCxnSpPr>
                <p:nvPr/>
              </p:nvCxnSpPr>
              <p:spPr>
                <a:xfrm>
                  <a:off x="4281585" y="2517448"/>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7BAB0F78-5FBD-44B0-8579-050A0378292C}"/>
                    </a:ext>
                  </a:extLst>
                </p:cNvPr>
                <p:cNvCxnSpPr>
                  <a:cxnSpLocks/>
                  <a:stCxn id="186" idx="4"/>
                  <a:endCxn id="184" idx="0"/>
                </p:cNvCxnSpPr>
                <p:nvPr/>
              </p:nvCxnSpPr>
              <p:spPr>
                <a:xfrm>
                  <a:off x="4281585" y="3205969"/>
                  <a:ext cx="0" cy="32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D27542F8-2948-451C-A491-39348E7C467E}"/>
                    </a:ext>
                  </a:extLst>
                </p:cNvPr>
                <p:cNvCxnSpPr>
                  <a:cxnSpLocks/>
                  <a:stCxn id="184" idx="4"/>
                  <a:endCxn id="185" idx="0"/>
                </p:cNvCxnSpPr>
                <p:nvPr/>
              </p:nvCxnSpPr>
              <p:spPr>
                <a:xfrm>
                  <a:off x="4281585" y="3913478"/>
                  <a:ext cx="14860" cy="33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13903351-1917-4036-9737-61B634C39909}"/>
                    </a:ext>
                  </a:extLst>
                </p:cNvPr>
                <p:cNvCxnSpPr>
                  <a:cxnSpLocks/>
                  <a:stCxn id="185" idx="4"/>
                  <a:endCxn id="188" idx="0"/>
                </p:cNvCxnSpPr>
                <p:nvPr/>
              </p:nvCxnSpPr>
              <p:spPr>
                <a:xfrm>
                  <a:off x="4296445" y="4630574"/>
                  <a:ext cx="0" cy="21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0A5767C-D332-4C95-8E29-EF080481277E}"/>
                    </a:ext>
                  </a:extLst>
                </p:cNvPr>
                <p:cNvCxnSpPr>
                  <a:cxnSpLocks/>
                  <a:stCxn id="188" idx="4"/>
                  <a:endCxn id="187" idx="0"/>
                </p:cNvCxnSpPr>
                <p:nvPr/>
              </p:nvCxnSpPr>
              <p:spPr>
                <a:xfrm>
                  <a:off x="4296445" y="5230650"/>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DA3C6F26-31B8-4B0D-934B-1A7CB4A17F09}"/>
                    </a:ext>
                  </a:extLst>
                </p:cNvPr>
                <p:cNvCxnSpPr>
                  <a:cxnSpLocks/>
                  <a:stCxn id="187" idx="4"/>
                  <a:endCxn id="189" idx="0"/>
                </p:cNvCxnSpPr>
                <p:nvPr/>
              </p:nvCxnSpPr>
              <p:spPr>
                <a:xfrm>
                  <a:off x="4296445" y="5919171"/>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5" name="Group 154">
                <a:extLst>
                  <a:ext uri="{FF2B5EF4-FFF2-40B4-BE49-F238E27FC236}">
                    <a16:creationId xmlns:a16="http://schemas.microsoft.com/office/drawing/2014/main" id="{15C217E6-3F28-46C4-911D-13F77DAB5AD0}"/>
                  </a:ext>
                </a:extLst>
              </p:cNvPr>
              <p:cNvGrpSpPr/>
              <p:nvPr/>
            </p:nvGrpSpPr>
            <p:grpSpPr>
              <a:xfrm>
                <a:off x="6248400" y="737947"/>
                <a:ext cx="381000" cy="1785194"/>
                <a:chOff x="7908638" y="1932372"/>
                <a:chExt cx="381000" cy="1785194"/>
              </a:xfrm>
            </p:grpSpPr>
            <p:grpSp>
              <p:nvGrpSpPr>
                <p:cNvPr id="170" name="Group 169">
                  <a:extLst>
                    <a:ext uri="{FF2B5EF4-FFF2-40B4-BE49-F238E27FC236}">
                      <a16:creationId xmlns:a16="http://schemas.microsoft.com/office/drawing/2014/main" id="{F10F97E5-3904-434C-8EC0-B56549514E93}"/>
                    </a:ext>
                  </a:extLst>
                </p:cNvPr>
                <p:cNvGrpSpPr/>
                <p:nvPr/>
              </p:nvGrpSpPr>
              <p:grpSpPr>
                <a:xfrm>
                  <a:off x="7908638" y="1932372"/>
                  <a:ext cx="381000" cy="1785194"/>
                  <a:chOff x="7129036" y="1042882"/>
                  <a:chExt cx="381000" cy="1785194"/>
                </a:xfrm>
              </p:grpSpPr>
              <p:sp>
                <p:nvSpPr>
                  <p:cNvPr id="173" name="Oval 172">
                    <a:extLst>
                      <a:ext uri="{FF2B5EF4-FFF2-40B4-BE49-F238E27FC236}">
                        <a16:creationId xmlns:a16="http://schemas.microsoft.com/office/drawing/2014/main" id="{7B284D45-A1B0-4927-B614-E188869C487D}"/>
                      </a:ext>
                    </a:extLst>
                  </p:cNvPr>
                  <p:cNvSpPr/>
                  <p:nvPr/>
                </p:nvSpPr>
                <p:spPr>
                  <a:xfrm>
                    <a:off x="7129036" y="173140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174" name="Oval 173">
                    <a:extLst>
                      <a:ext uri="{FF2B5EF4-FFF2-40B4-BE49-F238E27FC236}">
                        <a16:creationId xmlns:a16="http://schemas.microsoft.com/office/drawing/2014/main" id="{707B72D5-8940-4E8F-8A39-A0ED6562F93C}"/>
                      </a:ext>
                    </a:extLst>
                  </p:cNvPr>
                  <p:cNvSpPr/>
                  <p:nvPr/>
                </p:nvSpPr>
                <p:spPr>
                  <a:xfrm>
                    <a:off x="7129036" y="104288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175" name="Oval 174">
                    <a:extLst>
                      <a:ext uri="{FF2B5EF4-FFF2-40B4-BE49-F238E27FC236}">
                        <a16:creationId xmlns:a16="http://schemas.microsoft.com/office/drawing/2014/main" id="{ABE264CF-2CD1-4D30-AE0E-4C2FC2230C40}"/>
                      </a:ext>
                    </a:extLst>
                  </p:cNvPr>
                  <p:cNvSpPr/>
                  <p:nvPr/>
                </p:nvSpPr>
                <p:spPr>
                  <a:xfrm>
                    <a:off x="7129036" y="2447076"/>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171" name="Straight Arrow Connector 170">
                  <a:extLst>
                    <a:ext uri="{FF2B5EF4-FFF2-40B4-BE49-F238E27FC236}">
                      <a16:creationId xmlns:a16="http://schemas.microsoft.com/office/drawing/2014/main" id="{298A9DF1-36C7-475D-B3DA-D191FCFB66F1}"/>
                    </a:ext>
                  </a:extLst>
                </p:cNvPr>
                <p:cNvCxnSpPr>
                  <a:cxnSpLocks/>
                  <a:stCxn id="174" idx="4"/>
                  <a:endCxn id="173" idx="0"/>
                </p:cNvCxnSpPr>
                <p:nvPr/>
              </p:nvCxnSpPr>
              <p:spPr>
                <a:xfrm>
                  <a:off x="8099138" y="2313372"/>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D690F1DC-D6C9-4D1A-A8CF-60011B96056B}"/>
                    </a:ext>
                  </a:extLst>
                </p:cNvPr>
                <p:cNvCxnSpPr>
                  <a:cxnSpLocks/>
                  <a:stCxn id="173" idx="4"/>
                  <a:endCxn id="175" idx="0"/>
                </p:cNvCxnSpPr>
                <p:nvPr/>
              </p:nvCxnSpPr>
              <p:spPr>
                <a:xfrm>
                  <a:off x="8099138" y="3001893"/>
                  <a:ext cx="0" cy="33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07249505-28CB-49DF-951B-DF8D4CED2A73}"/>
                  </a:ext>
                </a:extLst>
              </p:cNvPr>
              <p:cNvGrpSpPr/>
              <p:nvPr/>
            </p:nvGrpSpPr>
            <p:grpSpPr>
              <a:xfrm>
                <a:off x="4023110" y="2142141"/>
                <a:ext cx="381000" cy="1785194"/>
                <a:chOff x="7908638" y="1932372"/>
                <a:chExt cx="381000" cy="1785194"/>
              </a:xfrm>
            </p:grpSpPr>
            <p:grpSp>
              <p:nvGrpSpPr>
                <p:cNvPr id="164" name="Group 163">
                  <a:extLst>
                    <a:ext uri="{FF2B5EF4-FFF2-40B4-BE49-F238E27FC236}">
                      <a16:creationId xmlns:a16="http://schemas.microsoft.com/office/drawing/2014/main" id="{B5B25E5B-BDE4-46BD-AA22-02071897D416}"/>
                    </a:ext>
                  </a:extLst>
                </p:cNvPr>
                <p:cNvGrpSpPr/>
                <p:nvPr/>
              </p:nvGrpSpPr>
              <p:grpSpPr>
                <a:xfrm>
                  <a:off x="7908638" y="1932372"/>
                  <a:ext cx="381000" cy="1785194"/>
                  <a:chOff x="7129036" y="1042882"/>
                  <a:chExt cx="381000" cy="1785194"/>
                </a:xfrm>
              </p:grpSpPr>
              <p:sp>
                <p:nvSpPr>
                  <p:cNvPr id="167" name="Oval 166">
                    <a:extLst>
                      <a:ext uri="{FF2B5EF4-FFF2-40B4-BE49-F238E27FC236}">
                        <a16:creationId xmlns:a16="http://schemas.microsoft.com/office/drawing/2014/main" id="{3A29AC54-F8AC-4997-B306-4911222B0BBA}"/>
                      </a:ext>
                    </a:extLst>
                  </p:cNvPr>
                  <p:cNvSpPr/>
                  <p:nvPr/>
                </p:nvSpPr>
                <p:spPr>
                  <a:xfrm>
                    <a:off x="7129036" y="173140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168" name="Oval 167">
                    <a:extLst>
                      <a:ext uri="{FF2B5EF4-FFF2-40B4-BE49-F238E27FC236}">
                        <a16:creationId xmlns:a16="http://schemas.microsoft.com/office/drawing/2014/main" id="{84D305DE-8641-434D-9B56-A103F4B4A62C}"/>
                      </a:ext>
                    </a:extLst>
                  </p:cNvPr>
                  <p:cNvSpPr/>
                  <p:nvPr/>
                </p:nvSpPr>
                <p:spPr>
                  <a:xfrm>
                    <a:off x="7129036" y="104288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169" name="Oval 168">
                    <a:extLst>
                      <a:ext uri="{FF2B5EF4-FFF2-40B4-BE49-F238E27FC236}">
                        <a16:creationId xmlns:a16="http://schemas.microsoft.com/office/drawing/2014/main" id="{5006C5B8-7F4D-4A20-A7B3-0E44EAFD5AA8}"/>
                      </a:ext>
                    </a:extLst>
                  </p:cNvPr>
                  <p:cNvSpPr/>
                  <p:nvPr/>
                </p:nvSpPr>
                <p:spPr>
                  <a:xfrm>
                    <a:off x="7129036" y="2447076"/>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165" name="Straight Arrow Connector 164">
                  <a:extLst>
                    <a:ext uri="{FF2B5EF4-FFF2-40B4-BE49-F238E27FC236}">
                      <a16:creationId xmlns:a16="http://schemas.microsoft.com/office/drawing/2014/main" id="{B463EC8F-FD08-4530-AAA4-EE3B6E0D4FF9}"/>
                    </a:ext>
                  </a:extLst>
                </p:cNvPr>
                <p:cNvCxnSpPr>
                  <a:cxnSpLocks/>
                  <a:stCxn id="168" idx="4"/>
                  <a:endCxn id="167" idx="0"/>
                </p:cNvCxnSpPr>
                <p:nvPr/>
              </p:nvCxnSpPr>
              <p:spPr>
                <a:xfrm>
                  <a:off x="8099138" y="2313372"/>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107EA526-0D8D-4CAF-9E2C-708068D72556}"/>
                    </a:ext>
                  </a:extLst>
                </p:cNvPr>
                <p:cNvCxnSpPr>
                  <a:cxnSpLocks/>
                  <a:stCxn id="167" idx="4"/>
                  <a:endCxn id="169" idx="0"/>
                </p:cNvCxnSpPr>
                <p:nvPr/>
              </p:nvCxnSpPr>
              <p:spPr>
                <a:xfrm>
                  <a:off x="8099138" y="3001893"/>
                  <a:ext cx="0" cy="33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7" name="Straight Arrow Connector 156">
                <a:extLst>
                  <a:ext uri="{FF2B5EF4-FFF2-40B4-BE49-F238E27FC236}">
                    <a16:creationId xmlns:a16="http://schemas.microsoft.com/office/drawing/2014/main" id="{DAB904A5-4571-4EF6-BF10-8C42ABC53D4D}"/>
                  </a:ext>
                </a:extLst>
              </p:cNvPr>
              <p:cNvCxnSpPr>
                <a:cxnSpLocks/>
                <a:stCxn id="126" idx="4"/>
                <a:endCxn id="221" idx="0"/>
              </p:cNvCxnSpPr>
              <p:nvPr/>
            </p:nvCxnSpPr>
            <p:spPr>
              <a:xfrm flipH="1">
                <a:off x="195627" y="309072"/>
                <a:ext cx="3123823" cy="4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E98AE7C-829A-4F36-93FD-7979EB50382D}"/>
                  </a:ext>
                </a:extLst>
              </p:cNvPr>
              <p:cNvCxnSpPr>
                <a:cxnSpLocks/>
                <a:stCxn id="126" idx="4"/>
              </p:cNvCxnSpPr>
              <p:nvPr/>
            </p:nvCxnSpPr>
            <p:spPr>
              <a:xfrm flipH="1">
                <a:off x="1850342" y="309072"/>
                <a:ext cx="1469108" cy="456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68DA67B-F47F-4589-A2B8-4C25684507F5}"/>
                  </a:ext>
                </a:extLst>
              </p:cNvPr>
              <p:cNvCxnSpPr>
                <a:cxnSpLocks/>
                <a:stCxn id="126" idx="4"/>
                <a:endCxn id="128" idx="0"/>
              </p:cNvCxnSpPr>
              <p:nvPr/>
            </p:nvCxnSpPr>
            <p:spPr>
              <a:xfrm>
                <a:off x="3319450" y="309072"/>
                <a:ext cx="490580" cy="4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FD6E5550-9AFF-412E-A238-92F21E4FB480}"/>
                  </a:ext>
                </a:extLst>
              </p:cNvPr>
              <p:cNvCxnSpPr>
                <a:cxnSpLocks/>
                <a:stCxn id="126" idx="4"/>
                <a:endCxn id="183" idx="0"/>
              </p:cNvCxnSpPr>
              <p:nvPr/>
            </p:nvCxnSpPr>
            <p:spPr>
              <a:xfrm>
                <a:off x="3319450" y="309072"/>
                <a:ext cx="1995515" cy="440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3026E854-E3AD-420E-A2CF-29CA4511DFE7}"/>
                  </a:ext>
                </a:extLst>
              </p:cNvPr>
              <p:cNvCxnSpPr>
                <a:cxnSpLocks/>
                <a:stCxn id="126" idx="4"/>
                <a:endCxn id="174" idx="0"/>
              </p:cNvCxnSpPr>
              <p:nvPr/>
            </p:nvCxnSpPr>
            <p:spPr>
              <a:xfrm>
                <a:off x="3319450" y="309072"/>
                <a:ext cx="3119450" cy="4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56140DAD-E03C-44C4-9734-6E74F80FA097}"/>
                  </a:ext>
                </a:extLst>
              </p:cNvPr>
              <p:cNvSpPr/>
              <p:nvPr/>
            </p:nvSpPr>
            <p:spPr>
              <a:xfrm>
                <a:off x="6902906" y="559047"/>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cxnSp>
            <p:nvCxnSpPr>
              <p:cNvPr id="163" name="Straight Arrow Connector 162">
                <a:extLst>
                  <a:ext uri="{FF2B5EF4-FFF2-40B4-BE49-F238E27FC236}">
                    <a16:creationId xmlns:a16="http://schemas.microsoft.com/office/drawing/2014/main" id="{8FB8077A-D4C4-4D71-9735-3DAADF5BF3E0}"/>
                  </a:ext>
                </a:extLst>
              </p:cNvPr>
              <p:cNvCxnSpPr>
                <a:cxnSpLocks/>
                <a:stCxn id="126" idx="4"/>
                <a:endCxn id="162" idx="0"/>
              </p:cNvCxnSpPr>
              <p:nvPr/>
            </p:nvCxnSpPr>
            <p:spPr>
              <a:xfrm>
                <a:off x="3319450" y="309072"/>
                <a:ext cx="3773956" cy="24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80640168"/>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Árbol</a:t>
            </a:r>
            <a:r>
              <a:rPr lang="en-US" dirty="0"/>
              <a:t> de </a:t>
            </a:r>
            <a:r>
              <a:rPr lang="en-US" dirty="0" err="1"/>
              <a:t>sufijos</a:t>
            </a:r>
            <a:endParaRPr lang="en-US" dirty="0"/>
          </a:p>
        </p:txBody>
      </p:sp>
      <p:sp>
        <p:nvSpPr>
          <p:cNvPr id="3" name="Content Placeholder 2"/>
          <p:cNvSpPr>
            <a:spLocks noGrp="1"/>
          </p:cNvSpPr>
          <p:nvPr>
            <p:ph idx="1"/>
          </p:nvPr>
        </p:nvSpPr>
        <p:spPr/>
        <p:txBody>
          <a:bodyPr/>
          <a:lstStyle/>
          <a:p>
            <a:r>
              <a:rPr lang="en-US" dirty="0" err="1"/>
              <a:t>Buscar</a:t>
            </a:r>
            <a:r>
              <a:rPr lang="en-US" dirty="0"/>
              <a:t> un </a:t>
            </a:r>
            <a:r>
              <a:rPr lang="en-US" dirty="0" err="1"/>
              <a:t>cierto</a:t>
            </a:r>
            <a:r>
              <a:rPr lang="en-US" dirty="0"/>
              <a:t> </a:t>
            </a:r>
            <a:r>
              <a:rPr lang="en-US" dirty="0" err="1"/>
              <a:t>patrón</a:t>
            </a:r>
            <a:endParaRPr lang="en-US" dirty="0"/>
          </a:p>
          <a:p>
            <a:pPr lvl="1"/>
            <a:r>
              <a:rPr lang="en-US" dirty="0"/>
              <a:t>“mi”</a:t>
            </a:r>
          </a:p>
          <a:p>
            <a:pPr lvl="1"/>
            <a:r>
              <a:rPr lang="en-US" dirty="0"/>
              <a:t>“men”</a:t>
            </a:r>
          </a:p>
          <a:p>
            <a:r>
              <a:rPr lang="en-US" dirty="0" err="1"/>
              <a:t>Indicar</a:t>
            </a:r>
            <a:r>
              <a:rPr lang="en-US" dirty="0"/>
              <a:t> </a:t>
            </a:r>
            <a:r>
              <a:rPr lang="en-US" dirty="0" err="1"/>
              <a:t>dónde</a:t>
            </a:r>
            <a:r>
              <a:rPr lang="en-US" dirty="0"/>
              <a:t> (</a:t>
            </a:r>
            <a:r>
              <a:rPr lang="en-US" dirty="0" err="1"/>
              <a:t>en</a:t>
            </a:r>
            <a:r>
              <a:rPr lang="en-US" dirty="0"/>
              <a:t> el </a:t>
            </a:r>
            <a:r>
              <a:rPr lang="en-US" dirty="0" err="1"/>
              <a:t>texto</a:t>
            </a:r>
            <a:r>
              <a:rPr lang="en-US" dirty="0"/>
              <a:t>) se </a:t>
            </a:r>
            <a:r>
              <a:rPr lang="en-US" dirty="0" err="1"/>
              <a:t>encuentra</a:t>
            </a:r>
            <a:r>
              <a:rPr lang="en-US" dirty="0"/>
              <a:t> un </a:t>
            </a:r>
            <a:r>
              <a:rPr lang="en-US" dirty="0" err="1"/>
              <a:t>cierto</a:t>
            </a:r>
            <a:r>
              <a:rPr lang="en-US" dirty="0"/>
              <a:t> </a:t>
            </a:r>
            <a:r>
              <a:rPr lang="en-US" dirty="0" err="1"/>
              <a:t>patrón</a:t>
            </a:r>
            <a:endParaRPr lang="en-US" dirty="0"/>
          </a:p>
          <a:p>
            <a:pPr lvl="1"/>
            <a:r>
              <a:rPr lang="en-US" dirty="0" err="1"/>
              <a:t>Probar</a:t>
            </a:r>
            <a:r>
              <a:rPr lang="en-US" dirty="0"/>
              <a:t> con “</a:t>
            </a:r>
            <a:r>
              <a:rPr lang="en-US" dirty="0" err="1"/>
              <a:t>ize</a:t>
            </a:r>
            <a:r>
              <a:rPr lang="en-US" dirty="0"/>
              <a:t>”</a:t>
            </a:r>
          </a:p>
          <a:p>
            <a:pPr lvl="1"/>
            <a:r>
              <a:rPr lang="en-US" dirty="0" err="1"/>
              <a:t>Probar</a:t>
            </a:r>
            <a:r>
              <a:rPr lang="en-US" dirty="0"/>
              <a:t> con “mi”</a:t>
            </a:r>
          </a:p>
          <a:p>
            <a:endParaRPr lang="en-US" dirty="0"/>
          </a:p>
          <a:p>
            <a:r>
              <a:rPr lang="en-US" dirty="0"/>
              <a:t>¿</a:t>
            </a:r>
            <a:r>
              <a:rPr lang="en-US" dirty="0" err="1"/>
              <a:t>cuántas</a:t>
            </a:r>
            <a:r>
              <a:rPr lang="en-US" dirty="0"/>
              <a:t> </a:t>
            </a:r>
            <a:r>
              <a:rPr lang="en-US" dirty="0" err="1"/>
              <a:t>veces</a:t>
            </a:r>
            <a:r>
              <a:rPr lang="en-US" dirty="0"/>
              <a:t> </a:t>
            </a:r>
            <a:r>
              <a:rPr lang="en-US" dirty="0" err="1"/>
              <a:t>aparece</a:t>
            </a:r>
            <a:r>
              <a:rPr lang="en-US" dirty="0"/>
              <a:t> un </a:t>
            </a:r>
            <a:r>
              <a:rPr lang="en-US" dirty="0" err="1"/>
              <a:t>patrón</a:t>
            </a:r>
            <a:r>
              <a:rPr lang="en-US" dirty="0"/>
              <a:t> </a:t>
            </a:r>
            <a:r>
              <a:rPr lang="en-US" dirty="0" err="1"/>
              <a:t>en</a:t>
            </a:r>
            <a:r>
              <a:rPr lang="en-US" dirty="0"/>
              <a:t> el </a:t>
            </a:r>
            <a:r>
              <a:rPr lang="en-US" dirty="0" err="1"/>
              <a:t>texto</a:t>
            </a:r>
            <a:r>
              <a:rPr lang="en-US" dirty="0"/>
              <a:t>?</a:t>
            </a:r>
          </a:p>
        </p:txBody>
      </p:sp>
      <p:sp>
        <p:nvSpPr>
          <p:cNvPr id="4" name="Footer Placeholder 3"/>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B28C23E-6C31-46B7-AE2F-F4D7188B06FC}" type="slidenum">
              <a:rPr lang="es-ES" smtClean="0">
                <a:solidFill>
                  <a:prstClr val="black">
                    <a:tint val="75000"/>
                  </a:prstClr>
                </a:solidFill>
              </a:rPr>
              <a:pPr/>
              <a:t>81</a:t>
            </a:fld>
            <a:endParaRPr lang="es-ES" dirty="0">
              <a:solidFill>
                <a:prstClr val="black">
                  <a:tint val="75000"/>
                </a:prstClr>
              </a:solidFill>
            </a:endParaRPr>
          </a:p>
        </p:txBody>
      </p:sp>
    </p:spTree>
    <p:extLst>
      <p:ext uri="{BB962C8B-B14F-4D97-AF65-F5344CB8AC3E}">
        <p14:creationId xmlns:p14="http://schemas.microsoft.com/office/powerpoint/2010/main" val="8211565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3B8EA44-4C05-4238-BE94-80B84EFBD4A3}"/>
              </a:ext>
            </a:extLst>
          </p:cNvPr>
          <p:cNvSpPr>
            <a:spLocks noGrp="1"/>
          </p:cNvSpPr>
          <p:nvPr>
            <p:ph type="ftr" sz="quarter" idx="4294967295"/>
          </p:nvPr>
        </p:nvSpPr>
        <p:spPr>
          <a:xfrm>
            <a:off x="0" y="6629400"/>
            <a:ext cx="2895600" cy="228600"/>
          </a:xfrm>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2C1EA6FB-9C54-4087-8D8C-C94EBB353021}"/>
              </a:ext>
            </a:extLst>
          </p:cNvPr>
          <p:cNvSpPr>
            <a:spLocks noGrp="1"/>
          </p:cNvSpPr>
          <p:nvPr>
            <p:ph type="sldNum" sz="quarter" idx="4294967295"/>
          </p:nvPr>
        </p:nvSpPr>
        <p:spPr>
          <a:xfrm>
            <a:off x="7010400" y="6553200"/>
            <a:ext cx="2133600" cy="304800"/>
          </a:xfrm>
        </p:spPr>
        <p:txBody>
          <a:bodyPr/>
          <a:lstStyle/>
          <a:p>
            <a:fld id="{7B28C23E-6C31-46B7-AE2F-F4D7188B06FC}" type="slidenum">
              <a:rPr lang="es-ES" smtClean="0">
                <a:solidFill>
                  <a:prstClr val="black">
                    <a:tint val="75000"/>
                  </a:prstClr>
                </a:solidFill>
              </a:rPr>
              <a:pPr/>
              <a:t>82</a:t>
            </a:fld>
            <a:endParaRPr lang="es-ES" dirty="0">
              <a:solidFill>
                <a:prstClr val="black">
                  <a:tint val="75000"/>
                </a:prstClr>
              </a:solidFill>
            </a:endParaRPr>
          </a:p>
        </p:txBody>
      </p:sp>
      <p:grpSp>
        <p:nvGrpSpPr>
          <p:cNvPr id="125" name="Group 124">
            <a:extLst>
              <a:ext uri="{FF2B5EF4-FFF2-40B4-BE49-F238E27FC236}">
                <a16:creationId xmlns:a16="http://schemas.microsoft.com/office/drawing/2014/main" id="{ED8D136D-EB4E-42FA-8438-5DC87CA42D2A}"/>
              </a:ext>
            </a:extLst>
          </p:cNvPr>
          <p:cNvGrpSpPr/>
          <p:nvPr/>
        </p:nvGrpSpPr>
        <p:grpSpPr>
          <a:xfrm>
            <a:off x="297616" y="1219200"/>
            <a:ext cx="5938473" cy="5334000"/>
            <a:chOff x="5127" y="-71928"/>
            <a:chExt cx="7278779" cy="6625128"/>
          </a:xfrm>
        </p:grpSpPr>
        <p:sp>
          <p:nvSpPr>
            <p:cNvPr id="126" name="Oval 125">
              <a:extLst>
                <a:ext uri="{FF2B5EF4-FFF2-40B4-BE49-F238E27FC236}">
                  <a16:creationId xmlns:a16="http://schemas.microsoft.com/office/drawing/2014/main" id="{AF8577A2-1FCA-4E9C-9172-5850B13C3F97}"/>
                </a:ext>
              </a:extLst>
            </p:cNvPr>
            <p:cNvSpPr/>
            <p:nvPr/>
          </p:nvSpPr>
          <p:spPr>
            <a:xfrm>
              <a:off x="3128950" y="-7192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grpSp>
          <p:nvGrpSpPr>
            <p:cNvPr id="127" name="Group 126">
              <a:extLst>
                <a:ext uri="{FF2B5EF4-FFF2-40B4-BE49-F238E27FC236}">
                  <a16:creationId xmlns:a16="http://schemas.microsoft.com/office/drawing/2014/main" id="{D805ECD9-4008-4169-9D28-C59FB543DDFD}"/>
                </a:ext>
              </a:extLst>
            </p:cNvPr>
            <p:cNvGrpSpPr/>
            <p:nvPr/>
          </p:nvGrpSpPr>
          <p:grpSpPr>
            <a:xfrm>
              <a:off x="5127" y="309072"/>
              <a:ext cx="7278779" cy="6244128"/>
              <a:chOff x="5127" y="309072"/>
              <a:chExt cx="7278779" cy="6244128"/>
            </a:xfrm>
          </p:grpSpPr>
          <p:sp>
            <p:nvSpPr>
              <p:cNvPr id="128" name="Oval 127">
                <a:extLst>
                  <a:ext uri="{FF2B5EF4-FFF2-40B4-BE49-F238E27FC236}">
                    <a16:creationId xmlns:a16="http://schemas.microsoft.com/office/drawing/2014/main" id="{D053CD40-2D53-4B45-9C01-DC346EF7DD04}"/>
                  </a:ext>
                </a:extLst>
              </p:cNvPr>
              <p:cNvSpPr/>
              <p:nvPr/>
            </p:nvSpPr>
            <p:spPr>
              <a:xfrm>
                <a:off x="3619530" y="73794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129" name="Oval 128">
                <a:extLst>
                  <a:ext uri="{FF2B5EF4-FFF2-40B4-BE49-F238E27FC236}">
                    <a16:creationId xmlns:a16="http://schemas.microsoft.com/office/drawing/2014/main" id="{9A0C7096-5DF8-46DA-B5B3-8B28CB28A8C2}"/>
                  </a:ext>
                </a:extLst>
              </p:cNvPr>
              <p:cNvSpPr/>
              <p:nvPr/>
            </p:nvSpPr>
            <p:spPr>
              <a:xfrm>
                <a:off x="3626155" y="1450251"/>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grpSp>
            <p:nvGrpSpPr>
              <p:cNvPr id="130" name="Group 129">
                <a:extLst>
                  <a:ext uri="{FF2B5EF4-FFF2-40B4-BE49-F238E27FC236}">
                    <a16:creationId xmlns:a16="http://schemas.microsoft.com/office/drawing/2014/main" id="{6241FAB8-FA33-4858-97E3-03C04CB61E7E}"/>
                  </a:ext>
                </a:extLst>
              </p:cNvPr>
              <p:cNvGrpSpPr/>
              <p:nvPr/>
            </p:nvGrpSpPr>
            <p:grpSpPr>
              <a:xfrm>
                <a:off x="5127" y="737947"/>
                <a:ext cx="381000" cy="957095"/>
                <a:chOff x="791622" y="737947"/>
                <a:chExt cx="381000" cy="957095"/>
              </a:xfrm>
            </p:grpSpPr>
            <p:grpSp>
              <p:nvGrpSpPr>
                <p:cNvPr id="219" name="Group 218">
                  <a:extLst>
                    <a:ext uri="{FF2B5EF4-FFF2-40B4-BE49-F238E27FC236}">
                      <a16:creationId xmlns:a16="http://schemas.microsoft.com/office/drawing/2014/main" id="{4E7067F8-2302-47DE-A439-377810CEE0EC}"/>
                    </a:ext>
                  </a:extLst>
                </p:cNvPr>
                <p:cNvGrpSpPr/>
                <p:nvPr/>
              </p:nvGrpSpPr>
              <p:grpSpPr>
                <a:xfrm>
                  <a:off x="791622" y="737947"/>
                  <a:ext cx="381000" cy="957095"/>
                  <a:chOff x="791622" y="466787"/>
                  <a:chExt cx="381000" cy="957095"/>
                </a:xfrm>
              </p:grpSpPr>
              <p:sp>
                <p:nvSpPr>
                  <p:cNvPr id="221" name="Oval 220">
                    <a:extLst>
                      <a:ext uri="{FF2B5EF4-FFF2-40B4-BE49-F238E27FC236}">
                        <a16:creationId xmlns:a16="http://schemas.microsoft.com/office/drawing/2014/main" id="{EDE3CF2A-5E1E-4AAA-97D0-CD658A94294C}"/>
                      </a:ext>
                    </a:extLst>
                  </p:cNvPr>
                  <p:cNvSpPr/>
                  <p:nvPr/>
                </p:nvSpPr>
                <p:spPr>
                  <a:xfrm>
                    <a:off x="791622" y="46678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222" name="Oval 221">
                    <a:extLst>
                      <a:ext uri="{FF2B5EF4-FFF2-40B4-BE49-F238E27FC236}">
                        <a16:creationId xmlns:a16="http://schemas.microsoft.com/office/drawing/2014/main" id="{2AB6B2E3-CE8F-4560-9962-CCD06552ECE3}"/>
                      </a:ext>
                    </a:extLst>
                  </p:cNvPr>
                  <p:cNvSpPr/>
                  <p:nvPr/>
                </p:nvSpPr>
                <p:spPr>
                  <a:xfrm>
                    <a:off x="791622" y="1042882"/>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220" name="Straight Arrow Connector 219">
                  <a:extLst>
                    <a:ext uri="{FF2B5EF4-FFF2-40B4-BE49-F238E27FC236}">
                      <a16:creationId xmlns:a16="http://schemas.microsoft.com/office/drawing/2014/main" id="{7A027B2E-BB04-45A0-A55A-1C9A1D26217D}"/>
                    </a:ext>
                  </a:extLst>
                </p:cNvPr>
                <p:cNvCxnSpPr>
                  <a:stCxn id="221" idx="4"/>
                  <a:endCxn id="222" idx="0"/>
                </p:cNvCxnSpPr>
                <p:nvPr/>
              </p:nvCxnSpPr>
              <p:spPr>
                <a:xfrm>
                  <a:off x="982122" y="1118947"/>
                  <a:ext cx="0" cy="19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1" name="Oval 130">
                <a:extLst>
                  <a:ext uri="{FF2B5EF4-FFF2-40B4-BE49-F238E27FC236}">
                    <a16:creationId xmlns:a16="http://schemas.microsoft.com/office/drawing/2014/main" id="{2352579E-4449-4FC9-8BB8-FD7FA69592DC}"/>
                  </a:ext>
                </a:extLst>
              </p:cNvPr>
              <p:cNvSpPr/>
              <p:nvPr/>
            </p:nvSpPr>
            <p:spPr>
              <a:xfrm>
                <a:off x="1650589" y="73794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grpSp>
            <p:nvGrpSpPr>
              <p:cNvPr id="132" name="Group 131">
                <a:extLst>
                  <a:ext uri="{FF2B5EF4-FFF2-40B4-BE49-F238E27FC236}">
                    <a16:creationId xmlns:a16="http://schemas.microsoft.com/office/drawing/2014/main" id="{ABDCAAF2-CDD4-46EB-9D78-3CCC6F89BC12}"/>
                  </a:ext>
                </a:extLst>
              </p:cNvPr>
              <p:cNvGrpSpPr/>
              <p:nvPr/>
            </p:nvGrpSpPr>
            <p:grpSpPr>
              <a:xfrm>
                <a:off x="1102488" y="1450251"/>
                <a:ext cx="400244" cy="3020722"/>
                <a:chOff x="1426781" y="1225355"/>
                <a:chExt cx="400244" cy="3020722"/>
              </a:xfrm>
            </p:grpSpPr>
            <p:sp>
              <p:nvSpPr>
                <p:cNvPr id="214" name="Oval 213">
                  <a:extLst>
                    <a:ext uri="{FF2B5EF4-FFF2-40B4-BE49-F238E27FC236}">
                      <a16:creationId xmlns:a16="http://schemas.microsoft.com/office/drawing/2014/main" id="{8C666D35-5648-4BCA-8859-427241A51062}"/>
                    </a:ext>
                  </a:extLst>
                </p:cNvPr>
                <p:cNvSpPr/>
                <p:nvPr/>
              </p:nvSpPr>
              <p:spPr>
                <a:xfrm>
                  <a:off x="1426781" y="122535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215" name="Oval 214">
                  <a:extLst>
                    <a:ext uri="{FF2B5EF4-FFF2-40B4-BE49-F238E27FC236}">
                      <a16:creationId xmlns:a16="http://schemas.microsoft.com/office/drawing/2014/main" id="{A3D98196-A0F6-488A-83B1-1F78BA435C34}"/>
                    </a:ext>
                  </a:extLst>
                </p:cNvPr>
                <p:cNvSpPr/>
                <p:nvPr/>
              </p:nvSpPr>
              <p:spPr>
                <a:xfrm>
                  <a:off x="1432016" y="190870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216" name="Oval 215">
                  <a:extLst>
                    <a:ext uri="{FF2B5EF4-FFF2-40B4-BE49-F238E27FC236}">
                      <a16:creationId xmlns:a16="http://schemas.microsoft.com/office/drawing/2014/main" id="{CC1E0D90-A6C8-49F1-AC70-7FC0AE0AD1D5}"/>
                    </a:ext>
                  </a:extLst>
                </p:cNvPr>
                <p:cNvSpPr/>
                <p:nvPr/>
              </p:nvSpPr>
              <p:spPr>
                <a:xfrm>
                  <a:off x="1441641" y="323104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217" name="Oval 216">
                  <a:extLst>
                    <a:ext uri="{FF2B5EF4-FFF2-40B4-BE49-F238E27FC236}">
                      <a16:creationId xmlns:a16="http://schemas.microsoft.com/office/drawing/2014/main" id="{6C9C7407-C638-40D7-A369-E1C974EA803A}"/>
                    </a:ext>
                  </a:extLst>
                </p:cNvPr>
                <p:cNvSpPr/>
                <p:nvPr/>
              </p:nvSpPr>
              <p:spPr>
                <a:xfrm>
                  <a:off x="1441641" y="254252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218" name="Oval 217">
                  <a:extLst>
                    <a:ext uri="{FF2B5EF4-FFF2-40B4-BE49-F238E27FC236}">
                      <a16:creationId xmlns:a16="http://schemas.microsoft.com/office/drawing/2014/main" id="{555E65DC-282A-4267-8968-35086914955F}"/>
                    </a:ext>
                  </a:extLst>
                </p:cNvPr>
                <p:cNvSpPr/>
                <p:nvPr/>
              </p:nvSpPr>
              <p:spPr>
                <a:xfrm>
                  <a:off x="1446025" y="3865077"/>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grpSp>
            <p:nvGrpSpPr>
              <p:cNvPr id="133" name="Group 132">
                <a:extLst>
                  <a:ext uri="{FF2B5EF4-FFF2-40B4-BE49-F238E27FC236}">
                    <a16:creationId xmlns:a16="http://schemas.microsoft.com/office/drawing/2014/main" id="{5854CBC4-0D1B-46C6-9119-D153114E8FE0}"/>
                  </a:ext>
                </a:extLst>
              </p:cNvPr>
              <p:cNvGrpSpPr/>
              <p:nvPr/>
            </p:nvGrpSpPr>
            <p:grpSpPr>
              <a:xfrm>
                <a:off x="2207229" y="1450251"/>
                <a:ext cx="381000" cy="1785194"/>
                <a:chOff x="7129036" y="1042882"/>
                <a:chExt cx="381000" cy="1785194"/>
              </a:xfrm>
            </p:grpSpPr>
            <p:sp>
              <p:nvSpPr>
                <p:cNvPr id="211" name="Oval 210">
                  <a:extLst>
                    <a:ext uri="{FF2B5EF4-FFF2-40B4-BE49-F238E27FC236}">
                      <a16:creationId xmlns:a16="http://schemas.microsoft.com/office/drawing/2014/main" id="{741BE0D0-A766-4708-9339-9833C46E049E}"/>
                    </a:ext>
                  </a:extLst>
                </p:cNvPr>
                <p:cNvSpPr/>
                <p:nvPr/>
              </p:nvSpPr>
              <p:spPr>
                <a:xfrm>
                  <a:off x="7129036" y="173140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212" name="Oval 211">
                  <a:extLst>
                    <a:ext uri="{FF2B5EF4-FFF2-40B4-BE49-F238E27FC236}">
                      <a16:creationId xmlns:a16="http://schemas.microsoft.com/office/drawing/2014/main" id="{9DC372D9-B485-4D40-AB40-568ADC7F46C1}"/>
                    </a:ext>
                  </a:extLst>
                </p:cNvPr>
                <p:cNvSpPr/>
                <p:nvPr/>
              </p:nvSpPr>
              <p:spPr>
                <a:xfrm>
                  <a:off x="7129036" y="104288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213" name="Oval 212">
                  <a:extLst>
                    <a:ext uri="{FF2B5EF4-FFF2-40B4-BE49-F238E27FC236}">
                      <a16:creationId xmlns:a16="http://schemas.microsoft.com/office/drawing/2014/main" id="{0C31251F-72F8-4C49-8E3A-3DF183D9B0F1}"/>
                    </a:ext>
                  </a:extLst>
                </p:cNvPr>
                <p:cNvSpPr/>
                <p:nvPr/>
              </p:nvSpPr>
              <p:spPr>
                <a:xfrm>
                  <a:off x="7129036" y="2447076"/>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grpSp>
            <p:nvGrpSpPr>
              <p:cNvPr id="134" name="Group 133">
                <a:extLst>
                  <a:ext uri="{FF2B5EF4-FFF2-40B4-BE49-F238E27FC236}">
                    <a16:creationId xmlns:a16="http://schemas.microsoft.com/office/drawing/2014/main" id="{226AE721-9DEB-4F0A-BCA0-C6EF6C67883A}"/>
                  </a:ext>
                </a:extLst>
              </p:cNvPr>
              <p:cNvGrpSpPr/>
              <p:nvPr/>
            </p:nvGrpSpPr>
            <p:grpSpPr>
              <a:xfrm>
                <a:off x="1654858" y="1450251"/>
                <a:ext cx="400244" cy="4416752"/>
                <a:chOff x="4902232" y="495362"/>
                <a:chExt cx="400244" cy="4416752"/>
              </a:xfrm>
            </p:grpSpPr>
            <p:sp>
              <p:nvSpPr>
                <p:cNvPr id="204" name="Oval 203">
                  <a:extLst>
                    <a:ext uri="{FF2B5EF4-FFF2-40B4-BE49-F238E27FC236}">
                      <a16:creationId xmlns:a16="http://schemas.microsoft.com/office/drawing/2014/main" id="{383F68BF-D4DB-41A4-82DA-AFB4F442EAED}"/>
                    </a:ext>
                  </a:extLst>
                </p:cNvPr>
                <p:cNvSpPr/>
                <p:nvPr/>
              </p:nvSpPr>
              <p:spPr>
                <a:xfrm>
                  <a:off x="4902232" y="49536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endParaRPr lang="es-ES" dirty="0">
                    <a:solidFill>
                      <a:schemeClr val="tx1"/>
                    </a:solidFill>
                  </a:endParaRPr>
                </a:p>
              </p:txBody>
            </p:sp>
            <p:sp>
              <p:nvSpPr>
                <p:cNvPr id="205" name="Oval 204">
                  <a:extLst>
                    <a:ext uri="{FF2B5EF4-FFF2-40B4-BE49-F238E27FC236}">
                      <a16:creationId xmlns:a16="http://schemas.microsoft.com/office/drawing/2014/main" id="{C98E340C-97EF-481D-9C25-8F1BBCCB04F9}"/>
                    </a:ext>
                  </a:extLst>
                </p:cNvPr>
                <p:cNvSpPr/>
                <p:nvPr/>
              </p:nvSpPr>
              <p:spPr>
                <a:xfrm>
                  <a:off x="4902232" y="189139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206" name="Oval 205">
                  <a:extLst>
                    <a:ext uri="{FF2B5EF4-FFF2-40B4-BE49-F238E27FC236}">
                      <a16:creationId xmlns:a16="http://schemas.microsoft.com/office/drawing/2014/main" id="{999891AF-0064-413F-AEFD-6047FA1C21A5}"/>
                    </a:ext>
                  </a:extLst>
                </p:cNvPr>
                <p:cNvSpPr/>
                <p:nvPr/>
              </p:nvSpPr>
              <p:spPr>
                <a:xfrm>
                  <a:off x="4917092" y="260848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207" name="Oval 206">
                  <a:extLst>
                    <a:ext uri="{FF2B5EF4-FFF2-40B4-BE49-F238E27FC236}">
                      <a16:creationId xmlns:a16="http://schemas.microsoft.com/office/drawing/2014/main" id="{FA31004E-0089-4CAC-BE3F-796E1C88EE69}"/>
                    </a:ext>
                  </a:extLst>
                </p:cNvPr>
                <p:cNvSpPr/>
                <p:nvPr/>
              </p:nvSpPr>
              <p:spPr>
                <a:xfrm>
                  <a:off x="4902232" y="118388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208" name="Oval 207">
                  <a:extLst>
                    <a:ext uri="{FF2B5EF4-FFF2-40B4-BE49-F238E27FC236}">
                      <a16:creationId xmlns:a16="http://schemas.microsoft.com/office/drawing/2014/main" id="{9B4282A8-9CBC-4242-897A-C68936042204}"/>
                    </a:ext>
                  </a:extLst>
                </p:cNvPr>
                <p:cNvSpPr/>
                <p:nvPr/>
              </p:nvSpPr>
              <p:spPr>
                <a:xfrm>
                  <a:off x="4917092" y="389708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209" name="Oval 208">
                  <a:extLst>
                    <a:ext uri="{FF2B5EF4-FFF2-40B4-BE49-F238E27FC236}">
                      <a16:creationId xmlns:a16="http://schemas.microsoft.com/office/drawing/2014/main" id="{398E9841-E062-4088-8A64-5765C1D7A502}"/>
                    </a:ext>
                  </a:extLst>
                </p:cNvPr>
                <p:cNvSpPr/>
                <p:nvPr/>
              </p:nvSpPr>
              <p:spPr>
                <a:xfrm>
                  <a:off x="4917092" y="320856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210" name="Oval 209">
                  <a:extLst>
                    <a:ext uri="{FF2B5EF4-FFF2-40B4-BE49-F238E27FC236}">
                      <a16:creationId xmlns:a16="http://schemas.microsoft.com/office/drawing/2014/main" id="{90F2AC4F-6C7D-4F4C-97EC-88D09AA89551}"/>
                    </a:ext>
                  </a:extLst>
                </p:cNvPr>
                <p:cNvSpPr/>
                <p:nvPr/>
              </p:nvSpPr>
              <p:spPr>
                <a:xfrm>
                  <a:off x="4921476" y="4531114"/>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135" name="Straight Arrow Connector 134">
                <a:extLst>
                  <a:ext uri="{FF2B5EF4-FFF2-40B4-BE49-F238E27FC236}">
                    <a16:creationId xmlns:a16="http://schemas.microsoft.com/office/drawing/2014/main" id="{9AF5F403-D93C-4D0B-B094-D4DA9299B15E}"/>
                  </a:ext>
                </a:extLst>
              </p:cNvPr>
              <p:cNvCxnSpPr>
                <a:stCxn id="131" idx="4"/>
                <a:endCxn id="214" idx="0"/>
              </p:cNvCxnSpPr>
              <p:nvPr/>
            </p:nvCxnSpPr>
            <p:spPr>
              <a:xfrm flipH="1">
                <a:off x="1292988" y="1118947"/>
                <a:ext cx="548101"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FE5AE669-E492-49CE-A96A-2CBB3C88EDC6}"/>
                  </a:ext>
                </a:extLst>
              </p:cNvPr>
              <p:cNvCxnSpPr>
                <a:cxnSpLocks/>
                <a:stCxn id="131" idx="4"/>
                <a:endCxn id="204" idx="0"/>
              </p:cNvCxnSpPr>
              <p:nvPr/>
            </p:nvCxnSpPr>
            <p:spPr>
              <a:xfrm>
                <a:off x="1841089" y="1118947"/>
                <a:ext cx="4269"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7D64B8A3-95EE-4BF9-AB1D-B6F5B30BB1B6}"/>
                  </a:ext>
                </a:extLst>
              </p:cNvPr>
              <p:cNvCxnSpPr>
                <a:stCxn id="214" idx="4"/>
                <a:endCxn id="215" idx="0"/>
              </p:cNvCxnSpPr>
              <p:nvPr/>
            </p:nvCxnSpPr>
            <p:spPr>
              <a:xfrm>
                <a:off x="1292988" y="1831251"/>
                <a:ext cx="5235" cy="302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BF1BF76-D5F9-4993-A24B-5D3902CA666A}"/>
                  </a:ext>
                </a:extLst>
              </p:cNvPr>
              <p:cNvCxnSpPr>
                <a:cxnSpLocks/>
                <a:stCxn id="215" idx="4"/>
                <a:endCxn id="217" idx="0"/>
              </p:cNvCxnSpPr>
              <p:nvPr/>
            </p:nvCxnSpPr>
            <p:spPr>
              <a:xfrm>
                <a:off x="1298223" y="2514600"/>
                <a:ext cx="9625" cy="252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A47861F-DCD6-4AA0-B6D8-B13AAB2BD14F}"/>
                  </a:ext>
                </a:extLst>
              </p:cNvPr>
              <p:cNvCxnSpPr>
                <a:cxnSpLocks/>
                <a:stCxn id="217" idx="4"/>
                <a:endCxn id="216" idx="0"/>
              </p:cNvCxnSpPr>
              <p:nvPr/>
            </p:nvCxnSpPr>
            <p:spPr>
              <a:xfrm>
                <a:off x="1307848" y="3148423"/>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2C681106-E9E3-4F91-BC50-C7D5F91466C6}"/>
                  </a:ext>
                </a:extLst>
              </p:cNvPr>
              <p:cNvCxnSpPr>
                <a:cxnSpLocks/>
                <a:stCxn id="216" idx="4"/>
                <a:endCxn id="218" idx="0"/>
              </p:cNvCxnSpPr>
              <p:nvPr/>
            </p:nvCxnSpPr>
            <p:spPr>
              <a:xfrm>
                <a:off x="1307848" y="3836944"/>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5F9236-D619-43D1-B634-AEE8CB4F8762}"/>
                  </a:ext>
                </a:extLst>
              </p:cNvPr>
              <p:cNvCxnSpPr>
                <a:cxnSpLocks/>
                <a:stCxn id="204" idx="4"/>
                <a:endCxn id="207" idx="0"/>
              </p:cNvCxnSpPr>
              <p:nvPr/>
            </p:nvCxnSpPr>
            <p:spPr>
              <a:xfrm>
                <a:off x="1845358" y="1831251"/>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DA742BD-064A-4243-8E10-304DA8734E97}"/>
                  </a:ext>
                </a:extLst>
              </p:cNvPr>
              <p:cNvCxnSpPr>
                <a:cxnSpLocks/>
                <a:stCxn id="207" idx="4"/>
                <a:endCxn id="205" idx="0"/>
              </p:cNvCxnSpPr>
              <p:nvPr/>
            </p:nvCxnSpPr>
            <p:spPr>
              <a:xfrm>
                <a:off x="1845358" y="2519772"/>
                <a:ext cx="0" cy="32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536745F3-D09F-4527-921A-CFCA83419BAC}"/>
                  </a:ext>
                </a:extLst>
              </p:cNvPr>
              <p:cNvCxnSpPr>
                <a:cxnSpLocks/>
                <a:stCxn id="205" idx="4"/>
                <a:endCxn id="206" idx="0"/>
              </p:cNvCxnSpPr>
              <p:nvPr/>
            </p:nvCxnSpPr>
            <p:spPr>
              <a:xfrm>
                <a:off x="1845358" y="3227281"/>
                <a:ext cx="14860" cy="33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007107D3-74A6-4D72-85DE-20937BACB40B}"/>
                  </a:ext>
                </a:extLst>
              </p:cNvPr>
              <p:cNvCxnSpPr>
                <a:cxnSpLocks/>
                <a:stCxn id="206" idx="4"/>
                <a:endCxn id="209" idx="0"/>
              </p:cNvCxnSpPr>
              <p:nvPr/>
            </p:nvCxnSpPr>
            <p:spPr>
              <a:xfrm>
                <a:off x="1860218" y="3944377"/>
                <a:ext cx="0" cy="21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02D5EE9-70F9-41F2-9530-B38FA19FC87D}"/>
                  </a:ext>
                </a:extLst>
              </p:cNvPr>
              <p:cNvCxnSpPr>
                <a:cxnSpLocks/>
                <a:stCxn id="209" idx="4"/>
                <a:endCxn id="208" idx="0"/>
              </p:cNvCxnSpPr>
              <p:nvPr/>
            </p:nvCxnSpPr>
            <p:spPr>
              <a:xfrm>
                <a:off x="1860218" y="4544453"/>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1FBC21D-E80F-47B5-93B7-FC8602D33064}"/>
                  </a:ext>
                </a:extLst>
              </p:cNvPr>
              <p:cNvCxnSpPr>
                <a:cxnSpLocks/>
                <a:stCxn id="208" idx="4"/>
                <a:endCxn id="210" idx="0"/>
              </p:cNvCxnSpPr>
              <p:nvPr/>
            </p:nvCxnSpPr>
            <p:spPr>
              <a:xfrm>
                <a:off x="1860218" y="5232974"/>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92881856-8A95-4337-9D24-67C660468490}"/>
                  </a:ext>
                </a:extLst>
              </p:cNvPr>
              <p:cNvCxnSpPr>
                <a:cxnSpLocks/>
                <a:stCxn id="212" idx="4"/>
                <a:endCxn id="211" idx="0"/>
              </p:cNvCxnSpPr>
              <p:nvPr/>
            </p:nvCxnSpPr>
            <p:spPr>
              <a:xfrm>
                <a:off x="2397729" y="1831251"/>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77F857-756B-4F13-9227-6D10A125CD54}"/>
                  </a:ext>
                </a:extLst>
              </p:cNvPr>
              <p:cNvCxnSpPr>
                <a:cxnSpLocks/>
                <a:stCxn id="211" idx="4"/>
                <a:endCxn id="213" idx="0"/>
              </p:cNvCxnSpPr>
              <p:nvPr/>
            </p:nvCxnSpPr>
            <p:spPr>
              <a:xfrm>
                <a:off x="2397729" y="2519772"/>
                <a:ext cx="0" cy="33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F7DA216-4CBA-402C-B777-98A9F8E79CD8}"/>
                  </a:ext>
                </a:extLst>
              </p:cNvPr>
              <p:cNvCxnSpPr>
                <a:cxnSpLocks/>
                <a:stCxn id="131" idx="4"/>
                <a:endCxn id="212" idx="0"/>
              </p:cNvCxnSpPr>
              <p:nvPr/>
            </p:nvCxnSpPr>
            <p:spPr>
              <a:xfrm>
                <a:off x="1841089" y="1118947"/>
                <a:ext cx="556640"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3A99218B-25B0-4389-B3C8-A2A92CFA6BBE}"/>
                  </a:ext>
                </a:extLst>
              </p:cNvPr>
              <p:cNvCxnSpPr>
                <a:cxnSpLocks/>
                <a:stCxn id="128" idx="4"/>
                <a:endCxn id="129" idx="0"/>
              </p:cNvCxnSpPr>
              <p:nvPr/>
            </p:nvCxnSpPr>
            <p:spPr>
              <a:xfrm>
                <a:off x="3810030" y="1118947"/>
                <a:ext cx="6625"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51B8FF5-4ED6-49DA-8545-6EFA0E7923CB}"/>
                  </a:ext>
                </a:extLst>
              </p:cNvPr>
              <p:cNvCxnSpPr>
                <a:cxnSpLocks/>
                <a:stCxn id="129" idx="4"/>
                <a:endCxn id="197" idx="0"/>
              </p:cNvCxnSpPr>
              <p:nvPr/>
            </p:nvCxnSpPr>
            <p:spPr>
              <a:xfrm flipH="1">
                <a:off x="3495090" y="1831251"/>
                <a:ext cx="321565" cy="3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07628B20-2F02-43D3-84FB-7045739CC8E5}"/>
                  </a:ext>
                </a:extLst>
              </p:cNvPr>
              <p:cNvCxnSpPr>
                <a:cxnSpLocks/>
                <a:stCxn id="129" idx="4"/>
              </p:cNvCxnSpPr>
              <p:nvPr/>
            </p:nvCxnSpPr>
            <p:spPr>
              <a:xfrm>
                <a:off x="3816655" y="1831251"/>
                <a:ext cx="384191" cy="3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D261F1AB-542F-4B2C-992B-DF10D80813A1}"/>
                  </a:ext>
                </a:extLst>
              </p:cNvPr>
              <p:cNvGrpSpPr/>
              <p:nvPr/>
            </p:nvGrpSpPr>
            <p:grpSpPr>
              <a:xfrm>
                <a:off x="3304590" y="2136448"/>
                <a:ext cx="400244" cy="4416752"/>
                <a:chOff x="4091085" y="2136448"/>
                <a:chExt cx="400244" cy="4416752"/>
              </a:xfrm>
            </p:grpSpPr>
            <p:grpSp>
              <p:nvGrpSpPr>
                <p:cNvPr id="190" name="Group 189">
                  <a:extLst>
                    <a:ext uri="{FF2B5EF4-FFF2-40B4-BE49-F238E27FC236}">
                      <a16:creationId xmlns:a16="http://schemas.microsoft.com/office/drawing/2014/main" id="{065095D2-B773-44B7-AC85-CCF2D12FA5DA}"/>
                    </a:ext>
                  </a:extLst>
                </p:cNvPr>
                <p:cNvGrpSpPr/>
                <p:nvPr/>
              </p:nvGrpSpPr>
              <p:grpSpPr>
                <a:xfrm>
                  <a:off x="4091085" y="2136448"/>
                  <a:ext cx="400244" cy="4416752"/>
                  <a:chOff x="4902232" y="495362"/>
                  <a:chExt cx="400244" cy="4416752"/>
                </a:xfrm>
              </p:grpSpPr>
              <p:sp>
                <p:nvSpPr>
                  <p:cNvPr id="197" name="Oval 196">
                    <a:extLst>
                      <a:ext uri="{FF2B5EF4-FFF2-40B4-BE49-F238E27FC236}">
                        <a16:creationId xmlns:a16="http://schemas.microsoft.com/office/drawing/2014/main" id="{96985EE0-152A-4113-B707-A34D81944EB4}"/>
                      </a:ext>
                    </a:extLst>
                  </p:cNvPr>
                  <p:cNvSpPr/>
                  <p:nvPr/>
                </p:nvSpPr>
                <p:spPr>
                  <a:xfrm>
                    <a:off x="4902232" y="49536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endParaRPr lang="es-ES" dirty="0">
                      <a:solidFill>
                        <a:schemeClr val="tx1"/>
                      </a:solidFill>
                    </a:endParaRPr>
                  </a:p>
                </p:txBody>
              </p:sp>
              <p:sp>
                <p:nvSpPr>
                  <p:cNvPr id="198" name="Oval 197">
                    <a:extLst>
                      <a:ext uri="{FF2B5EF4-FFF2-40B4-BE49-F238E27FC236}">
                        <a16:creationId xmlns:a16="http://schemas.microsoft.com/office/drawing/2014/main" id="{C936216C-2CEC-45D0-A34D-185D5A7F8C31}"/>
                      </a:ext>
                    </a:extLst>
                  </p:cNvPr>
                  <p:cNvSpPr/>
                  <p:nvPr/>
                </p:nvSpPr>
                <p:spPr>
                  <a:xfrm>
                    <a:off x="4902232" y="189139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199" name="Oval 198">
                    <a:extLst>
                      <a:ext uri="{FF2B5EF4-FFF2-40B4-BE49-F238E27FC236}">
                        <a16:creationId xmlns:a16="http://schemas.microsoft.com/office/drawing/2014/main" id="{0C478BE7-EB49-4188-9E5A-4163F1A65FBD}"/>
                      </a:ext>
                    </a:extLst>
                  </p:cNvPr>
                  <p:cNvSpPr/>
                  <p:nvPr/>
                </p:nvSpPr>
                <p:spPr>
                  <a:xfrm>
                    <a:off x="4917092" y="260848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200" name="Oval 199">
                    <a:extLst>
                      <a:ext uri="{FF2B5EF4-FFF2-40B4-BE49-F238E27FC236}">
                        <a16:creationId xmlns:a16="http://schemas.microsoft.com/office/drawing/2014/main" id="{8EAA32CB-71EC-46F6-8904-D04383A3925A}"/>
                      </a:ext>
                    </a:extLst>
                  </p:cNvPr>
                  <p:cNvSpPr/>
                  <p:nvPr/>
                </p:nvSpPr>
                <p:spPr>
                  <a:xfrm>
                    <a:off x="4902232" y="118388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201" name="Oval 200">
                    <a:extLst>
                      <a:ext uri="{FF2B5EF4-FFF2-40B4-BE49-F238E27FC236}">
                        <a16:creationId xmlns:a16="http://schemas.microsoft.com/office/drawing/2014/main" id="{278EC3B8-3FF8-425C-B5E1-71F37651FA21}"/>
                      </a:ext>
                    </a:extLst>
                  </p:cNvPr>
                  <p:cNvSpPr/>
                  <p:nvPr/>
                </p:nvSpPr>
                <p:spPr>
                  <a:xfrm>
                    <a:off x="4917092" y="389708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202" name="Oval 201">
                    <a:extLst>
                      <a:ext uri="{FF2B5EF4-FFF2-40B4-BE49-F238E27FC236}">
                        <a16:creationId xmlns:a16="http://schemas.microsoft.com/office/drawing/2014/main" id="{9AEC2045-9EA3-442B-A1E7-12ACE070F97C}"/>
                      </a:ext>
                    </a:extLst>
                  </p:cNvPr>
                  <p:cNvSpPr/>
                  <p:nvPr/>
                </p:nvSpPr>
                <p:spPr>
                  <a:xfrm>
                    <a:off x="4917092" y="320856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203" name="Oval 202">
                    <a:extLst>
                      <a:ext uri="{FF2B5EF4-FFF2-40B4-BE49-F238E27FC236}">
                        <a16:creationId xmlns:a16="http://schemas.microsoft.com/office/drawing/2014/main" id="{83283946-D348-40CB-AF41-678659678D78}"/>
                      </a:ext>
                    </a:extLst>
                  </p:cNvPr>
                  <p:cNvSpPr/>
                  <p:nvPr/>
                </p:nvSpPr>
                <p:spPr>
                  <a:xfrm>
                    <a:off x="4921476" y="4531114"/>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191" name="Straight Arrow Connector 190">
                  <a:extLst>
                    <a:ext uri="{FF2B5EF4-FFF2-40B4-BE49-F238E27FC236}">
                      <a16:creationId xmlns:a16="http://schemas.microsoft.com/office/drawing/2014/main" id="{28C1C804-E9E5-462E-8F5B-FB9F0EF4CCAD}"/>
                    </a:ext>
                  </a:extLst>
                </p:cNvPr>
                <p:cNvCxnSpPr>
                  <a:cxnSpLocks/>
                  <a:stCxn id="197" idx="4"/>
                  <a:endCxn id="200" idx="0"/>
                </p:cNvCxnSpPr>
                <p:nvPr/>
              </p:nvCxnSpPr>
              <p:spPr>
                <a:xfrm>
                  <a:off x="4281585" y="2517448"/>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FDAAB094-92F5-4C61-A612-06316B5049F9}"/>
                    </a:ext>
                  </a:extLst>
                </p:cNvPr>
                <p:cNvCxnSpPr>
                  <a:cxnSpLocks/>
                  <a:stCxn id="200" idx="4"/>
                  <a:endCxn id="198" idx="0"/>
                </p:cNvCxnSpPr>
                <p:nvPr/>
              </p:nvCxnSpPr>
              <p:spPr>
                <a:xfrm>
                  <a:off x="4281585" y="3205969"/>
                  <a:ext cx="0" cy="32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88E02074-91ED-45AA-95F1-90582513C365}"/>
                    </a:ext>
                  </a:extLst>
                </p:cNvPr>
                <p:cNvCxnSpPr>
                  <a:cxnSpLocks/>
                  <a:stCxn id="198" idx="4"/>
                  <a:endCxn id="199" idx="0"/>
                </p:cNvCxnSpPr>
                <p:nvPr/>
              </p:nvCxnSpPr>
              <p:spPr>
                <a:xfrm>
                  <a:off x="4281585" y="3913478"/>
                  <a:ext cx="14860" cy="33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3F0F7FD4-9859-4BA7-89F8-41EACC28878D}"/>
                    </a:ext>
                  </a:extLst>
                </p:cNvPr>
                <p:cNvCxnSpPr>
                  <a:cxnSpLocks/>
                  <a:stCxn id="199" idx="4"/>
                  <a:endCxn id="202" idx="0"/>
                </p:cNvCxnSpPr>
                <p:nvPr/>
              </p:nvCxnSpPr>
              <p:spPr>
                <a:xfrm>
                  <a:off x="4296445" y="4630574"/>
                  <a:ext cx="0" cy="21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526DED48-0D11-46E2-B7F0-8B8B10822D52}"/>
                    </a:ext>
                  </a:extLst>
                </p:cNvPr>
                <p:cNvCxnSpPr>
                  <a:cxnSpLocks/>
                  <a:stCxn id="202" idx="4"/>
                  <a:endCxn id="201" idx="0"/>
                </p:cNvCxnSpPr>
                <p:nvPr/>
              </p:nvCxnSpPr>
              <p:spPr>
                <a:xfrm>
                  <a:off x="4296445" y="5230650"/>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ED1714F6-A3B1-4896-8C54-1AA26F1698F3}"/>
                    </a:ext>
                  </a:extLst>
                </p:cNvPr>
                <p:cNvCxnSpPr>
                  <a:cxnSpLocks/>
                  <a:stCxn id="201" idx="4"/>
                  <a:endCxn id="203" idx="0"/>
                </p:cNvCxnSpPr>
                <p:nvPr/>
              </p:nvCxnSpPr>
              <p:spPr>
                <a:xfrm>
                  <a:off x="4296445" y="5919171"/>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13B0FDA7-8016-4283-AFDA-C0732DB6E909}"/>
                  </a:ext>
                </a:extLst>
              </p:cNvPr>
              <p:cNvGrpSpPr/>
              <p:nvPr/>
            </p:nvGrpSpPr>
            <p:grpSpPr>
              <a:xfrm>
                <a:off x="5124465" y="749547"/>
                <a:ext cx="400244" cy="4416752"/>
                <a:chOff x="4091085" y="2136448"/>
                <a:chExt cx="400244" cy="4416752"/>
              </a:xfrm>
            </p:grpSpPr>
            <p:grpSp>
              <p:nvGrpSpPr>
                <p:cNvPr id="176" name="Group 175">
                  <a:extLst>
                    <a:ext uri="{FF2B5EF4-FFF2-40B4-BE49-F238E27FC236}">
                      <a16:creationId xmlns:a16="http://schemas.microsoft.com/office/drawing/2014/main" id="{79F4A209-2747-4D18-B1D2-2BE028E8A745}"/>
                    </a:ext>
                  </a:extLst>
                </p:cNvPr>
                <p:cNvGrpSpPr/>
                <p:nvPr/>
              </p:nvGrpSpPr>
              <p:grpSpPr>
                <a:xfrm>
                  <a:off x="4091085" y="2136448"/>
                  <a:ext cx="400244" cy="4416752"/>
                  <a:chOff x="4902232" y="495362"/>
                  <a:chExt cx="400244" cy="4416752"/>
                </a:xfrm>
              </p:grpSpPr>
              <p:sp>
                <p:nvSpPr>
                  <p:cNvPr id="183" name="Oval 182">
                    <a:extLst>
                      <a:ext uri="{FF2B5EF4-FFF2-40B4-BE49-F238E27FC236}">
                        <a16:creationId xmlns:a16="http://schemas.microsoft.com/office/drawing/2014/main" id="{06C18748-7B21-486E-A53D-DBA17D3B207B}"/>
                      </a:ext>
                    </a:extLst>
                  </p:cNvPr>
                  <p:cNvSpPr/>
                  <p:nvPr/>
                </p:nvSpPr>
                <p:spPr>
                  <a:xfrm>
                    <a:off x="4902232" y="49536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endParaRPr lang="es-ES" dirty="0">
                      <a:solidFill>
                        <a:schemeClr val="tx1"/>
                      </a:solidFill>
                    </a:endParaRPr>
                  </a:p>
                </p:txBody>
              </p:sp>
              <p:sp>
                <p:nvSpPr>
                  <p:cNvPr id="184" name="Oval 183">
                    <a:extLst>
                      <a:ext uri="{FF2B5EF4-FFF2-40B4-BE49-F238E27FC236}">
                        <a16:creationId xmlns:a16="http://schemas.microsoft.com/office/drawing/2014/main" id="{E2313915-0AAB-4E11-B4AD-C3AD0413DAAE}"/>
                      </a:ext>
                    </a:extLst>
                  </p:cNvPr>
                  <p:cNvSpPr/>
                  <p:nvPr/>
                </p:nvSpPr>
                <p:spPr>
                  <a:xfrm>
                    <a:off x="4902232" y="189139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185" name="Oval 184">
                    <a:extLst>
                      <a:ext uri="{FF2B5EF4-FFF2-40B4-BE49-F238E27FC236}">
                        <a16:creationId xmlns:a16="http://schemas.microsoft.com/office/drawing/2014/main" id="{BA355DAA-F622-438C-973D-2EB609DD7665}"/>
                      </a:ext>
                    </a:extLst>
                  </p:cNvPr>
                  <p:cNvSpPr/>
                  <p:nvPr/>
                </p:nvSpPr>
                <p:spPr>
                  <a:xfrm>
                    <a:off x="4917092" y="260848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186" name="Oval 185">
                    <a:extLst>
                      <a:ext uri="{FF2B5EF4-FFF2-40B4-BE49-F238E27FC236}">
                        <a16:creationId xmlns:a16="http://schemas.microsoft.com/office/drawing/2014/main" id="{9E70E0CE-73F6-47EA-A46E-BE14EFCF8DBA}"/>
                      </a:ext>
                    </a:extLst>
                  </p:cNvPr>
                  <p:cNvSpPr/>
                  <p:nvPr/>
                </p:nvSpPr>
                <p:spPr>
                  <a:xfrm>
                    <a:off x="4902232" y="118388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187" name="Oval 186">
                    <a:extLst>
                      <a:ext uri="{FF2B5EF4-FFF2-40B4-BE49-F238E27FC236}">
                        <a16:creationId xmlns:a16="http://schemas.microsoft.com/office/drawing/2014/main" id="{876D914B-AEC4-494E-B962-C6A3716011F4}"/>
                      </a:ext>
                    </a:extLst>
                  </p:cNvPr>
                  <p:cNvSpPr/>
                  <p:nvPr/>
                </p:nvSpPr>
                <p:spPr>
                  <a:xfrm>
                    <a:off x="4917092" y="389708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188" name="Oval 187">
                    <a:extLst>
                      <a:ext uri="{FF2B5EF4-FFF2-40B4-BE49-F238E27FC236}">
                        <a16:creationId xmlns:a16="http://schemas.microsoft.com/office/drawing/2014/main" id="{47E3AEB8-3F3B-412F-A534-5F86A27A6CB3}"/>
                      </a:ext>
                    </a:extLst>
                  </p:cNvPr>
                  <p:cNvSpPr/>
                  <p:nvPr/>
                </p:nvSpPr>
                <p:spPr>
                  <a:xfrm>
                    <a:off x="4917092" y="320856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189" name="Oval 188">
                    <a:extLst>
                      <a:ext uri="{FF2B5EF4-FFF2-40B4-BE49-F238E27FC236}">
                        <a16:creationId xmlns:a16="http://schemas.microsoft.com/office/drawing/2014/main" id="{781129BD-CE51-4C83-939D-8086F4F8586C}"/>
                      </a:ext>
                    </a:extLst>
                  </p:cNvPr>
                  <p:cNvSpPr/>
                  <p:nvPr/>
                </p:nvSpPr>
                <p:spPr>
                  <a:xfrm>
                    <a:off x="4921476" y="4531114"/>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177" name="Straight Arrow Connector 176">
                  <a:extLst>
                    <a:ext uri="{FF2B5EF4-FFF2-40B4-BE49-F238E27FC236}">
                      <a16:creationId xmlns:a16="http://schemas.microsoft.com/office/drawing/2014/main" id="{E04650A8-137C-4ED1-8FCB-E2764B050D1D}"/>
                    </a:ext>
                  </a:extLst>
                </p:cNvPr>
                <p:cNvCxnSpPr>
                  <a:cxnSpLocks/>
                  <a:stCxn id="183" idx="4"/>
                  <a:endCxn id="186" idx="0"/>
                </p:cNvCxnSpPr>
                <p:nvPr/>
              </p:nvCxnSpPr>
              <p:spPr>
                <a:xfrm>
                  <a:off x="4281585" y="2517448"/>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7BAB0F78-5FBD-44B0-8579-050A0378292C}"/>
                    </a:ext>
                  </a:extLst>
                </p:cNvPr>
                <p:cNvCxnSpPr>
                  <a:cxnSpLocks/>
                  <a:stCxn id="186" idx="4"/>
                  <a:endCxn id="184" idx="0"/>
                </p:cNvCxnSpPr>
                <p:nvPr/>
              </p:nvCxnSpPr>
              <p:spPr>
                <a:xfrm>
                  <a:off x="4281585" y="3205969"/>
                  <a:ext cx="0" cy="32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D27542F8-2948-451C-A491-39348E7C467E}"/>
                    </a:ext>
                  </a:extLst>
                </p:cNvPr>
                <p:cNvCxnSpPr>
                  <a:cxnSpLocks/>
                  <a:stCxn id="184" idx="4"/>
                  <a:endCxn id="185" idx="0"/>
                </p:cNvCxnSpPr>
                <p:nvPr/>
              </p:nvCxnSpPr>
              <p:spPr>
                <a:xfrm>
                  <a:off x="4281585" y="3913478"/>
                  <a:ext cx="14860" cy="33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13903351-1917-4036-9737-61B634C39909}"/>
                    </a:ext>
                  </a:extLst>
                </p:cNvPr>
                <p:cNvCxnSpPr>
                  <a:cxnSpLocks/>
                  <a:stCxn id="185" idx="4"/>
                  <a:endCxn id="188" idx="0"/>
                </p:cNvCxnSpPr>
                <p:nvPr/>
              </p:nvCxnSpPr>
              <p:spPr>
                <a:xfrm>
                  <a:off x="4296445" y="4630574"/>
                  <a:ext cx="0" cy="21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0A5767C-D332-4C95-8E29-EF080481277E}"/>
                    </a:ext>
                  </a:extLst>
                </p:cNvPr>
                <p:cNvCxnSpPr>
                  <a:cxnSpLocks/>
                  <a:stCxn id="188" idx="4"/>
                  <a:endCxn id="187" idx="0"/>
                </p:cNvCxnSpPr>
                <p:nvPr/>
              </p:nvCxnSpPr>
              <p:spPr>
                <a:xfrm>
                  <a:off x="4296445" y="5230650"/>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DA3C6F26-31B8-4B0D-934B-1A7CB4A17F09}"/>
                    </a:ext>
                  </a:extLst>
                </p:cNvPr>
                <p:cNvCxnSpPr>
                  <a:cxnSpLocks/>
                  <a:stCxn id="187" idx="4"/>
                  <a:endCxn id="189" idx="0"/>
                </p:cNvCxnSpPr>
                <p:nvPr/>
              </p:nvCxnSpPr>
              <p:spPr>
                <a:xfrm>
                  <a:off x="4296445" y="5919171"/>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5" name="Group 154">
                <a:extLst>
                  <a:ext uri="{FF2B5EF4-FFF2-40B4-BE49-F238E27FC236}">
                    <a16:creationId xmlns:a16="http://schemas.microsoft.com/office/drawing/2014/main" id="{15C217E6-3F28-46C4-911D-13F77DAB5AD0}"/>
                  </a:ext>
                </a:extLst>
              </p:cNvPr>
              <p:cNvGrpSpPr/>
              <p:nvPr/>
            </p:nvGrpSpPr>
            <p:grpSpPr>
              <a:xfrm>
                <a:off x="6248400" y="737947"/>
                <a:ext cx="381000" cy="1785194"/>
                <a:chOff x="7908638" y="1932372"/>
                <a:chExt cx="381000" cy="1785194"/>
              </a:xfrm>
            </p:grpSpPr>
            <p:grpSp>
              <p:nvGrpSpPr>
                <p:cNvPr id="170" name="Group 169">
                  <a:extLst>
                    <a:ext uri="{FF2B5EF4-FFF2-40B4-BE49-F238E27FC236}">
                      <a16:creationId xmlns:a16="http://schemas.microsoft.com/office/drawing/2014/main" id="{F10F97E5-3904-434C-8EC0-B56549514E93}"/>
                    </a:ext>
                  </a:extLst>
                </p:cNvPr>
                <p:cNvGrpSpPr/>
                <p:nvPr/>
              </p:nvGrpSpPr>
              <p:grpSpPr>
                <a:xfrm>
                  <a:off x="7908638" y="1932372"/>
                  <a:ext cx="381000" cy="1785194"/>
                  <a:chOff x="7129036" y="1042882"/>
                  <a:chExt cx="381000" cy="1785194"/>
                </a:xfrm>
              </p:grpSpPr>
              <p:sp>
                <p:nvSpPr>
                  <p:cNvPr id="173" name="Oval 172">
                    <a:extLst>
                      <a:ext uri="{FF2B5EF4-FFF2-40B4-BE49-F238E27FC236}">
                        <a16:creationId xmlns:a16="http://schemas.microsoft.com/office/drawing/2014/main" id="{7B284D45-A1B0-4927-B614-E188869C487D}"/>
                      </a:ext>
                    </a:extLst>
                  </p:cNvPr>
                  <p:cNvSpPr/>
                  <p:nvPr/>
                </p:nvSpPr>
                <p:spPr>
                  <a:xfrm>
                    <a:off x="7129036" y="173140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174" name="Oval 173">
                    <a:extLst>
                      <a:ext uri="{FF2B5EF4-FFF2-40B4-BE49-F238E27FC236}">
                        <a16:creationId xmlns:a16="http://schemas.microsoft.com/office/drawing/2014/main" id="{707B72D5-8940-4E8F-8A39-A0ED6562F93C}"/>
                      </a:ext>
                    </a:extLst>
                  </p:cNvPr>
                  <p:cNvSpPr/>
                  <p:nvPr/>
                </p:nvSpPr>
                <p:spPr>
                  <a:xfrm>
                    <a:off x="7129036" y="104288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175" name="Oval 174">
                    <a:extLst>
                      <a:ext uri="{FF2B5EF4-FFF2-40B4-BE49-F238E27FC236}">
                        <a16:creationId xmlns:a16="http://schemas.microsoft.com/office/drawing/2014/main" id="{ABE264CF-2CD1-4D30-AE0E-4C2FC2230C40}"/>
                      </a:ext>
                    </a:extLst>
                  </p:cNvPr>
                  <p:cNvSpPr/>
                  <p:nvPr/>
                </p:nvSpPr>
                <p:spPr>
                  <a:xfrm>
                    <a:off x="7129036" y="2447076"/>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171" name="Straight Arrow Connector 170">
                  <a:extLst>
                    <a:ext uri="{FF2B5EF4-FFF2-40B4-BE49-F238E27FC236}">
                      <a16:creationId xmlns:a16="http://schemas.microsoft.com/office/drawing/2014/main" id="{298A9DF1-36C7-475D-B3DA-D191FCFB66F1}"/>
                    </a:ext>
                  </a:extLst>
                </p:cNvPr>
                <p:cNvCxnSpPr>
                  <a:cxnSpLocks/>
                  <a:stCxn id="174" idx="4"/>
                  <a:endCxn id="173" idx="0"/>
                </p:cNvCxnSpPr>
                <p:nvPr/>
              </p:nvCxnSpPr>
              <p:spPr>
                <a:xfrm>
                  <a:off x="8099138" y="2313372"/>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D690F1DC-D6C9-4D1A-A8CF-60011B96056B}"/>
                    </a:ext>
                  </a:extLst>
                </p:cNvPr>
                <p:cNvCxnSpPr>
                  <a:cxnSpLocks/>
                  <a:stCxn id="173" idx="4"/>
                  <a:endCxn id="175" idx="0"/>
                </p:cNvCxnSpPr>
                <p:nvPr/>
              </p:nvCxnSpPr>
              <p:spPr>
                <a:xfrm>
                  <a:off x="8099138" y="3001893"/>
                  <a:ext cx="0" cy="33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07249505-28CB-49DF-951B-DF8D4CED2A73}"/>
                  </a:ext>
                </a:extLst>
              </p:cNvPr>
              <p:cNvGrpSpPr/>
              <p:nvPr/>
            </p:nvGrpSpPr>
            <p:grpSpPr>
              <a:xfrm>
                <a:off x="4023110" y="2142141"/>
                <a:ext cx="381000" cy="1785194"/>
                <a:chOff x="7908638" y="1932372"/>
                <a:chExt cx="381000" cy="1785194"/>
              </a:xfrm>
            </p:grpSpPr>
            <p:grpSp>
              <p:nvGrpSpPr>
                <p:cNvPr id="164" name="Group 163">
                  <a:extLst>
                    <a:ext uri="{FF2B5EF4-FFF2-40B4-BE49-F238E27FC236}">
                      <a16:creationId xmlns:a16="http://schemas.microsoft.com/office/drawing/2014/main" id="{B5B25E5B-BDE4-46BD-AA22-02071897D416}"/>
                    </a:ext>
                  </a:extLst>
                </p:cNvPr>
                <p:cNvGrpSpPr/>
                <p:nvPr/>
              </p:nvGrpSpPr>
              <p:grpSpPr>
                <a:xfrm>
                  <a:off x="7908638" y="1932372"/>
                  <a:ext cx="381000" cy="1785194"/>
                  <a:chOff x="7129036" y="1042882"/>
                  <a:chExt cx="381000" cy="1785194"/>
                </a:xfrm>
              </p:grpSpPr>
              <p:sp>
                <p:nvSpPr>
                  <p:cNvPr id="167" name="Oval 166">
                    <a:extLst>
                      <a:ext uri="{FF2B5EF4-FFF2-40B4-BE49-F238E27FC236}">
                        <a16:creationId xmlns:a16="http://schemas.microsoft.com/office/drawing/2014/main" id="{3A29AC54-F8AC-4997-B306-4911222B0BBA}"/>
                      </a:ext>
                    </a:extLst>
                  </p:cNvPr>
                  <p:cNvSpPr/>
                  <p:nvPr/>
                </p:nvSpPr>
                <p:spPr>
                  <a:xfrm>
                    <a:off x="7129036" y="173140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168" name="Oval 167">
                    <a:extLst>
                      <a:ext uri="{FF2B5EF4-FFF2-40B4-BE49-F238E27FC236}">
                        <a16:creationId xmlns:a16="http://schemas.microsoft.com/office/drawing/2014/main" id="{84D305DE-8641-434D-9B56-A103F4B4A62C}"/>
                      </a:ext>
                    </a:extLst>
                  </p:cNvPr>
                  <p:cNvSpPr/>
                  <p:nvPr/>
                </p:nvSpPr>
                <p:spPr>
                  <a:xfrm>
                    <a:off x="7129036" y="104288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169" name="Oval 168">
                    <a:extLst>
                      <a:ext uri="{FF2B5EF4-FFF2-40B4-BE49-F238E27FC236}">
                        <a16:creationId xmlns:a16="http://schemas.microsoft.com/office/drawing/2014/main" id="{5006C5B8-7F4D-4A20-A7B3-0E44EAFD5AA8}"/>
                      </a:ext>
                    </a:extLst>
                  </p:cNvPr>
                  <p:cNvSpPr/>
                  <p:nvPr/>
                </p:nvSpPr>
                <p:spPr>
                  <a:xfrm>
                    <a:off x="7129036" y="2447076"/>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165" name="Straight Arrow Connector 164">
                  <a:extLst>
                    <a:ext uri="{FF2B5EF4-FFF2-40B4-BE49-F238E27FC236}">
                      <a16:creationId xmlns:a16="http://schemas.microsoft.com/office/drawing/2014/main" id="{B463EC8F-FD08-4530-AAA4-EE3B6E0D4FF9}"/>
                    </a:ext>
                  </a:extLst>
                </p:cNvPr>
                <p:cNvCxnSpPr>
                  <a:cxnSpLocks/>
                  <a:stCxn id="168" idx="4"/>
                  <a:endCxn id="167" idx="0"/>
                </p:cNvCxnSpPr>
                <p:nvPr/>
              </p:nvCxnSpPr>
              <p:spPr>
                <a:xfrm>
                  <a:off x="8099138" y="2313372"/>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107EA526-0D8D-4CAF-9E2C-708068D72556}"/>
                    </a:ext>
                  </a:extLst>
                </p:cNvPr>
                <p:cNvCxnSpPr>
                  <a:cxnSpLocks/>
                  <a:stCxn id="167" idx="4"/>
                  <a:endCxn id="169" idx="0"/>
                </p:cNvCxnSpPr>
                <p:nvPr/>
              </p:nvCxnSpPr>
              <p:spPr>
                <a:xfrm>
                  <a:off x="8099138" y="3001893"/>
                  <a:ext cx="0" cy="33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7" name="Straight Arrow Connector 156">
                <a:extLst>
                  <a:ext uri="{FF2B5EF4-FFF2-40B4-BE49-F238E27FC236}">
                    <a16:creationId xmlns:a16="http://schemas.microsoft.com/office/drawing/2014/main" id="{DAB904A5-4571-4EF6-BF10-8C42ABC53D4D}"/>
                  </a:ext>
                </a:extLst>
              </p:cNvPr>
              <p:cNvCxnSpPr>
                <a:cxnSpLocks/>
                <a:stCxn id="126" idx="4"/>
                <a:endCxn id="221" idx="0"/>
              </p:cNvCxnSpPr>
              <p:nvPr/>
            </p:nvCxnSpPr>
            <p:spPr>
              <a:xfrm flipH="1">
                <a:off x="195627" y="309072"/>
                <a:ext cx="3123823" cy="4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E98AE7C-829A-4F36-93FD-7979EB50382D}"/>
                  </a:ext>
                </a:extLst>
              </p:cNvPr>
              <p:cNvCxnSpPr>
                <a:cxnSpLocks/>
                <a:stCxn id="126" idx="4"/>
              </p:cNvCxnSpPr>
              <p:nvPr/>
            </p:nvCxnSpPr>
            <p:spPr>
              <a:xfrm flipH="1">
                <a:off x="1850342" y="309072"/>
                <a:ext cx="1469108" cy="456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68DA67B-F47F-4589-A2B8-4C25684507F5}"/>
                  </a:ext>
                </a:extLst>
              </p:cNvPr>
              <p:cNvCxnSpPr>
                <a:cxnSpLocks/>
                <a:stCxn id="126" idx="4"/>
                <a:endCxn id="128" idx="0"/>
              </p:cNvCxnSpPr>
              <p:nvPr/>
            </p:nvCxnSpPr>
            <p:spPr>
              <a:xfrm>
                <a:off x="3319450" y="309072"/>
                <a:ext cx="490580" cy="4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FD6E5550-9AFF-412E-A238-92F21E4FB480}"/>
                  </a:ext>
                </a:extLst>
              </p:cNvPr>
              <p:cNvCxnSpPr>
                <a:cxnSpLocks/>
                <a:stCxn id="126" idx="4"/>
                <a:endCxn id="183" idx="0"/>
              </p:cNvCxnSpPr>
              <p:nvPr/>
            </p:nvCxnSpPr>
            <p:spPr>
              <a:xfrm>
                <a:off x="3319450" y="309072"/>
                <a:ext cx="1995515" cy="440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3026E854-E3AD-420E-A2CF-29CA4511DFE7}"/>
                  </a:ext>
                </a:extLst>
              </p:cNvPr>
              <p:cNvCxnSpPr>
                <a:cxnSpLocks/>
                <a:stCxn id="126" idx="4"/>
                <a:endCxn id="174" idx="0"/>
              </p:cNvCxnSpPr>
              <p:nvPr/>
            </p:nvCxnSpPr>
            <p:spPr>
              <a:xfrm>
                <a:off x="3319450" y="309072"/>
                <a:ext cx="3119450" cy="4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56140DAD-E03C-44C4-9734-6E74F80FA097}"/>
                  </a:ext>
                </a:extLst>
              </p:cNvPr>
              <p:cNvSpPr/>
              <p:nvPr/>
            </p:nvSpPr>
            <p:spPr>
              <a:xfrm>
                <a:off x="6902906" y="559047"/>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cxnSp>
            <p:nvCxnSpPr>
              <p:cNvPr id="163" name="Straight Arrow Connector 162">
                <a:extLst>
                  <a:ext uri="{FF2B5EF4-FFF2-40B4-BE49-F238E27FC236}">
                    <a16:creationId xmlns:a16="http://schemas.microsoft.com/office/drawing/2014/main" id="{8FB8077A-D4C4-4D71-9735-3DAADF5BF3E0}"/>
                  </a:ext>
                </a:extLst>
              </p:cNvPr>
              <p:cNvCxnSpPr>
                <a:cxnSpLocks/>
                <a:stCxn id="126" idx="4"/>
                <a:endCxn id="162" idx="0"/>
              </p:cNvCxnSpPr>
              <p:nvPr/>
            </p:nvCxnSpPr>
            <p:spPr>
              <a:xfrm>
                <a:off x="3319450" y="309072"/>
                <a:ext cx="3773956" cy="24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2" name="Table 1">
            <a:extLst>
              <a:ext uri="{FF2B5EF4-FFF2-40B4-BE49-F238E27FC236}">
                <a16:creationId xmlns:a16="http://schemas.microsoft.com/office/drawing/2014/main" id="{57C3F0F3-732C-45A9-B18B-714F50B80CBF}"/>
              </a:ext>
            </a:extLst>
          </p:cNvPr>
          <p:cNvGraphicFramePr>
            <a:graphicFrameLocks noGrp="1"/>
          </p:cNvGraphicFramePr>
          <p:nvPr>
            <p:extLst>
              <p:ext uri="{D42A27DB-BD31-4B8C-83A1-F6EECF244321}">
                <p14:modId xmlns:p14="http://schemas.microsoft.com/office/powerpoint/2010/main" val="3916452605"/>
              </p:ext>
            </p:extLst>
          </p:nvPr>
        </p:nvGraphicFramePr>
        <p:xfrm>
          <a:off x="297616" y="47524"/>
          <a:ext cx="6296022" cy="872490"/>
        </p:xfrm>
        <a:graphic>
          <a:graphicData uri="http://schemas.openxmlformats.org/drawingml/2006/table">
            <a:tbl>
              <a:tblPr/>
              <a:tblGrid>
                <a:gridCol w="699558">
                  <a:extLst>
                    <a:ext uri="{9D8B030D-6E8A-4147-A177-3AD203B41FA5}">
                      <a16:colId xmlns:a16="http://schemas.microsoft.com/office/drawing/2014/main" val="2450902198"/>
                    </a:ext>
                  </a:extLst>
                </a:gridCol>
                <a:gridCol w="699558">
                  <a:extLst>
                    <a:ext uri="{9D8B030D-6E8A-4147-A177-3AD203B41FA5}">
                      <a16:colId xmlns:a16="http://schemas.microsoft.com/office/drawing/2014/main" val="1207339909"/>
                    </a:ext>
                  </a:extLst>
                </a:gridCol>
                <a:gridCol w="699558">
                  <a:extLst>
                    <a:ext uri="{9D8B030D-6E8A-4147-A177-3AD203B41FA5}">
                      <a16:colId xmlns:a16="http://schemas.microsoft.com/office/drawing/2014/main" val="602021080"/>
                    </a:ext>
                  </a:extLst>
                </a:gridCol>
                <a:gridCol w="699558">
                  <a:extLst>
                    <a:ext uri="{9D8B030D-6E8A-4147-A177-3AD203B41FA5}">
                      <a16:colId xmlns:a16="http://schemas.microsoft.com/office/drawing/2014/main" val="1997594403"/>
                    </a:ext>
                  </a:extLst>
                </a:gridCol>
                <a:gridCol w="699558">
                  <a:extLst>
                    <a:ext uri="{9D8B030D-6E8A-4147-A177-3AD203B41FA5}">
                      <a16:colId xmlns:a16="http://schemas.microsoft.com/office/drawing/2014/main" val="3192874465"/>
                    </a:ext>
                  </a:extLst>
                </a:gridCol>
                <a:gridCol w="699558">
                  <a:extLst>
                    <a:ext uri="{9D8B030D-6E8A-4147-A177-3AD203B41FA5}">
                      <a16:colId xmlns:a16="http://schemas.microsoft.com/office/drawing/2014/main" val="96891788"/>
                    </a:ext>
                  </a:extLst>
                </a:gridCol>
                <a:gridCol w="699558">
                  <a:extLst>
                    <a:ext uri="{9D8B030D-6E8A-4147-A177-3AD203B41FA5}">
                      <a16:colId xmlns:a16="http://schemas.microsoft.com/office/drawing/2014/main" val="842877270"/>
                    </a:ext>
                  </a:extLst>
                </a:gridCol>
                <a:gridCol w="699558">
                  <a:extLst>
                    <a:ext uri="{9D8B030D-6E8A-4147-A177-3AD203B41FA5}">
                      <a16:colId xmlns:a16="http://schemas.microsoft.com/office/drawing/2014/main" val="305068692"/>
                    </a:ext>
                  </a:extLst>
                </a:gridCol>
                <a:gridCol w="699558">
                  <a:extLst>
                    <a:ext uri="{9D8B030D-6E8A-4147-A177-3AD203B41FA5}">
                      <a16:colId xmlns:a16="http://schemas.microsoft.com/office/drawing/2014/main" val="49398109"/>
                    </a:ext>
                  </a:extLst>
                </a:gridCol>
              </a:tblGrid>
              <a:tr h="230857">
                <a:tc>
                  <a:txBody>
                    <a:bodyPr/>
                    <a:lstStyle/>
                    <a:p>
                      <a:pPr algn="ctr" fontAlgn="ctr"/>
                      <a:r>
                        <a:rPr lang="en-US" sz="2800" b="1" i="0" u="none" strike="noStrike" dirty="0">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853791416"/>
                  </a:ext>
                </a:extLst>
              </a:tr>
              <a:tr h="230857">
                <a:tc>
                  <a:txBody>
                    <a:bodyPr/>
                    <a:lstStyle/>
                    <a:p>
                      <a:pPr algn="ctr" fontAlgn="ctr"/>
                      <a:r>
                        <a:rPr lang="en-US" sz="2800" b="0" i="0" u="none" strike="noStrike" dirty="0">
                          <a:solidFill>
                            <a:srgbClr val="000000"/>
                          </a:solidFill>
                          <a:effectLst/>
                          <a:latin typeface="Calibri" panose="020F0502020204030204" pitchFamily="34" charset="0"/>
                        </a:rPr>
                        <a:t>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err="1">
                          <a:solidFill>
                            <a:srgbClr val="000000"/>
                          </a:solidFill>
                          <a:effectLst/>
                          <a:latin typeface="Calibri" panose="020F0502020204030204" pitchFamily="34" charset="0"/>
                        </a:rPr>
                        <a:t>i</a:t>
                      </a:r>
                      <a:endParaRPr lang="en-US" sz="2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err="1">
                          <a:solidFill>
                            <a:srgbClr val="000000"/>
                          </a:solidFill>
                          <a:effectLst/>
                          <a:latin typeface="Calibri" panose="020F0502020204030204" pitchFamily="34" charset="0"/>
                        </a:rPr>
                        <a:t>i</a:t>
                      </a:r>
                      <a:endParaRPr lang="en-US" sz="2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err="1">
                          <a:solidFill>
                            <a:srgbClr val="000000"/>
                          </a:solidFill>
                          <a:effectLst/>
                          <a:latin typeface="Calibri" panose="020F0502020204030204" pitchFamily="34" charset="0"/>
                        </a:rPr>
                        <a:t>i</a:t>
                      </a:r>
                      <a:endParaRPr lang="en-US" sz="2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082357"/>
                  </a:ext>
                </a:extLst>
              </a:tr>
            </a:tbl>
          </a:graphicData>
        </a:graphic>
      </p:graphicFrame>
      <p:sp>
        <p:nvSpPr>
          <p:cNvPr id="3" name="TextBox 2">
            <a:extLst>
              <a:ext uri="{FF2B5EF4-FFF2-40B4-BE49-F238E27FC236}">
                <a16:creationId xmlns:a16="http://schemas.microsoft.com/office/drawing/2014/main" id="{03AFFD2C-602E-41CF-BE04-1D5017BB1929}"/>
              </a:ext>
            </a:extLst>
          </p:cNvPr>
          <p:cNvSpPr txBox="1"/>
          <p:nvPr/>
        </p:nvSpPr>
        <p:spPr>
          <a:xfrm>
            <a:off x="5744627" y="3588240"/>
            <a:ext cx="2900727" cy="1200329"/>
          </a:xfrm>
          <a:prstGeom prst="rect">
            <a:avLst/>
          </a:prstGeom>
          <a:noFill/>
        </p:spPr>
        <p:txBody>
          <a:bodyPr wrap="square" rtlCol="0">
            <a:spAutoFit/>
          </a:bodyPr>
          <a:lstStyle/>
          <a:p>
            <a:r>
              <a:rPr lang="en-US" dirty="0" err="1"/>
              <a:t>Buscar</a:t>
            </a:r>
            <a:r>
              <a:rPr lang="en-US" dirty="0"/>
              <a:t> un </a:t>
            </a:r>
            <a:r>
              <a:rPr lang="en-US" dirty="0" err="1"/>
              <a:t>cierto</a:t>
            </a:r>
            <a:r>
              <a:rPr lang="en-US" dirty="0"/>
              <a:t> </a:t>
            </a:r>
            <a:r>
              <a:rPr lang="en-US" dirty="0" err="1"/>
              <a:t>patrón</a:t>
            </a:r>
            <a:endParaRPr lang="en-US" dirty="0"/>
          </a:p>
          <a:p>
            <a:pPr marL="742950" lvl="1" indent="-285750">
              <a:buFont typeface="Arial" panose="020B0604020202020204" pitchFamily="34" charset="0"/>
              <a:buChar char="•"/>
            </a:pPr>
            <a:r>
              <a:rPr lang="en-US" dirty="0"/>
              <a:t>“mi”</a:t>
            </a:r>
          </a:p>
          <a:p>
            <a:pPr marL="742950" lvl="1" indent="-285750">
              <a:buFont typeface="Arial" panose="020B0604020202020204" pitchFamily="34" charset="0"/>
              <a:buChar char="•"/>
            </a:pPr>
            <a:r>
              <a:rPr lang="en-US" dirty="0"/>
              <a:t>“men”</a:t>
            </a:r>
          </a:p>
          <a:p>
            <a:endParaRPr lang="es-ES" dirty="0"/>
          </a:p>
        </p:txBody>
      </p:sp>
    </p:spTree>
    <p:extLst>
      <p:ext uri="{BB962C8B-B14F-4D97-AF65-F5344CB8AC3E}">
        <p14:creationId xmlns:p14="http://schemas.microsoft.com/office/powerpoint/2010/main" val="1176659905"/>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Árbol</a:t>
            </a:r>
            <a:r>
              <a:rPr lang="en-US" dirty="0"/>
              <a:t> de </a:t>
            </a:r>
            <a:r>
              <a:rPr lang="en-US" dirty="0" err="1"/>
              <a:t>sufijos</a:t>
            </a:r>
            <a:endParaRPr lang="en-US" dirty="0"/>
          </a:p>
        </p:txBody>
      </p:sp>
      <p:sp>
        <p:nvSpPr>
          <p:cNvPr id="3" name="Content Placeholder 2"/>
          <p:cNvSpPr>
            <a:spLocks noGrp="1"/>
          </p:cNvSpPr>
          <p:nvPr>
            <p:ph idx="1"/>
          </p:nvPr>
        </p:nvSpPr>
        <p:spPr/>
        <p:txBody>
          <a:bodyPr/>
          <a:lstStyle/>
          <a:p>
            <a:r>
              <a:rPr lang="en-US" dirty="0" err="1"/>
              <a:t>Buscar</a:t>
            </a:r>
            <a:r>
              <a:rPr lang="en-US" dirty="0"/>
              <a:t> un </a:t>
            </a:r>
            <a:r>
              <a:rPr lang="en-US" dirty="0" err="1"/>
              <a:t>cierto</a:t>
            </a:r>
            <a:r>
              <a:rPr lang="en-US" dirty="0"/>
              <a:t> </a:t>
            </a:r>
            <a:r>
              <a:rPr lang="en-US" dirty="0" err="1"/>
              <a:t>patrón</a:t>
            </a:r>
            <a:endParaRPr lang="en-US" dirty="0"/>
          </a:p>
          <a:p>
            <a:pPr lvl="1"/>
            <a:r>
              <a:rPr lang="en-US" dirty="0"/>
              <a:t>“mi”</a:t>
            </a:r>
          </a:p>
          <a:p>
            <a:pPr lvl="1"/>
            <a:r>
              <a:rPr lang="en-US" dirty="0"/>
              <a:t>“men”</a:t>
            </a:r>
          </a:p>
          <a:p>
            <a:r>
              <a:rPr lang="en-US" dirty="0" err="1"/>
              <a:t>Indicar</a:t>
            </a:r>
            <a:r>
              <a:rPr lang="en-US" dirty="0"/>
              <a:t> </a:t>
            </a:r>
            <a:r>
              <a:rPr lang="en-US" dirty="0" err="1"/>
              <a:t>dónde</a:t>
            </a:r>
            <a:r>
              <a:rPr lang="en-US" dirty="0"/>
              <a:t> (</a:t>
            </a:r>
            <a:r>
              <a:rPr lang="en-US" dirty="0" err="1"/>
              <a:t>en</a:t>
            </a:r>
            <a:r>
              <a:rPr lang="en-US" dirty="0"/>
              <a:t> el </a:t>
            </a:r>
            <a:r>
              <a:rPr lang="en-US" dirty="0" err="1"/>
              <a:t>texto</a:t>
            </a:r>
            <a:r>
              <a:rPr lang="en-US" dirty="0"/>
              <a:t>) se </a:t>
            </a:r>
            <a:r>
              <a:rPr lang="en-US" dirty="0" err="1"/>
              <a:t>encuentra</a:t>
            </a:r>
            <a:r>
              <a:rPr lang="en-US" dirty="0"/>
              <a:t> un </a:t>
            </a:r>
            <a:r>
              <a:rPr lang="en-US" dirty="0" err="1"/>
              <a:t>cierto</a:t>
            </a:r>
            <a:r>
              <a:rPr lang="en-US" dirty="0"/>
              <a:t> </a:t>
            </a:r>
            <a:r>
              <a:rPr lang="en-US" dirty="0" err="1"/>
              <a:t>patrón</a:t>
            </a:r>
            <a:endParaRPr lang="en-US" dirty="0"/>
          </a:p>
          <a:p>
            <a:pPr lvl="1"/>
            <a:r>
              <a:rPr lang="en-US" dirty="0" err="1"/>
              <a:t>Probar</a:t>
            </a:r>
            <a:r>
              <a:rPr lang="en-US" dirty="0"/>
              <a:t> con “</a:t>
            </a:r>
            <a:r>
              <a:rPr lang="en-US" dirty="0" err="1"/>
              <a:t>ize</a:t>
            </a:r>
            <a:r>
              <a:rPr lang="en-US" dirty="0"/>
              <a:t>”</a:t>
            </a:r>
          </a:p>
          <a:p>
            <a:pPr lvl="1"/>
            <a:r>
              <a:rPr lang="en-US" dirty="0" err="1"/>
              <a:t>Probar</a:t>
            </a:r>
            <a:r>
              <a:rPr lang="en-US" dirty="0"/>
              <a:t> con “mi”</a:t>
            </a:r>
          </a:p>
          <a:p>
            <a:endParaRPr lang="en-US" dirty="0"/>
          </a:p>
          <a:p>
            <a:r>
              <a:rPr lang="en-US" dirty="0"/>
              <a:t>¿</a:t>
            </a:r>
            <a:r>
              <a:rPr lang="en-US" dirty="0" err="1"/>
              <a:t>cuántas</a:t>
            </a:r>
            <a:r>
              <a:rPr lang="en-US" dirty="0"/>
              <a:t> </a:t>
            </a:r>
            <a:r>
              <a:rPr lang="en-US" dirty="0" err="1"/>
              <a:t>veces</a:t>
            </a:r>
            <a:r>
              <a:rPr lang="en-US" dirty="0"/>
              <a:t> </a:t>
            </a:r>
            <a:r>
              <a:rPr lang="en-US" dirty="0" err="1"/>
              <a:t>aparece</a:t>
            </a:r>
            <a:r>
              <a:rPr lang="en-US" dirty="0"/>
              <a:t> un </a:t>
            </a:r>
            <a:r>
              <a:rPr lang="en-US" dirty="0" err="1"/>
              <a:t>patrón</a:t>
            </a:r>
            <a:r>
              <a:rPr lang="en-US" dirty="0"/>
              <a:t> </a:t>
            </a:r>
            <a:r>
              <a:rPr lang="en-US" dirty="0" err="1"/>
              <a:t>en</a:t>
            </a:r>
            <a:r>
              <a:rPr lang="en-US" dirty="0"/>
              <a:t> el </a:t>
            </a:r>
            <a:r>
              <a:rPr lang="en-US" dirty="0" err="1"/>
              <a:t>texto</a:t>
            </a:r>
            <a:r>
              <a:rPr lang="en-US" dirty="0"/>
              <a:t>?</a:t>
            </a:r>
          </a:p>
        </p:txBody>
      </p:sp>
      <p:sp>
        <p:nvSpPr>
          <p:cNvPr id="4" name="Footer Placeholder 3"/>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B28C23E-6C31-46B7-AE2F-F4D7188B06FC}" type="slidenum">
              <a:rPr lang="es-ES" smtClean="0">
                <a:solidFill>
                  <a:prstClr val="black">
                    <a:tint val="75000"/>
                  </a:prstClr>
                </a:solidFill>
              </a:rPr>
              <a:pPr/>
              <a:t>83</a:t>
            </a:fld>
            <a:endParaRPr lang="es-ES" dirty="0">
              <a:solidFill>
                <a:prstClr val="black">
                  <a:tint val="75000"/>
                </a:prstClr>
              </a:solidFill>
            </a:endParaRPr>
          </a:p>
        </p:txBody>
      </p:sp>
    </p:spTree>
    <p:extLst>
      <p:ext uri="{BB962C8B-B14F-4D97-AF65-F5344CB8AC3E}">
        <p14:creationId xmlns:p14="http://schemas.microsoft.com/office/powerpoint/2010/main" val="1949526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3B8EA44-4C05-4238-BE94-80B84EFBD4A3}"/>
              </a:ext>
            </a:extLst>
          </p:cNvPr>
          <p:cNvSpPr>
            <a:spLocks noGrp="1"/>
          </p:cNvSpPr>
          <p:nvPr>
            <p:ph type="ftr" sz="quarter" idx="4294967295"/>
          </p:nvPr>
        </p:nvSpPr>
        <p:spPr>
          <a:xfrm>
            <a:off x="0" y="6629400"/>
            <a:ext cx="2895600" cy="228600"/>
          </a:xfrm>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2C1EA6FB-9C54-4087-8D8C-C94EBB353021}"/>
              </a:ext>
            </a:extLst>
          </p:cNvPr>
          <p:cNvSpPr>
            <a:spLocks noGrp="1"/>
          </p:cNvSpPr>
          <p:nvPr>
            <p:ph type="sldNum" sz="quarter" idx="4294967295"/>
          </p:nvPr>
        </p:nvSpPr>
        <p:spPr>
          <a:xfrm>
            <a:off x="7010400" y="6553200"/>
            <a:ext cx="2133600" cy="304800"/>
          </a:xfrm>
        </p:spPr>
        <p:txBody>
          <a:bodyPr/>
          <a:lstStyle/>
          <a:p>
            <a:fld id="{7B28C23E-6C31-46B7-AE2F-F4D7188B06FC}" type="slidenum">
              <a:rPr lang="es-ES" smtClean="0">
                <a:solidFill>
                  <a:prstClr val="black">
                    <a:tint val="75000"/>
                  </a:prstClr>
                </a:solidFill>
              </a:rPr>
              <a:pPr/>
              <a:t>84</a:t>
            </a:fld>
            <a:endParaRPr lang="es-ES" dirty="0">
              <a:solidFill>
                <a:prstClr val="black">
                  <a:tint val="75000"/>
                </a:prstClr>
              </a:solidFill>
            </a:endParaRPr>
          </a:p>
        </p:txBody>
      </p:sp>
      <p:graphicFrame>
        <p:nvGraphicFramePr>
          <p:cNvPr id="8" name="Table 7">
            <a:extLst>
              <a:ext uri="{FF2B5EF4-FFF2-40B4-BE49-F238E27FC236}">
                <a16:creationId xmlns:a16="http://schemas.microsoft.com/office/drawing/2014/main" id="{071D38D1-1776-4ED6-B17C-D54B4E294FFF}"/>
              </a:ext>
            </a:extLst>
          </p:cNvPr>
          <p:cNvGraphicFramePr>
            <a:graphicFrameLocks noGrp="1"/>
          </p:cNvGraphicFramePr>
          <p:nvPr/>
        </p:nvGraphicFramePr>
        <p:xfrm>
          <a:off x="-28575" y="152400"/>
          <a:ext cx="7315200" cy="872490"/>
        </p:xfrm>
        <a:graphic>
          <a:graphicData uri="http://schemas.openxmlformats.org/drawingml/2006/table">
            <a:tbl>
              <a:tblPr/>
              <a:tblGrid>
                <a:gridCol w="812800">
                  <a:extLst>
                    <a:ext uri="{9D8B030D-6E8A-4147-A177-3AD203B41FA5}">
                      <a16:colId xmlns:a16="http://schemas.microsoft.com/office/drawing/2014/main" val="2450902198"/>
                    </a:ext>
                  </a:extLst>
                </a:gridCol>
                <a:gridCol w="812800">
                  <a:extLst>
                    <a:ext uri="{9D8B030D-6E8A-4147-A177-3AD203B41FA5}">
                      <a16:colId xmlns:a16="http://schemas.microsoft.com/office/drawing/2014/main" val="1207339909"/>
                    </a:ext>
                  </a:extLst>
                </a:gridCol>
                <a:gridCol w="812800">
                  <a:extLst>
                    <a:ext uri="{9D8B030D-6E8A-4147-A177-3AD203B41FA5}">
                      <a16:colId xmlns:a16="http://schemas.microsoft.com/office/drawing/2014/main" val="602021080"/>
                    </a:ext>
                  </a:extLst>
                </a:gridCol>
                <a:gridCol w="812800">
                  <a:extLst>
                    <a:ext uri="{9D8B030D-6E8A-4147-A177-3AD203B41FA5}">
                      <a16:colId xmlns:a16="http://schemas.microsoft.com/office/drawing/2014/main" val="1997594403"/>
                    </a:ext>
                  </a:extLst>
                </a:gridCol>
                <a:gridCol w="812800">
                  <a:extLst>
                    <a:ext uri="{9D8B030D-6E8A-4147-A177-3AD203B41FA5}">
                      <a16:colId xmlns:a16="http://schemas.microsoft.com/office/drawing/2014/main" val="3192874465"/>
                    </a:ext>
                  </a:extLst>
                </a:gridCol>
                <a:gridCol w="812800">
                  <a:extLst>
                    <a:ext uri="{9D8B030D-6E8A-4147-A177-3AD203B41FA5}">
                      <a16:colId xmlns:a16="http://schemas.microsoft.com/office/drawing/2014/main" val="96891788"/>
                    </a:ext>
                  </a:extLst>
                </a:gridCol>
                <a:gridCol w="812800">
                  <a:extLst>
                    <a:ext uri="{9D8B030D-6E8A-4147-A177-3AD203B41FA5}">
                      <a16:colId xmlns:a16="http://schemas.microsoft.com/office/drawing/2014/main" val="842877270"/>
                    </a:ext>
                  </a:extLst>
                </a:gridCol>
                <a:gridCol w="812800">
                  <a:extLst>
                    <a:ext uri="{9D8B030D-6E8A-4147-A177-3AD203B41FA5}">
                      <a16:colId xmlns:a16="http://schemas.microsoft.com/office/drawing/2014/main" val="305068692"/>
                    </a:ext>
                  </a:extLst>
                </a:gridCol>
                <a:gridCol w="812800">
                  <a:extLst>
                    <a:ext uri="{9D8B030D-6E8A-4147-A177-3AD203B41FA5}">
                      <a16:colId xmlns:a16="http://schemas.microsoft.com/office/drawing/2014/main" val="49398109"/>
                    </a:ext>
                  </a:extLst>
                </a:gridCol>
              </a:tblGrid>
              <a:tr h="359201">
                <a:tc>
                  <a:txBody>
                    <a:bodyPr/>
                    <a:lstStyle/>
                    <a:p>
                      <a:pPr algn="ctr" fontAlgn="ctr"/>
                      <a:r>
                        <a:rPr lang="en-US" sz="2800" b="1" i="0" u="none" strike="noStrike" dirty="0">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800" b="1"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853791416"/>
                  </a:ext>
                </a:extLst>
              </a:tr>
              <a:tr h="250164">
                <a:tc>
                  <a:txBody>
                    <a:bodyPr/>
                    <a:lstStyle/>
                    <a:p>
                      <a:pPr algn="ctr" fontAlgn="ctr"/>
                      <a:r>
                        <a:rPr lang="en-US" sz="2800" b="0" i="0" u="none" strike="noStrike" dirty="0">
                          <a:solidFill>
                            <a:srgbClr val="000000"/>
                          </a:solidFill>
                          <a:effectLst/>
                          <a:latin typeface="Calibri" panose="020F0502020204030204" pitchFamily="34" charset="0"/>
                        </a:rPr>
                        <a:t>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err="1">
                          <a:solidFill>
                            <a:srgbClr val="000000"/>
                          </a:solidFill>
                          <a:effectLst/>
                          <a:latin typeface="Calibri" panose="020F0502020204030204" pitchFamily="34" charset="0"/>
                        </a:rPr>
                        <a:t>i</a:t>
                      </a:r>
                      <a:endParaRPr lang="en-US" sz="2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err="1">
                          <a:solidFill>
                            <a:srgbClr val="000000"/>
                          </a:solidFill>
                          <a:effectLst/>
                          <a:latin typeface="Calibri" panose="020F0502020204030204" pitchFamily="34" charset="0"/>
                        </a:rPr>
                        <a:t>i</a:t>
                      </a:r>
                      <a:endParaRPr lang="en-US" sz="2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err="1">
                          <a:solidFill>
                            <a:srgbClr val="000000"/>
                          </a:solidFill>
                          <a:effectLst/>
                          <a:latin typeface="Calibri" panose="020F0502020204030204" pitchFamily="34" charset="0"/>
                        </a:rPr>
                        <a:t>i</a:t>
                      </a:r>
                      <a:endParaRPr lang="en-US" sz="2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082357"/>
                  </a:ext>
                </a:extLst>
              </a:tr>
            </a:tbl>
          </a:graphicData>
        </a:graphic>
      </p:graphicFrame>
      <p:grpSp>
        <p:nvGrpSpPr>
          <p:cNvPr id="2" name="Group 1">
            <a:extLst>
              <a:ext uri="{FF2B5EF4-FFF2-40B4-BE49-F238E27FC236}">
                <a16:creationId xmlns:a16="http://schemas.microsoft.com/office/drawing/2014/main" id="{ECECFB51-EBA6-4674-B564-4B8DF05760A1}"/>
              </a:ext>
            </a:extLst>
          </p:cNvPr>
          <p:cNvGrpSpPr/>
          <p:nvPr/>
        </p:nvGrpSpPr>
        <p:grpSpPr>
          <a:xfrm>
            <a:off x="-94424" y="1087868"/>
            <a:ext cx="6266624" cy="5402354"/>
            <a:chOff x="2801176" y="762000"/>
            <a:chExt cx="6266624" cy="5402354"/>
          </a:xfrm>
        </p:grpSpPr>
        <p:sp>
          <p:nvSpPr>
            <p:cNvPr id="9" name="TextBox 8">
              <a:extLst>
                <a:ext uri="{FF2B5EF4-FFF2-40B4-BE49-F238E27FC236}">
                  <a16:creationId xmlns:a16="http://schemas.microsoft.com/office/drawing/2014/main" id="{BCF1139C-511C-4E89-80B6-6625FB94278D}"/>
                </a:ext>
              </a:extLst>
            </p:cNvPr>
            <p:cNvSpPr txBox="1"/>
            <p:nvPr/>
          </p:nvSpPr>
          <p:spPr>
            <a:xfrm>
              <a:off x="2801176" y="1981363"/>
              <a:ext cx="312906" cy="369332"/>
            </a:xfrm>
            <a:prstGeom prst="rect">
              <a:avLst/>
            </a:prstGeom>
            <a:noFill/>
          </p:spPr>
          <p:txBody>
            <a:bodyPr wrap="none" rtlCol="0">
              <a:spAutoFit/>
            </a:bodyPr>
            <a:lstStyle/>
            <a:p>
              <a:r>
                <a:rPr lang="en-US" dirty="0"/>
                <a:t>7</a:t>
              </a:r>
            </a:p>
          </p:txBody>
        </p:sp>
        <p:sp>
          <p:nvSpPr>
            <p:cNvPr id="11" name="TextBox 10">
              <a:extLst>
                <a:ext uri="{FF2B5EF4-FFF2-40B4-BE49-F238E27FC236}">
                  <a16:creationId xmlns:a16="http://schemas.microsoft.com/office/drawing/2014/main" id="{ECB9E709-06F5-4E61-B4DD-2A4229F3D139}"/>
                </a:ext>
              </a:extLst>
            </p:cNvPr>
            <p:cNvSpPr txBox="1"/>
            <p:nvPr/>
          </p:nvSpPr>
          <p:spPr>
            <a:xfrm>
              <a:off x="3525337" y="4422884"/>
              <a:ext cx="312906" cy="369332"/>
            </a:xfrm>
            <a:prstGeom prst="rect">
              <a:avLst/>
            </a:prstGeom>
            <a:noFill/>
          </p:spPr>
          <p:txBody>
            <a:bodyPr wrap="none" rtlCol="0">
              <a:spAutoFit/>
            </a:bodyPr>
            <a:lstStyle/>
            <a:p>
              <a:r>
                <a:rPr lang="en-US" dirty="0"/>
                <a:t>3</a:t>
              </a:r>
            </a:p>
          </p:txBody>
        </p:sp>
        <p:sp>
          <p:nvSpPr>
            <p:cNvPr id="13" name="TextBox 12">
              <a:extLst>
                <a:ext uri="{FF2B5EF4-FFF2-40B4-BE49-F238E27FC236}">
                  <a16:creationId xmlns:a16="http://schemas.microsoft.com/office/drawing/2014/main" id="{FF167A7C-381D-4E1A-BEEA-D8ABE9FD0273}"/>
                </a:ext>
              </a:extLst>
            </p:cNvPr>
            <p:cNvSpPr txBox="1"/>
            <p:nvPr/>
          </p:nvSpPr>
          <p:spPr>
            <a:xfrm flipH="1">
              <a:off x="4203673" y="5309523"/>
              <a:ext cx="355371" cy="369332"/>
            </a:xfrm>
            <a:prstGeom prst="rect">
              <a:avLst/>
            </a:prstGeom>
            <a:noFill/>
          </p:spPr>
          <p:txBody>
            <a:bodyPr wrap="square" rtlCol="0">
              <a:spAutoFit/>
            </a:bodyPr>
            <a:lstStyle/>
            <a:p>
              <a:r>
                <a:rPr lang="en-US" dirty="0"/>
                <a:t>1</a:t>
              </a:r>
            </a:p>
          </p:txBody>
        </p:sp>
        <p:sp>
          <p:nvSpPr>
            <p:cNvPr id="15" name="TextBox 14">
              <a:extLst>
                <a:ext uri="{FF2B5EF4-FFF2-40B4-BE49-F238E27FC236}">
                  <a16:creationId xmlns:a16="http://schemas.microsoft.com/office/drawing/2014/main" id="{DB2CF391-7EFB-4AA7-A516-36BF52DA57B6}"/>
                </a:ext>
              </a:extLst>
            </p:cNvPr>
            <p:cNvSpPr txBox="1"/>
            <p:nvPr/>
          </p:nvSpPr>
          <p:spPr>
            <a:xfrm>
              <a:off x="5188336" y="3278070"/>
              <a:ext cx="312906" cy="369332"/>
            </a:xfrm>
            <a:prstGeom prst="rect">
              <a:avLst/>
            </a:prstGeom>
            <a:noFill/>
          </p:spPr>
          <p:txBody>
            <a:bodyPr wrap="none" rtlCol="0">
              <a:spAutoFit/>
            </a:bodyPr>
            <a:lstStyle/>
            <a:p>
              <a:r>
                <a:rPr lang="en-US" dirty="0"/>
                <a:t>5</a:t>
              </a:r>
            </a:p>
          </p:txBody>
        </p:sp>
        <p:sp>
          <p:nvSpPr>
            <p:cNvPr id="17" name="TextBox 16">
              <a:extLst>
                <a:ext uri="{FF2B5EF4-FFF2-40B4-BE49-F238E27FC236}">
                  <a16:creationId xmlns:a16="http://schemas.microsoft.com/office/drawing/2014/main" id="{8508559F-EE13-427B-AA6B-4EC0469DFC56}"/>
                </a:ext>
              </a:extLst>
            </p:cNvPr>
            <p:cNvSpPr txBox="1"/>
            <p:nvPr/>
          </p:nvSpPr>
          <p:spPr>
            <a:xfrm>
              <a:off x="7105873" y="4870357"/>
              <a:ext cx="312906" cy="369332"/>
            </a:xfrm>
            <a:prstGeom prst="rect">
              <a:avLst/>
            </a:prstGeom>
            <a:noFill/>
          </p:spPr>
          <p:txBody>
            <a:bodyPr wrap="none" rtlCol="0">
              <a:spAutoFit/>
            </a:bodyPr>
            <a:lstStyle/>
            <a:p>
              <a:r>
                <a:rPr lang="en-US" dirty="0"/>
                <a:t>2</a:t>
              </a:r>
            </a:p>
          </p:txBody>
        </p:sp>
        <p:sp>
          <p:nvSpPr>
            <p:cNvPr id="19" name="TextBox 18">
              <a:extLst>
                <a:ext uri="{FF2B5EF4-FFF2-40B4-BE49-F238E27FC236}">
                  <a16:creationId xmlns:a16="http://schemas.microsoft.com/office/drawing/2014/main" id="{08C00B33-5D51-4EDC-8D6E-4CDE9736D9A5}"/>
                </a:ext>
              </a:extLst>
            </p:cNvPr>
            <p:cNvSpPr txBox="1"/>
            <p:nvPr/>
          </p:nvSpPr>
          <p:spPr>
            <a:xfrm>
              <a:off x="5528632" y="5795022"/>
              <a:ext cx="312906" cy="369332"/>
            </a:xfrm>
            <a:prstGeom prst="rect">
              <a:avLst/>
            </a:prstGeom>
            <a:noFill/>
          </p:spPr>
          <p:txBody>
            <a:bodyPr wrap="none" rtlCol="0">
              <a:spAutoFit/>
            </a:bodyPr>
            <a:lstStyle/>
            <a:p>
              <a:r>
                <a:rPr lang="en-US" dirty="0"/>
                <a:t>0</a:t>
              </a:r>
            </a:p>
          </p:txBody>
        </p:sp>
        <p:sp>
          <p:nvSpPr>
            <p:cNvPr id="21" name="TextBox 20">
              <a:extLst>
                <a:ext uri="{FF2B5EF4-FFF2-40B4-BE49-F238E27FC236}">
                  <a16:creationId xmlns:a16="http://schemas.microsoft.com/office/drawing/2014/main" id="{F9D88988-3D41-450B-B380-9D7FA1D95F8D}"/>
                </a:ext>
              </a:extLst>
            </p:cNvPr>
            <p:cNvSpPr txBox="1"/>
            <p:nvPr/>
          </p:nvSpPr>
          <p:spPr>
            <a:xfrm>
              <a:off x="8489979" y="2700527"/>
              <a:ext cx="312906" cy="369332"/>
            </a:xfrm>
            <a:prstGeom prst="rect">
              <a:avLst/>
            </a:prstGeom>
            <a:noFill/>
          </p:spPr>
          <p:txBody>
            <a:bodyPr wrap="none" rtlCol="0">
              <a:spAutoFit/>
            </a:bodyPr>
            <a:lstStyle/>
            <a:p>
              <a:r>
                <a:rPr lang="en-US" dirty="0"/>
                <a:t>6</a:t>
              </a:r>
            </a:p>
          </p:txBody>
        </p:sp>
        <p:sp>
          <p:nvSpPr>
            <p:cNvPr id="25" name="TextBox 24">
              <a:extLst>
                <a:ext uri="{FF2B5EF4-FFF2-40B4-BE49-F238E27FC236}">
                  <a16:creationId xmlns:a16="http://schemas.microsoft.com/office/drawing/2014/main" id="{ADA72127-12E5-4E93-A88B-BACAE1EE3CCA}"/>
                </a:ext>
              </a:extLst>
            </p:cNvPr>
            <p:cNvSpPr txBox="1"/>
            <p:nvPr/>
          </p:nvSpPr>
          <p:spPr>
            <a:xfrm>
              <a:off x="6680748" y="3828497"/>
              <a:ext cx="312906" cy="369332"/>
            </a:xfrm>
            <a:prstGeom prst="rect">
              <a:avLst/>
            </a:prstGeom>
            <a:noFill/>
          </p:spPr>
          <p:txBody>
            <a:bodyPr wrap="none" rtlCol="0">
              <a:spAutoFit/>
            </a:bodyPr>
            <a:lstStyle/>
            <a:p>
              <a:r>
                <a:rPr lang="en-US" dirty="0"/>
                <a:t>4</a:t>
              </a:r>
            </a:p>
          </p:txBody>
        </p:sp>
        <p:grpSp>
          <p:nvGrpSpPr>
            <p:cNvPr id="16" name="Group 15">
              <a:extLst>
                <a:ext uri="{FF2B5EF4-FFF2-40B4-BE49-F238E27FC236}">
                  <a16:creationId xmlns:a16="http://schemas.microsoft.com/office/drawing/2014/main" id="{7DE6F937-5108-4DBF-8AAF-08FE78FC3119}"/>
                </a:ext>
              </a:extLst>
            </p:cNvPr>
            <p:cNvGrpSpPr/>
            <p:nvPr/>
          </p:nvGrpSpPr>
          <p:grpSpPr>
            <a:xfrm>
              <a:off x="3129327" y="762000"/>
              <a:ext cx="5938473" cy="5334000"/>
              <a:chOff x="5127" y="-71928"/>
              <a:chExt cx="7278779" cy="6625128"/>
            </a:xfrm>
          </p:grpSpPr>
          <p:sp>
            <p:nvSpPr>
              <p:cNvPr id="18" name="Oval 17">
                <a:extLst>
                  <a:ext uri="{FF2B5EF4-FFF2-40B4-BE49-F238E27FC236}">
                    <a16:creationId xmlns:a16="http://schemas.microsoft.com/office/drawing/2014/main" id="{C4D75F03-0E4C-412D-ABB7-0DF4F25EE4BD}"/>
                  </a:ext>
                </a:extLst>
              </p:cNvPr>
              <p:cNvSpPr/>
              <p:nvPr/>
            </p:nvSpPr>
            <p:spPr>
              <a:xfrm>
                <a:off x="3128950" y="-7192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grpSp>
            <p:nvGrpSpPr>
              <p:cNvPr id="20" name="Group 19">
                <a:extLst>
                  <a:ext uri="{FF2B5EF4-FFF2-40B4-BE49-F238E27FC236}">
                    <a16:creationId xmlns:a16="http://schemas.microsoft.com/office/drawing/2014/main" id="{1A0B8BB7-9D99-4F92-8B4E-928B8F284B67}"/>
                  </a:ext>
                </a:extLst>
              </p:cNvPr>
              <p:cNvGrpSpPr/>
              <p:nvPr/>
            </p:nvGrpSpPr>
            <p:grpSpPr>
              <a:xfrm>
                <a:off x="5127" y="309072"/>
                <a:ext cx="7278779" cy="6244128"/>
                <a:chOff x="5127" y="309072"/>
                <a:chExt cx="7278779" cy="6244128"/>
              </a:xfrm>
            </p:grpSpPr>
            <p:sp>
              <p:nvSpPr>
                <p:cNvPr id="22" name="Oval 21">
                  <a:extLst>
                    <a:ext uri="{FF2B5EF4-FFF2-40B4-BE49-F238E27FC236}">
                      <a16:creationId xmlns:a16="http://schemas.microsoft.com/office/drawing/2014/main" id="{112B9468-48A4-4887-87EB-B9D75FD0960C}"/>
                    </a:ext>
                  </a:extLst>
                </p:cNvPr>
                <p:cNvSpPr/>
                <p:nvPr/>
              </p:nvSpPr>
              <p:spPr>
                <a:xfrm>
                  <a:off x="3619530" y="73794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23" name="Oval 22">
                  <a:extLst>
                    <a:ext uri="{FF2B5EF4-FFF2-40B4-BE49-F238E27FC236}">
                      <a16:creationId xmlns:a16="http://schemas.microsoft.com/office/drawing/2014/main" id="{ABD4654B-7131-4660-A774-C49DB2F770FE}"/>
                    </a:ext>
                  </a:extLst>
                </p:cNvPr>
                <p:cNvSpPr/>
                <p:nvPr/>
              </p:nvSpPr>
              <p:spPr>
                <a:xfrm>
                  <a:off x="3626155" y="1450251"/>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grpSp>
              <p:nvGrpSpPr>
                <p:cNvPr id="24" name="Group 23">
                  <a:extLst>
                    <a:ext uri="{FF2B5EF4-FFF2-40B4-BE49-F238E27FC236}">
                      <a16:creationId xmlns:a16="http://schemas.microsoft.com/office/drawing/2014/main" id="{0ACA40EC-7788-438E-ABBF-A4586B714A15}"/>
                    </a:ext>
                  </a:extLst>
                </p:cNvPr>
                <p:cNvGrpSpPr/>
                <p:nvPr/>
              </p:nvGrpSpPr>
              <p:grpSpPr>
                <a:xfrm>
                  <a:off x="5127" y="737947"/>
                  <a:ext cx="381000" cy="957095"/>
                  <a:chOff x="791622" y="737947"/>
                  <a:chExt cx="381000" cy="957095"/>
                </a:xfrm>
              </p:grpSpPr>
              <p:grpSp>
                <p:nvGrpSpPr>
                  <p:cNvPr id="115" name="Group 114">
                    <a:extLst>
                      <a:ext uri="{FF2B5EF4-FFF2-40B4-BE49-F238E27FC236}">
                        <a16:creationId xmlns:a16="http://schemas.microsoft.com/office/drawing/2014/main" id="{7FF31988-CEAC-42E1-9B41-F9C2F3FE3F17}"/>
                      </a:ext>
                    </a:extLst>
                  </p:cNvPr>
                  <p:cNvGrpSpPr/>
                  <p:nvPr/>
                </p:nvGrpSpPr>
                <p:grpSpPr>
                  <a:xfrm>
                    <a:off x="791622" y="737947"/>
                    <a:ext cx="381000" cy="957095"/>
                    <a:chOff x="791622" y="466787"/>
                    <a:chExt cx="381000" cy="957095"/>
                  </a:xfrm>
                </p:grpSpPr>
                <p:sp>
                  <p:nvSpPr>
                    <p:cNvPr id="117" name="Oval 116">
                      <a:extLst>
                        <a:ext uri="{FF2B5EF4-FFF2-40B4-BE49-F238E27FC236}">
                          <a16:creationId xmlns:a16="http://schemas.microsoft.com/office/drawing/2014/main" id="{9BB402A9-33FC-42D9-9A5F-2E45C958F3DE}"/>
                        </a:ext>
                      </a:extLst>
                    </p:cNvPr>
                    <p:cNvSpPr/>
                    <p:nvPr/>
                  </p:nvSpPr>
                  <p:spPr>
                    <a:xfrm>
                      <a:off x="791622" y="46678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118" name="Oval 117">
                      <a:extLst>
                        <a:ext uri="{FF2B5EF4-FFF2-40B4-BE49-F238E27FC236}">
                          <a16:creationId xmlns:a16="http://schemas.microsoft.com/office/drawing/2014/main" id="{4571DE6A-8636-465D-9944-BA114AAC7684}"/>
                        </a:ext>
                      </a:extLst>
                    </p:cNvPr>
                    <p:cNvSpPr/>
                    <p:nvPr/>
                  </p:nvSpPr>
                  <p:spPr>
                    <a:xfrm>
                      <a:off x="791622" y="1042882"/>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116" name="Straight Arrow Connector 115">
                    <a:extLst>
                      <a:ext uri="{FF2B5EF4-FFF2-40B4-BE49-F238E27FC236}">
                        <a16:creationId xmlns:a16="http://schemas.microsoft.com/office/drawing/2014/main" id="{5E5CDFF7-F52D-41E1-83CF-5331CC203D80}"/>
                      </a:ext>
                    </a:extLst>
                  </p:cNvPr>
                  <p:cNvCxnSpPr>
                    <a:stCxn id="117" idx="4"/>
                    <a:endCxn id="118" idx="0"/>
                  </p:cNvCxnSpPr>
                  <p:nvPr/>
                </p:nvCxnSpPr>
                <p:spPr>
                  <a:xfrm>
                    <a:off x="982122" y="1118947"/>
                    <a:ext cx="0" cy="19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Oval 26">
                  <a:extLst>
                    <a:ext uri="{FF2B5EF4-FFF2-40B4-BE49-F238E27FC236}">
                      <a16:creationId xmlns:a16="http://schemas.microsoft.com/office/drawing/2014/main" id="{36C1E054-DB6D-4478-B7D4-779F65845C90}"/>
                    </a:ext>
                  </a:extLst>
                </p:cNvPr>
                <p:cNvSpPr/>
                <p:nvPr/>
              </p:nvSpPr>
              <p:spPr>
                <a:xfrm>
                  <a:off x="1650589" y="73794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grpSp>
              <p:nvGrpSpPr>
                <p:cNvPr id="28" name="Group 27">
                  <a:extLst>
                    <a:ext uri="{FF2B5EF4-FFF2-40B4-BE49-F238E27FC236}">
                      <a16:creationId xmlns:a16="http://schemas.microsoft.com/office/drawing/2014/main" id="{70DE2D50-8570-476F-A6BC-8DF4B3CAE58A}"/>
                    </a:ext>
                  </a:extLst>
                </p:cNvPr>
                <p:cNvGrpSpPr/>
                <p:nvPr/>
              </p:nvGrpSpPr>
              <p:grpSpPr>
                <a:xfrm>
                  <a:off x="1102488" y="1450251"/>
                  <a:ext cx="400244" cy="3020722"/>
                  <a:chOff x="1426781" y="1225355"/>
                  <a:chExt cx="400244" cy="3020722"/>
                </a:xfrm>
              </p:grpSpPr>
              <p:sp>
                <p:nvSpPr>
                  <p:cNvPr id="110" name="Oval 109">
                    <a:extLst>
                      <a:ext uri="{FF2B5EF4-FFF2-40B4-BE49-F238E27FC236}">
                        <a16:creationId xmlns:a16="http://schemas.microsoft.com/office/drawing/2014/main" id="{38261D04-9996-4625-A975-970D3B6A2112}"/>
                      </a:ext>
                    </a:extLst>
                  </p:cNvPr>
                  <p:cNvSpPr/>
                  <p:nvPr/>
                </p:nvSpPr>
                <p:spPr>
                  <a:xfrm>
                    <a:off x="1426781" y="122535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111" name="Oval 110">
                    <a:extLst>
                      <a:ext uri="{FF2B5EF4-FFF2-40B4-BE49-F238E27FC236}">
                        <a16:creationId xmlns:a16="http://schemas.microsoft.com/office/drawing/2014/main" id="{D996FF1F-B542-47EA-A66A-384CE27965BB}"/>
                      </a:ext>
                    </a:extLst>
                  </p:cNvPr>
                  <p:cNvSpPr/>
                  <p:nvPr/>
                </p:nvSpPr>
                <p:spPr>
                  <a:xfrm>
                    <a:off x="1432016" y="190870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112" name="Oval 111">
                    <a:extLst>
                      <a:ext uri="{FF2B5EF4-FFF2-40B4-BE49-F238E27FC236}">
                        <a16:creationId xmlns:a16="http://schemas.microsoft.com/office/drawing/2014/main" id="{01C53FE9-1548-449B-A078-52BB3A92B51F}"/>
                      </a:ext>
                    </a:extLst>
                  </p:cNvPr>
                  <p:cNvSpPr/>
                  <p:nvPr/>
                </p:nvSpPr>
                <p:spPr>
                  <a:xfrm>
                    <a:off x="1441641" y="323104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113" name="Oval 112">
                    <a:extLst>
                      <a:ext uri="{FF2B5EF4-FFF2-40B4-BE49-F238E27FC236}">
                        <a16:creationId xmlns:a16="http://schemas.microsoft.com/office/drawing/2014/main" id="{3951ED44-A02A-41C9-8B51-62D752F3D644}"/>
                      </a:ext>
                    </a:extLst>
                  </p:cNvPr>
                  <p:cNvSpPr/>
                  <p:nvPr/>
                </p:nvSpPr>
                <p:spPr>
                  <a:xfrm>
                    <a:off x="1441641" y="254252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114" name="Oval 113">
                    <a:extLst>
                      <a:ext uri="{FF2B5EF4-FFF2-40B4-BE49-F238E27FC236}">
                        <a16:creationId xmlns:a16="http://schemas.microsoft.com/office/drawing/2014/main" id="{29C45992-C943-4146-AFBD-0526E6DB0218}"/>
                      </a:ext>
                    </a:extLst>
                  </p:cNvPr>
                  <p:cNvSpPr/>
                  <p:nvPr/>
                </p:nvSpPr>
                <p:spPr>
                  <a:xfrm>
                    <a:off x="1446025" y="3865077"/>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grpSp>
              <p:nvGrpSpPr>
                <p:cNvPr id="29" name="Group 28">
                  <a:extLst>
                    <a:ext uri="{FF2B5EF4-FFF2-40B4-BE49-F238E27FC236}">
                      <a16:creationId xmlns:a16="http://schemas.microsoft.com/office/drawing/2014/main" id="{6887B2CB-D447-454A-9885-8CA52E3B1834}"/>
                    </a:ext>
                  </a:extLst>
                </p:cNvPr>
                <p:cNvGrpSpPr/>
                <p:nvPr/>
              </p:nvGrpSpPr>
              <p:grpSpPr>
                <a:xfrm>
                  <a:off x="2207229" y="1450251"/>
                  <a:ext cx="381000" cy="1785194"/>
                  <a:chOff x="7129036" y="1042882"/>
                  <a:chExt cx="381000" cy="1785194"/>
                </a:xfrm>
              </p:grpSpPr>
              <p:sp>
                <p:nvSpPr>
                  <p:cNvPr id="107" name="Oval 106">
                    <a:extLst>
                      <a:ext uri="{FF2B5EF4-FFF2-40B4-BE49-F238E27FC236}">
                        <a16:creationId xmlns:a16="http://schemas.microsoft.com/office/drawing/2014/main" id="{BA230FCB-C128-49DB-8703-67C637F3F88F}"/>
                      </a:ext>
                    </a:extLst>
                  </p:cNvPr>
                  <p:cNvSpPr/>
                  <p:nvPr/>
                </p:nvSpPr>
                <p:spPr>
                  <a:xfrm>
                    <a:off x="7129036" y="173140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108" name="Oval 107">
                    <a:extLst>
                      <a:ext uri="{FF2B5EF4-FFF2-40B4-BE49-F238E27FC236}">
                        <a16:creationId xmlns:a16="http://schemas.microsoft.com/office/drawing/2014/main" id="{D59118CE-0716-4F44-BF23-E83EBE277E82}"/>
                      </a:ext>
                    </a:extLst>
                  </p:cNvPr>
                  <p:cNvSpPr/>
                  <p:nvPr/>
                </p:nvSpPr>
                <p:spPr>
                  <a:xfrm>
                    <a:off x="7129036" y="104288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109" name="Oval 108">
                    <a:extLst>
                      <a:ext uri="{FF2B5EF4-FFF2-40B4-BE49-F238E27FC236}">
                        <a16:creationId xmlns:a16="http://schemas.microsoft.com/office/drawing/2014/main" id="{18244A3A-AD78-4078-B17B-00000661F440}"/>
                      </a:ext>
                    </a:extLst>
                  </p:cNvPr>
                  <p:cNvSpPr/>
                  <p:nvPr/>
                </p:nvSpPr>
                <p:spPr>
                  <a:xfrm>
                    <a:off x="7129036" y="2447076"/>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grpSp>
              <p:nvGrpSpPr>
                <p:cNvPr id="30" name="Group 29">
                  <a:extLst>
                    <a:ext uri="{FF2B5EF4-FFF2-40B4-BE49-F238E27FC236}">
                      <a16:creationId xmlns:a16="http://schemas.microsoft.com/office/drawing/2014/main" id="{5257021B-306B-4E84-B5DC-AA7B44544EB2}"/>
                    </a:ext>
                  </a:extLst>
                </p:cNvPr>
                <p:cNvGrpSpPr/>
                <p:nvPr/>
              </p:nvGrpSpPr>
              <p:grpSpPr>
                <a:xfrm>
                  <a:off x="1654858" y="1450251"/>
                  <a:ext cx="400244" cy="4416752"/>
                  <a:chOff x="4902232" y="495362"/>
                  <a:chExt cx="400244" cy="4416752"/>
                </a:xfrm>
              </p:grpSpPr>
              <p:sp>
                <p:nvSpPr>
                  <p:cNvPr id="100" name="Oval 99">
                    <a:extLst>
                      <a:ext uri="{FF2B5EF4-FFF2-40B4-BE49-F238E27FC236}">
                        <a16:creationId xmlns:a16="http://schemas.microsoft.com/office/drawing/2014/main" id="{41678E7E-7516-4A38-ACB8-DE771333DEB2}"/>
                      </a:ext>
                    </a:extLst>
                  </p:cNvPr>
                  <p:cNvSpPr/>
                  <p:nvPr/>
                </p:nvSpPr>
                <p:spPr>
                  <a:xfrm>
                    <a:off x="4902232" y="49536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endParaRPr lang="es-ES" dirty="0">
                      <a:solidFill>
                        <a:schemeClr val="tx1"/>
                      </a:solidFill>
                    </a:endParaRPr>
                  </a:p>
                </p:txBody>
              </p:sp>
              <p:sp>
                <p:nvSpPr>
                  <p:cNvPr id="101" name="Oval 100">
                    <a:extLst>
                      <a:ext uri="{FF2B5EF4-FFF2-40B4-BE49-F238E27FC236}">
                        <a16:creationId xmlns:a16="http://schemas.microsoft.com/office/drawing/2014/main" id="{A111CBBA-8607-4DD2-B26C-7B6069CA0C4F}"/>
                      </a:ext>
                    </a:extLst>
                  </p:cNvPr>
                  <p:cNvSpPr/>
                  <p:nvPr/>
                </p:nvSpPr>
                <p:spPr>
                  <a:xfrm>
                    <a:off x="4902232" y="189139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102" name="Oval 101">
                    <a:extLst>
                      <a:ext uri="{FF2B5EF4-FFF2-40B4-BE49-F238E27FC236}">
                        <a16:creationId xmlns:a16="http://schemas.microsoft.com/office/drawing/2014/main" id="{2BC48AAE-3214-4B15-A747-7B52FB6907D1}"/>
                      </a:ext>
                    </a:extLst>
                  </p:cNvPr>
                  <p:cNvSpPr/>
                  <p:nvPr/>
                </p:nvSpPr>
                <p:spPr>
                  <a:xfrm>
                    <a:off x="4917092" y="260848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103" name="Oval 102">
                    <a:extLst>
                      <a:ext uri="{FF2B5EF4-FFF2-40B4-BE49-F238E27FC236}">
                        <a16:creationId xmlns:a16="http://schemas.microsoft.com/office/drawing/2014/main" id="{75D3CE8E-A24F-4BA1-9A34-9349E29AA038}"/>
                      </a:ext>
                    </a:extLst>
                  </p:cNvPr>
                  <p:cNvSpPr/>
                  <p:nvPr/>
                </p:nvSpPr>
                <p:spPr>
                  <a:xfrm>
                    <a:off x="4902232" y="118388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104" name="Oval 103">
                    <a:extLst>
                      <a:ext uri="{FF2B5EF4-FFF2-40B4-BE49-F238E27FC236}">
                        <a16:creationId xmlns:a16="http://schemas.microsoft.com/office/drawing/2014/main" id="{9C998009-F702-4A20-83B4-E62D7A934A6A}"/>
                      </a:ext>
                    </a:extLst>
                  </p:cNvPr>
                  <p:cNvSpPr/>
                  <p:nvPr/>
                </p:nvSpPr>
                <p:spPr>
                  <a:xfrm>
                    <a:off x="4917092" y="389708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105" name="Oval 104">
                    <a:extLst>
                      <a:ext uri="{FF2B5EF4-FFF2-40B4-BE49-F238E27FC236}">
                        <a16:creationId xmlns:a16="http://schemas.microsoft.com/office/drawing/2014/main" id="{1B88F2A6-EEAC-4E40-A193-596A0EA00614}"/>
                      </a:ext>
                    </a:extLst>
                  </p:cNvPr>
                  <p:cNvSpPr/>
                  <p:nvPr/>
                </p:nvSpPr>
                <p:spPr>
                  <a:xfrm>
                    <a:off x="4917092" y="320856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106" name="Oval 105">
                    <a:extLst>
                      <a:ext uri="{FF2B5EF4-FFF2-40B4-BE49-F238E27FC236}">
                        <a16:creationId xmlns:a16="http://schemas.microsoft.com/office/drawing/2014/main" id="{0AF8B8F8-7416-45D8-88E2-BE11D4AEEC23}"/>
                      </a:ext>
                    </a:extLst>
                  </p:cNvPr>
                  <p:cNvSpPr/>
                  <p:nvPr/>
                </p:nvSpPr>
                <p:spPr>
                  <a:xfrm>
                    <a:off x="4921476" y="4531114"/>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31" name="Straight Arrow Connector 30">
                  <a:extLst>
                    <a:ext uri="{FF2B5EF4-FFF2-40B4-BE49-F238E27FC236}">
                      <a16:creationId xmlns:a16="http://schemas.microsoft.com/office/drawing/2014/main" id="{CB703BE2-07D3-449C-90C3-69B642C78418}"/>
                    </a:ext>
                  </a:extLst>
                </p:cNvPr>
                <p:cNvCxnSpPr>
                  <a:stCxn id="27" idx="4"/>
                  <a:endCxn id="110" idx="0"/>
                </p:cNvCxnSpPr>
                <p:nvPr/>
              </p:nvCxnSpPr>
              <p:spPr>
                <a:xfrm flipH="1">
                  <a:off x="1292988" y="1118947"/>
                  <a:ext cx="548101"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CADCFF5-51D7-4E7D-BFD5-3C6DAAAB4241}"/>
                    </a:ext>
                  </a:extLst>
                </p:cNvPr>
                <p:cNvCxnSpPr>
                  <a:cxnSpLocks/>
                  <a:stCxn id="27" idx="4"/>
                  <a:endCxn id="100" idx="0"/>
                </p:cNvCxnSpPr>
                <p:nvPr/>
              </p:nvCxnSpPr>
              <p:spPr>
                <a:xfrm>
                  <a:off x="1841089" y="1118947"/>
                  <a:ext cx="4269"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C28FCE1-A346-4A85-91A0-08001C8740EC}"/>
                    </a:ext>
                  </a:extLst>
                </p:cNvPr>
                <p:cNvCxnSpPr>
                  <a:stCxn id="110" idx="4"/>
                  <a:endCxn id="111" idx="0"/>
                </p:cNvCxnSpPr>
                <p:nvPr/>
              </p:nvCxnSpPr>
              <p:spPr>
                <a:xfrm>
                  <a:off x="1292988" y="1831251"/>
                  <a:ext cx="5235" cy="302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EAB0472-2932-4FB1-92F6-818B5F43705A}"/>
                    </a:ext>
                  </a:extLst>
                </p:cNvPr>
                <p:cNvCxnSpPr>
                  <a:cxnSpLocks/>
                  <a:stCxn id="111" idx="4"/>
                  <a:endCxn id="113" idx="0"/>
                </p:cNvCxnSpPr>
                <p:nvPr/>
              </p:nvCxnSpPr>
              <p:spPr>
                <a:xfrm>
                  <a:off x="1298223" y="2514600"/>
                  <a:ext cx="9625" cy="252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16519BB-1C38-49FB-B976-83BB88163F0C}"/>
                    </a:ext>
                  </a:extLst>
                </p:cNvPr>
                <p:cNvCxnSpPr>
                  <a:cxnSpLocks/>
                  <a:stCxn id="113" idx="4"/>
                  <a:endCxn id="112" idx="0"/>
                </p:cNvCxnSpPr>
                <p:nvPr/>
              </p:nvCxnSpPr>
              <p:spPr>
                <a:xfrm>
                  <a:off x="1307848" y="3148423"/>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BEAAC4D-EFFE-4B1F-92C6-BB6837D6A84A}"/>
                    </a:ext>
                  </a:extLst>
                </p:cNvPr>
                <p:cNvCxnSpPr>
                  <a:cxnSpLocks/>
                  <a:stCxn id="112" idx="4"/>
                  <a:endCxn id="114" idx="0"/>
                </p:cNvCxnSpPr>
                <p:nvPr/>
              </p:nvCxnSpPr>
              <p:spPr>
                <a:xfrm>
                  <a:off x="1307848" y="3836944"/>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EA6F47-196B-4182-A18E-B5FE00F876FF}"/>
                    </a:ext>
                  </a:extLst>
                </p:cNvPr>
                <p:cNvCxnSpPr>
                  <a:cxnSpLocks/>
                  <a:stCxn id="100" idx="4"/>
                  <a:endCxn id="103" idx="0"/>
                </p:cNvCxnSpPr>
                <p:nvPr/>
              </p:nvCxnSpPr>
              <p:spPr>
                <a:xfrm>
                  <a:off x="1845358" y="1831251"/>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B961230-6063-4B62-8F40-2BD255667245}"/>
                    </a:ext>
                  </a:extLst>
                </p:cNvPr>
                <p:cNvCxnSpPr>
                  <a:cxnSpLocks/>
                  <a:stCxn id="103" idx="4"/>
                  <a:endCxn id="101" idx="0"/>
                </p:cNvCxnSpPr>
                <p:nvPr/>
              </p:nvCxnSpPr>
              <p:spPr>
                <a:xfrm>
                  <a:off x="1845358" y="2519772"/>
                  <a:ext cx="0" cy="32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E03405-70AA-4423-BE02-1411C5080E6A}"/>
                    </a:ext>
                  </a:extLst>
                </p:cNvPr>
                <p:cNvCxnSpPr>
                  <a:cxnSpLocks/>
                  <a:stCxn id="101" idx="4"/>
                  <a:endCxn id="102" idx="0"/>
                </p:cNvCxnSpPr>
                <p:nvPr/>
              </p:nvCxnSpPr>
              <p:spPr>
                <a:xfrm>
                  <a:off x="1845358" y="3227281"/>
                  <a:ext cx="14860" cy="33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B5D83D6-861F-4A2A-BCCF-2CF982B1D239}"/>
                    </a:ext>
                  </a:extLst>
                </p:cNvPr>
                <p:cNvCxnSpPr>
                  <a:cxnSpLocks/>
                  <a:stCxn id="102" idx="4"/>
                  <a:endCxn id="105" idx="0"/>
                </p:cNvCxnSpPr>
                <p:nvPr/>
              </p:nvCxnSpPr>
              <p:spPr>
                <a:xfrm>
                  <a:off x="1860218" y="3944377"/>
                  <a:ext cx="0" cy="21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7D5B52F-8AC5-4ABE-AF4A-065822A8945E}"/>
                    </a:ext>
                  </a:extLst>
                </p:cNvPr>
                <p:cNvCxnSpPr>
                  <a:cxnSpLocks/>
                  <a:stCxn id="105" idx="4"/>
                  <a:endCxn id="104" idx="0"/>
                </p:cNvCxnSpPr>
                <p:nvPr/>
              </p:nvCxnSpPr>
              <p:spPr>
                <a:xfrm>
                  <a:off x="1860218" y="4544453"/>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427B8E4-A25E-444A-8A18-1956AA434AF7}"/>
                    </a:ext>
                  </a:extLst>
                </p:cNvPr>
                <p:cNvCxnSpPr>
                  <a:cxnSpLocks/>
                  <a:stCxn id="104" idx="4"/>
                  <a:endCxn id="106" idx="0"/>
                </p:cNvCxnSpPr>
                <p:nvPr/>
              </p:nvCxnSpPr>
              <p:spPr>
                <a:xfrm>
                  <a:off x="1860218" y="5232974"/>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9A5DF64-5861-47F7-A41A-5AD4255F6286}"/>
                    </a:ext>
                  </a:extLst>
                </p:cNvPr>
                <p:cNvCxnSpPr>
                  <a:cxnSpLocks/>
                  <a:stCxn id="108" idx="4"/>
                  <a:endCxn id="107" idx="0"/>
                </p:cNvCxnSpPr>
                <p:nvPr/>
              </p:nvCxnSpPr>
              <p:spPr>
                <a:xfrm>
                  <a:off x="2397729" y="1831251"/>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069A265-2015-42C3-9D87-E28AAAE85E30}"/>
                    </a:ext>
                  </a:extLst>
                </p:cNvPr>
                <p:cNvCxnSpPr>
                  <a:cxnSpLocks/>
                  <a:stCxn id="107" idx="4"/>
                  <a:endCxn id="109" idx="0"/>
                </p:cNvCxnSpPr>
                <p:nvPr/>
              </p:nvCxnSpPr>
              <p:spPr>
                <a:xfrm>
                  <a:off x="2397729" y="2519772"/>
                  <a:ext cx="0" cy="33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1751DEB-76B2-4C24-A8B0-AF623F4249E8}"/>
                    </a:ext>
                  </a:extLst>
                </p:cNvPr>
                <p:cNvCxnSpPr>
                  <a:cxnSpLocks/>
                  <a:stCxn id="27" idx="4"/>
                  <a:endCxn id="108" idx="0"/>
                </p:cNvCxnSpPr>
                <p:nvPr/>
              </p:nvCxnSpPr>
              <p:spPr>
                <a:xfrm>
                  <a:off x="1841089" y="1118947"/>
                  <a:ext cx="556640"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D986D8-A2C0-48E2-9CA3-E6ADE6E6B58F}"/>
                    </a:ext>
                  </a:extLst>
                </p:cNvPr>
                <p:cNvCxnSpPr>
                  <a:cxnSpLocks/>
                  <a:stCxn id="22" idx="4"/>
                  <a:endCxn id="23" idx="0"/>
                </p:cNvCxnSpPr>
                <p:nvPr/>
              </p:nvCxnSpPr>
              <p:spPr>
                <a:xfrm>
                  <a:off x="3810030" y="1118947"/>
                  <a:ext cx="6625"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25ED95B-7406-4558-A9A7-3E076BC869C1}"/>
                    </a:ext>
                  </a:extLst>
                </p:cNvPr>
                <p:cNvCxnSpPr>
                  <a:cxnSpLocks/>
                  <a:stCxn id="23" idx="4"/>
                  <a:endCxn id="93" idx="0"/>
                </p:cNvCxnSpPr>
                <p:nvPr/>
              </p:nvCxnSpPr>
              <p:spPr>
                <a:xfrm flipH="1">
                  <a:off x="3495090" y="1831251"/>
                  <a:ext cx="321565" cy="3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6DACD9F-4B04-4D25-B317-A34606842656}"/>
                    </a:ext>
                  </a:extLst>
                </p:cNvPr>
                <p:cNvCxnSpPr>
                  <a:cxnSpLocks/>
                  <a:stCxn id="23" idx="4"/>
                </p:cNvCxnSpPr>
                <p:nvPr/>
              </p:nvCxnSpPr>
              <p:spPr>
                <a:xfrm>
                  <a:off x="3816655" y="1831251"/>
                  <a:ext cx="384191" cy="3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82B9CC6A-5420-42E9-98DC-0E4DE67EEFA4}"/>
                    </a:ext>
                  </a:extLst>
                </p:cNvPr>
                <p:cNvGrpSpPr/>
                <p:nvPr/>
              </p:nvGrpSpPr>
              <p:grpSpPr>
                <a:xfrm>
                  <a:off x="3304590" y="2136448"/>
                  <a:ext cx="400244" cy="4416752"/>
                  <a:chOff x="4091085" y="2136448"/>
                  <a:chExt cx="400244" cy="4416752"/>
                </a:xfrm>
              </p:grpSpPr>
              <p:grpSp>
                <p:nvGrpSpPr>
                  <p:cNvPr id="86" name="Group 85">
                    <a:extLst>
                      <a:ext uri="{FF2B5EF4-FFF2-40B4-BE49-F238E27FC236}">
                        <a16:creationId xmlns:a16="http://schemas.microsoft.com/office/drawing/2014/main" id="{F30B3BD1-1369-47E9-ACCD-C268DE762DFE}"/>
                      </a:ext>
                    </a:extLst>
                  </p:cNvPr>
                  <p:cNvGrpSpPr/>
                  <p:nvPr/>
                </p:nvGrpSpPr>
                <p:grpSpPr>
                  <a:xfrm>
                    <a:off x="4091085" y="2136448"/>
                    <a:ext cx="400244" cy="4416752"/>
                    <a:chOff x="4902232" y="495362"/>
                    <a:chExt cx="400244" cy="4416752"/>
                  </a:xfrm>
                </p:grpSpPr>
                <p:sp>
                  <p:nvSpPr>
                    <p:cNvPr id="93" name="Oval 92">
                      <a:extLst>
                        <a:ext uri="{FF2B5EF4-FFF2-40B4-BE49-F238E27FC236}">
                          <a16:creationId xmlns:a16="http://schemas.microsoft.com/office/drawing/2014/main" id="{E4F3A22D-D1AD-4841-8D30-4A103B893E5C}"/>
                        </a:ext>
                      </a:extLst>
                    </p:cNvPr>
                    <p:cNvSpPr/>
                    <p:nvPr/>
                  </p:nvSpPr>
                  <p:spPr>
                    <a:xfrm>
                      <a:off x="4902232" y="49536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endParaRPr lang="es-ES" dirty="0">
                        <a:solidFill>
                          <a:schemeClr val="tx1"/>
                        </a:solidFill>
                      </a:endParaRPr>
                    </a:p>
                  </p:txBody>
                </p:sp>
                <p:sp>
                  <p:nvSpPr>
                    <p:cNvPr id="94" name="Oval 93">
                      <a:extLst>
                        <a:ext uri="{FF2B5EF4-FFF2-40B4-BE49-F238E27FC236}">
                          <a16:creationId xmlns:a16="http://schemas.microsoft.com/office/drawing/2014/main" id="{4089A100-DF04-4783-9831-83E6866A6199}"/>
                        </a:ext>
                      </a:extLst>
                    </p:cNvPr>
                    <p:cNvSpPr/>
                    <p:nvPr/>
                  </p:nvSpPr>
                  <p:spPr>
                    <a:xfrm>
                      <a:off x="4902232" y="189139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95" name="Oval 94">
                      <a:extLst>
                        <a:ext uri="{FF2B5EF4-FFF2-40B4-BE49-F238E27FC236}">
                          <a16:creationId xmlns:a16="http://schemas.microsoft.com/office/drawing/2014/main" id="{562AE065-60F1-41A5-8135-04BDFD255638}"/>
                        </a:ext>
                      </a:extLst>
                    </p:cNvPr>
                    <p:cNvSpPr/>
                    <p:nvPr/>
                  </p:nvSpPr>
                  <p:spPr>
                    <a:xfrm>
                      <a:off x="4917092" y="260848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96" name="Oval 95">
                      <a:extLst>
                        <a:ext uri="{FF2B5EF4-FFF2-40B4-BE49-F238E27FC236}">
                          <a16:creationId xmlns:a16="http://schemas.microsoft.com/office/drawing/2014/main" id="{E633C271-52A6-43D0-8356-1FD0AF96F9F9}"/>
                        </a:ext>
                      </a:extLst>
                    </p:cNvPr>
                    <p:cNvSpPr/>
                    <p:nvPr/>
                  </p:nvSpPr>
                  <p:spPr>
                    <a:xfrm>
                      <a:off x="4902232" y="118388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97" name="Oval 96">
                      <a:extLst>
                        <a:ext uri="{FF2B5EF4-FFF2-40B4-BE49-F238E27FC236}">
                          <a16:creationId xmlns:a16="http://schemas.microsoft.com/office/drawing/2014/main" id="{D9BEDA04-03DB-490A-BB7B-5D53F339C4FB}"/>
                        </a:ext>
                      </a:extLst>
                    </p:cNvPr>
                    <p:cNvSpPr/>
                    <p:nvPr/>
                  </p:nvSpPr>
                  <p:spPr>
                    <a:xfrm>
                      <a:off x="4917092" y="389708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98" name="Oval 97">
                      <a:extLst>
                        <a:ext uri="{FF2B5EF4-FFF2-40B4-BE49-F238E27FC236}">
                          <a16:creationId xmlns:a16="http://schemas.microsoft.com/office/drawing/2014/main" id="{DD374651-E385-4D2E-AC2D-154BAFAFAF80}"/>
                        </a:ext>
                      </a:extLst>
                    </p:cNvPr>
                    <p:cNvSpPr/>
                    <p:nvPr/>
                  </p:nvSpPr>
                  <p:spPr>
                    <a:xfrm>
                      <a:off x="4917092" y="320856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99" name="Oval 98">
                      <a:extLst>
                        <a:ext uri="{FF2B5EF4-FFF2-40B4-BE49-F238E27FC236}">
                          <a16:creationId xmlns:a16="http://schemas.microsoft.com/office/drawing/2014/main" id="{EEC09132-0D63-4EF6-8C08-7A5ADAE987D7}"/>
                        </a:ext>
                      </a:extLst>
                    </p:cNvPr>
                    <p:cNvSpPr/>
                    <p:nvPr/>
                  </p:nvSpPr>
                  <p:spPr>
                    <a:xfrm>
                      <a:off x="4921476" y="4531114"/>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87" name="Straight Arrow Connector 86">
                    <a:extLst>
                      <a:ext uri="{FF2B5EF4-FFF2-40B4-BE49-F238E27FC236}">
                        <a16:creationId xmlns:a16="http://schemas.microsoft.com/office/drawing/2014/main" id="{7B39CA11-0E1E-4AC4-B033-7C4ABC3B0BF7}"/>
                      </a:ext>
                    </a:extLst>
                  </p:cNvPr>
                  <p:cNvCxnSpPr>
                    <a:cxnSpLocks/>
                    <a:stCxn id="93" idx="4"/>
                    <a:endCxn id="96" idx="0"/>
                  </p:cNvCxnSpPr>
                  <p:nvPr/>
                </p:nvCxnSpPr>
                <p:spPr>
                  <a:xfrm>
                    <a:off x="4281585" y="2517448"/>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3A4AEA4-42BF-4C9E-B874-9489043285A6}"/>
                      </a:ext>
                    </a:extLst>
                  </p:cNvPr>
                  <p:cNvCxnSpPr>
                    <a:cxnSpLocks/>
                    <a:stCxn id="96" idx="4"/>
                    <a:endCxn id="94" idx="0"/>
                  </p:cNvCxnSpPr>
                  <p:nvPr/>
                </p:nvCxnSpPr>
                <p:spPr>
                  <a:xfrm>
                    <a:off x="4281585" y="3205969"/>
                    <a:ext cx="0" cy="32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6E319F1-4F93-4545-8C56-B6D847A351F7}"/>
                      </a:ext>
                    </a:extLst>
                  </p:cNvPr>
                  <p:cNvCxnSpPr>
                    <a:cxnSpLocks/>
                    <a:stCxn id="94" idx="4"/>
                    <a:endCxn id="95" idx="0"/>
                  </p:cNvCxnSpPr>
                  <p:nvPr/>
                </p:nvCxnSpPr>
                <p:spPr>
                  <a:xfrm>
                    <a:off x="4281585" y="3913478"/>
                    <a:ext cx="14860" cy="33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575F56F-3085-4666-BCF3-DA89BE493BD5}"/>
                      </a:ext>
                    </a:extLst>
                  </p:cNvPr>
                  <p:cNvCxnSpPr>
                    <a:cxnSpLocks/>
                    <a:stCxn id="95" idx="4"/>
                    <a:endCxn id="98" idx="0"/>
                  </p:cNvCxnSpPr>
                  <p:nvPr/>
                </p:nvCxnSpPr>
                <p:spPr>
                  <a:xfrm>
                    <a:off x="4296445" y="4630574"/>
                    <a:ext cx="0" cy="21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78118078-A162-40B0-8B83-B7C59B424442}"/>
                      </a:ext>
                    </a:extLst>
                  </p:cNvPr>
                  <p:cNvCxnSpPr>
                    <a:cxnSpLocks/>
                    <a:stCxn id="98" idx="4"/>
                    <a:endCxn id="97" idx="0"/>
                  </p:cNvCxnSpPr>
                  <p:nvPr/>
                </p:nvCxnSpPr>
                <p:spPr>
                  <a:xfrm>
                    <a:off x="4296445" y="5230650"/>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9892B843-952D-4258-8419-6FD54D786E7A}"/>
                      </a:ext>
                    </a:extLst>
                  </p:cNvPr>
                  <p:cNvCxnSpPr>
                    <a:cxnSpLocks/>
                    <a:stCxn id="97" idx="4"/>
                    <a:endCxn id="99" idx="0"/>
                  </p:cNvCxnSpPr>
                  <p:nvPr/>
                </p:nvCxnSpPr>
                <p:spPr>
                  <a:xfrm>
                    <a:off x="4296445" y="5919171"/>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AC0FC232-08F6-463D-B3E3-5E6E40CBAA99}"/>
                    </a:ext>
                  </a:extLst>
                </p:cNvPr>
                <p:cNvGrpSpPr/>
                <p:nvPr/>
              </p:nvGrpSpPr>
              <p:grpSpPr>
                <a:xfrm>
                  <a:off x="5124465" y="749547"/>
                  <a:ext cx="400244" cy="4416752"/>
                  <a:chOff x="4091085" y="2136448"/>
                  <a:chExt cx="400244" cy="4416752"/>
                </a:xfrm>
              </p:grpSpPr>
              <p:grpSp>
                <p:nvGrpSpPr>
                  <p:cNvPr id="72" name="Group 71">
                    <a:extLst>
                      <a:ext uri="{FF2B5EF4-FFF2-40B4-BE49-F238E27FC236}">
                        <a16:creationId xmlns:a16="http://schemas.microsoft.com/office/drawing/2014/main" id="{41ADD497-B33D-4D69-A90F-E7F3660877BC}"/>
                      </a:ext>
                    </a:extLst>
                  </p:cNvPr>
                  <p:cNvGrpSpPr/>
                  <p:nvPr/>
                </p:nvGrpSpPr>
                <p:grpSpPr>
                  <a:xfrm>
                    <a:off x="4091085" y="2136448"/>
                    <a:ext cx="400244" cy="4416752"/>
                    <a:chOff x="4902232" y="495362"/>
                    <a:chExt cx="400244" cy="4416752"/>
                  </a:xfrm>
                </p:grpSpPr>
                <p:sp>
                  <p:nvSpPr>
                    <p:cNvPr id="79" name="Oval 78">
                      <a:extLst>
                        <a:ext uri="{FF2B5EF4-FFF2-40B4-BE49-F238E27FC236}">
                          <a16:creationId xmlns:a16="http://schemas.microsoft.com/office/drawing/2014/main" id="{ADAE7271-8EDA-4816-A94A-54D4EFEEDD1E}"/>
                        </a:ext>
                      </a:extLst>
                    </p:cNvPr>
                    <p:cNvSpPr/>
                    <p:nvPr/>
                  </p:nvSpPr>
                  <p:spPr>
                    <a:xfrm>
                      <a:off x="4902232" y="49536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endParaRPr lang="es-ES" dirty="0">
                        <a:solidFill>
                          <a:schemeClr val="tx1"/>
                        </a:solidFill>
                      </a:endParaRPr>
                    </a:p>
                  </p:txBody>
                </p:sp>
                <p:sp>
                  <p:nvSpPr>
                    <p:cNvPr id="80" name="Oval 79">
                      <a:extLst>
                        <a:ext uri="{FF2B5EF4-FFF2-40B4-BE49-F238E27FC236}">
                          <a16:creationId xmlns:a16="http://schemas.microsoft.com/office/drawing/2014/main" id="{32DBD6F2-C20F-40CD-84D5-17777798858D}"/>
                        </a:ext>
                      </a:extLst>
                    </p:cNvPr>
                    <p:cNvSpPr/>
                    <p:nvPr/>
                  </p:nvSpPr>
                  <p:spPr>
                    <a:xfrm>
                      <a:off x="4902232" y="189139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81" name="Oval 80">
                      <a:extLst>
                        <a:ext uri="{FF2B5EF4-FFF2-40B4-BE49-F238E27FC236}">
                          <a16:creationId xmlns:a16="http://schemas.microsoft.com/office/drawing/2014/main" id="{AEAC70E9-CE3D-4CBA-B8CA-05A3231E477D}"/>
                        </a:ext>
                      </a:extLst>
                    </p:cNvPr>
                    <p:cNvSpPr/>
                    <p:nvPr/>
                  </p:nvSpPr>
                  <p:spPr>
                    <a:xfrm>
                      <a:off x="4917092" y="260848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82" name="Oval 81">
                      <a:extLst>
                        <a:ext uri="{FF2B5EF4-FFF2-40B4-BE49-F238E27FC236}">
                          <a16:creationId xmlns:a16="http://schemas.microsoft.com/office/drawing/2014/main" id="{306CBB1D-0135-45E9-80AD-1E830048DDEB}"/>
                        </a:ext>
                      </a:extLst>
                    </p:cNvPr>
                    <p:cNvSpPr/>
                    <p:nvPr/>
                  </p:nvSpPr>
                  <p:spPr>
                    <a:xfrm>
                      <a:off x="4902232" y="118388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83" name="Oval 82">
                      <a:extLst>
                        <a:ext uri="{FF2B5EF4-FFF2-40B4-BE49-F238E27FC236}">
                          <a16:creationId xmlns:a16="http://schemas.microsoft.com/office/drawing/2014/main" id="{BD5BD174-FB93-442A-91C4-35DA92736C52}"/>
                        </a:ext>
                      </a:extLst>
                    </p:cNvPr>
                    <p:cNvSpPr/>
                    <p:nvPr/>
                  </p:nvSpPr>
                  <p:spPr>
                    <a:xfrm>
                      <a:off x="4917092" y="389708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84" name="Oval 83">
                      <a:extLst>
                        <a:ext uri="{FF2B5EF4-FFF2-40B4-BE49-F238E27FC236}">
                          <a16:creationId xmlns:a16="http://schemas.microsoft.com/office/drawing/2014/main" id="{75FF8BB2-44EC-4C14-902C-C1FB2497C7B7}"/>
                        </a:ext>
                      </a:extLst>
                    </p:cNvPr>
                    <p:cNvSpPr/>
                    <p:nvPr/>
                  </p:nvSpPr>
                  <p:spPr>
                    <a:xfrm>
                      <a:off x="4917092" y="320856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85" name="Oval 84">
                      <a:extLst>
                        <a:ext uri="{FF2B5EF4-FFF2-40B4-BE49-F238E27FC236}">
                          <a16:creationId xmlns:a16="http://schemas.microsoft.com/office/drawing/2014/main" id="{BC34A040-25F1-4E8F-92A3-81E6852D7CF2}"/>
                        </a:ext>
                      </a:extLst>
                    </p:cNvPr>
                    <p:cNvSpPr/>
                    <p:nvPr/>
                  </p:nvSpPr>
                  <p:spPr>
                    <a:xfrm>
                      <a:off x="4921476" y="4531114"/>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73" name="Straight Arrow Connector 72">
                    <a:extLst>
                      <a:ext uri="{FF2B5EF4-FFF2-40B4-BE49-F238E27FC236}">
                        <a16:creationId xmlns:a16="http://schemas.microsoft.com/office/drawing/2014/main" id="{8968CCCC-4C60-4F36-8A2F-841F341FAC37}"/>
                      </a:ext>
                    </a:extLst>
                  </p:cNvPr>
                  <p:cNvCxnSpPr>
                    <a:cxnSpLocks/>
                    <a:stCxn id="79" idx="4"/>
                    <a:endCxn id="82" idx="0"/>
                  </p:cNvCxnSpPr>
                  <p:nvPr/>
                </p:nvCxnSpPr>
                <p:spPr>
                  <a:xfrm>
                    <a:off x="4281585" y="2517448"/>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D21C553-B8D9-4295-A530-C108EE1C4646}"/>
                      </a:ext>
                    </a:extLst>
                  </p:cNvPr>
                  <p:cNvCxnSpPr>
                    <a:cxnSpLocks/>
                    <a:stCxn id="82" idx="4"/>
                    <a:endCxn id="80" idx="0"/>
                  </p:cNvCxnSpPr>
                  <p:nvPr/>
                </p:nvCxnSpPr>
                <p:spPr>
                  <a:xfrm>
                    <a:off x="4281585" y="3205969"/>
                    <a:ext cx="0" cy="32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441B460-CE0D-48FC-9F1E-DD30DA586BAB}"/>
                      </a:ext>
                    </a:extLst>
                  </p:cNvPr>
                  <p:cNvCxnSpPr>
                    <a:cxnSpLocks/>
                    <a:stCxn id="80" idx="4"/>
                    <a:endCxn id="81" idx="0"/>
                  </p:cNvCxnSpPr>
                  <p:nvPr/>
                </p:nvCxnSpPr>
                <p:spPr>
                  <a:xfrm>
                    <a:off x="4281585" y="3913478"/>
                    <a:ext cx="14860" cy="33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BA9A9B7-69A3-4289-9D4C-8ADFBEB14C96}"/>
                      </a:ext>
                    </a:extLst>
                  </p:cNvPr>
                  <p:cNvCxnSpPr>
                    <a:cxnSpLocks/>
                    <a:stCxn id="81" idx="4"/>
                    <a:endCxn id="84" idx="0"/>
                  </p:cNvCxnSpPr>
                  <p:nvPr/>
                </p:nvCxnSpPr>
                <p:spPr>
                  <a:xfrm>
                    <a:off x="4296445" y="4630574"/>
                    <a:ext cx="0" cy="21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592DE0A-CA83-4CD0-9A84-D2C81B62A241}"/>
                      </a:ext>
                    </a:extLst>
                  </p:cNvPr>
                  <p:cNvCxnSpPr>
                    <a:cxnSpLocks/>
                    <a:stCxn id="84" idx="4"/>
                    <a:endCxn id="83" idx="0"/>
                  </p:cNvCxnSpPr>
                  <p:nvPr/>
                </p:nvCxnSpPr>
                <p:spPr>
                  <a:xfrm>
                    <a:off x="4296445" y="5230650"/>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4C53F2E-E685-4F71-96AC-3A8A28D804BD}"/>
                      </a:ext>
                    </a:extLst>
                  </p:cNvPr>
                  <p:cNvCxnSpPr>
                    <a:cxnSpLocks/>
                    <a:stCxn id="83" idx="4"/>
                    <a:endCxn id="85" idx="0"/>
                  </p:cNvCxnSpPr>
                  <p:nvPr/>
                </p:nvCxnSpPr>
                <p:spPr>
                  <a:xfrm>
                    <a:off x="4296445" y="5919171"/>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F3502E97-2839-4F3A-B328-C47DE3BC157A}"/>
                    </a:ext>
                  </a:extLst>
                </p:cNvPr>
                <p:cNvGrpSpPr/>
                <p:nvPr/>
              </p:nvGrpSpPr>
              <p:grpSpPr>
                <a:xfrm>
                  <a:off x="6248400" y="737947"/>
                  <a:ext cx="381000" cy="1785194"/>
                  <a:chOff x="7908638" y="1932372"/>
                  <a:chExt cx="381000" cy="1785194"/>
                </a:xfrm>
              </p:grpSpPr>
              <p:grpSp>
                <p:nvGrpSpPr>
                  <p:cNvPr id="66" name="Group 65">
                    <a:extLst>
                      <a:ext uri="{FF2B5EF4-FFF2-40B4-BE49-F238E27FC236}">
                        <a16:creationId xmlns:a16="http://schemas.microsoft.com/office/drawing/2014/main" id="{28479BAB-9878-43B3-B223-2F3DD49AF7D1}"/>
                      </a:ext>
                    </a:extLst>
                  </p:cNvPr>
                  <p:cNvGrpSpPr/>
                  <p:nvPr/>
                </p:nvGrpSpPr>
                <p:grpSpPr>
                  <a:xfrm>
                    <a:off x="7908638" y="1932372"/>
                    <a:ext cx="381000" cy="1785194"/>
                    <a:chOff x="7129036" y="1042882"/>
                    <a:chExt cx="381000" cy="1785194"/>
                  </a:xfrm>
                </p:grpSpPr>
                <p:sp>
                  <p:nvSpPr>
                    <p:cNvPr id="69" name="Oval 68">
                      <a:extLst>
                        <a:ext uri="{FF2B5EF4-FFF2-40B4-BE49-F238E27FC236}">
                          <a16:creationId xmlns:a16="http://schemas.microsoft.com/office/drawing/2014/main" id="{D8C50903-4B28-4C64-A00E-741466C49D7F}"/>
                        </a:ext>
                      </a:extLst>
                    </p:cNvPr>
                    <p:cNvSpPr/>
                    <p:nvPr/>
                  </p:nvSpPr>
                  <p:spPr>
                    <a:xfrm>
                      <a:off x="7129036" y="173140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70" name="Oval 69">
                      <a:extLst>
                        <a:ext uri="{FF2B5EF4-FFF2-40B4-BE49-F238E27FC236}">
                          <a16:creationId xmlns:a16="http://schemas.microsoft.com/office/drawing/2014/main" id="{7024ED44-5823-4813-A1FE-9F019CC8AD5C}"/>
                        </a:ext>
                      </a:extLst>
                    </p:cNvPr>
                    <p:cNvSpPr/>
                    <p:nvPr/>
                  </p:nvSpPr>
                  <p:spPr>
                    <a:xfrm>
                      <a:off x="7129036" y="104288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71" name="Oval 70">
                      <a:extLst>
                        <a:ext uri="{FF2B5EF4-FFF2-40B4-BE49-F238E27FC236}">
                          <a16:creationId xmlns:a16="http://schemas.microsoft.com/office/drawing/2014/main" id="{DB97FB26-175D-416B-862B-91FE4111D3E3}"/>
                        </a:ext>
                      </a:extLst>
                    </p:cNvPr>
                    <p:cNvSpPr/>
                    <p:nvPr/>
                  </p:nvSpPr>
                  <p:spPr>
                    <a:xfrm>
                      <a:off x="7129036" y="2447076"/>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67" name="Straight Arrow Connector 66">
                    <a:extLst>
                      <a:ext uri="{FF2B5EF4-FFF2-40B4-BE49-F238E27FC236}">
                        <a16:creationId xmlns:a16="http://schemas.microsoft.com/office/drawing/2014/main" id="{F4C65579-E709-4DAC-9D10-3089B946B059}"/>
                      </a:ext>
                    </a:extLst>
                  </p:cNvPr>
                  <p:cNvCxnSpPr>
                    <a:cxnSpLocks/>
                    <a:stCxn id="70" idx="4"/>
                    <a:endCxn id="69" idx="0"/>
                  </p:cNvCxnSpPr>
                  <p:nvPr/>
                </p:nvCxnSpPr>
                <p:spPr>
                  <a:xfrm>
                    <a:off x="8099138" y="2313372"/>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51A0569-103A-4942-84C8-8DBC8460975F}"/>
                      </a:ext>
                    </a:extLst>
                  </p:cNvPr>
                  <p:cNvCxnSpPr>
                    <a:cxnSpLocks/>
                    <a:stCxn id="69" idx="4"/>
                    <a:endCxn id="71" idx="0"/>
                  </p:cNvCxnSpPr>
                  <p:nvPr/>
                </p:nvCxnSpPr>
                <p:spPr>
                  <a:xfrm>
                    <a:off x="8099138" y="3001893"/>
                    <a:ext cx="0" cy="33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FFA8B299-7078-4F3A-AE64-26F13D43852A}"/>
                    </a:ext>
                  </a:extLst>
                </p:cNvPr>
                <p:cNvGrpSpPr/>
                <p:nvPr/>
              </p:nvGrpSpPr>
              <p:grpSpPr>
                <a:xfrm>
                  <a:off x="4023110" y="2142141"/>
                  <a:ext cx="381000" cy="1785194"/>
                  <a:chOff x="7908638" y="1932372"/>
                  <a:chExt cx="381000" cy="1785194"/>
                </a:xfrm>
              </p:grpSpPr>
              <p:grpSp>
                <p:nvGrpSpPr>
                  <p:cNvPr id="60" name="Group 59">
                    <a:extLst>
                      <a:ext uri="{FF2B5EF4-FFF2-40B4-BE49-F238E27FC236}">
                        <a16:creationId xmlns:a16="http://schemas.microsoft.com/office/drawing/2014/main" id="{1757EF26-C8CC-441A-99C3-6FECEC5C6B7B}"/>
                      </a:ext>
                    </a:extLst>
                  </p:cNvPr>
                  <p:cNvGrpSpPr/>
                  <p:nvPr/>
                </p:nvGrpSpPr>
                <p:grpSpPr>
                  <a:xfrm>
                    <a:off x="7908638" y="1932372"/>
                    <a:ext cx="381000" cy="1785194"/>
                    <a:chOff x="7129036" y="1042882"/>
                    <a:chExt cx="381000" cy="1785194"/>
                  </a:xfrm>
                </p:grpSpPr>
                <p:sp>
                  <p:nvSpPr>
                    <p:cNvPr id="63" name="Oval 62">
                      <a:extLst>
                        <a:ext uri="{FF2B5EF4-FFF2-40B4-BE49-F238E27FC236}">
                          <a16:creationId xmlns:a16="http://schemas.microsoft.com/office/drawing/2014/main" id="{9EB627B2-F74B-4F37-9703-64CCE4948FDB}"/>
                        </a:ext>
                      </a:extLst>
                    </p:cNvPr>
                    <p:cNvSpPr/>
                    <p:nvPr/>
                  </p:nvSpPr>
                  <p:spPr>
                    <a:xfrm>
                      <a:off x="7129036" y="173140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64" name="Oval 63">
                      <a:extLst>
                        <a:ext uri="{FF2B5EF4-FFF2-40B4-BE49-F238E27FC236}">
                          <a16:creationId xmlns:a16="http://schemas.microsoft.com/office/drawing/2014/main" id="{6FFC2DC3-0AE2-401F-8C85-F207C99B0D23}"/>
                        </a:ext>
                      </a:extLst>
                    </p:cNvPr>
                    <p:cNvSpPr/>
                    <p:nvPr/>
                  </p:nvSpPr>
                  <p:spPr>
                    <a:xfrm>
                      <a:off x="7129036" y="104288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65" name="Oval 64">
                      <a:extLst>
                        <a:ext uri="{FF2B5EF4-FFF2-40B4-BE49-F238E27FC236}">
                          <a16:creationId xmlns:a16="http://schemas.microsoft.com/office/drawing/2014/main" id="{E0F38DD8-220D-44ED-8A24-A0918EC206BE}"/>
                        </a:ext>
                      </a:extLst>
                    </p:cNvPr>
                    <p:cNvSpPr/>
                    <p:nvPr/>
                  </p:nvSpPr>
                  <p:spPr>
                    <a:xfrm>
                      <a:off x="7129036" y="2447076"/>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61" name="Straight Arrow Connector 60">
                    <a:extLst>
                      <a:ext uri="{FF2B5EF4-FFF2-40B4-BE49-F238E27FC236}">
                        <a16:creationId xmlns:a16="http://schemas.microsoft.com/office/drawing/2014/main" id="{F99C6A48-6E8B-411E-A7FD-09C002069F88}"/>
                      </a:ext>
                    </a:extLst>
                  </p:cNvPr>
                  <p:cNvCxnSpPr>
                    <a:cxnSpLocks/>
                    <a:stCxn id="64" idx="4"/>
                    <a:endCxn id="63" idx="0"/>
                  </p:cNvCxnSpPr>
                  <p:nvPr/>
                </p:nvCxnSpPr>
                <p:spPr>
                  <a:xfrm>
                    <a:off x="8099138" y="2313372"/>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A0CB76D-3952-4340-AD9E-00E44463FD90}"/>
                      </a:ext>
                    </a:extLst>
                  </p:cNvPr>
                  <p:cNvCxnSpPr>
                    <a:cxnSpLocks/>
                    <a:stCxn id="63" idx="4"/>
                    <a:endCxn id="65" idx="0"/>
                  </p:cNvCxnSpPr>
                  <p:nvPr/>
                </p:nvCxnSpPr>
                <p:spPr>
                  <a:xfrm>
                    <a:off x="8099138" y="3001893"/>
                    <a:ext cx="0" cy="33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3" name="Straight Arrow Connector 52">
                  <a:extLst>
                    <a:ext uri="{FF2B5EF4-FFF2-40B4-BE49-F238E27FC236}">
                      <a16:creationId xmlns:a16="http://schemas.microsoft.com/office/drawing/2014/main" id="{27389FE4-E1E4-4C4D-A6BB-81A41D89ADBF}"/>
                    </a:ext>
                  </a:extLst>
                </p:cNvPr>
                <p:cNvCxnSpPr>
                  <a:cxnSpLocks/>
                  <a:stCxn id="18" idx="4"/>
                  <a:endCxn id="117" idx="0"/>
                </p:cNvCxnSpPr>
                <p:nvPr/>
              </p:nvCxnSpPr>
              <p:spPr>
                <a:xfrm flipH="1">
                  <a:off x="195627" y="309072"/>
                  <a:ext cx="3123823" cy="4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B9ED737-71DB-4D38-A3F3-59075B8F9205}"/>
                    </a:ext>
                  </a:extLst>
                </p:cNvPr>
                <p:cNvCxnSpPr>
                  <a:cxnSpLocks/>
                  <a:stCxn id="18" idx="4"/>
                </p:cNvCxnSpPr>
                <p:nvPr/>
              </p:nvCxnSpPr>
              <p:spPr>
                <a:xfrm flipH="1">
                  <a:off x="1850342" y="309072"/>
                  <a:ext cx="1469108" cy="456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1FA95DF-586E-402D-A8D0-CE6C352B8B00}"/>
                    </a:ext>
                  </a:extLst>
                </p:cNvPr>
                <p:cNvCxnSpPr>
                  <a:cxnSpLocks/>
                  <a:stCxn id="18" idx="4"/>
                  <a:endCxn id="22" idx="0"/>
                </p:cNvCxnSpPr>
                <p:nvPr/>
              </p:nvCxnSpPr>
              <p:spPr>
                <a:xfrm>
                  <a:off x="3319450" y="309072"/>
                  <a:ext cx="490580" cy="4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84FE628-11A0-486E-B36D-038BF08B56CB}"/>
                    </a:ext>
                  </a:extLst>
                </p:cNvPr>
                <p:cNvCxnSpPr>
                  <a:cxnSpLocks/>
                  <a:stCxn id="18" idx="4"/>
                  <a:endCxn id="79" idx="0"/>
                </p:cNvCxnSpPr>
                <p:nvPr/>
              </p:nvCxnSpPr>
              <p:spPr>
                <a:xfrm>
                  <a:off x="3319450" y="309072"/>
                  <a:ext cx="1995515" cy="440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EC2AE90-CEE2-4B84-B9AA-CE79FED1ED9A}"/>
                    </a:ext>
                  </a:extLst>
                </p:cNvPr>
                <p:cNvCxnSpPr>
                  <a:cxnSpLocks/>
                  <a:stCxn id="18" idx="4"/>
                  <a:endCxn id="70" idx="0"/>
                </p:cNvCxnSpPr>
                <p:nvPr/>
              </p:nvCxnSpPr>
              <p:spPr>
                <a:xfrm>
                  <a:off x="3319450" y="309072"/>
                  <a:ext cx="3119450" cy="4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CD539224-20DB-4C03-9334-F7ECBE5208B6}"/>
                    </a:ext>
                  </a:extLst>
                </p:cNvPr>
                <p:cNvSpPr/>
                <p:nvPr/>
              </p:nvSpPr>
              <p:spPr>
                <a:xfrm>
                  <a:off x="6902906" y="559047"/>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cxnSp>
              <p:nvCxnSpPr>
                <p:cNvPr id="59" name="Straight Arrow Connector 58">
                  <a:extLst>
                    <a:ext uri="{FF2B5EF4-FFF2-40B4-BE49-F238E27FC236}">
                      <a16:creationId xmlns:a16="http://schemas.microsoft.com/office/drawing/2014/main" id="{3823CA4C-008A-4273-9232-4AB5FD93589E}"/>
                    </a:ext>
                  </a:extLst>
                </p:cNvPr>
                <p:cNvCxnSpPr>
                  <a:cxnSpLocks/>
                  <a:stCxn id="18" idx="4"/>
                  <a:endCxn id="58" idx="0"/>
                </p:cNvCxnSpPr>
                <p:nvPr/>
              </p:nvCxnSpPr>
              <p:spPr>
                <a:xfrm>
                  <a:off x="3319450" y="309072"/>
                  <a:ext cx="3773956" cy="24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sp>
        <p:nvSpPr>
          <p:cNvPr id="119" name="TextBox 118">
            <a:extLst>
              <a:ext uri="{FF2B5EF4-FFF2-40B4-BE49-F238E27FC236}">
                <a16:creationId xmlns:a16="http://schemas.microsoft.com/office/drawing/2014/main" id="{19A8BEB1-EB47-4664-8E42-6F0F849F031A}"/>
              </a:ext>
            </a:extLst>
          </p:cNvPr>
          <p:cNvSpPr txBox="1"/>
          <p:nvPr/>
        </p:nvSpPr>
        <p:spPr>
          <a:xfrm>
            <a:off x="5084411" y="3991892"/>
            <a:ext cx="4404428" cy="1200329"/>
          </a:xfrm>
          <a:prstGeom prst="rect">
            <a:avLst/>
          </a:prstGeom>
          <a:noFill/>
        </p:spPr>
        <p:txBody>
          <a:bodyPr wrap="square">
            <a:spAutoFit/>
          </a:bodyPr>
          <a:lstStyle/>
          <a:p>
            <a:r>
              <a:rPr lang="en-US" dirty="0" err="1"/>
              <a:t>Indicar</a:t>
            </a:r>
            <a:r>
              <a:rPr lang="en-US" dirty="0"/>
              <a:t> </a:t>
            </a:r>
            <a:r>
              <a:rPr lang="en-US" dirty="0" err="1"/>
              <a:t>dónde</a:t>
            </a:r>
            <a:r>
              <a:rPr lang="en-US" dirty="0"/>
              <a:t> (</a:t>
            </a:r>
            <a:r>
              <a:rPr lang="en-US" dirty="0" err="1"/>
              <a:t>en</a:t>
            </a:r>
            <a:r>
              <a:rPr lang="en-US" dirty="0"/>
              <a:t> el </a:t>
            </a:r>
            <a:r>
              <a:rPr lang="en-US" dirty="0" err="1"/>
              <a:t>texto</a:t>
            </a:r>
            <a:r>
              <a:rPr lang="en-US" dirty="0"/>
              <a:t>) se </a:t>
            </a:r>
            <a:r>
              <a:rPr lang="en-US" dirty="0" err="1"/>
              <a:t>encuentra</a:t>
            </a:r>
            <a:r>
              <a:rPr lang="en-US" dirty="0"/>
              <a:t> un </a:t>
            </a:r>
            <a:r>
              <a:rPr lang="en-US" dirty="0" err="1"/>
              <a:t>cierto</a:t>
            </a:r>
            <a:r>
              <a:rPr lang="en-US" dirty="0"/>
              <a:t> </a:t>
            </a:r>
            <a:r>
              <a:rPr lang="en-US" dirty="0" err="1"/>
              <a:t>patrón</a:t>
            </a:r>
            <a:endParaRPr lang="en-US" dirty="0"/>
          </a:p>
          <a:p>
            <a:pPr marL="742950" lvl="1" indent="-285750">
              <a:buFont typeface="Arial" panose="020B0604020202020204" pitchFamily="34" charset="0"/>
              <a:buChar char="•"/>
            </a:pPr>
            <a:r>
              <a:rPr lang="en-US" dirty="0" err="1"/>
              <a:t>Probar</a:t>
            </a:r>
            <a:r>
              <a:rPr lang="en-US" dirty="0"/>
              <a:t> con “</a:t>
            </a:r>
            <a:r>
              <a:rPr lang="en-US" dirty="0" err="1"/>
              <a:t>ize</a:t>
            </a:r>
            <a:r>
              <a:rPr lang="en-US" dirty="0"/>
              <a:t>”</a:t>
            </a:r>
          </a:p>
          <a:p>
            <a:pPr marL="742950" lvl="1" indent="-285750">
              <a:buFont typeface="Arial" panose="020B0604020202020204" pitchFamily="34" charset="0"/>
              <a:buChar char="•"/>
            </a:pPr>
            <a:r>
              <a:rPr lang="en-US" dirty="0" err="1"/>
              <a:t>Probar</a:t>
            </a:r>
            <a:r>
              <a:rPr lang="en-US" dirty="0"/>
              <a:t> con “mi”</a:t>
            </a:r>
          </a:p>
        </p:txBody>
      </p:sp>
    </p:spTree>
    <p:extLst>
      <p:ext uri="{BB962C8B-B14F-4D97-AF65-F5344CB8AC3E}">
        <p14:creationId xmlns:p14="http://schemas.microsoft.com/office/powerpoint/2010/main" val="1353265559"/>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7A62B7-0291-49E2-94D1-2DD32B74176B}"/>
              </a:ext>
            </a:extLst>
          </p:cNvPr>
          <p:cNvSpPr>
            <a:spLocks noGrp="1"/>
          </p:cNvSpPr>
          <p:nvPr>
            <p:ph type="ctrTitle"/>
          </p:nvPr>
        </p:nvSpPr>
        <p:spPr/>
        <p:txBody>
          <a:bodyPr/>
          <a:lstStyle/>
          <a:p>
            <a:r>
              <a:rPr lang="en-US" dirty="0" err="1"/>
              <a:t>Trabajo</a:t>
            </a:r>
            <a:r>
              <a:rPr lang="en-US" dirty="0"/>
              <a:t> de </a:t>
            </a:r>
            <a:r>
              <a:rPr lang="en-US" dirty="0" err="1"/>
              <a:t>Aplicación</a:t>
            </a:r>
            <a:r>
              <a:rPr lang="en-US" dirty="0"/>
              <a:t> 5 – Ej1</a:t>
            </a:r>
          </a:p>
        </p:txBody>
      </p:sp>
      <p:sp>
        <p:nvSpPr>
          <p:cNvPr id="4" name="Footer Placeholder 3">
            <a:extLst>
              <a:ext uri="{FF2B5EF4-FFF2-40B4-BE49-F238E27FC236}">
                <a16:creationId xmlns:a16="http://schemas.microsoft.com/office/drawing/2014/main" id="{B60E778F-43AB-455E-A483-482EE1BB7431}"/>
              </a:ext>
            </a:extLst>
          </p:cNvPr>
          <p:cNvSpPr>
            <a:spLocks noGrp="1"/>
          </p:cNvSpPr>
          <p:nvPr>
            <p:ph type="ftr" sz="quarter" idx="4294967295"/>
          </p:nvPr>
        </p:nvSpPr>
        <p:spPr>
          <a:xfrm>
            <a:off x="0" y="6629400"/>
            <a:ext cx="2895600" cy="228600"/>
          </a:xfrm>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605255C1-D9F7-4AB6-910C-6E93B37E6AEC}"/>
              </a:ext>
            </a:extLst>
          </p:cNvPr>
          <p:cNvSpPr>
            <a:spLocks noGrp="1"/>
          </p:cNvSpPr>
          <p:nvPr>
            <p:ph type="sldNum" sz="quarter" idx="4294967295"/>
          </p:nvPr>
        </p:nvSpPr>
        <p:spPr>
          <a:xfrm>
            <a:off x="7010400" y="6553200"/>
            <a:ext cx="2133600" cy="304800"/>
          </a:xfrm>
        </p:spPr>
        <p:txBody>
          <a:bodyPr/>
          <a:lstStyle/>
          <a:p>
            <a:fld id="{7B28C23E-6C31-46B7-AE2F-F4D7188B06FC}" type="slidenum">
              <a:rPr lang="es-ES" smtClean="0">
                <a:solidFill>
                  <a:prstClr val="black">
                    <a:tint val="75000"/>
                  </a:prstClr>
                </a:solidFill>
              </a:rPr>
              <a:pPr/>
              <a:t>85</a:t>
            </a:fld>
            <a:endParaRPr lang="es-ES" dirty="0">
              <a:solidFill>
                <a:prstClr val="black">
                  <a:tint val="75000"/>
                </a:prstClr>
              </a:solidFill>
            </a:endParaRPr>
          </a:p>
        </p:txBody>
      </p:sp>
    </p:spTree>
    <p:extLst>
      <p:ext uri="{BB962C8B-B14F-4D97-AF65-F5344CB8AC3E}">
        <p14:creationId xmlns:p14="http://schemas.microsoft.com/office/powerpoint/2010/main" val="11590102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491064" cy="1066800"/>
          </a:xfrm>
        </p:spPr>
        <p:txBody>
          <a:bodyPr/>
          <a:lstStyle/>
          <a:p>
            <a:r>
              <a:rPr lang="es-ES_tradnl" dirty="0"/>
              <a:t>TA5 EJERCICIO 1</a:t>
            </a:r>
            <a:endParaRPr lang="en-US" dirty="0"/>
          </a:p>
        </p:txBody>
      </p:sp>
      <p:sp>
        <p:nvSpPr>
          <p:cNvPr id="3" name="Content Placeholder 2"/>
          <p:cNvSpPr>
            <a:spLocks noGrp="1"/>
          </p:cNvSpPr>
          <p:nvPr>
            <p:ph idx="1"/>
          </p:nvPr>
        </p:nvSpPr>
        <p:spPr>
          <a:xfrm>
            <a:off x="457200" y="1066800"/>
            <a:ext cx="8229600" cy="5530552"/>
          </a:xfrm>
        </p:spPr>
        <p:txBody>
          <a:bodyPr>
            <a:normAutofit/>
          </a:bodyPr>
          <a:lstStyle/>
          <a:p>
            <a:r>
              <a:rPr lang="es-ES" dirty="0"/>
              <a:t>Identificar todos los sufijos</a:t>
            </a:r>
          </a:p>
          <a:p>
            <a:endParaRPr lang="es-ES" dirty="0"/>
          </a:p>
          <a:p>
            <a:r>
              <a:rPr lang="es-ES" dirty="0"/>
              <a:t>Armar el trie para todas estas </a:t>
            </a:r>
            <a:r>
              <a:rPr lang="es-ES" dirty="0" err="1"/>
              <a:t>strings</a:t>
            </a:r>
            <a:endParaRPr lang="es-ES" dirty="0"/>
          </a:p>
          <a:p>
            <a:pPr lvl="1"/>
            <a:r>
              <a:rPr lang="es-ES" dirty="0"/>
              <a:t>en los nodos terminales indicar el índice donde comienza el patrón en el texto</a:t>
            </a:r>
          </a:p>
          <a:p>
            <a:endParaRPr lang="es-ES" dirty="0"/>
          </a:p>
          <a:p>
            <a:r>
              <a:rPr lang="es-ES" dirty="0"/>
              <a:t>¿cuántos nodos terminales hay?</a:t>
            </a:r>
          </a:p>
          <a:p>
            <a:endParaRPr lang="es-ES" dirty="0"/>
          </a:p>
          <a:p>
            <a:r>
              <a:rPr lang="es-ES" dirty="0"/>
              <a:t>¿qué caracteres se encuentran al final de las cadenas?</a:t>
            </a:r>
          </a:p>
          <a:p>
            <a:pPr marL="0" indent="0">
              <a:buNone/>
            </a:pPr>
            <a:endParaRPr lang="es-ES" dirty="0"/>
          </a:p>
          <a:p>
            <a:pPr marL="0" indent="0">
              <a:buNone/>
            </a:pPr>
            <a:endParaRPr lang="es-ES" dirty="0"/>
          </a:p>
          <a:p>
            <a:endParaRPr lang="es-ES_tradnl" dirty="0"/>
          </a:p>
        </p:txBody>
      </p:sp>
    </p:spTree>
    <p:extLst>
      <p:ext uri="{BB962C8B-B14F-4D97-AF65-F5344CB8AC3E}">
        <p14:creationId xmlns:p14="http://schemas.microsoft.com/office/powerpoint/2010/main" val="422691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TA5 EJERCICIO 1</a:t>
            </a:r>
            <a:endParaRPr lang="en-US" dirty="0"/>
          </a:p>
        </p:txBody>
      </p:sp>
      <p:sp>
        <p:nvSpPr>
          <p:cNvPr id="3" name="Content Placeholder 2"/>
          <p:cNvSpPr>
            <a:spLocks noGrp="1"/>
          </p:cNvSpPr>
          <p:nvPr>
            <p:ph idx="1"/>
          </p:nvPr>
        </p:nvSpPr>
        <p:spPr>
          <a:xfrm>
            <a:off x="457200" y="1219200"/>
            <a:ext cx="8229600" cy="5378152"/>
          </a:xfrm>
        </p:spPr>
        <p:txBody>
          <a:bodyPr>
            <a:normAutofit fontScale="92500" lnSpcReduction="10000"/>
          </a:bodyPr>
          <a:lstStyle/>
          <a:p>
            <a:r>
              <a:rPr lang="es-ES" dirty="0"/>
              <a:t>Reconocimiento de patrones:</a:t>
            </a:r>
          </a:p>
          <a:p>
            <a:endParaRPr lang="es-ES" dirty="0"/>
          </a:p>
          <a:p>
            <a:r>
              <a:rPr lang="es-ES" dirty="0"/>
              <a:t>¿en qué posiciones se puede encontrar el patrón “banana”</a:t>
            </a:r>
          </a:p>
          <a:p>
            <a:endParaRPr lang="es-ES" dirty="0"/>
          </a:p>
          <a:p>
            <a:r>
              <a:rPr lang="es-ES" dirty="0"/>
              <a:t>Ídem “</a:t>
            </a:r>
            <a:r>
              <a:rPr lang="es-ES" dirty="0" err="1"/>
              <a:t>ana</a:t>
            </a:r>
            <a:r>
              <a:rPr lang="es-ES" dirty="0"/>
              <a:t>”</a:t>
            </a:r>
          </a:p>
          <a:p>
            <a:endParaRPr lang="es-ES" dirty="0"/>
          </a:p>
          <a:p>
            <a:r>
              <a:rPr lang="es-ES" dirty="0"/>
              <a:t>Ídem “</a:t>
            </a:r>
            <a:r>
              <a:rPr lang="es-ES" dirty="0" err="1"/>
              <a:t>pam</a:t>
            </a:r>
            <a:r>
              <a:rPr lang="es-ES" dirty="0"/>
              <a:t>”</a:t>
            </a:r>
          </a:p>
          <a:p>
            <a:endParaRPr lang="es-ES" dirty="0"/>
          </a:p>
          <a:p>
            <a:r>
              <a:rPr lang="es-ES" dirty="0"/>
              <a:t>¿memoria ocupada en relación al tamaño de los datos?</a:t>
            </a:r>
          </a:p>
          <a:p>
            <a:pPr marL="0" indent="0">
              <a:buNone/>
            </a:pPr>
            <a:endParaRPr lang="es-ES" dirty="0"/>
          </a:p>
          <a:p>
            <a:endParaRPr lang="es-ES_tradnl" dirty="0"/>
          </a:p>
        </p:txBody>
      </p:sp>
    </p:spTree>
    <p:extLst>
      <p:ext uri="{BB962C8B-B14F-4D97-AF65-F5344CB8AC3E}">
        <p14:creationId xmlns:p14="http://schemas.microsoft.com/office/powerpoint/2010/main" val="315169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Trie</a:t>
            </a:r>
            <a:r>
              <a:rPr lang="en-US" dirty="0"/>
              <a:t> </a:t>
            </a:r>
            <a:r>
              <a:rPr lang="en-US" dirty="0" err="1"/>
              <a:t>comprimido</a:t>
            </a:r>
            <a:r>
              <a:rPr lang="en-US" dirty="0"/>
              <a:t> para </a:t>
            </a:r>
            <a:r>
              <a:rPr lang="en-US" dirty="0" err="1"/>
              <a:t>los</a:t>
            </a:r>
            <a:r>
              <a:rPr lang="en-US" dirty="0"/>
              <a:t> </a:t>
            </a:r>
            <a:r>
              <a:rPr lang="en-US" dirty="0" err="1"/>
              <a:t>sufijos</a:t>
            </a:r>
            <a:endParaRPr lang="en-US" dirty="0"/>
          </a:p>
        </p:txBody>
      </p:sp>
      <p:sp>
        <p:nvSpPr>
          <p:cNvPr id="3" name="Content Placeholder 2"/>
          <p:cNvSpPr>
            <a:spLocks noGrp="1"/>
          </p:cNvSpPr>
          <p:nvPr>
            <p:ph idx="1"/>
          </p:nvPr>
        </p:nvSpPr>
        <p:spPr/>
        <p:txBody>
          <a:bodyPr/>
          <a:lstStyle/>
          <a:p>
            <a:r>
              <a:rPr lang="en-US" dirty="0"/>
              <a:t>¿</a:t>
            </a:r>
            <a:r>
              <a:rPr lang="en-US" dirty="0" err="1"/>
              <a:t>cuánto</a:t>
            </a:r>
            <a:r>
              <a:rPr lang="en-US" dirty="0"/>
              <a:t> </a:t>
            </a:r>
            <a:r>
              <a:rPr lang="en-US" dirty="0" err="1"/>
              <a:t>espacio</a:t>
            </a:r>
            <a:r>
              <a:rPr lang="en-US" dirty="0"/>
              <a:t> </a:t>
            </a:r>
            <a:r>
              <a:rPr lang="en-US" dirty="0" err="1"/>
              <a:t>puede</a:t>
            </a:r>
            <a:r>
              <a:rPr lang="en-US" dirty="0"/>
              <a:t> </a:t>
            </a:r>
            <a:r>
              <a:rPr lang="en-US" dirty="0" err="1"/>
              <a:t>consumir</a:t>
            </a:r>
            <a:r>
              <a:rPr lang="en-US" dirty="0"/>
              <a:t> un </a:t>
            </a:r>
            <a:r>
              <a:rPr lang="en-US" dirty="0" err="1"/>
              <a:t>trie</a:t>
            </a:r>
            <a:r>
              <a:rPr lang="en-US" dirty="0"/>
              <a:t> para </a:t>
            </a:r>
            <a:r>
              <a:rPr lang="en-US" dirty="0" err="1"/>
              <a:t>todos</a:t>
            </a:r>
            <a:r>
              <a:rPr lang="en-US" dirty="0"/>
              <a:t> </a:t>
            </a:r>
            <a:r>
              <a:rPr lang="en-US" dirty="0" err="1"/>
              <a:t>los</a:t>
            </a:r>
            <a:r>
              <a:rPr lang="en-US" dirty="0"/>
              <a:t> </a:t>
            </a:r>
            <a:r>
              <a:rPr lang="en-US" dirty="0" err="1"/>
              <a:t>sufijos</a:t>
            </a:r>
            <a:r>
              <a:rPr lang="en-US" dirty="0"/>
              <a:t>?</a:t>
            </a:r>
          </a:p>
          <a:p>
            <a:endParaRPr lang="en-US" dirty="0"/>
          </a:p>
          <a:p>
            <a:endParaRPr lang="en-US" dirty="0"/>
          </a:p>
        </p:txBody>
      </p:sp>
      <p:sp>
        <p:nvSpPr>
          <p:cNvPr id="4" name="Footer Placeholder 3"/>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B28C23E-6C31-46B7-AE2F-F4D7188B06FC}" type="slidenum">
              <a:rPr lang="es-ES" smtClean="0">
                <a:solidFill>
                  <a:prstClr val="black">
                    <a:tint val="75000"/>
                  </a:prstClr>
                </a:solidFill>
              </a:rPr>
              <a:pPr/>
              <a:t>88</a:t>
            </a:fld>
            <a:endParaRPr lang="es-ES" dirty="0">
              <a:solidFill>
                <a:prstClr val="black">
                  <a:tint val="75000"/>
                </a:prstClr>
              </a:solidFill>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895599"/>
            <a:ext cx="7696200" cy="3551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928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B28C23E-6C31-46B7-AE2F-F4D7188B06FC}" type="slidenum">
              <a:rPr lang="es-ES" smtClean="0">
                <a:solidFill>
                  <a:prstClr val="black">
                    <a:tint val="75000"/>
                  </a:prstClr>
                </a:solidFill>
              </a:rPr>
              <a:pPr/>
              <a:t>89</a:t>
            </a:fld>
            <a:endParaRPr lang="es-ES" dirty="0">
              <a:solidFill>
                <a:prstClr val="black">
                  <a:tint val="75000"/>
                </a:prstClr>
              </a:solidFill>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52400"/>
            <a:ext cx="8458200" cy="3839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4114800"/>
            <a:ext cx="7245129"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591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Recorrida en Postorden</a:t>
            </a:r>
          </a:p>
        </p:txBody>
      </p:sp>
      <p:sp>
        <p:nvSpPr>
          <p:cNvPr id="29699" name="Rectangle 3"/>
          <p:cNvSpPr>
            <a:spLocks noGrp="1" noChangeArrowheads="1"/>
          </p:cNvSpPr>
          <p:nvPr>
            <p:ph idx="1"/>
          </p:nvPr>
        </p:nvSpPr>
        <p:spPr>
          <a:xfrm>
            <a:off x="381000" y="1143000"/>
            <a:ext cx="4603750" cy="2362201"/>
          </a:xfrm>
        </p:spPr>
        <p:txBody>
          <a:bodyPr>
            <a:noAutofit/>
          </a:bodyPr>
          <a:lstStyle/>
          <a:p>
            <a:r>
              <a:rPr lang="en-US" sz="2400" b="0" dirty="0"/>
              <a:t>En un </a:t>
            </a:r>
            <a:r>
              <a:rPr lang="en-US" sz="2400" b="0" dirty="0" err="1"/>
              <a:t>recorrido</a:t>
            </a:r>
            <a:r>
              <a:rPr lang="en-US" sz="2400" b="0" dirty="0"/>
              <a:t> en </a:t>
            </a:r>
            <a:r>
              <a:rPr lang="en-US" sz="2400" b="0" dirty="0" err="1"/>
              <a:t>postorden</a:t>
            </a:r>
            <a:r>
              <a:rPr lang="en-US" sz="2400" b="0" dirty="0"/>
              <a:t>, un </a:t>
            </a:r>
            <a:r>
              <a:rPr lang="en-US" sz="2400" b="0" dirty="0" err="1"/>
              <a:t>nodo</a:t>
            </a:r>
            <a:r>
              <a:rPr lang="en-US" sz="2400" b="0" dirty="0"/>
              <a:t> </a:t>
            </a:r>
            <a:r>
              <a:rPr lang="en-US" sz="2400" b="0" dirty="0" err="1"/>
              <a:t>es</a:t>
            </a:r>
            <a:r>
              <a:rPr lang="en-US" sz="2400" b="0" dirty="0"/>
              <a:t> </a:t>
            </a:r>
            <a:r>
              <a:rPr lang="en-US" sz="2400" b="0" dirty="0" err="1"/>
              <a:t>visitado</a:t>
            </a:r>
            <a:r>
              <a:rPr lang="en-US" sz="2400" b="0" dirty="0"/>
              <a:t> </a:t>
            </a:r>
            <a:r>
              <a:rPr lang="en-US" sz="2400" b="0" dirty="0" err="1"/>
              <a:t>después</a:t>
            </a:r>
            <a:r>
              <a:rPr lang="en-US" sz="2400" b="0" dirty="0"/>
              <a:t> de </a:t>
            </a:r>
            <a:r>
              <a:rPr lang="en-US" sz="2400" b="0" dirty="0" err="1"/>
              <a:t>sus</a:t>
            </a:r>
            <a:r>
              <a:rPr lang="en-US" sz="2400" b="0" dirty="0"/>
              <a:t> </a:t>
            </a:r>
            <a:r>
              <a:rPr lang="en-US" sz="2400" b="0" dirty="0" err="1"/>
              <a:t>descendentes</a:t>
            </a:r>
            <a:endParaRPr lang="en-US" sz="2400" b="0" dirty="0"/>
          </a:p>
          <a:p>
            <a:r>
              <a:rPr lang="en-US" sz="2400" b="0" dirty="0" err="1"/>
              <a:t>Aplicación</a:t>
            </a:r>
            <a:r>
              <a:rPr lang="en-US" sz="2400" b="0" dirty="0"/>
              <a:t>: </a:t>
            </a:r>
            <a:r>
              <a:rPr lang="en-US" sz="2400" b="0" dirty="0" err="1"/>
              <a:t>calcular</a:t>
            </a:r>
            <a:r>
              <a:rPr lang="en-US" sz="2400" b="0" dirty="0"/>
              <a:t> el </a:t>
            </a:r>
            <a:r>
              <a:rPr lang="en-US" sz="2400" b="0" dirty="0" err="1"/>
              <a:t>espacio</a:t>
            </a:r>
            <a:r>
              <a:rPr lang="en-US" sz="2400" b="0" dirty="0"/>
              <a:t> </a:t>
            </a:r>
            <a:r>
              <a:rPr lang="en-US" sz="2400" b="0" dirty="0" err="1"/>
              <a:t>usado</a:t>
            </a:r>
            <a:r>
              <a:rPr lang="en-US" sz="2400" b="0" dirty="0"/>
              <a:t> </a:t>
            </a:r>
            <a:r>
              <a:rPr lang="en-US" sz="2400" b="0" dirty="0" err="1"/>
              <a:t>por</a:t>
            </a:r>
            <a:r>
              <a:rPr lang="en-US" sz="2400" b="0" dirty="0"/>
              <a:t> </a:t>
            </a:r>
            <a:r>
              <a:rPr lang="en-US" sz="2400" b="0" dirty="0" err="1"/>
              <a:t>archivos</a:t>
            </a:r>
            <a:r>
              <a:rPr lang="en-US" sz="2400" b="0" dirty="0"/>
              <a:t> en un </a:t>
            </a:r>
            <a:r>
              <a:rPr lang="en-US" sz="2400" b="0" dirty="0" err="1"/>
              <a:t>directorio</a:t>
            </a:r>
            <a:r>
              <a:rPr lang="en-US" sz="2400" b="0" dirty="0"/>
              <a:t> y </a:t>
            </a:r>
            <a:r>
              <a:rPr lang="en-US" sz="2400" b="0" dirty="0" err="1"/>
              <a:t>sus</a:t>
            </a:r>
            <a:r>
              <a:rPr lang="en-US" sz="2400" b="0" dirty="0"/>
              <a:t> </a:t>
            </a:r>
            <a:r>
              <a:rPr lang="en-US" sz="2400" b="0" dirty="0" err="1"/>
              <a:t>subdirectorios</a:t>
            </a:r>
            <a:endParaRPr lang="en-US" sz="2400" b="0" dirty="0"/>
          </a:p>
        </p:txBody>
      </p:sp>
      <p:sp>
        <p:nvSpPr>
          <p:cNvPr id="31" name="Footer Placeholder 3"/>
          <p:cNvSpPr>
            <a:spLocks noGrp="1"/>
          </p:cNvSpPr>
          <p:nvPr>
            <p:ph type="ftr" sz="quarter" idx="11"/>
          </p:nvPr>
        </p:nvSpPr>
        <p:spPr/>
        <p:txBody>
          <a:bodyPr/>
          <a:lstStyle/>
          <a:p>
            <a:r>
              <a:rPr lang="es-ES"/>
              <a:t>Algoritmos y Estructuras de Datos II</a:t>
            </a:r>
          </a:p>
        </p:txBody>
      </p:sp>
      <p:sp>
        <p:nvSpPr>
          <p:cNvPr id="32" name="Slide Number Placeholder 4"/>
          <p:cNvSpPr>
            <a:spLocks noGrp="1"/>
          </p:cNvSpPr>
          <p:nvPr>
            <p:ph type="sldNum" sz="quarter" idx="12"/>
          </p:nvPr>
        </p:nvSpPr>
        <p:spPr/>
        <p:txBody>
          <a:bodyPr/>
          <a:lstStyle/>
          <a:p>
            <a:fld id="{9CC7D643-8B35-4E51-9A36-2385D1B8E864}" type="slidenum">
              <a:rPr lang="es-ES"/>
              <a:pPr/>
              <a:t>9</a:t>
            </a:fld>
            <a:endParaRPr lang="es-ES"/>
          </a:p>
        </p:txBody>
      </p:sp>
      <p:sp>
        <p:nvSpPr>
          <p:cNvPr id="29700" name="Text Box 4"/>
          <p:cNvSpPr txBox="1">
            <a:spLocks noChangeArrowheads="1"/>
          </p:cNvSpPr>
          <p:nvPr/>
        </p:nvSpPr>
        <p:spPr bwMode="auto">
          <a:xfrm>
            <a:off x="5257800" y="1600200"/>
            <a:ext cx="3657600" cy="1635125"/>
          </a:xfrm>
          <a:prstGeom prst="rect">
            <a:avLst/>
          </a:prstGeom>
          <a:noFill/>
          <a:ln w="9525">
            <a:solidFill>
              <a:srgbClr val="000000"/>
            </a:solidFill>
            <a:miter lim="800000"/>
            <a:headEnd/>
            <a:tailEnd/>
          </a:ln>
          <a:effectLst/>
        </p:spPr>
        <p:txBody>
          <a:bodyPr>
            <a:spAutoFit/>
          </a:bodyPr>
          <a:lstStyle/>
          <a:p>
            <a:pPr>
              <a:lnSpc>
                <a:spcPct val="90000"/>
              </a:lnSpc>
              <a:spcBef>
                <a:spcPct val="20000"/>
              </a:spcBef>
              <a:buClr>
                <a:schemeClr val="hlink"/>
              </a:buClr>
              <a:buSzPct val="110000"/>
              <a:buFont typeface="Wingdings" pitchFamily="2" charset="2"/>
              <a:buNone/>
            </a:pPr>
            <a:r>
              <a:rPr lang="en-US" sz="2400" dirty="0" err="1">
                <a:solidFill>
                  <a:srgbClr val="000000"/>
                </a:solidFill>
                <a:latin typeface="Times New Roman" pitchFamily="18" charset="0"/>
              </a:rPr>
              <a:t>Algoritmo</a:t>
            </a:r>
            <a:r>
              <a:rPr lang="en-US" sz="2400" b="0" dirty="0">
                <a:latin typeface="Times New Roman" pitchFamily="18" charset="0"/>
              </a:rPr>
              <a:t> </a:t>
            </a:r>
            <a:r>
              <a:rPr lang="en-US" sz="2400" i="1" dirty="0" err="1">
                <a:solidFill>
                  <a:schemeClr val="tx2"/>
                </a:solidFill>
                <a:latin typeface="Times New Roman" pitchFamily="18" charset="0"/>
              </a:rPr>
              <a:t>postOrden</a:t>
            </a:r>
            <a:r>
              <a:rPr lang="en-US" sz="2400" b="0" dirty="0">
                <a:solidFill>
                  <a:schemeClr val="tx2"/>
                </a:solidFill>
                <a:latin typeface="Times New Roman" pitchFamily="18" charset="0"/>
              </a:rPr>
              <a:t>(</a:t>
            </a:r>
            <a:r>
              <a:rPr lang="en-US" sz="2400" i="1" dirty="0">
                <a:solidFill>
                  <a:schemeClr val="tx2"/>
                </a:solidFill>
                <a:latin typeface="Times New Roman" pitchFamily="18" charset="0"/>
              </a:rPr>
              <a:t>v</a:t>
            </a:r>
            <a:r>
              <a:rPr lang="en-US" sz="2400" b="0" dirty="0">
                <a:solidFill>
                  <a:schemeClr val="tx2"/>
                </a:solidFill>
                <a:latin typeface="Times New Roman" pitchFamily="18" charset="0"/>
              </a:rPr>
              <a:t>)</a:t>
            </a:r>
          </a:p>
          <a:p>
            <a:pPr lvl="1">
              <a:lnSpc>
                <a:spcPct val="90000"/>
              </a:lnSpc>
              <a:spcBef>
                <a:spcPct val="20000"/>
              </a:spcBef>
              <a:buClr>
                <a:schemeClr val="hlink"/>
              </a:buClr>
              <a:buSzPct val="110000"/>
              <a:buFont typeface="Wingdings" pitchFamily="2" charset="2"/>
              <a:buNone/>
            </a:pPr>
            <a:r>
              <a:rPr lang="en-US" sz="2400" dirty="0">
                <a:solidFill>
                  <a:srgbClr val="000000"/>
                </a:solidFill>
                <a:latin typeface="Times New Roman" pitchFamily="18" charset="0"/>
              </a:rPr>
              <a:t>Para </a:t>
            </a:r>
            <a:r>
              <a:rPr lang="en-US" sz="2400" dirty="0" err="1">
                <a:solidFill>
                  <a:srgbClr val="000000"/>
                </a:solidFill>
                <a:latin typeface="Times New Roman" pitchFamily="18" charset="0"/>
              </a:rPr>
              <a:t>cada</a:t>
            </a:r>
            <a:r>
              <a:rPr lang="en-US" sz="2400" dirty="0">
                <a:solidFill>
                  <a:srgbClr val="000000"/>
                </a:solidFill>
                <a:latin typeface="Times New Roman" pitchFamily="18" charset="0"/>
              </a:rPr>
              <a:t> </a:t>
            </a:r>
            <a:r>
              <a:rPr lang="en-US" sz="2400" b="0" dirty="0" err="1">
                <a:solidFill>
                  <a:schemeClr val="accent2"/>
                </a:solidFill>
                <a:latin typeface="Times New Roman" pitchFamily="18" charset="0"/>
              </a:rPr>
              <a:t>hijo</a:t>
            </a:r>
            <a:r>
              <a:rPr lang="en-US" sz="2400" b="0" dirty="0">
                <a:solidFill>
                  <a:schemeClr val="accent2"/>
                </a:solidFill>
                <a:latin typeface="Times New Roman" pitchFamily="18" charset="0"/>
              </a:rPr>
              <a:t>  </a:t>
            </a:r>
            <a:r>
              <a:rPr lang="en-US" sz="2400" i="1" dirty="0">
                <a:solidFill>
                  <a:schemeClr val="accent2"/>
                </a:solidFill>
                <a:latin typeface="Times New Roman" pitchFamily="18" charset="0"/>
              </a:rPr>
              <a:t>w</a:t>
            </a:r>
            <a:r>
              <a:rPr lang="en-US" sz="2400" b="0" dirty="0">
                <a:solidFill>
                  <a:schemeClr val="accent2"/>
                </a:solidFill>
                <a:latin typeface="Times New Roman" pitchFamily="18" charset="0"/>
              </a:rPr>
              <a:t> de </a:t>
            </a:r>
            <a:r>
              <a:rPr lang="en-US" sz="2400" i="1" dirty="0">
                <a:solidFill>
                  <a:schemeClr val="accent2"/>
                </a:solidFill>
                <a:latin typeface="Times New Roman" pitchFamily="18" charset="0"/>
              </a:rPr>
              <a:t>v</a:t>
            </a:r>
          </a:p>
          <a:p>
            <a:pPr lvl="1">
              <a:lnSpc>
                <a:spcPct val="90000"/>
              </a:lnSpc>
              <a:spcBef>
                <a:spcPct val="20000"/>
              </a:spcBef>
              <a:buClr>
                <a:schemeClr val="tx1"/>
              </a:buClr>
              <a:buSzPct val="60000"/>
              <a:buFont typeface="Wingdings" pitchFamily="2" charset="2"/>
              <a:buNone/>
            </a:pPr>
            <a:r>
              <a:rPr lang="en-US" sz="2400" i="1" dirty="0">
                <a:solidFill>
                  <a:schemeClr val="accent2"/>
                </a:solidFill>
                <a:latin typeface="Times New Roman" pitchFamily="18" charset="0"/>
              </a:rPr>
              <a:t>	</a:t>
            </a:r>
            <a:r>
              <a:rPr lang="en-US" sz="2400" i="1" dirty="0" err="1">
                <a:solidFill>
                  <a:schemeClr val="accent2"/>
                </a:solidFill>
                <a:latin typeface="Times New Roman" pitchFamily="18" charset="0"/>
              </a:rPr>
              <a:t>postOrden</a:t>
            </a:r>
            <a:r>
              <a:rPr lang="en-US" sz="2400" b="0" dirty="0">
                <a:solidFill>
                  <a:schemeClr val="accent2"/>
                </a:solidFill>
                <a:latin typeface="Times New Roman" pitchFamily="18" charset="0"/>
              </a:rPr>
              <a:t> (</a:t>
            </a:r>
            <a:r>
              <a:rPr lang="en-US" sz="2400" i="1" dirty="0">
                <a:solidFill>
                  <a:schemeClr val="accent2"/>
                </a:solidFill>
                <a:latin typeface="Times New Roman" pitchFamily="18" charset="0"/>
              </a:rPr>
              <a:t>w</a:t>
            </a:r>
            <a:r>
              <a:rPr lang="en-US" sz="2400" b="0" dirty="0">
                <a:solidFill>
                  <a:schemeClr val="accent2"/>
                </a:solidFill>
                <a:latin typeface="Times New Roman" pitchFamily="18" charset="0"/>
              </a:rPr>
              <a:t>)</a:t>
            </a:r>
            <a:endParaRPr lang="en-US" sz="2400" b="0" dirty="0">
              <a:latin typeface="Times New Roman" pitchFamily="18" charset="0"/>
            </a:endParaRPr>
          </a:p>
          <a:p>
            <a:pPr lvl="1">
              <a:lnSpc>
                <a:spcPct val="90000"/>
              </a:lnSpc>
              <a:spcBef>
                <a:spcPct val="20000"/>
              </a:spcBef>
              <a:buClr>
                <a:schemeClr val="tx1"/>
              </a:buClr>
              <a:buSzPct val="60000"/>
              <a:buFont typeface="Wingdings" pitchFamily="2" charset="2"/>
              <a:buNone/>
            </a:pPr>
            <a:r>
              <a:rPr lang="en-US" sz="2400" i="1" dirty="0" err="1">
                <a:solidFill>
                  <a:schemeClr val="accent2"/>
                </a:solidFill>
                <a:latin typeface="Times New Roman" pitchFamily="18" charset="0"/>
              </a:rPr>
              <a:t>visitar</a:t>
            </a:r>
            <a:r>
              <a:rPr lang="en-US" sz="2400" b="0" dirty="0">
                <a:solidFill>
                  <a:schemeClr val="accent2"/>
                </a:solidFill>
                <a:latin typeface="Times New Roman" pitchFamily="18" charset="0"/>
              </a:rPr>
              <a:t>(</a:t>
            </a:r>
            <a:r>
              <a:rPr lang="en-US" sz="2400" i="1" dirty="0">
                <a:solidFill>
                  <a:schemeClr val="accent2"/>
                </a:solidFill>
                <a:latin typeface="Times New Roman" pitchFamily="18" charset="0"/>
              </a:rPr>
              <a:t>v</a:t>
            </a:r>
            <a:r>
              <a:rPr lang="en-US" sz="2400" b="0" dirty="0">
                <a:solidFill>
                  <a:schemeClr val="accent2"/>
                </a:solidFill>
                <a:latin typeface="Times New Roman" pitchFamily="18" charset="0"/>
              </a:rPr>
              <a:t>)</a:t>
            </a:r>
          </a:p>
        </p:txBody>
      </p:sp>
      <p:sp>
        <p:nvSpPr>
          <p:cNvPr id="29701" name="AutoShape 5"/>
          <p:cNvSpPr>
            <a:spLocks noChangeAspect="1" noChangeArrowheads="1"/>
          </p:cNvSpPr>
          <p:nvPr/>
        </p:nvSpPr>
        <p:spPr bwMode="auto">
          <a:xfrm>
            <a:off x="4529191" y="3737808"/>
            <a:ext cx="738083" cy="374571"/>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dirty="0">
                <a:latin typeface="Tahoma" pitchFamily="34" charset="0"/>
              </a:rPr>
              <a:t>aed2/</a:t>
            </a:r>
          </a:p>
        </p:txBody>
      </p:sp>
      <p:sp>
        <p:nvSpPr>
          <p:cNvPr id="29702" name="AutoShape 6"/>
          <p:cNvSpPr>
            <a:spLocks noChangeAspect="1" noChangeArrowheads="1"/>
          </p:cNvSpPr>
          <p:nvPr/>
        </p:nvSpPr>
        <p:spPr bwMode="auto">
          <a:xfrm>
            <a:off x="1541463" y="4648200"/>
            <a:ext cx="1033462" cy="382588"/>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trabajos/</a:t>
            </a:r>
          </a:p>
        </p:txBody>
      </p:sp>
      <p:sp>
        <p:nvSpPr>
          <p:cNvPr id="29703" name="AutoShape 7"/>
          <p:cNvSpPr>
            <a:spLocks noChangeAspect="1" noChangeArrowheads="1"/>
          </p:cNvSpPr>
          <p:nvPr/>
        </p:nvSpPr>
        <p:spPr bwMode="auto">
          <a:xfrm>
            <a:off x="7680325" y="4513263"/>
            <a:ext cx="958850" cy="654050"/>
          </a:xfrm>
          <a:prstGeom prst="roundRect">
            <a:avLst>
              <a:gd name="adj" fmla="val 16667"/>
            </a:avLst>
          </a:prstGeom>
          <a:solidFill>
            <a:schemeClr val="folHlink"/>
          </a:solidFill>
          <a:ln w="19050">
            <a:solidFill>
              <a:schemeClr val="tx1"/>
            </a:solidFill>
            <a:round/>
            <a:headEnd/>
            <a:tailEnd/>
          </a:ln>
          <a:effectLst/>
        </p:spPr>
        <p:txBody>
          <a:bodyPr wrap="none" anchor="ctr">
            <a:spAutoFit/>
          </a:bodyPr>
          <a:lstStyle/>
          <a:p>
            <a:pPr algn="ctr"/>
            <a:r>
              <a:rPr lang="en-US" sz="1600" b="0">
                <a:latin typeface="Tahoma" pitchFamily="34" charset="0"/>
              </a:rPr>
              <a:t>todo.txt</a:t>
            </a:r>
            <a:br>
              <a:rPr lang="en-US" sz="1600" b="0">
                <a:latin typeface="Tahoma" pitchFamily="34" charset="0"/>
              </a:rPr>
            </a:br>
            <a:r>
              <a:rPr lang="en-US" sz="1600" b="0">
                <a:latin typeface="Tahoma" pitchFamily="34" charset="0"/>
              </a:rPr>
              <a:t>1K</a:t>
            </a:r>
          </a:p>
        </p:txBody>
      </p:sp>
      <p:sp>
        <p:nvSpPr>
          <p:cNvPr id="29704" name="AutoShape 8"/>
          <p:cNvSpPr>
            <a:spLocks noChangeAspect="1" noChangeArrowheads="1"/>
          </p:cNvSpPr>
          <p:nvPr/>
        </p:nvSpPr>
        <p:spPr bwMode="auto">
          <a:xfrm>
            <a:off x="5356225" y="4648200"/>
            <a:ext cx="1265238" cy="382588"/>
          </a:xfrm>
          <a:prstGeom prst="roundRect">
            <a:avLst>
              <a:gd name="adj" fmla="val 16667"/>
            </a:avLst>
          </a:prstGeom>
          <a:solidFill>
            <a:schemeClr val="accent1"/>
          </a:solidFill>
          <a:ln w="19050">
            <a:solidFill>
              <a:schemeClr val="tx1"/>
            </a:solidFill>
            <a:round/>
            <a:headEnd/>
            <a:tailEnd/>
          </a:ln>
          <a:effectLst/>
        </p:spPr>
        <p:txBody>
          <a:bodyPr wrap="none" anchor="ctr">
            <a:spAutoFit/>
          </a:bodyPr>
          <a:lstStyle/>
          <a:p>
            <a:pPr algn="ctr"/>
            <a:r>
              <a:rPr lang="en-US" sz="1600" b="0">
                <a:latin typeface="Tahoma" pitchFamily="34" charset="0"/>
              </a:rPr>
              <a:t>programas/</a:t>
            </a:r>
          </a:p>
        </p:txBody>
      </p:sp>
      <p:sp>
        <p:nvSpPr>
          <p:cNvPr id="29705" name="AutoShape 9"/>
          <p:cNvSpPr>
            <a:spLocks noChangeAspect="1" noChangeArrowheads="1"/>
          </p:cNvSpPr>
          <p:nvPr/>
        </p:nvSpPr>
        <p:spPr bwMode="auto">
          <a:xfrm>
            <a:off x="3886200" y="5564188"/>
            <a:ext cx="1098550" cy="654050"/>
          </a:xfrm>
          <a:prstGeom prst="roundRect">
            <a:avLst>
              <a:gd name="adj" fmla="val 16667"/>
            </a:avLst>
          </a:prstGeom>
          <a:solidFill>
            <a:schemeClr val="folHlink"/>
          </a:solidFill>
          <a:ln w="19050">
            <a:solidFill>
              <a:schemeClr val="tx1"/>
            </a:solidFill>
            <a:round/>
            <a:headEnd/>
            <a:tailEnd/>
          </a:ln>
          <a:effectLst/>
        </p:spPr>
        <p:txBody>
          <a:bodyPr wrap="none" anchor="ctr">
            <a:spAutoFit/>
          </a:bodyPr>
          <a:lstStyle/>
          <a:p>
            <a:pPr algn="ctr"/>
            <a:r>
              <a:rPr lang="en-US" sz="1600" b="0">
                <a:latin typeface="Tahoma" pitchFamily="34" charset="0"/>
              </a:rPr>
              <a:t>DDR.java</a:t>
            </a:r>
            <a:br>
              <a:rPr lang="en-US" sz="1600" b="0">
                <a:latin typeface="Tahoma" pitchFamily="34" charset="0"/>
              </a:rPr>
            </a:br>
            <a:r>
              <a:rPr lang="en-US" sz="1600" b="0">
                <a:latin typeface="Tahoma" pitchFamily="34" charset="0"/>
              </a:rPr>
              <a:t>10K</a:t>
            </a:r>
          </a:p>
        </p:txBody>
      </p:sp>
      <p:sp>
        <p:nvSpPr>
          <p:cNvPr id="29706" name="AutoShape 10"/>
          <p:cNvSpPr>
            <a:spLocks noChangeAspect="1" noChangeArrowheads="1"/>
          </p:cNvSpPr>
          <p:nvPr/>
        </p:nvSpPr>
        <p:spPr bwMode="auto">
          <a:xfrm>
            <a:off x="5359400" y="5564188"/>
            <a:ext cx="1274763" cy="654050"/>
          </a:xfrm>
          <a:prstGeom prst="roundRect">
            <a:avLst>
              <a:gd name="adj" fmla="val 16667"/>
            </a:avLst>
          </a:prstGeom>
          <a:solidFill>
            <a:schemeClr val="folHlink"/>
          </a:solidFill>
          <a:ln w="19050">
            <a:solidFill>
              <a:schemeClr val="tx1"/>
            </a:solidFill>
            <a:round/>
            <a:headEnd/>
            <a:tailEnd/>
          </a:ln>
          <a:effectLst/>
        </p:spPr>
        <p:txBody>
          <a:bodyPr wrap="none" anchor="ctr">
            <a:spAutoFit/>
          </a:bodyPr>
          <a:lstStyle/>
          <a:p>
            <a:pPr algn="ctr"/>
            <a:r>
              <a:rPr lang="en-US" sz="1600" b="0">
                <a:latin typeface="Tahoma" pitchFamily="34" charset="0"/>
              </a:rPr>
              <a:t>Stocks.java</a:t>
            </a:r>
            <a:br>
              <a:rPr lang="en-US" sz="1600" b="0">
                <a:latin typeface="Tahoma" pitchFamily="34" charset="0"/>
              </a:rPr>
            </a:br>
            <a:r>
              <a:rPr lang="en-US" sz="1600" b="0">
                <a:latin typeface="Tahoma" pitchFamily="34" charset="0"/>
              </a:rPr>
              <a:t>25K</a:t>
            </a:r>
          </a:p>
        </p:txBody>
      </p:sp>
      <p:sp>
        <p:nvSpPr>
          <p:cNvPr id="29707" name="AutoShape 11"/>
          <p:cNvSpPr>
            <a:spLocks noChangeAspect="1" noChangeArrowheads="1"/>
          </p:cNvSpPr>
          <p:nvPr/>
        </p:nvSpPr>
        <p:spPr bwMode="auto">
          <a:xfrm>
            <a:off x="846138" y="5564188"/>
            <a:ext cx="957262" cy="654050"/>
          </a:xfrm>
          <a:prstGeom prst="roundRect">
            <a:avLst>
              <a:gd name="adj" fmla="val 16667"/>
            </a:avLst>
          </a:prstGeom>
          <a:solidFill>
            <a:schemeClr val="folHlink"/>
          </a:solidFill>
          <a:ln w="19050">
            <a:solidFill>
              <a:schemeClr val="tx1"/>
            </a:solidFill>
            <a:round/>
            <a:headEnd/>
            <a:tailEnd/>
          </a:ln>
          <a:effectLst/>
        </p:spPr>
        <p:txBody>
          <a:bodyPr wrap="none" anchor="ctr">
            <a:spAutoFit/>
          </a:bodyPr>
          <a:lstStyle/>
          <a:p>
            <a:pPr algn="ctr"/>
            <a:r>
              <a:rPr lang="en-US" sz="1600" b="0">
                <a:latin typeface="Tahoma" pitchFamily="34" charset="0"/>
              </a:rPr>
              <a:t>h1c.doc</a:t>
            </a:r>
            <a:br>
              <a:rPr lang="en-US" sz="1600" b="0">
                <a:latin typeface="Tahoma" pitchFamily="34" charset="0"/>
              </a:rPr>
            </a:br>
            <a:r>
              <a:rPr lang="en-US" sz="1600" b="0">
                <a:latin typeface="Tahoma" pitchFamily="34" charset="0"/>
              </a:rPr>
              <a:t>3K</a:t>
            </a:r>
          </a:p>
        </p:txBody>
      </p:sp>
      <p:sp>
        <p:nvSpPr>
          <p:cNvPr id="29708" name="AutoShape 12"/>
          <p:cNvSpPr>
            <a:spLocks noChangeAspect="1" noChangeArrowheads="1"/>
          </p:cNvSpPr>
          <p:nvPr/>
        </p:nvSpPr>
        <p:spPr bwMode="auto">
          <a:xfrm>
            <a:off x="2327275" y="5564188"/>
            <a:ext cx="1069975" cy="654050"/>
          </a:xfrm>
          <a:prstGeom prst="roundRect">
            <a:avLst>
              <a:gd name="adj" fmla="val 16667"/>
            </a:avLst>
          </a:prstGeom>
          <a:solidFill>
            <a:schemeClr val="folHlink"/>
          </a:solidFill>
          <a:ln w="19050">
            <a:solidFill>
              <a:schemeClr val="tx1"/>
            </a:solidFill>
            <a:round/>
            <a:headEnd/>
            <a:tailEnd/>
          </a:ln>
          <a:effectLst/>
        </p:spPr>
        <p:txBody>
          <a:bodyPr wrap="none" anchor="ctr">
            <a:spAutoFit/>
          </a:bodyPr>
          <a:lstStyle/>
          <a:p>
            <a:pPr algn="ctr"/>
            <a:r>
              <a:rPr lang="en-US" sz="1600" b="0">
                <a:latin typeface="Tahoma" pitchFamily="34" charset="0"/>
              </a:rPr>
              <a:t>h1nc.doc</a:t>
            </a:r>
            <a:br>
              <a:rPr lang="en-US" sz="1600" b="0">
                <a:latin typeface="Tahoma" pitchFamily="34" charset="0"/>
              </a:rPr>
            </a:br>
            <a:r>
              <a:rPr lang="en-US" sz="1600" b="0">
                <a:latin typeface="Tahoma" pitchFamily="34" charset="0"/>
              </a:rPr>
              <a:t>2K</a:t>
            </a:r>
          </a:p>
        </p:txBody>
      </p:sp>
      <p:cxnSp>
        <p:nvCxnSpPr>
          <p:cNvPr id="29709" name="AutoShape 13"/>
          <p:cNvCxnSpPr>
            <a:cxnSpLocks noChangeShapeType="1"/>
            <a:stCxn id="29701" idx="2"/>
            <a:endCxn id="29702" idx="0"/>
          </p:cNvCxnSpPr>
          <p:nvPr/>
        </p:nvCxnSpPr>
        <p:spPr bwMode="auto">
          <a:xfrm flipH="1">
            <a:off x="2058194" y="4112379"/>
            <a:ext cx="2840039" cy="535821"/>
          </a:xfrm>
          <a:prstGeom prst="straightConnector1">
            <a:avLst/>
          </a:prstGeom>
          <a:noFill/>
          <a:ln w="19050">
            <a:solidFill>
              <a:schemeClr val="tx1"/>
            </a:solidFill>
            <a:round/>
            <a:headEnd/>
            <a:tailEnd/>
          </a:ln>
          <a:effectLst/>
        </p:spPr>
      </p:cxnSp>
      <p:cxnSp>
        <p:nvCxnSpPr>
          <p:cNvPr id="29710" name="AutoShape 14"/>
          <p:cNvCxnSpPr>
            <a:cxnSpLocks noChangeShapeType="1"/>
            <a:stCxn id="29701" idx="2"/>
            <a:endCxn id="29704" idx="0"/>
          </p:cNvCxnSpPr>
          <p:nvPr/>
        </p:nvCxnSpPr>
        <p:spPr bwMode="auto">
          <a:xfrm>
            <a:off x="4898233" y="4112379"/>
            <a:ext cx="1090611" cy="535821"/>
          </a:xfrm>
          <a:prstGeom prst="straightConnector1">
            <a:avLst/>
          </a:prstGeom>
          <a:noFill/>
          <a:ln w="19050">
            <a:solidFill>
              <a:schemeClr val="tx1"/>
            </a:solidFill>
            <a:round/>
            <a:headEnd/>
            <a:tailEnd/>
          </a:ln>
          <a:effectLst/>
        </p:spPr>
      </p:cxnSp>
      <p:cxnSp>
        <p:nvCxnSpPr>
          <p:cNvPr id="29711" name="AutoShape 15"/>
          <p:cNvCxnSpPr>
            <a:cxnSpLocks noChangeShapeType="1"/>
            <a:stCxn id="29701" idx="2"/>
            <a:endCxn id="29703" idx="0"/>
          </p:cNvCxnSpPr>
          <p:nvPr/>
        </p:nvCxnSpPr>
        <p:spPr bwMode="auto">
          <a:xfrm>
            <a:off x="4898233" y="4112379"/>
            <a:ext cx="3261517" cy="400884"/>
          </a:xfrm>
          <a:prstGeom prst="straightConnector1">
            <a:avLst/>
          </a:prstGeom>
          <a:noFill/>
          <a:ln w="19050">
            <a:solidFill>
              <a:schemeClr val="tx1"/>
            </a:solidFill>
            <a:round/>
            <a:headEnd/>
            <a:tailEnd/>
          </a:ln>
          <a:effectLst/>
        </p:spPr>
      </p:cxnSp>
      <p:cxnSp>
        <p:nvCxnSpPr>
          <p:cNvPr id="29712" name="AutoShape 16"/>
          <p:cNvCxnSpPr>
            <a:cxnSpLocks noChangeShapeType="1"/>
            <a:stCxn id="29704" idx="2"/>
            <a:endCxn id="29706" idx="0"/>
          </p:cNvCxnSpPr>
          <p:nvPr/>
        </p:nvCxnSpPr>
        <p:spPr bwMode="auto">
          <a:xfrm>
            <a:off x="5989638" y="5040313"/>
            <a:ext cx="7937" cy="514350"/>
          </a:xfrm>
          <a:prstGeom prst="straightConnector1">
            <a:avLst/>
          </a:prstGeom>
          <a:noFill/>
          <a:ln w="19050">
            <a:solidFill>
              <a:schemeClr val="tx1"/>
            </a:solidFill>
            <a:round/>
            <a:headEnd/>
            <a:tailEnd/>
          </a:ln>
          <a:effectLst/>
        </p:spPr>
      </p:cxnSp>
      <p:cxnSp>
        <p:nvCxnSpPr>
          <p:cNvPr id="29713" name="AutoShape 17"/>
          <p:cNvCxnSpPr>
            <a:cxnSpLocks noChangeShapeType="1"/>
            <a:stCxn id="29704" idx="2"/>
            <a:endCxn id="29705" idx="0"/>
          </p:cNvCxnSpPr>
          <p:nvPr/>
        </p:nvCxnSpPr>
        <p:spPr bwMode="auto">
          <a:xfrm flipH="1">
            <a:off x="4435475" y="5040313"/>
            <a:ext cx="1554163" cy="514350"/>
          </a:xfrm>
          <a:prstGeom prst="straightConnector1">
            <a:avLst/>
          </a:prstGeom>
          <a:noFill/>
          <a:ln w="19050">
            <a:solidFill>
              <a:schemeClr val="tx1"/>
            </a:solidFill>
            <a:round/>
            <a:headEnd/>
            <a:tailEnd/>
          </a:ln>
          <a:effectLst/>
        </p:spPr>
      </p:cxnSp>
      <p:cxnSp>
        <p:nvCxnSpPr>
          <p:cNvPr id="29714" name="AutoShape 18"/>
          <p:cNvCxnSpPr>
            <a:cxnSpLocks noChangeShapeType="1"/>
            <a:stCxn id="29702" idx="2"/>
            <a:endCxn id="29708" idx="0"/>
          </p:cNvCxnSpPr>
          <p:nvPr/>
        </p:nvCxnSpPr>
        <p:spPr bwMode="auto">
          <a:xfrm>
            <a:off x="2058988" y="5040313"/>
            <a:ext cx="803275" cy="514350"/>
          </a:xfrm>
          <a:prstGeom prst="straightConnector1">
            <a:avLst/>
          </a:prstGeom>
          <a:noFill/>
          <a:ln w="19050">
            <a:solidFill>
              <a:schemeClr val="tx1"/>
            </a:solidFill>
            <a:round/>
            <a:headEnd/>
            <a:tailEnd/>
          </a:ln>
          <a:effectLst/>
        </p:spPr>
      </p:cxnSp>
      <p:cxnSp>
        <p:nvCxnSpPr>
          <p:cNvPr id="29715" name="AutoShape 19"/>
          <p:cNvCxnSpPr>
            <a:cxnSpLocks noChangeShapeType="1"/>
            <a:stCxn id="29702" idx="2"/>
            <a:endCxn id="29707" idx="0"/>
          </p:cNvCxnSpPr>
          <p:nvPr/>
        </p:nvCxnSpPr>
        <p:spPr bwMode="auto">
          <a:xfrm flipH="1">
            <a:off x="1325563" y="5040313"/>
            <a:ext cx="733425" cy="514350"/>
          </a:xfrm>
          <a:prstGeom prst="straightConnector1">
            <a:avLst/>
          </a:prstGeom>
          <a:noFill/>
          <a:ln w="19050">
            <a:solidFill>
              <a:schemeClr val="tx1"/>
            </a:solidFill>
            <a:round/>
            <a:headEnd/>
            <a:tailEnd/>
          </a:ln>
          <a:effectLst/>
        </p:spPr>
      </p:cxnSp>
      <p:sp>
        <p:nvSpPr>
          <p:cNvPr id="29716" name="AutoShape 20"/>
          <p:cNvSpPr>
            <a:spLocks noChangeAspect="1" noChangeArrowheads="1"/>
          </p:cNvSpPr>
          <p:nvPr/>
        </p:nvSpPr>
        <p:spPr bwMode="auto">
          <a:xfrm>
            <a:off x="7010400" y="5562600"/>
            <a:ext cx="1219200" cy="654050"/>
          </a:xfrm>
          <a:prstGeom prst="roundRect">
            <a:avLst>
              <a:gd name="adj" fmla="val 16667"/>
            </a:avLst>
          </a:prstGeom>
          <a:solidFill>
            <a:schemeClr val="folHlink"/>
          </a:solidFill>
          <a:ln w="19050">
            <a:solidFill>
              <a:schemeClr val="tx1"/>
            </a:solidFill>
            <a:round/>
            <a:headEnd/>
            <a:tailEnd/>
          </a:ln>
          <a:effectLst/>
        </p:spPr>
        <p:txBody>
          <a:bodyPr wrap="none" anchor="ctr">
            <a:spAutoFit/>
          </a:bodyPr>
          <a:lstStyle/>
          <a:p>
            <a:pPr algn="ctr"/>
            <a:r>
              <a:rPr lang="en-US" sz="1600" b="0">
                <a:latin typeface="Tahoma" pitchFamily="34" charset="0"/>
              </a:rPr>
              <a:t>Robot.java</a:t>
            </a:r>
            <a:br>
              <a:rPr lang="en-US" sz="1600" b="0">
                <a:latin typeface="Tahoma" pitchFamily="34" charset="0"/>
              </a:rPr>
            </a:br>
            <a:r>
              <a:rPr lang="en-US" sz="1600" b="0">
                <a:latin typeface="Tahoma" pitchFamily="34" charset="0"/>
              </a:rPr>
              <a:t>20K</a:t>
            </a:r>
          </a:p>
        </p:txBody>
      </p:sp>
      <p:cxnSp>
        <p:nvCxnSpPr>
          <p:cNvPr id="29717" name="AutoShape 21"/>
          <p:cNvCxnSpPr>
            <a:cxnSpLocks noChangeShapeType="1"/>
            <a:stCxn id="29704" idx="2"/>
            <a:endCxn id="29716" idx="0"/>
          </p:cNvCxnSpPr>
          <p:nvPr/>
        </p:nvCxnSpPr>
        <p:spPr bwMode="auto">
          <a:xfrm>
            <a:off x="5989638" y="5040313"/>
            <a:ext cx="1630362" cy="512762"/>
          </a:xfrm>
          <a:prstGeom prst="straightConnector1">
            <a:avLst/>
          </a:prstGeom>
          <a:noFill/>
          <a:ln w="19050">
            <a:solidFill>
              <a:schemeClr val="tx1"/>
            </a:solidFill>
            <a:round/>
            <a:headEnd/>
            <a:tailEnd/>
          </a:ln>
          <a:effectLst/>
        </p:spPr>
      </p:cxnSp>
      <p:sp>
        <p:nvSpPr>
          <p:cNvPr id="29718" name="Text Box 22"/>
          <p:cNvSpPr txBox="1">
            <a:spLocks noChangeArrowheads="1"/>
          </p:cNvSpPr>
          <p:nvPr/>
        </p:nvSpPr>
        <p:spPr bwMode="auto">
          <a:xfrm>
            <a:off x="4191000" y="3505200"/>
            <a:ext cx="322263"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9</a:t>
            </a:r>
          </a:p>
        </p:txBody>
      </p:sp>
      <p:sp>
        <p:nvSpPr>
          <p:cNvPr id="29719" name="Text Box 23"/>
          <p:cNvSpPr txBox="1">
            <a:spLocks noChangeArrowheads="1"/>
          </p:cNvSpPr>
          <p:nvPr/>
        </p:nvSpPr>
        <p:spPr bwMode="auto">
          <a:xfrm>
            <a:off x="1858963" y="4318000"/>
            <a:ext cx="322262"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3</a:t>
            </a:r>
          </a:p>
        </p:txBody>
      </p:sp>
      <p:sp>
        <p:nvSpPr>
          <p:cNvPr id="29720" name="Text Box 24"/>
          <p:cNvSpPr txBox="1">
            <a:spLocks noChangeArrowheads="1"/>
          </p:cNvSpPr>
          <p:nvPr/>
        </p:nvSpPr>
        <p:spPr bwMode="auto">
          <a:xfrm>
            <a:off x="1125538" y="5194300"/>
            <a:ext cx="322262"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1</a:t>
            </a:r>
          </a:p>
        </p:txBody>
      </p:sp>
      <p:sp>
        <p:nvSpPr>
          <p:cNvPr id="29721" name="Text Box 25"/>
          <p:cNvSpPr txBox="1">
            <a:spLocks noChangeArrowheads="1"/>
          </p:cNvSpPr>
          <p:nvPr/>
        </p:nvSpPr>
        <p:spPr bwMode="auto">
          <a:xfrm>
            <a:off x="5181600" y="4318000"/>
            <a:ext cx="322263"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7</a:t>
            </a:r>
          </a:p>
        </p:txBody>
      </p:sp>
      <p:sp>
        <p:nvSpPr>
          <p:cNvPr id="29722" name="Text Box 26"/>
          <p:cNvSpPr txBox="1">
            <a:spLocks noChangeArrowheads="1"/>
          </p:cNvSpPr>
          <p:nvPr/>
        </p:nvSpPr>
        <p:spPr bwMode="auto">
          <a:xfrm>
            <a:off x="2725738" y="5194300"/>
            <a:ext cx="322262"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2</a:t>
            </a:r>
          </a:p>
        </p:txBody>
      </p:sp>
      <p:sp>
        <p:nvSpPr>
          <p:cNvPr id="29723" name="Text Box 27"/>
          <p:cNvSpPr txBox="1">
            <a:spLocks noChangeArrowheads="1"/>
          </p:cNvSpPr>
          <p:nvPr/>
        </p:nvSpPr>
        <p:spPr bwMode="auto">
          <a:xfrm>
            <a:off x="4030663" y="5181600"/>
            <a:ext cx="322262"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4</a:t>
            </a:r>
          </a:p>
        </p:txBody>
      </p:sp>
      <p:sp>
        <p:nvSpPr>
          <p:cNvPr id="29724" name="Text Box 28"/>
          <p:cNvSpPr txBox="1">
            <a:spLocks noChangeArrowheads="1"/>
          </p:cNvSpPr>
          <p:nvPr/>
        </p:nvSpPr>
        <p:spPr bwMode="auto">
          <a:xfrm>
            <a:off x="5630863" y="5181600"/>
            <a:ext cx="322262"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5</a:t>
            </a:r>
          </a:p>
        </p:txBody>
      </p:sp>
      <p:sp>
        <p:nvSpPr>
          <p:cNvPr id="29725" name="Text Box 29"/>
          <p:cNvSpPr txBox="1">
            <a:spLocks noChangeArrowheads="1"/>
          </p:cNvSpPr>
          <p:nvPr/>
        </p:nvSpPr>
        <p:spPr bwMode="auto">
          <a:xfrm>
            <a:off x="7486650" y="5181600"/>
            <a:ext cx="322263"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6</a:t>
            </a:r>
          </a:p>
        </p:txBody>
      </p:sp>
      <p:sp>
        <p:nvSpPr>
          <p:cNvPr id="29726" name="Text Box 30"/>
          <p:cNvSpPr txBox="1">
            <a:spLocks noChangeArrowheads="1"/>
          </p:cNvSpPr>
          <p:nvPr/>
        </p:nvSpPr>
        <p:spPr bwMode="auto">
          <a:xfrm>
            <a:off x="8031163" y="4114800"/>
            <a:ext cx="322262" cy="396875"/>
          </a:xfrm>
          <a:prstGeom prst="rect">
            <a:avLst/>
          </a:prstGeom>
          <a:noFill/>
          <a:ln w="9525">
            <a:noFill/>
            <a:miter lim="800000"/>
            <a:headEnd/>
            <a:tailEnd/>
          </a:ln>
          <a:effectLst/>
        </p:spPr>
        <p:txBody>
          <a:bodyPr wrap="none">
            <a:spAutoFit/>
          </a:bodyPr>
          <a:lstStyle/>
          <a:p>
            <a:pPr algn="ctr"/>
            <a:r>
              <a:rPr lang="en-US" sz="2000" b="0">
                <a:solidFill>
                  <a:schemeClr val="tx2"/>
                </a:solidFill>
                <a:latin typeface="Tahoma" pitchFamily="34" charset="0"/>
              </a:rPr>
              <a:t>8</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7A62B7-0291-49E2-94D1-2DD32B74176B}"/>
              </a:ext>
            </a:extLst>
          </p:cNvPr>
          <p:cNvSpPr>
            <a:spLocks noGrp="1"/>
          </p:cNvSpPr>
          <p:nvPr>
            <p:ph type="ctrTitle"/>
          </p:nvPr>
        </p:nvSpPr>
        <p:spPr/>
        <p:txBody>
          <a:bodyPr/>
          <a:lstStyle/>
          <a:p>
            <a:r>
              <a:rPr lang="en-US" dirty="0" err="1"/>
              <a:t>Trabajo</a:t>
            </a:r>
            <a:r>
              <a:rPr lang="en-US" dirty="0"/>
              <a:t> de </a:t>
            </a:r>
            <a:r>
              <a:rPr lang="en-US" dirty="0" err="1"/>
              <a:t>Aplicación</a:t>
            </a:r>
            <a:r>
              <a:rPr lang="en-US" dirty="0"/>
              <a:t> 5 – Ej2</a:t>
            </a:r>
          </a:p>
        </p:txBody>
      </p:sp>
      <p:sp>
        <p:nvSpPr>
          <p:cNvPr id="4" name="Footer Placeholder 3">
            <a:extLst>
              <a:ext uri="{FF2B5EF4-FFF2-40B4-BE49-F238E27FC236}">
                <a16:creationId xmlns:a16="http://schemas.microsoft.com/office/drawing/2014/main" id="{B60E778F-43AB-455E-A483-482EE1BB7431}"/>
              </a:ext>
            </a:extLst>
          </p:cNvPr>
          <p:cNvSpPr>
            <a:spLocks noGrp="1"/>
          </p:cNvSpPr>
          <p:nvPr>
            <p:ph type="ftr" sz="quarter" idx="4294967295"/>
          </p:nvPr>
        </p:nvSpPr>
        <p:spPr>
          <a:xfrm>
            <a:off x="0" y="6629400"/>
            <a:ext cx="2895600" cy="228600"/>
          </a:xfrm>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605255C1-D9F7-4AB6-910C-6E93B37E6AEC}"/>
              </a:ext>
            </a:extLst>
          </p:cNvPr>
          <p:cNvSpPr>
            <a:spLocks noGrp="1"/>
          </p:cNvSpPr>
          <p:nvPr>
            <p:ph type="sldNum" sz="quarter" idx="4294967295"/>
          </p:nvPr>
        </p:nvSpPr>
        <p:spPr>
          <a:xfrm>
            <a:off x="7010400" y="6553200"/>
            <a:ext cx="2133600" cy="304800"/>
          </a:xfrm>
        </p:spPr>
        <p:txBody>
          <a:bodyPr/>
          <a:lstStyle/>
          <a:p>
            <a:fld id="{7B28C23E-6C31-46B7-AE2F-F4D7188B06FC}" type="slidenum">
              <a:rPr lang="es-ES" smtClean="0">
                <a:solidFill>
                  <a:prstClr val="black">
                    <a:tint val="75000"/>
                  </a:prstClr>
                </a:solidFill>
              </a:rPr>
              <a:pPr/>
              <a:t>90</a:t>
            </a:fld>
            <a:endParaRPr lang="es-ES" dirty="0">
              <a:solidFill>
                <a:prstClr val="black">
                  <a:tint val="75000"/>
                </a:prstClr>
              </a:solidFill>
            </a:endParaRPr>
          </a:p>
        </p:txBody>
      </p:sp>
    </p:spTree>
    <p:extLst>
      <p:ext uri="{BB962C8B-B14F-4D97-AF65-F5344CB8AC3E}">
        <p14:creationId xmlns:p14="http://schemas.microsoft.com/office/powerpoint/2010/main" val="25691475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TA5 EJERCICIO 2</a:t>
            </a:r>
            <a:endParaRPr lang="en-US" dirty="0"/>
          </a:p>
        </p:txBody>
      </p:sp>
      <p:sp>
        <p:nvSpPr>
          <p:cNvPr id="3" name="Content Placeholder 2"/>
          <p:cNvSpPr>
            <a:spLocks noGrp="1"/>
          </p:cNvSpPr>
          <p:nvPr>
            <p:ph idx="1"/>
          </p:nvPr>
        </p:nvSpPr>
        <p:spPr/>
        <p:txBody>
          <a:bodyPr>
            <a:normAutofit/>
          </a:bodyPr>
          <a:lstStyle/>
          <a:p>
            <a:r>
              <a:rPr lang="es-ES" dirty="0"/>
              <a:t>Dibujar el trie comprimido para el árbol de sufijos</a:t>
            </a:r>
          </a:p>
          <a:p>
            <a:pPr marL="0" indent="0">
              <a:buNone/>
            </a:pPr>
            <a:endParaRPr lang="es-ES" dirty="0"/>
          </a:p>
          <a:p>
            <a:r>
              <a:rPr lang="es-ES_tradnl" dirty="0"/>
              <a:t>¿cuánta memoria ocupa, en relación a los datos </a:t>
            </a:r>
            <a:r>
              <a:rPr lang="es-ES_tradnl"/>
              <a:t>de entrada?</a:t>
            </a:r>
            <a:endParaRPr lang="es-ES_tradnl" dirty="0"/>
          </a:p>
        </p:txBody>
      </p:sp>
    </p:spTree>
    <p:extLst>
      <p:ext uri="{BB962C8B-B14F-4D97-AF65-F5344CB8AC3E}">
        <p14:creationId xmlns:p14="http://schemas.microsoft.com/office/powerpoint/2010/main" val="1016287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E1D99F4-A74A-427D-8CDA-A8708E5DE72F}"/>
              </a:ext>
            </a:extLst>
          </p:cNvPr>
          <p:cNvSpPr/>
          <p:nvPr/>
        </p:nvSpPr>
        <p:spPr>
          <a:xfrm>
            <a:off x="4522047" y="115766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cxnSp>
        <p:nvCxnSpPr>
          <p:cNvPr id="34" name="Straight Arrow Connector 33">
            <a:extLst>
              <a:ext uri="{FF2B5EF4-FFF2-40B4-BE49-F238E27FC236}">
                <a16:creationId xmlns:a16="http://schemas.microsoft.com/office/drawing/2014/main" id="{C51380DB-4A97-4BDF-BF7B-76A40FF9F3A1}"/>
              </a:ext>
            </a:extLst>
          </p:cNvPr>
          <p:cNvCxnSpPr>
            <a:cxnSpLocks/>
            <a:stCxn id="3" idx="4"/>
            <a:endCxn id="119" idx="0"/>
          </p:cNvCxnSpPr>
          <p:nvPr/>
        </p:nvCxnSpPr>
        <p:spPr>
          <a:xfrm>
            <a:off x="4712547" y="1538668"/>
            <a:ext cx="768625" cy="76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Table 100">
            <a:extLst>
              <a:ext uri="{FF2B5EF4-FFF2-40B4-BE49-F238E27FC236}">
                <a16:creationId xmlns:a16="http://schemas.microsoft.com/office/drawing/2014/main" id="{0819FCBF-696C-4F5A-9D14-535319C6F8C8}"/>
              </a:ext>
            </a:extLst>
          </p:cNvPr>
          <p:cNvGraphicFramePr>
            <a:graphicFrameLocks noGrp="1"/>
          </p:cNvGraphicFramePr>
          <p:nvPr>
            <p:extLst>
              <p:ext uri="{D42A27DB-BD31-4B8C-83A1-F6EECF244321}">
                <p14:modId xmlns:p14="http://schemas.microsoft.com/office/powerpoint/2010/main" val="324900064"/>
              </p:ext>
            </p:extLst>
          </p:nvPr>
        </p:nvGraphicFramePr>
        <p:xfrm>
          <a:off x="144747" y="727253"/>
          <a:ext cx="4800600" cy="371983"/>
        </p:xfrm>
        <a:graphic>
          <a:graphicData uri="http://schemas.openxmlformats.org/drawingml/2006/table">
            <a:tbl>
              <a:tblPr firstRow="1" firstCol="1" bandRow="1"/>
              <a:tblGrid>
                <a:gridCol w="342900">
                  <a:extLst>
                    <a:ext uri="{9D8B030D-6E8A-4147-A177-3AD203B41FA5}">
                      <a16:colId xmlns:a16="http://schemas.microsoft.com/office/drawing/2014/main" val="4189289"/>
                    </a:ext>
                  </a:extLst>
                </a:gridCol>
                <a:gridCol w="342900">
                  <a:extLst>
                    <a:ext uri="{9D8B030D-6E8A-4147-A177-3AD203B41FA5}">
                      <a16:colId xmlns:a16="http://schemas.microsoft.com/office/drawing/2014/main" val="3803189538"/>
                    </a:ext>
                  </a:extLst>
                </a:gridCol>
                <a:gridCol w="342900">
                  <a:extLst>
                    <a:ext uri="{9D8B030D-6E8A-4147-A177-3AD203B41FA5}">
                      <a16:colId xmlns:a16="http://schemas.microsoft.com/office/drawing/2014/main" val="165655585"/>
                    </a:ext>
                  </a:extLst>
                </a:gridCol>
                <a:gridCol w="342900">
                  <a:extLst>
                    <a:ext uri="{9D8B030D-6E8A-4147-A177-3AD203B41FA5}">
                      <a16:colId xmlns:a16="http://schemas.microsoft.com/office/drawing/2014/main" val="2333995944"/>
                    </a:ext>
                  </a:extLst>
                </a:gridCol>
                <a:gridCol w="342900">
                  <a:extLst>
                    <a:ext uri="{9D8B030D-6E8A-4147-A177-3AD203B41FA5}">
                      <a16:colId xmlns:a16="http://schemas.microsoft.com/office/drawing/2014/main" val="4205837725"/>
                    </a:ext>
                  </a:extLst>
                </a:gridCol>
                <a:gridCol w="342900">
                  <a:extLst>
                    <a:ext uri="{9D8B030D-6E8A-4147-A177-3AD203B41FA5}">
                      <a16:colId xmlns:a16="http://schemas.microsoft.com/office/drawing/2014/main" val="2339406801"/>
                    </a:ext>
                  </a:extLst>
                </a:gridCol>
                <a:gridCol w="342900">
                  <a:extLst>
                    <a:ext uri="{9D8B030D-6E8A-4147-A177-3AD203B41FA5}">
                      <a16:colId xmlns:a16="http://schemas.microsoft.com/office/drawing/2014/main" val="92849229"/>
                    </a:ext>
                  </a:extLst>
                </a:gridCol>
                <a:gridCol w="342900">
                  <a:extLst>
                    <a:ext uri="{9D8B030D-6E8A-4147-A177-3AD203B41FA5}">
                      <a16:colId xmlns:a16="http://schemas.microsoft.com/office/drawing/2014/main" val="949100119"/>
                    </a:ext>
                  </a:extLst>
                </a:gridCol>
                <a:gridCol w="342900">
                  <a:extLst>
                    <a:ext uri="{9D8B030D-6E8A-4147-A177-3AD203B41FA5}">
                      <a16:colId xmlns:a16="http://schemas.microsoft.com/office/drawing/2014/main" val="404923293"/>
                    </a:ext>
                  </a:extLst>
                </a:gridCol>
                <a:gridCol w="342900">
                  <a:extLst>
                    <a:ext uri="{9D8B030D-6E8A-4147-A177-3AD203B41FA5}">
                      <a16:colId xmlns:a16="http://schemas.microsoft.com/office/drawing/2014/main" val="2000618980"/>
                    </a:ext>
                  </a:extLst>
                </a:gridCol>
                <a:gridCol w="342900">
                  <a:extLst>
                    <a:ext uri="{9D8B030D-6E8A-4147-A177-3AD203B41FA5}">
                      <a16:colId xmlns:a16="http://schemas.microsoft.com/office/drawing/2014/main" val="1533731924"/>
                    </a:ext>
                  </a:extLst>
                </a:gridCol>
                <a:gridCol w="342900">
                  <a:extLst>
                    <a:ext uri="{9D8B030D-6E8A-4147-A177-3AD203B41FA5}">
                      <a16:colId xmlns:a16="http://schemas.microsoft.com/office/drawing/2014/main" val="1375478257"/>
                    </a:ext>
                  </a:extLst>
                </a:gridCol>
                <a:gridCol w="342900">
                  <a:extLst>
                    <a:ext uri="{9D8B030D-6E8A-4147-A177-3AD203B41FA5}">
                      <a16:colId xmlns:a16="http://schemas.microsoft.com/office/drawing/2014/main" val="3959040780"/>
                    </a:ext>
                  </a:extLst>
                </a:gridCol>
                <a:gridCol w="342900">
                  <a:extLst>
                    <a:ext uri="{9D8B030D-6E8A-4147-A177-3AD203B41FA5}">
                      <a16:colId xmlns:a16="http://schemas.microsoft.com/office/drawing/2014/main" val="3263376677"/>
                    </a:ext>
                  </a:extLst>
                </a:gridCol>
              </a:tblGrid>
              <a:tr h="61119">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101926754"/>
                  </a:ext>
                </a:extLst>
              </a:tr>
              <a:tr h="190500">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5106"/>
                  </a:ext>
                </a:extLst>
              </a:tr>
            </a:tbl>
          </a:graphicData>
        </a:graphic>
      </p:graphicFrame>
      <p:cxnSp>
        <p:nvCxnSpPr>
          <p:cNvPr id="50" name="Straight Arrow Connector 49">
            <a:extLst>
              <a:ext uri="{FF2B5EF4-FFF2-40B4-BE49-F238E27FC236}">
                <a16:creationId xmlns:a16="http://schemas.microsoft.com/office/drawing/2014/main" id="{400573ED-06D5-412C-9233-6D26DB006E96}"/>
              </a:ext>
            </a:extLst>
          </p:cNvPr>
          <p:cNvCxnSpPr>
            <a:cxnSpLocks/>
            <a:stCxn id="119" idx="4"/>
            <a:endCxn id="106" idx="0"/>
          </p:cNvCxnSpPr>
          <p:nvPr/>
        </p:nvCxnSpPr>
        <p:spPr>
          <a:xfrm flipH="1">
            <a:off x="5266287" y="2652913"/>
            <a:ext cx="214885" cy="3133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672273E-7924-4913-9358-5D65A978A0F2}"/>
              </a:ext>
            </a:extLst>
          </p:cNvPr>
          <p:cNvCxnSpPr>
            <a:cxnSpLocks/>
            <a:stCxn id="119" idx="4"/>
            <a:endCxn id="114" idx="0"/>
          </p:cNvCxnSpPr>
          <p:nvPr/>
        </p:nvCxnSpPr>
        <p:spPr>
          <a:xfrm>
            <a:off x="5481172" y="2652913"/>
            <a:ext cx="3187552" cy="3106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426919B-1F00-47EA-996E-060FA08FEF9E}"/>
              </a:ext>
            </a:extLst>
          </p:cNvPr>
          <p:cNvCxnSpPr>
            <a:cxnSpLocks/>
            <a:stCxn id="119" idx="4"/>
            <a:endCxn id="112" idx="0"/>
          </p:cNvCxnSpPr>
          <p:nvPr/>
        </p:nvCxnSpPr>
        <p:spPr>
          <a:xfrm>
            <a:off x="5481172" y="2652913"/>
            <a:ext cx="1680517" cy="3097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D34FF572-A466-4CAE-AB47-3347A141262D}"/>
              </a:ext>
            </a:extLst>
          </p:cNvPr>
          <p:cNvGrpSpPr/>
          <p:nvPr/>
        </p:nvGrpSpPr>
        <p:grpSpPr>
          <a:xfrm>
            <a:off x="4447167" y="5750612"/>
            <a:ext cx="4618865" cy="726388"/>
            <a:chOff x="4447167" y="4998103"/>
            <a:chExt cx="4618865" cy="726388"/>
          </a:xfrm>
        </p:grpSpPr>
        <p:grpSp>
          <p:nvGrpSpPr>
            <p:cNvPr id="33" name="Group 32">
              <a:extLst>
                <a:ext uri="{FF2B5EF4-FFF2-40B4-BE49-F238E27FC236}">
                  <a16:creationId xmlns:a16="http://schemas.microsoft.com/office/drawing/2014/main" id="{6CDFE77E-1E3A-4B4F-9DBE-3451FDA3AE6A}"/>
                </a:ext>
              </a:extLst>
            </p:cNvPr>
            <p:cNvGrpSpPr/>
            <p:nvPr/>
          </p:nvGrpSpPr>
          <p:grpSpPr>
            <a:xfrm>
              <a:off x="8271416" y="5006713"/>
              <a:ext cx="794616" cy="717778"/>
              <a:chOff x="6326045" y="4800600"/>
              <a:chExt cx="794616" cy="626502"/>
            </a:xfrm>
          </p:grpSpPr>
          <p:sp>
            <p:nvSpPr>
              <p:cNvPr id="114" name="Rectangle 113">
                <a:extLst>
                  <a:ext uri="{FF2B5EF4-FFF2-40B4-BE49-F238E27FC236}">
                    <a16:creationId xmlns:a16="http://schemas.microsoft.com/office/drawing/2014/main" id="{25BDBF9F-BC25-4163-98DA-870CD7BB628D}"/>
                  </a:ext>
                </a:extLst>
              </p:cNvPr>
              <p:cNvSpPr/>
              <p:nvPr/>
            </p:nvSpPr>
            <p:spPr>
              <a:xfrm>
                <a:off x="6326045" y="4800600"/>
                <a:ext cx="794616"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s*</a:t>
                </a:r>
              </a:p>
            </p:txBody>
          </p:sp>
          <p:sp>
            <p:nvSpPr>
              <p:cNvPr id="48" name="TextBox 47">
                <a:extLst>
                  <a:ext uri="{FF2B5EF4-FFF2-40B4-BE49-F238E27FC236}">
                    <a16:creationId xmlns:a16="http://schemas.microsoft.com/office/drawing/2014/main" id="{30A1E717-B8F7-4886-916A-47C5DE40FFE4}"/>
                  </a:ext>
                </a:extLst>
              </p:cNvPr>
              <p:cNvSpPr txBox="1"/>
              <p:nvPr/>
            </p:nvSpPr>
            <p:spPr>
              <a:xfrm>
                <a:off x="6494599" y="5150103"/>
                <a:ext cx="588172" cy="276999"/>
              </a:xfrm>
              <a:prstGeom prst="rect">
                <a:avLst/>
              </a:prstGeom>
              <a:noFill/>
            </p:spPr>
            <p:txBody>
              <a:bodyPr wrap="square" rtlCol="0">
                <a:spAutoFit/>
              </a:bodyPr>
              <a:lstStyle/>
              <a:p>
                <a:r>
                  <a:rPr lang="es-ES" sz="1200" dirty="0"/>
                  <a:t>12,12</a:t>
                </a:r>
              </a:p>
            </p:txBody>
          </p:sp>
        </p:grpSp>
        <p:grpSp>
          <p:nvGrpSpPr>
            <p:cNvPr id="35" name="Group 34">
              <a:extLst>
                <a:ext uri="{FF2B5EF4-FFF2-40B4-BE49-F238E27FC236}">
                  <a16:creationId xmlns:a16="http://schemas.microsoft.com/office/drawing/2014/main" id="{956CBC1F-6744-48B5-8B70-40D80DCDC06D}"/>
                </a:ext>
              </a:extLst>
            </p:cNvPr>
            <p:cNvGrpSpPr/>
            <p:nvPr/>
          </p:nvGrpSpPr>
          <p:grpSpPr>
            <a:xfrm>
              <a:off x="6586786" y="4998103"/>
              <a:ext cx="1183252" cy="708283"/>
              <a:chOff x="4572000" y="4800600"/>
              <a:chExt cx="1183252" cy="618214"/>
            </a:xfrm>
          </p:grpSpPr>
          <p:sp>
            <p:nvSpPr>
              <p:cNvPr id="112" name="Rectangle 111">
                <a:extLst>
                  <a:ext uri="{FF2B5EF4-FFF2-40B4-BE49-F238E27FC236}">
                    <a16:creationId xmlns:a16="http://schemas.microsoft.com/office/drawing/2014/main" id="{1F657F3C-918A-4061-878F-36B509BBAB3F}"/>
                  </a:ext>
                </a:extLst>
              </p:cNvPr>
              <p:cNvSpPr/>
              <p:nvPr/>
            </p:nvSpPr>
            <p:spPr>
              <a:xfrm>
                <a:off x="4572000" y="4800600"/>
                <a:ext cx="1149805"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nas</a:t>
                </a:r>
                <a:r>
                  <a:rPr lang="es-ES" dirty="0">
                    <a:solidFill>
                      <a:schemeClr val="tx1"/>
                    </a:solidFill>
                  </a:rPr>
                  <a:t>*</a:t>
                </a:r>
              </a:p>
            </p:txBody>
          </p:sp>
          <p:sp>
            <p:nvSpPr>
              <p:cNvPr id="56" name="TextBox 55">
                <a:extLst>
                  <a:ext uri="{FF2B5EF4-FFF2-40B4-BE49-F238E27FC236}">
                    <a16:creationId xmlns:a16="http://schemas.microsoft.com/office/drawing/2014/main" id="{9239D58A-D340-4B37-88E8-BE2764519E3E}"/>
                  </a:ext>
                </a:extLst>
              </p:cNvPr>
              <p:cNvSpPr txBox="1"/>
              <p:nvPr/>
            </p:nvSpPr>
            <p:spPr>
              <a:xfrm>
                <a:off x="5167080" y="5141815"/>
                <a:ext cx="588172" cy="276999"/>
              </a:xfrm>
              <a:prstGeom prst="rect">
                <a:avLst/>
              </a:prstGeom>
              <a:noFill/>
            </p:spPr>
            <p:txBody>
              <a:bodyPr wrap="square" rtlCol="0">
                <a:spAutoFit/>
              </a:bodyPr>
              <a:lstStyle/>
              <a:p>
                <a:r>
                  <a:rPr lang="es-ES" sz="1200" dirty="0"/>
                  <a:t>10,12</a:t>
                </a:r>
              </a:p>
            </p:txBody>
          </p:sp>
        </p:grpSp>
        <p:grpSp>
          <p:nvGrpSpPr>
            <p:cNvPr id="36" name="Group 35">
              <a:extLst>
                <a:ext uri="{FF2B5EF4-FFF2-40B4-BE49-F238E27FC236}">
                  <a16:creationId xmlns:a16="http://schemas.microsoft.com/office/drawing/2014/main" id="{2EDB20E2-B0D9-4FD6-B961-192D86DE1EAB}"/>
                </a:ext>
              </a:extLst>
            </p:cNvPr>
            <p:cNvGrpSpPr/>
            <p:nvPr/>
          </p:nvGrpSpPr>
          <p:grpSpPr>
            <a:xfrm>
              <a:off x="4447167" y="5034121"/>
              <a:ext cx="1638240" cy="667017"/>
              <a:chOff x="2501796" y="4836618"/>
              <a:chExt cx="1638240" cy="582196"/>
            </a:xfrm>
          </p:grpSpPr>
          <p:sp>
            <p:nvSpPr>
              <p:cNvPr id="106" name="Rectangle 105">
                <a:extLst>
                  <a:ext uri="{FF2B5EF4-FFF2-40B4-BE49-F238E27FC236}">
                    <a16:creationId xmlns:a16="http://schemas.microsoft.com/office/drawing/2014/main" id="{99DC7FEC-0D6F-48A8-91A9-9802BA00D3D4}"/>
                  </a:ext>
                </a:extLst>
              </p:cNvPr>
              <p:cNvSpPr/>
              <p:nvPr/>
            </p:nvSpPr>
            <p:spPr>
              <a:xfrm>
                <a:off x="2501796" y="4836618"/>
                <a:ext cx="1638240" cy="30519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mabananas</a:t>
                </a:r>
                <a:r>
                  <a:rPr lang="es-ES" dirty="0">
                    <a:solidFill>
                      <a:schemeClr val="tx1"/>
                    </a:solidFill>
                  </a:rPr>
                  <a:t>*</a:t>
                </a:r>
              </a:p>
            </p:txBody>
          </p:sp>
          <p:sp>
            <p:nvSpPr>
              <p:cNvPr id="57" name="TextBox 56">
                <a:extLst>
                  <a:ext uri="{FF2B5EF4-FFF2-40B4-BE49-F238E27FC236}">
                    <a16:creationId xmlns:a16="http://schemas.microsoft.com/office/drawing/2014/main" id="{46E13315-64F7-4072-A767-E25E036D9DCA}"/>
                  </a:ext>
                </a:extLst>
              </p:cNvPr>
              <p:cNvSpPr txBox="1"/>
              <p:nvPr/>
            </p:nvSpPr>
            <p:spPr>
              <a:xfrm>
                <a:off x="3544451" y="5141815"/>
                <a:ext cx="588172" cy="276999"/>
              </a:xfrm>
              <a:prstGeom prst="rect">
                <a:avLst/>
              </a:prstGeom>
              <a:noFill/>
            </p:spPr>
            <p:txBody>
              <a:bodyPr wrap="square" rtlCol="0">
                <a:spAutoFit/>
              </a:bodyPr>
              <a:lstStyle/>
              <a:p>
                <a:r>
                  <a:rPr lang="es-ES" sz="1200" dirty="0"/>
                  <a:t>4,12</a:t>
                </a:r>
              </a:p>
            </p:txBody>
          </p:sp>
        </p:grpSp>
      </p:grpSp>
      <p:grpSp>
        <p:nvGrpSpPr>
          <p:cNvPr id="32" name="Group 31">
            <a:extLst>
              <a:ext uri="{FF2B5EF4-FFF2-40B4-BE49-F238E27FC236}">
                <a16:creationId xmlns:a16="http://schemas.microsoft.com/office/drawing/2014/main" id="{DBA9012E-8231-4F31-9BCA-AB2D87572023}"/>
              </a:ext>
            </a:extLst>
          </p:cNvPr>
          <p:cNvGrpSpPr/>
          <p:nvPr/>
        </p:nvGrpSpPr>
        <p:grpSpPr>
          <a:xfrm>
            <a:off x="5007562" y="2300392"/>
            <a:ext cx="1393238" cy="618214"/>
            <a:chOff x="3895818" y="2950674"/>
            <a:chExt cx="1393238" cy="618214"/>
          </a:xfrm>
        </p:grpSpPr>
        <p:sp>
          <p:nvSpPr>
            <p:cNvPr id="119" name="Oval 118">
              <a:extLst>
                <a:ext uri="{FF2B5EF4-FFF2-40B4-BE49-F238E27FC236}">
                  <a16:creationId xmlns:a16="http://schemas.microsoft.com/office/drawing/2014/main" id="{90B99199-3D63-429F-9C75-0177D5F9C280}"/>
                </a:ext>
              </a:extLst>
            </p:cNvPr>
            <p:cNvSpPr/>
            <p:nvPr/>
          </p:nvSpPr>
          <p:spPr>
            <a:xfrm>
              <a:off x="3895818" y="2950674"/>
              <a:ext cx="947219" cy="352521"/>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na</a:t>
              </a:r>
              <a:endParaRPr lang="es-ES" dirty="0">
                <a:solidFill>
                  <a:schemeClr val="tx1"/>
                </a:solidFill>
              </a:endParaRPr>
            </a:p>
          </p:txBody>
        </p:sp>
        <p:sp>
          <p:nvSpPr>
            <p:cNvPr id="58" name="TextBox 57">
              <a:extLst>
                <a:ext uri="{FF2B5EF4-FFF2-40B4-BE49-F238E27FC236}">
                  <a16:creationId xmlns:a16="http://schemas.microsoft.com/office/drawing/2014/main" id="{9B93C47E-89C6-4DC2-BEAD-39913A2ACECD}"/>
                </a:ext>
              </a:extLst>
            </p:cNvPr>
            <p:cNvSpPr txBox="1"/>
            <p:nvPr/>
          </p:nvSpPr>
          <p:spPr>
            <a:xfrm>
              <a:off x="4700884" y="3291889"/>
              <a:ext cx="588172" cy="276999"/>
            </a:xfrm>
            <a:prstGeom prst="rect">
              <a:avLst/>
            </a:prstGeom>
            <a:noFill/>
          </p:spPr>
          <p:txBody>
            <a:bodyPr wrap="square" rtlCol="0">
              <a:spAutoFit/>
            </a:bodyPr>
            <a:lstStyle/>
            <a:p>
              <a:r>
                <a:rPr lang="es-ES" sz="1200" dirty="0"/>
                <a:t>2,3</a:t>
              </a:r>
            </a:p>
          </p:txBody>
        </p:sp>
      </p:grpSp>
      <p:grpSp>
        <p:nvGrpSpPr>
          <p:cNvPr id="43" name="Group 42">
            <a:extLst>
              <a:ext uri="{FF2B5EF4-FFF2-40B4-BE49-F238E27FC236}">
                <a16:creationId xmlns:a16="http://schemas.microsoft.com/office/drawing/2014/main" id="{6B4E79D7-305C-4CE3-808A-BA5FC36D6BA7}"/>
              </a:ext>
            </a:extLst>
          </p:cNvPr>
          <p:cNvGrpSpPr/>
          <p:nvPr/>
        </p:nvGrpSpPr>
        <p:grpSpPr>
          <a:xfrm>
            <a:off x="1283247" y="2300392"/>
            <a:ext cx="1292673" cy="638191"/>
            <a:chOff x="400579" y="2897003"/>
            <a:chExt cx="1292673" cy="638191"/>
          </a:xfrm>
        </p:grpSpPr>
        <p:sp>
          <p:nvSpPr>
            <p:cNvPr id="44" name="Rectangle 43">
              <a:extLst>
                <a:ext uri="{FF2B5EF4-FFF2-40B4-BE49-F238E27FC236}">
                  <a16:creationId xmlns:a16="http://schemas.microsoft.com/office/drawing/2014/main" id="{68C5F93B-BD31-41CA-81AD-A8034039A59F}"/>
                </a:ext>
              </a:extLst>
            </p:cNvPr>
            <p:cNvSpPr/>
            <p:nvPr/>
          </p:nvSpPr>
          <p:spPr>
            <a:xfrm>
              <a:off x="400579" y="2897003"/>
              <a:ext cx="1149805"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bananas*</a:t>
              </a:r>
            </a:p>
          </p:txBody>
        </p:sp>
        <p:sp>
          <p:nvSpPr>
            <p:cNvPr id="45" name="TextBox 44">
              <a:extLst>
                <a:ext uri="{FF2B5EF4-FFF2-40B4-BE49-F238E27FC236}">
                  <a16:creationId xmlns:a16="http://schemas.microsoft.com/office/drawing/2014/main" id="{4B8CC81A-D766-44BB-B5D2-F1F614AF4314}"/>
                </a:ext>
              </a:extLst>
            </p:cNvPr>
            <p:cNvSpPr txBox="1"/>
            <p:nvPr/>
          </p:nvSpPr>
          <p:spPr>
            <a:xfrm>
              <a:off x="1105080" y="3258195"/>
              <a:ext cx="588172" cy="276999"/>
            </a:xfrm>
            <a:prstGeom prst="rect">
              <a:avLst/>
            </a:prstGeom>
            <a:noFill/>
          </p:spPr>
          <p:txBody>
            <a:bodyPr wrap="square" rtlCol="0">
              <a:spAutoFit/>
            </a:bodyPr>
            <a:lstStyle/>
            <a:p>
              <a:r>
                <a:rPr lang="es-ES" sz="1200" dirty="0"/>
                <a:t>6,12</a:t>
              </a:r>
            </a:p>
          </p:txBody>
        </p:sp>
      </p:grpSp>
      <p:cxnSp>
        <p:nvCxnSpPr>
          <p:cNvPr id="63" name="Straight Arrow Connector 62">
            <a:extLst>
              <a:ext uri="{FF2B5EF4-FFF2-40B4-BE49-F238E27FC236}">
                <a16:creationId xmlns:a16="http://schemas.microsoft.com/office/drawing/2014/main" id="{61D910B2-9328-40BC-ACCB-2D28434AF57A}"/>
              </a:ext>
            </a:extLst>
          </p:cNvPr>
          <p:cNvCxnSpPr>
            <a:cxnSpLocks/>
            <a:stCxn id="3" idx="4"/>
            <a:endCxn id="44" idx="0"/>
          </p:cNvCxnSpPr>
          <p:nvPr/>
        </p:nvCxnSpPr>
        <p:spPr>
          <a:xfrm flipH="1">
            <a:off x="1858150" y="1538668"/>
            <a:ext cx="2854397" cy="76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098F7381-B7CB-40F0-A034-2C9029728A94}"/>
              </a:ext>
            </a:extLst>
          </p:cNvPr>
          <p:cNvGrpSpPr/>
          <p:nvPr/>
        </p:nvGrpSpPr>
        <p:grpSpPr>
          <a:xfrm>
            <a:off x="2730878" y="2300392"/>
            <a:ext cx="1765132" cy="640628"/>
            <a:chOff x="1950589" y="2939566"/>
            <a:chExt cx="1765132" cy="640628"/>
          </a:xfrm>
        </p:grpSpPr>
        <p:sp>
          <p:nvSpPr>
            <p:cNvPr id="65" name="Rectangle 64">
              <a:extLst>
                <a:ext uri="{FF2B5EF4-FFF2-40B4-BE49-F238E27FC236}">
                  <a16:creationId xmlns:a16="http://schemas.microsoft.com/office/drawing/2014/main" id="{5A3CC1E6-8DFC-4F33-8B41-FC8C9E4B9FD4}"/>
                </a:ext>
              </a:extLst>
            </p:cNvPr>
            <p:cNvSpPr/>
            <p:nvPr/>
          </p:nvSpPr>
          <p:spPr>
            <a:xfrm>
              <a:off x="1950589" y="2939566"/>
              <a:ext cx="1638240" cy="30519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mabananas</a:t>
              </a:r>
              <a:r>
                <a:rPr lang="es-ES" dirty="0">
                  <a:solidFill>
                    <a:schemeClr val="tx1"/>
                  </a:solidFill>
                </a:rPr>
                <a:t>*</a:t>
              </a:r>
            </a:p>
          </p:txBody>
        </p:sp>
        <p:sp>
          <p:nvSpPr>
            <p:cNvPr id="66" name="TextBox 65">
              <a:extLst>
                <a:ext uri="{FF2B5EF4-FFF2-40B4-BE49-F238E27FC236}">
                  <a16:creationId xmlns:a16="http://schemas.microsoft.com/office/drawing/2014/main" id="{2807D6FD-8887-401A-8755-290E1E64B108}"/>
                </a:ext>
              </a:extLst>
            </p:cNvPr>
            <p:cNvSpPr txBox="1"/>
            <p:nvPr/>
          </p:nvSpPr>
          <p:spPr>
            <a:xfrm>
              <a:off x="3127549" y="3303195"/>
              <a:ext cx="588172" cy="276999"/>
            </a:xfrm>
            <a:prstGeom prst="rect">
              <a:avLst/>
            </a:prstGeom>
            <a:noFill/>
          </p:spPr>
          <p:txBody>
            <a:bodyPr wrap="square" rtlCol="0">
              <a:spAutoFit/>
            </a:bodyPr>
            <a:lstStyle/>
            <a:p>
              <a:r>
                <a:rPr lang="es-ES" sz="1200" dirty="0"/>
                <a:t>4,12</a:t>
              </a:r>
            </a:p>
          </p:txBody>
        </p:sp>
      </p:grpSp>
      <p:cxnSp>
        <p:nvCxnSpPr>
          <p:cNvPr id="67" name="Straight Arrow Connector 66">
            <a:extLst>
              <a:ext uri="{FF2B5EF4-FFF2-40B4-BE49-F238E27FC236}">
                <a16:creationId xmlns:a16="http://schemas.microsoft.com/office/drawing/2014/main" id="{0C1471FA-928A-470D-95E2-08F5FE76DDCA}"/>
              </a:ext>
            </a:extLst>
          </p:cNvPr>
          <p:cNvCxnSpPr>
            <a:cxnSpLocks/>
            <a:stCxn id="3" idx="4"/>
            <a:endCxn id="65" idx="0"/>
          </p:cNvCxnSpPr>
          <p:nvPr/>
        </p:nvCxnSpPr>
        <p:spPr>
          <a:xfrm flipH="1">
            <a:off x="3549998" y="1538668"/>
            <a:ext cx="1162549" cy="76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C93725DA-75B7-414B-8EDA-1479C4AE01F4}"/>
              </a:ext>
            </a:extLst>
          </p:cNvPr>
          <p:cNvGrpSpPr/>
          <p:nvPr/>
        </p:nvGrpSpPr>
        <p:grpSpPr>
          <a:xfrm>
            <a:off x="6199164" y="2300392"/>
            <a:ext cx="1993493" cy="582196"/>
            <a:chOff x="2501795" y="4836618"/>
            <a:chExt cx="1993493" cy="582196"/>
          </a:xfrm>
        </p:grpSpPr>
        <p:sp>
          <p:nvSpPr>
            <p:cNvPr id="74" name="Rectangle 73">
              <a:extLst>
                <a:ext uri="{FF2B5EF4-FFF2-40B4-BE49-F238E27FC236}">
                  <a16:creationId xmlns:a16="http://schemas.microsoft.com/office/drawing/2014/main" id="{BB0B8738-521A-4174-9DA2-F946EFF768BB}"/>
                </a:ext>
              </a:extLst>
            </p:cNvPr>
            <p:cNvSpPr/>
            <p:nvPr/>
          </p:nvSpPr>
          <p:spPr>
            <a:xfrm>
              <a:off x="2501795" y="4836618"/>
              <a:ext cx="1993493" cy="30519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panamabananas</a:t>
              </a:r>
              <a:r>
                <a:rPr lang="es-ES" dirty="0">
                  <a:solidFill>
                    <a:schemeClr val="tx1"/>
                  </a:solidFill>
                </a:rPr>
                <a:t>*</a:t>
              </a:r>
            </a:p>
          </p:txBody>
        </p:sp>
        <p:sp>
          <p:nvSpPr>
            <p:cNvPr id="75" name="TextBox 74">
              <a:extLst>
                <a:ext uri="{FF2B5EF4-FFF2-40B4-BE49-F238E27FC236}">
                  <a16:creationId xmlns:a16="http://schemas.microsoft.com/office/drawing/2014/main" id="{C833FC6D-53F8-4336-8B20-434F21FDA338}"/>
                </a:ext>
              </a:extLst>
            </p:cNvPr>
            <p:cNvSpPr txBox="1"/>
            <p:nvPr/>
          </p:nvSpPr>
          <p:spPr>
            <a:xfrm>
              <a:off x="3544451" y="5141815"/>
              <a:ext cx="588172" cy="276999"/>
            </a:xfrm>
            <a:prstGeom prst="rect">
              <a:avLst/>
            </a:prstGeom>
            <a:noFill/>
          </p:spPr>
          <p:txBody>
            <a:bodyPr wrap="square" rtlCol="0">
              <a:spAutoFit/>
            </a:bodyPr>
            <a:lstStyle/>
            <a:p>
              <a:r>
                <a:rPr lang="es-ES" sz="1200" dirty="0"/>
                <a:t>0,12</a:t>
              </a:r>
            </a:p>
          </p:txBody>
        </p:sp>
      </p:grpSp>
      <p:grpSp>
        <p:nvGrpSpPr>
          <p:cNvPr id="76" name="Group 75">
            <a:extLst>
              <a:ext uri="{FF2B5EF4-FFF2-40B4-BE49-F238E27FC236}">
                <a16:creationId xmlns:a16="http://schemas.microsoft.com/office/drawing/2014/main" id="{A4D6D8BA-F911-465C-B194-F7F2332F85CF}"/>
              </a:ext>
            </a:extLst>
          </p:cNvPr>
          <p:cNvGrpSpPr/>
          <p:nvPr/>
        </p:nvGrpSpPr>
        <p:grpSpPr>
          <a:xfrm>
            <a:off x="8347616" y="2300392"/>
            <a:ext cx="794616" cy="637177"/>
            <a:chOff x="6326045" y="4800600"/>
            <a:chExt cx="794616" cy="637177"/>
          </a:xfrm>
        </p:grpSpPr>
        <p:sp>
          <p:nvSpPr>
            <p:cNvPr id="77" name="Rectangle 76">
              <a:extLst>
                <a:ext uri="{FF2B5EF4-FFF2-40B4-BE49-F238E27FC236}">
                  <a16:creationId xmlns:a16="http://schemas.microsoft.com/office/drawing/2014/main" id="{67FBB31B-CC48-49EA-AC87-02E60411478D}"/>
                </a:ext>
              </a:extLst>
            </p:cNvPr>
            <p:cNvSpPr/>
            <p:nvPr/>
          </p:nvSpPr>
          <p:spPr>
            <a:xfrm>
              <a:off x="6326045" y="4800600"/>
              <a:ext cx="794616"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s*</a:t>
              </a:r>
            </a:p>
          </p:txBody>
        </p:sp>
        <p:sp>
          <p:nvSpPr>
            <p:cNvPr id="78" name="TextBox 77">
              <a:extLst>
                <a:ext uri="{FF2B5EF4-FFF2-40B4-BE49-F238E27FC236}">
                  <a16:creationId xmlns:a16="http://schemas.microsoft.com/office/drawing/2014/main" id="{3C0BD0E8-07C8-471C-ABC2-97082F786E19}"/>
                </a:ext>
              </a:extLst>
            </p:cNvPr>
            <p:cNvSpPr txBox="1"/>
            <p:nvPr/>
          </p:nvSpPr>
          <p:spPr>
            <a:xfrm>
              <a:off x="6418399" y="5160778"/>
              <a:ext cx="588172" cy="276999"/>
            </a:xfrm>
            <a:prstGeom prst="rect">
              <a:avLst/>
            </a:prstGeom>
            <a:noFill/>
          </p:spPr>
          <p:txBody>
            <a:bodyPr wrap="square" rtlCol="0">
              <a:spAutoFit/>
            </a:bodyPr>
            <a:lstStyle/>
            <a:p>
              <a:r>
                <a:rPr lang="es-ES" sz="1200" dirty="0"/>
                <a:t>12,12</a:t>
              </a:r>
            </a:p>
          </p:txBody>
        </p:sp>
      </p:grpSp>
      <p:cxnSp>
        <p:nvCxnSpPr>
          <p:cNvPr id="79" name="Straight Arrow Connector 78">
            <a:extLst>
              <a:ext uri="{FF2B5EF4-FFF2-40B4-BE49-F238E27FC236}">
                <a16:creationId xmlns:a16="http://schemas.microsoft.com/office/drawing/2014/main" id="{53C5A35B-F89D-4C8D-9753-D0B5A86DBAAF}"/>
              </a:ext>
            </a:extLst>
          </p:cNvPr>
          <p:cNvCxnSpPr>
            <a:cxnSpLocks/>
            <a:stCxn id="3" idx="4"/>
            <a:endCxn id="74" idx="0"/>
          </p:cNvCxnSpPr>
          <p:nvPr/>
        </p:nvCxnSpPr>
        <p:spPr>
          <a:xfrm>
            <a:off x="4712547" y="1538668"/>
            <a:ext cx="2483364" cy="76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1CB9281-3347-4375-8789-71C008376670}"/>
              </a:ext>
            </a:extLst>
          </p:cNvPr>
          <p:cNvCxnSpPr>
            <a:cxnSpLocks/>
            <a:stCxn id="3" idx="4"/>
            <a:endCxn id="77" idx="0"/>
          </p:cNvCxnSpPr>
          <p:nvPr/>
        </p:nvCxnSpPr>
        <p:spPr>
          <a:xfrm>
            <a:off x="4712547" y="1538668"/>
            <a:ext cx="4032377" cy="76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8943F95-011E-482A-B123-DB18E537692A}"/>
              </a:ext>
            </a:extLst>
          </p:cNvPr>
          <p:cNvCxnSpPr>
            <a:cxnSpLocks/>
            <a:stCxn id="3" idx="4"/>
            <a:endCxn id="92" idx="0"/>
          </p:cNvCxnSpPr>
          <p:nvPr/>
        </p:nvCxnSpPr>
        <p:spPr>
          <a:xfrm flipH="1">
            <a:off x="429861" y="1538668"/>
            <a:ext cx="4282686" cy="76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A21EAD0-597C-4748-A05C-135DF80A4F7B}"/>
              </a:ext>
            </a:extLst>
          </p:cNvPr>
          <p:cNvCxnSpPr>
            <a:cxnSpLocks/>
            <a:stCxn id="92" idx="4"/>
            <a:endCxn id="94" idx="0"/>
          </p:cNvCxnSpPr>
          <p:nvPr/>
        </p:nvCxnSpPr>
        <p:spPr>
          <a:xfrm>
            <a:off x="429861" y="2681392"/>
            <a:ext cx="257246" cy="1235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3CAEA3E4-1D02-466B-BA05-6CF2F34704AA}"/>
              </a:ext>
            </a:extLst>
          </p:cNvPr>
          <p:cNvCxnSpPr>
            <a:cxnSpLocks/>
            <a:stCxn id="92" idx="4"/>
            <a:endCxn id="100" idx="0"/>
          </p:cNvCxnSpPr>
          <p:nvPr/>
        </p:nvCxnSpPr>
        <p:spPr>
          <a:xfrm>
            <a:off x="429861" y="2681392"/>
            <a:ext cx="3222862" cy="1235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6CA96EC-C351-462A-B146-E893FC6A86CC}"/>
              </a:ext>
            </a:extLst>
          </p:cNvPr>
          <p:cNvCxnSpPr>
            <a:cxnSpLocks/>
            <a:stCxn id="92" idx="4"/>
            <a:endCxn id="103" idx="0"/>
          </p:cNvCxnSpPr>
          <p:nvPr/>
        </p:nvCxnSpPr>
        <p:spPr>
          <a:xfrm>
            <a:off x="429861" y="2681392"/>
            <a:ext cx="1757346" cy="1235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3E4D43B-1D4E-42C0-A7E4-3CEC2A9CA008}"/>
              </a:ext>
            </a:extLst>
          </p:cNvPr>
          <p:cNvCxnSpPr>
            <a:cxnSpLocks/>
            <a:stCxn id="92" idx="4"/>
            <a:endCxn id="104" idx="0"/>
          </p:cNvCxnSpPr>
          <p:nvPr/>
        </p:nvCxnSpPr>
        <p:spPr>
          <a:xfrm>
            <a:off x="429861" y="2681392"/>
            <a:ext cx="4284334" cy="1263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877BA75-623F-4F0C-B3EC-24E4EFDDD677}"/>
              </a:ext>
            </a:extLst>
          </p:cNvPr>
          <p:cNvCxnSpPr>
            <a:cxnSpLocks/>
            <a:stCxn id="100" idx="4"/>
            <a:endCxn id="95" idx="0"/>
          </p:cNvCxnSpPr>
          <p:nvPr/>
        </p:nvCxnSpPr>
        <p:spPr>
          <a:xfrm flipH="1">
            <a:off x="904753" y="4269148"/>
            <a:ext cx="2747970" cy="148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85B42C6E-01B2-4AEF-A2E9-B91D70321062}"/>
              </a:ext>
            </a:extLst>
          </p:cNvPr>
          <p:cNvCxnSpPr>
            <a:cxnSpLocks/>
            <a:stCxn id="100" idx="4"/>
            <a:endCxn id="99" idx="0"/>
          </p:cNvCxnSpPr>
          <p:nvPr/>
        </p:nvCxnSpPr>
        <p:spPr>
          <a:xfrm flipH="1">
            <a:off x="3487124" y="4269148"/>
            <a:ext cx="165599" cy="148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AC4631EF-A97B-48FA-896F-D65852BEC40A}"/>
              </a:ext>
            </a:extLst>
          </p:cNvPr>
          <p:cNvCxnSpPr>
            <a:cxnSpLocks/>
            <a:stCxn id="100" idx="4"/>
            <a:endCxn id="96" idx="0"/>
          </p:cNvCxnSpPr>
          <p:nvPr/>
        </p:nvCxnSpPr>
        <p:spPr>
          <a:xfrm flipH="1">
            <a:off x="2390122" y="4269148"/>
            <a:ext cx="1262601" cy="148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E9AB1C29-B4A9-4ACF-A6E3-8FAD439E446D}"/>
              </a:ext>
            </a:extLst>
          </p:cNvPr>
          <p:cNvGrpSpPr/>
          <p:nvPr/>
        </p:nvGrpSpPr>
        <p:grpSpPr>
          <a:xfrm>
            <a:off x="4316887" y="3944925"/>
            <a:ext cx="995685" cy="652292"/>
            <a:chOff x="1459197" y="2950674"/>
            <a:chExt cx="995685" cy="652292"/>
          </a:xfrm>
        </p:grpSpPr>
        <p:sp>
          <p:nvSpPr>
            <p:cNvPr id="104" name="Rectangle 103">
              <a:extLst>
                <a:ext uri="{FF2B5EF4-FFF2-40B4-BE49-F238E27FC236}">
                  <a16:creationId xmlns:a16="http://schemas.microsoft.com/office/drawing/2014/main" id="{4D66BBEF-E212-4CCD-BE7B-9164869AAA76}"/>
                </a:ext>
              </a:extLst>
            </p:cNvPr>
            <p:cNvSpPr/>
            <p:nvPr/>
          </p:nvSpPr>
          <p:spPr>
            <a:xfrm>
              <a:off x="1459197" y="2950674"/>
              <a:ext cx="794616"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s*</a:t>
              </a:r>
            </a:p>
          </p:txBody>
        </p:sp>
        <p:sp>
          <p:nvSpPr>
            <p:cNvPr id="115" name="TextBox 114">
              <a:extLst>
                <a:ext uri="{FF2B5EF4-FFF2-40B4-BE49-F238E27FC236}">
                  <a16:creationId xmlns:a16="http://schemas.microsoft.com/office/drawing/2014/main" id="{F4335C68-0F3A-4E5C-A342-9FD168F3EA86}"/>
                </a:ext>
              </a:extLst>
            </p:cNvPr>
            <p:cNvSpPr txBox="1"/>
            <p:nvPr/>
          </p:nvSpPr>
          <p:spPr>
            <a:xfrm>
              <a:off x="1866710" y="3325967"/>
              <a:ext cx="588172" cy="276999"/>
            </a:xfrm>
            <a:prstGeom prst="rect">
              <a:avLst/>
            </a:prstGeom>
            <a:noFill/>
          </p:spPr>
          <p:txBody>
            <a:bodyPr wrap="square" rtlCol="0">
              <a:spAutoFit/>
            </a:bodyPr>
            <a:lstStyle/>
            <a:p>
              <a:r>
                <a:rPr lang="es-ES" sz="1200" dirty="0"/>
                <a:t>12,12</a:t>
              </a:r>
            </a:p>
          </p:txBody>
        </p:sp>
      </p:grpSp>
      <p:grpSp>
        <p:nvGrpSpPr>
          <p:cNvPr id="135" name="Group 134">
            <a:extLst>
              <a:ext uri="{FF2B5EF4-FFF2-40B4-BE49-F238E27FC236}">
                <a16:creationId xmlns:a16="http://schemas.microsoft.com/office/drawing/2014/main" id="{43D7C4EF-8299-4E4A-A51B-3932CE96CA08}"/>
              </a:ext>
            </a:extLst>
          </p:cNvPr>
          <p:cNvGrpSpPr/>
          <p:nvPr/>
        </p:nvGrpSpPr>
        <p:grpSpPr>
          <a:xfrm>
            <a:off x="85633" y="5750612"/>
            <a:ext cx="4181567" cy="618214"/>
            <a:chOff x="85633" y="5096786"/>
            <a:chExt cx="4181567" cy="618214"/>
          </a:xfrm>
        </p:grpSpPr>
        <p:grpSp>
          <p:nvGrpSpPr>
            <p:cNvPr id="86" name="Group 85">
              <a:extLst>
                <a:ext uri="{FF2B5EF4-FFF2-40B4-BE49-F238E27FC236}">
                  <a16:creationId xmlns:a16="http://schemas.microsoft.com/office/drawing/2014/main" id="{62382511-1D64-4A0B-A782-64D87AD82850}"/>
                </a:ext>
              </a:extLst>
            </p:cNvPr>
            <p:cNvGrpSpPr/>
            <p:nvPr/>
          </p:nvGrpSpPr>
          <p:grpSpPr>
            <a:xfrm>
              <a:off x="3089816" y="5096786"/>
              <a:ext cx="1177384" cy="618214"/>
              <a:chOff x="2267866" y="4800600"/>
              <a:chExt cx="1177384" cy="618214"/>
            </a:xfrm>
          </p:grpSpPr>
          <p:sp>
            <p:nvSpPr>
              <p:cNvPr id="99" name="Rectangle 98">
                <a:extLst>
                  <a:ext uri="{FF2B5EF4-FFF2-40B4-BE49-F238E27FC236}">
                    <a16:creationId xmlns:a16="http://schemas.microsoft.com/office/drawing/2014/main" id="{A825A0B6-7888-4C77-8809-42923A72C35B}"/>
                  </a:ext>
                </a:extLst>
              </p:cNvPr>
              <p:cNvSpPr/>
              <p:nvPr/>
            </p:nvSpPr>
            <p:spPr>
              <a:xfrm>
                <a:off x="2267866" y="4800600"/>
                <a:ext cx="794616"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s*</a:t>
                </a:r>
              </a:p>
            </p:txBody>
          </p:sp>
          <p:sp>
            <p:nvSpPr>
              <p:cNvPr id="113" name="TextBox 112">
                <a:extLst>
                  <a:ext uri="{FF2B5EF4-FFF2-40B4-BE49-F238E27FC236}">
                    <a16:creationId xmlns:a16="http://schemas.microsoft.com/office/drawing/2014/main" id="{5B41B79B-77ED-4B52-B2A3-3A6E57ACA6BB}"/>
                  </a:ext>
                </a:extLst>
              </p:cNvPr>
              <p:cNvSpPr txBox="1"/>
              <p:nvPr/>
            </p:nvSpPr>
            <p:spPr>
              <a:xfrm>
                <a:off x="2857078" y="5141815"/>
                <a:ext cx="588172" cy="276999"/>
              </a:xfrm>
              <a:prstGeom prst="rect">
                <a:avLst/>
              </a:prstGeom>
              <a:noFill/>
            </p:spPr>
            <p:txBody>
              <a:bodyPr wrap="square" rtlCol="0">
                <a:spAutoFit/>
              </a:bodyPr>
              <a:lstStyle/>
              <a:p>
                <a:r>
                  <a:rPr lang="es-ES" sz="1200" dirty="0"/>
                  <a:t>12,12</a:t>
                </a:r>
              </a:p>
            </p:txBody>
          </p:sp>
        </p:grpSp>
        <p:grpSp>
          <p:nvGrpSpPr>
            <p:cNvPr id="84" name="Group 83">
              <a:extLst>
                <a:ext uri="{FF2B5EF4-FFF2-40B4-BE49-F238E27FC236}">
                  <a16:creationId xmlns:a16="http://schemas.microsoft.com/office/drawing/2014/main" id="{4A5DD0A8-4731-4223-BE1A-385533E6B151}"/>
                </a:ext>
              </a:extLst>
            </p:cNvPr>
            <p:cNvGrpSpPr/>
            <p:nvPr/>
          </p:nvGrpSpPr>
          <p:grpSpPr>
            <a:xfrm>
              <a:off x="1815219" y="5096786"/>
              <a:ext cx="1183252" cy="618214"/>
              <a:chOff x="513821" y="4800600"/>
              <a:chExt cx="1183252" cy="618214"/>
            </a:xfrm>
          </p:grpSpPr>
          <p:sp>
            <p:nvSpPr>
              <p:cNvPr id="96" name="Rectangle 95">
                <a:extLst>
                  <a:ext uri="{FF2B5EF4-FFF2-40B4-BE49-F238E27FC236}">
                    <a16:creationId xmlns:a16="http://schemas.microsoft.com/office/drawing/2014/main" id="{B0475CC1-124A-4226-AB2D-0077A0CE715C}"/>
                  </a:ext>
                </a:extLst>
              </p:cNvPr>
              <p:cNvSpPr/>
              <p:nvPr/>
            </p:nvSpPr>
            <p:spPr>
              <a:xfrm>
                <a:off x="513821" y="4800600"/>
                <a:ext cx="1149805"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nas</a:t>
                </a:r>
                <a:r>
                  <a:rPr lang="es-ES" dirty="0">
                    <a:solidFill>
                      <a:schemeClr val="tx1"/>
                    </a:solidFill>
                  </a:rPr>
                  <a:t>*</a:t>
                </a:r>
              </a:p>
            </p:txBody>
          </p:sp>
          <p:sp>
            <p:nvSpPr>
              <p:cNvPr id="116" name="TextBox 115">
                <a:extLst>
                  <a:ext uri="{FF2B5EF4-FFF2-40B4-BE49-F238E27FC236}">
                    <a16:creationId xmlns:a16="http://schemas.microsoft.com/office/drawing/2014/main" id="{BBB7B1B3-1622-4B5B-B315-F814B7EB2E9A}"/>
                  </a:ext>
                </a:extLst>
              </p:cNvPr>
              <p:cNvSpPr txBox="1"/>
              <p:nvPr/>
            </p:nvSpPr>
            <p:spPr>
              <a:xfrm>
                <a:off x="1108901" y="5141815"/>
                <a:ext cx="588172" cy="276999"/>
              </a:xfrm>
              <a:prstGeom prst="rect">
                <a:avLst/>
              </a:prstGeom>
              <a:noFill/>
            </p:spPr>
            <p:txBody>
              <a:bodyPr wrap="square" rtlCol="0">
                <a:spAutoFit/>
              </a:bodyPr>
              <a:lstStyle/>
              <a:p>
                <a:r>
                  <a:rPr lang="es-ES" sz="1200" dirty="0"/>
                  <a:t>10,12</a:t>
                </a:r>
              </a:p>
            </p:txBody>
          </p:sp>
        </p:grpSp>
        <p:grpSp>
          <p:nvGrpSpPr>
            <p:cNvPr id="83" name="Group 82">
              <a:extLst>
                <a:ext uri="{FF2B5EF4-FFF2-40B4-BE49-F238E27FC236}">
                  <a16:creationId xmlns:a16="http://schemas.microsoft.com/office/drawing/2014/main" id="{2CA4C0EF-8E8B-48E6-ABB3-7EBC35FE8151}"/>
                </a:ext>
              </a:extLst>
            </p:cNvPr>
            <p:cNvGrpSpPr/>
            <p:nvPr/>
          </p:nvGrpSpPr>
          <p:grpSpPr>
            <a:xfrm>
              <a:off x="85633" y="5096786"/>
              <a:ext cx="1638240" cy="582196"/>
              <a:chOff x="-1556383" y="4836618"/>
              <a:chExt cx="1638240" cy="582196"/>
            </a:xfrm>
          </p:grpSpPr>
          <p:sp>
            <p:nvSpPr>
              <p:cNvPr id="95" name="Rectangle 94">
                <a:extLst>
                  <a:ext uri="{FF2B5EF4-FFF2-40B4-BE49-F238E27FC236}">
                    <a16:creationId xmlns:a16="http://schemas.microsoft.com/office/drawing/2014/main" id="{550E8E5E-32F3-4DCE-BF75-9DE5AFFB8776}"/>
                  </a:ext>
                </a:extLst>
              </p:cNvPr>
              <p:cNvSpPr/>
              <p:nvPr/>
            </p:nvSpPr>
            <p:spPr>
              <a:xfrm>
                <a:off x="-1556383" y="4836618"/>
                <a:ext cx="1638240" cy="30519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mabananas</a:t>
                </a:r>
                <a:r>
                  <a:rPr lang="es-ES" dirty="0">
                    <a:solidFill>
                      <a:schemeClr val="tx1"/>
                    </a:solidFill>
                  </a:rPr>
                  <a:t>*</a:t>
                </a:r>
              </a:p>
            </p:txBody>
          </p:sp>
          <p:sp>
            <p:nvSpPr>
              <p:cNvPr id="117" name="TextBox 116">
                <a:extLst>
                  <a:ext uri="{FF2B5EF4-FFF2-40B4-BE49-F238E27FC236}">
                    <a16:creationId xmlns:a16="http://schemas.microsoft.com/office/drawing/2014/main" id="{C6537042-9456-40A7-9EF3-81B61CEAC83F}"/>
                  </a:ext>
                </a:extLst>
              </p:cNvPr>
              <p:cNvSpPr txBox="1"/>
              <p:nvPr/>
            </p:nvSpPr>
            <p:spPr>
              <a:xfrm>
                <a:off x="-513728" y="5141815"/>
                <a:ext cx="588172" cy="276999"/>
              </a:xfrm>
              <a:prstGeom prst="rect">
                <a:avLst/>
              </a:prstGeom>
              <a:noFill/>
            </p:spPr>
            <p:txBody>
              <a:bodyPr wrap="square" rtlCol="0">
                <a:spAutoFit/>
              </a:bodyPr>
              <a:lstStyle/>
              <a:p>
                <a:r>
                  <a:rPr lang="es-ES" sz="1200" dirty="0"/>
                  <a:t>4,12</a:t>
                </a:r>
              </a:p>
            </p:txBody>
          </p:sp>
        </p:grpSp>
      </p:grpSp>
      <p:grpSp>
        <p:nvGrpSpPr>
          <p:cNvPr id="80" name="Group 79">
            <a:extLst>
              <a:ext uri="{FF2B5EF4-FFF2-40B4-BE49-F238E27FC236}">
                <a16:creationId xmlns:a16="http://schemas.microsoft.com/office/drawing/2014/main" id="{89DB79EC-93DE-4002-B1D0-332ED64F2340}"/>
              </a:ext>
            </a:extLst>
          </p:cNvPr>
          <p:cNvGrpSpPr/>
          <p:nvPr/>
        </p:nvGrpSpPr>
        <p:grpSpPr>
          <a:xfrm>
            <a:off x="3179113" y="3916627"/>
            <a:ext cx="1142859" cy="618214"/>
            <a:chOff x="-162361" y="2950674"/>
            <a:chExt cx="1142859" cy="618214"/>
          </a:xfrm>
        </p:grpSpPr>
        <p:sp>
          <p:nvSpPr>
            <p:cNvPr id="100" name="Oval 99">
              <a:extLst>
                <a:ext uri="{FF2B5EF4-FFF2-40B4-BE49-F238E27FC236}">
                  <a16:creationId xmlns:a16="http://schemas.microsoft.com/office/drawing/2014/main" id="{0295EAF5-A000-4380-8B08-AB52FB9404DD}"/>
                </a:ext>
              </a:extLst>
            </p:cNvPr>
            <p:cNvSpPr/>
            <p:nvPr/>
          </p:nvSpPr>
          <p:spPr>
            <a:xfrm>
              <a:off x="-162361" y="2950674"/>
              <a:ext cx="947219" cy="352521"/>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na</a:t>
              </a:r>
              <a:endParaRPr lang="es-ES" dirty="0">
                <a:solidFill>
                  <a:schemeClr val="tx1"/>
                </a:solidFill>
              </a:endParaRPr>
            </a:p>
          </p:txBody>
        </p:sp>
        <p:sp>
          <p:nvSpPr>
            <p:cNvPr id="118" name="TextBox 117">
              <a:extLst>
                <a:ext uri="{FF2B5EF4-FFF2-40B4-BE49-F238E27FC236}">
                  <a16:creationId xmlns:a16="http://schemas.microsoft.com/office/drawing/2014/main" id="{1AA4F777-D666-46CE-9C54-E1F8533A450A}"/>
                </a:ext>
              </a:extLst>
            </p:cNvPr>
            <p:cNvSpPr txBox="1"/>
            <p:nvPr/>
          </p:nvSpPr>
          <p:spPr>
            <a:xfrm>
              <a:off x="392326" y="3291889"/>
              <a:ext cx="588172" cy="276999"/>
            </a:xfrm>
            <a:prstGeom prst="rect">
              <a:avLst/>
            </a:prstGeom>
            <a:noFill/>
          </p:spPr>
          <p:txBody>
            <a:bodyPr wrap="square" rtlCol="0">
              <a:spAutoFit/>
            </a:bodyPr>
            <a:lstStyle/>
            <a:p>
              <a:r>
                <a:rPr lang="es-ES" sz="1200" dirty="0"/>
                <a:t>2,3</a:t>
              </a:r>
            </a:p>
          </p:txBody>
        </p:sp>
      </p:grpSp>
      <p:grpSp>
        <p:nvGrpSpPr>
          <p:cNvPr id="72" name="Group 71">
            <a:extLst>
              <a:ext uri="{FF2B5EF4-FFF2-40B4-BE49-F238E27FC236}">
                <a16:creationId xmlns:a16="http://schemas.microsoft.com/office/drawing/2014/main" id="{B1C9EDD7-CBCB-4B88-B736-EB77183E91D0}"/>
              </a:ext>
            </a:extLst>
          </p:cNvPr>
          <p:cNvGrpSpPr/>
          <p:nvPr/>
        </p:nvGrpSpPr>
        <p:grpSpPr>
          <a:xfrm>
            <a:off x="1368087" y="3916627"/>
            <a:ext cx="1765132" cy="640628"/>
            <a:chOff x="-2107590" y="2939566"/>
            <a:chExt cx="1765132" cy="640628"/>
          </a:xfrm>
        </p:grpSpPr>
        <p:sp>
          <p:nvSpPr>
            <p:cNvPr id="103" name="Rectangle 102">
              <a:extLst>
                <a:ext uri="{FF2B5EF4-FFF2-40B4-BE49-F238E27FC236}">
                  <a16:creationId xmlns:a16="http://schemas.microsoft.com/office/drawing/2014/main" id="{41A1CB39-169F-468D-A08E-3041551C7378}"/>
                </a:ext>
              </a:extLst>
            </p:cNvPr>
            <p:cNvSpPr/>
            <p:nvPr/>
          </p:nvSpPr>
          <p:spPr>
            <a:xfrm>
              <a:off x="-2107590" y="2939566"/>
              <a:ext cx="1638240" cy="30519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mabananas*</a:t>
              </a:r>
              <a:endParaRPr lang="es-ES" dirty="0">
                <a:solidFill>
                  <a:schemeClr val="tx1"/>
                </a:solidFill>
              </a:endParaRPr>
            </a:p>
          </p:txBody>
        </p:sp>
        <p:sp>
          <p:nvSpPr>
            <p:cNvPr id="120" name="TextBox 119">
              <a:extLst>
                <a:ext uri="{FF2B5EF4-FFF2-40B4-BE49-F238E27FC236}">
                  <a16:creationId xmlns:a16="http://schemas.microsoft.com/office/drawing/2014/main" id="{67DA8F39-C692-4553-86BF-18999B325149}"/>
                </a:ext>
              </a:extLst>
            </p:cNvPr>
            <p:cNvSpPr txBox="1"/>
            <p:nvPr/>
          </p:nvSpPr>
          <p:spPr>
            <a:xfrm>
              <a:off x="-930630" y="3303195"/>
              <a:ext cx="588172" cy="276999"/>
            </a:xfrm>
            <a:prstGeom prst="rect">
              <a:avLst/>
            </a:prstGeom>
            <a:noFill/>
          </p:spPr>
          <p:txBody>
            <a:bodyPr wrap="square" rtlCol="0">
              <a:spAutoFit/>
            </a:bodyPr>
            <a:lstStyle/>
            <a:p>
              <a:r>
                <a:rPr lang="es-ES" sz="1200"/>
                <a:t>4,12</a:t>
              </a:r>
              <a:endParaRPr lang="es-ES" sz="1200" dirty="0"/>
            </a:p>
          </p:txBody>
        </p:sp>
      </p:grpSp>
      <p:grpSp>
        <p:nvGrpSpPr>
          <p:cNvPr id="71" name="Group 70">
            <a:extLst>
              <a:ext uri="{FF2B5EF4-FFF2-40B4-BE49-F238E27FC236}">
                <a16:creationId xmlns:a16="http://schemas.microsoft.com/office/drawing/2014/main" id="{446F1543-F506-44EE-9E01-8E279DE9BCDB}"/>
              </a:ext>
            </a:extLst>
          </p:cNvPr>
          <p:cNvGrpSpPr/>
          <p:nvPr/>
        </p:nvGrpSpPr>
        <p:grpSpPr>
          <a:xfrm>
            <a:off x="112204" y="3916627"/>
            <a:ext cx="1292673" cy="638191"/>
            <a:chOff x="-3657600" y="2897003"/>
            <a:chExt cx="1292673" cy="638191"/>
          </a:xfrm>
        </p:grpSpPr>
        <p:sp>
          <p:nvSpPr>
            <p:cNvPr id="94" name="Rectangle 93">
              <a:extLst>
                <a:ext uri="{FF2B5EF4-FFF2-40B4-BE49-F238E27FC236}">
                  <a16:creationId xmlns:a16="http://schemas.microsoft.com/office/drawing/2014/main" id="{1D5689E0-3989-4256-8679-79F13F743588}"/>
                </a:ext>
              </a:extLst>
            </p:cNvPr>
            <p:cNvSpPr/>
            <p:nvPr/>
          </p:nvSpPr>
          <p:spPr>
            <a:xfrm>
              <a:off x="-3657600" y="2897003"/>
              <a:ext cx="1149805"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bananas*</a:t>
              </a:r>
              <a:endParaRPr lang="es-ES" dirty="0">
                <a:solidFill>
                  <a:schemeClr val="tx1"/>
                </a:solidFill>
              </a:endParaRPr>
            </a:p>
          </p:txBody>
        </p:sp>
        <p:sp>
          <p:nvSpPr>
            <p:cNvPr id="122" name="TextBox 121">
              <a:extLst>
                <a:ext uri="{FF2B5EF4-FFF2-40B4-BE49-F238E27FC236}">
                  <a16:creationId xmlns:a16="http://schemas.microsoft.com/office/drawing/2014/main" id="{84B42E9B-B992-4399-B87C-C51D6348FA13}"/>
                </a:ext>
              </a:extLst>
            </p:cNvPr>
            <p:cNvSpPr txBox="1"/>
            <p:nvPr/>
          </p:nvSpPr>
          <p:spPr>
            <a:xfrm>
              <a:off x="-2953099" y="3258195"/>
              <a:ext cx="588172" cy="276999"/>
            </a:xfrm>
            <a:prstGeom prst="rect">
              <a:avLst/>
            </a:prstGeom>
            <a:noFill/>
          </p:spPr>
          <p:txBody>
            <a:bodyPr wrap="square" rtlCol="0">
              <a:spAutoFit/>
            </a:bodyPr>
            <a:lstStyle/>
            <a:p>
              <a:r>
                <a:rPr lang="es-ES" sz="1200"/>
                <a:t>6,12</a:t>
              </a:r>
              <a:endParaRPr lang="es-ES" sz="1200" dirty="0"/>
            </a:p>
          </p:txBody>
        </p:sp>
      </p:grpSp>
      <p:grpSp>
        <p:nvGrpSpPr>
          <p:cNvPr id="134" name="Group 133">
            <a:extLst>
              <a:ext uri="{FF2B5EF4-FFF2-40B4-BE49-F238E27FC236}">
                <a16:creationId xmlns:a16="http://schemas.microsoft.com/office/drawing/2014/main" id="{252E5DB0-42A9-41A7-87A6-37F13655FA37}"/>
              </a:ext>
            </a:extLst>
          </p:cNvPr>
          <p:cNvGrpSpPr/>
          <p:nvPr/>
        </p:nvGrpSpPr>
        <p:grpSpPr>
          <a:xfrm>
            <a:off x="21881" y="2300392"/>
            <a:ext cx="1106408" cy="650246"/>
            <a:chOff x="21880" y="1505843"/>
            <a:chExt cx="1324833" cy="650246"/>
          </a:xfrm>
        </p:grpSpPr>
        <p:sp>
          <p:nvSpPr>
            <p:cNvPr id="92" name="Oval 91">
              <a:extLst>
                <a:ext uri="{FF2B5EF4-FFF2-40B4-BE49-F238E27FC236}">
                  <a16:creationId xmlns:a16="http://schemas.microsoft.com/office/drawing/2014/main" id="{2C41F3E7-972C-42D9-8795-72B550AB4A92}"/>
                </a:ext>
              </a:extLst>
            </p:cNvPr>
            <p:cNvSpPr/>
            <p:nvPr/>
          </p:nvSpPr>
          <p:spPr>
            <a:xfrm flipH="1">
              <a:off x="21880" y="1505843"/>
              <a:ext cx="977045"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a:t>
              </a:r>
            </a:p>
          </p:txBody>
        </p:sp>
        <p:sp>
          <p:nvSpPr>
            <p:cNvPr id="124" name="TextBox 123">
              <a:extLst>
                <a:ext uri="{FF2B5EF4-FFF2-40B4-BE49-F238E27FC236}">
                  <a16:creationId xmlns:a16="http://schemas.microsoft.com/office/drawing/2014/main" id="{E9930294-2C9E-4925-8D29-A2F93623F560}"/>
                </a:ext>
              </a:extLst>
            </p:cNvPr>
            <p:cNvSpPr txBox="1"/>
            <p:nvPr/>
          </p:nvSpPr>
          <p:spPr>
            <a:xfrm>
              <a:off x="758541" y="1879090"/>
              <a:ext cx="588172" cy="276999"/>
            </a:xfrm>
            <a:prstGeom prst="rect">
              <a:avLst/>
            </a:prstGeom>
            <a:noFill/>
          </p:spPr>
          <p:txBody>
            <a:bodyPr wrap="square" rtlCol="0">
              <a:spAutoFit/>
            </a:bodyPr>
            <a:lstStyle/>
            <a:p>
              <a:r>
                <a:rPr lang="es-ES" sz="1200" dirty="0"/>
                <a:t>1,1</a:t>
              </a:r>
            </a:p>
          </p:txBody>
        </p:sp>
      </p:grpSp>
      <p:sp>
        <p:nvSpPr>
          <p:cNvPr id="143" name="Title 142">
            <a:extLst>
              <a:ext uri="{FF2B5EF4-FFF2-40B4-BE49-F238E27FC236}">
                <a16:creationId xmlns:a16="http://schemas.microsoft.com/office/drawing/2014/main" id="{B87D6B13-0D77-4B33-BCE1-8F9DC529186D}"/>
              </a:ext>
            </a:extLst>
          </p:cNvPr>
          <p:cNvSpPr>
            <a:spLocks noGrp="1"/>
          </p:cNvSpPr>
          <p:nvPr>
            <p:ph type="title" idx="4294967295"/>
          </p:nvPr>
        </p:nvSpPr>
        <p:spPr>
          <a:xfrm>
            <a:off x="0" y="0"/>
            <a:ext cx="6491288" cy="525463"/>
          </a:xfrm>
        </p:spPr>
        <p:txBody>
          <a:bodyPr>
            <a:noAutofit/>
          </a:bodyPr>
          <a:lstStyle/>
          <a:p>
            <a:pPr algn="l"/>
            <a:r>
              <a:rPr lang="en-US" sz="3600" dirty="0">
                <a:solidFill>
                  <a:schemeClr val="tx2">
                    <a:lumMod val="75000"/>
                  </a:schemeClr>
                </a:solidFill>
              </a:rPr>
              <a:t>TA 5  - Ej2</a:t>
            </a:r>
            <a:endParaRPr lang="es-ES" sz="3600" dirty="0">
              <a:solidFill>
                <a:schemeClr val="tx2">
                  <a:lumMod val="75000"/>
                </a:schemeClr>
              </a:solidFill>
            </a:endParaRPr>
          </a:p>
        </p:txBody>
      </p:sp>
      <p:sp>
        <p:nvSpPr>
          <p:cNvPr id="145" name="TextBox 144">
            <a:extLst>
              <a:ext uri="{FF2B5EF4-FFF2-40B4-BE49-F238E27FC236}">
                <a16:creationId xmlns:a16="http://schemas.microsoft.com/office/drawing/2014/main" id="{4DFFCF01-3454-4A1F-A51D-27B4B6F352EF}"/>
              </a:ext>
            </a:extLst>
          </p:cNvPr>
          <p:cNvSpPr txBox="1"/>
          <p:nvPr/>
        </p:nvSpPr>
        <p:spPr>
          <a:xfrm>
            <a:off x="6615653" y="3105834"/>
            <a:ext cx="2617089" cy="646331"/>
          </a:xfrm>
          <a:prstGeom prst="rect">
            <a:avLst/>
          </a:prstGeom>
          <a:noFill/>
        </p:spPr>
        <p:txBody>
          <a:bodyPr wrap="square" rtlCol="0">
            <a:spAutoFit/>
          </a:bodyPr>
          <a:lstStyle/>
          <a:p>
            <a:r>
              <a:rPr lang="en-US" dirty="0"/>
              <a:t>No </a:t>
            </a:r>
            <a:r>
              <a:rPr lang="en-US" dirty="0" err="1"/>
              <a:t>consideramos</a:t>
            </a:r>
            <a:r>
              <a:rPr lang="en-US" dirty="0"/>
              <a:t> el *  para los </a:t>
            </a:r>
            <a:r>
              <a:rPr lang="en-US" dirty="0" err="1"/>
              <a:t>índices</a:t>
            </a:r>
            <a:endParaRPr lang="es-ES" dirty="0"/>
          </a:p>
        </p:txBody>
      </p:sp>
    </p:spTree>
    <p:extLst>
      <p:ext uri="{BB962C8B-B14F-4D97-AF65-F5344CB8AC3E}">
        <p14:creationId xmlns:p14="http://schemas.microsoft.com/office/powerpoint/2010/main" val="3995742515"/>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9AF3-3C7B-4AD6-9B16-C0EB14B2FF31}"/>
              </a:ext>
            </a:extLst>
          </p:cNvPr>
          <p:cNvSpPr>
            <a:spLocks noGrp="1"/>
          </p:cNvSpPr>
          <p:nvPr>
            <p:ph type="title"/>
          </p:nvPr>
        </p:nvSpPr>
        <p:spPr>
          <a:xfrm>
            <a:off x="381000" y="-122238"/>
            <a:ext cx="6491064" cy="1004590"/>
          </a:xfrm>
        </p:spPr>
        <p:txBody>
          <a:bodyPr/>
          <a:lstStyle/>
          <a:p>
            <a:r>
              <a:rPr lang="es-ES_tradnl" dirty="0"/>
              <a:t>Ejercicios Domiciliarios 6</a:t>
            </a:r>
            <a:endParaRPr lang="en-US" dirty="0"/>
          </a:p>
        </p:txBody>
      </p:sp>
      <p:sp>
        <p:nvSpPr>
          <p:cNvPr id="3" name="Content Placeholder 2">
            <a:extLst>
              <a:ext uri="{FF2B5EF4-FFF2-40B4-BE49-F238E27FC236}">
                <a16:creationId xmlns:a16="http://schemas.microsoft.com/office/drawing/2014/main" id="{2C2FFE91-ED23-406F-B9BC-C80EF34B0B5E}"/>
              </a:ext>
            </a:extLst>
          </p:cNvPr>
          <p:cNvSpPr>
            <a:spLocks noGrp="1"/>
          </p:cNvSpPr>
          <p:nvPr>
            <p:ph idx="1"/>
          </p:nvPr>
        </p:nvSpPr>
        <p:spPr>
          <a:xfrm>
            <a:off x="152400" y="882352"/>
            <a:ext cx="8839200" cy="5715000"/>
          </a:xfrm>
        </p:spPr>
        <p:txBody>
          <a:bodyPr>
            <a:normAutofit fontScale="85000" lnSpcReduction="10000"/>
          </a:bodyPr>
          <a:lstStyle/>
          <a:p>
            <a:r>
              <a:rPr lang="es-UY" dirty="0"/>
              <a:t>Se desea utilizar un árbol de sufijos para reconocer patrones en una secuencia de ADN</a:t>
            </a:r>
          </a:p>
          <a:p>
            <a:r>
              <a:rPr lang="es-UY" dirty="0"/>
              <a:t> alfabeto: </a:t>
            </a:r>
            <a:r>
              <a:rPr lang="es-UY" b="1" dirty="0"/>
              <a:t>“a”, “c”, “g” y “t”</a:t>
            </a:r>
            <a:r>
              <a:rPr lang="es-UY" dirty="0"/>
              <a:t> </a:t>
            </a:r>
            <a:endParaRPr lang="en-US" dirty="0"/>
          </a:p>
          <a:p>
            <a:r>
              <a:rPr lang="es-ES_tradnl" dirty="0"/>
              <a:t>Escribe en seudocódigo un algoritmo que permita indicar si un cierto patrón (una </a:t>
            </a:r>
            <a:r>
              <a:rPr lang="es-ES_tradnl" dirty="0" err="1"/>
              <a:t>string</a:t>
            </a:r>
            <a:r>
              <a:rPr lang="es-ES_tradnl" dirty="0"/>
              <a:t> de caracteres del alfabeto definido) se encuentra contenido en el texto</a:t>
            </a:r>
          </a:p>
          <a:p>
            <a:r>
              <a:rPr lang="es-ES_tradnl" dirty="0"/>
              <a:t>Generar los sufijos y armar el trie para</a:t>
            </a:r>
          </a:p>
          <a:p>
            <a:pPr marL="0" indent="0" algn="ctr">
              <a:buNone/>
            </a:pPr>
            <a:r>
              <a:rPr lang="es-ES_tradnl" b="1" dirty="0"/>
              <a:t>“</a:t>
            </a:r>
            <a:r>
              <a:rPr lang="es-ES_tradnl" b="1" dirty="0" err="1"/>
              <a:t>ccttgacttgc</a:t>
            </a:r>
            <a:r>
              <a:rPr lang="es-ES_tradnl" b="1" dirty="0"/>
              <a:t>”</a:t>
            </a:r>
            <a:endParaRPr lang="en-US" dirty="0"/>
          </a:p>
          <a:p>
            <a:r>
              <a:rPr lang="es-ES_tradnl" dirty="0"/>
              <a:t>Probar el algoritmo para patrón </a:t>
            </a:r>
            <a:r>
              <a:rPr lang="es-ES_tradnl" b="1" dirty="0"/>
              <a:t>“</a:t>
            </a:r>
            <a:r>
              <a:rPr lang="es-ES_tradnl" b="1" dirty="0" err="1"/>
              <a:t>ct</a:t>
            </a:r>
            <a:r>
              <a:rPr lang="es-ES_tradnl" b="1" dirty="0"/>
              <a:t>”</a:t>
            </a:r>
          </a:p>
          <a:p>
            <a:r>
              <a:rPr lang="es-ES_tradnl" b="1" dirty="0"/>
              <a:t>Extender para obtener todas las posiciones donde comience ese patrón en la secuencia</a:t>
            </a:r>
          </a:p>
          <a:p>
            <a:r>
              <a:rPr lang="es-ES_tradnl" b="1" dirty="0"/>
              <a:t>¿CÓMO EXTENDERÍAS LA ESTRUCTURA DEFINIDA, PARA SOPORTAR </a:t>
            </a:r>
            <a:r>
              <a:rPr lang="es-ES_tradnl" b="1" i="1" dirty="0"/>
              <a:t>CUALQUIER</a:t>
            </a:r>
            <a:r>
              <a:rPr lang="es-ES_tradnl" b="1" dirty="0"/>
              <a:t> </a:t>
            </a:r>
            <a:r>
              <a:rPr lang="es-ES_tradnl" b="1" i="1" dirty="0"/>
              <a:t>ALFABETO ALFANUMÉRICO?</a:t>
            </a:r>
            <a:endParaRPr lang="en-US" b="1" dirty="0"/>
          </a:p>
          <a:p>
            <a:endParaRPr lang="en-US" dirty="0"/>
          </a:p>
        </p:txBody>
      </p:sp>
      <p:sp>
        <p:nvSpPr>
          <p:cNvPr id="4" name="Footer Placeholder 3">
            <a:extLst>
              <a:ext uri="{FF2B5EF4-FFF2-40B4-BE49-F238E27FC236}">
                <a16:creationId xmlns:a16="http://schemas.microsoft.com/office/drawing/2014/main" id="{D1F6B03A-FD5C-41D9-8152-F06CBA812A0D}"/>
              </a:ext>
            </a:extLst>
          </p:cNvPr>
          <p:cNvSpPr>
            <a:spLocks noGrp="1"/>
          </p:cNvSpPr>
          <p:nvPr>
            <p:ph type="ftr" sz="quarter" idx="11"/>
          </p:nvPr>
        </p:nvSpPr>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D34C6BA6-13CB-48D9-9A9E-AABD11311C51}"/>
              </a:ext>
            </a:extLst>
          </p:cNvPr>
          <p:cNvSpPr>
            <a:spLocks noGrp="1"/>
          </p:cNvSpPr>
          <p:nvPr>
            <p:ph type="sldNum" sz="quarter" idx="12"/>
          </p:nvPr>
        </p:nvSpPr>
        <p:spPr/>
        <p:txBody>
          <a:bodyPr/>
          <a:lstStyle/>
          <a:p>
            <a:fld id="{7B28C23E-6C31-46B7-AE2F-F4D7188B06FC}" type="slidenum">
              <a:rPr lang="es-ES" smtClean="0">
                <a:solidFill>
                  <a:prstClr val="black">
                    <a:tint val="75000"/>
                  </a:prstClr>
                </a:solidFill>
              </a:rPr>
              <a:pPr/>
              <a:t>93</a:t>
            </a:fld>
            <a:endParaRPr lang="es-ES" dirty="0">
              <a:solidFill>
                <a:prstClr val="black">
                  <a:tint val="75000"/>
                </a:prstClr>
              </a:solidFill>
            </a:endParaRPr>
          </a:p>
        </p:txBody>
      </p:sp>
    </p:spTree>
    <p:extLst>
      <p:ext uri="{BB962C8B-B14F-4D97-AF65-F5344CB8AC3E}">
        <p14:creationId xmlns:p14="http://schemas.microsoft.com/office/powerpoint/2010/main" val="27715607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FB8155-9C51-4CE5-A1E9-0F7887F98F38}"/>
              </a:ext>
            </a:extLst>
          </p:cNvPr>
          <p:cNvSpPr>
            <a:spLocks noGrp="1"/>
          </p:cNvSpPr>
          <p:nvPr>
            <p:ph type="ftr" sz="quarter" idx="4294967295"/>
          </p:nvPr>
        </p:nvSpPr>
        <p:spPr>
          <a:xfrm>
            <a:off x="0" y="6629400"/>
            <a:ext cx="2895600" cy="228600"/>
          </a:xfrm>
        </p:spPr>
        <p:txBody>
          <a:bodyPr/>
          <a:lstStyle/>
          <a:p>
            <a:r>
              <a:rPr lang="es-ES">
                <a:solidFill>
                  <a:prstClr val="black">
                    <a:tint val="75000"/>
                  </a:prstClr>
                </a:solidFill>
              </a:rPr>
              <a:t>Algoritmos y Estructuras de Datos II</a:t>
            </a:r>
            <a:endParaRPr lang="es-ES" dirty="0">
              <a:solidFill>
                <a:prstClr val="black">
                  <a:tint val="75000"/>
                </a:prstClr>
              </a:solidFill>
            </a:endParaRPr>
          </a:p>
        </p:txBody>
      </p:sp>
      <p:sp>
        <p:nvSpPr>
          <p:cNvPr id="5" name="Slide Number Placeholder 4">
            <a:extLst>
              <a:ext uri="{FF2B5EF4-FFF2-40B4-BE49-F238E27FC236}">
                <a16:creationId xmlns:a16="http://schemas.microsoft.com/office/drawing/2014/main" id="{87D42B8D-C2B3-4B65-807A-179FE7F20E01}"/>
              </a:ext>
            </a:extLst>
          </p:cNvPr>
          <p:cNvSpPr>
            <a:spLocks noGrp="1"/>
          </p:cNvSpPr>
          <p:nvPr>
            <p:ph type="sldNum" sz="quarter" idx="4294967295"/>
          </p:nvPr>
        </p:nvSpPr>
        <p:spPr>
          <a:xfrm>
            <a:off x="7010400" y="6553200"/>
            <a:ext cx="2133600" cy="304800"/>
          </a:xfrm>
        </p:spPr>
        <p:txBody>
          <a:bodyPr/>
          <a:lstStyle/>
          <a:p>
            <a:fld id="{7B28C23E-6C31-46B7-AE2F-F4D7188B06FC}" type="slidenum">
              <a:rPr lang="es-ES" smtClean="0">
                <a:solidFill>
                  <a:prstClr val="black">
                    <a:tint val="75000"/>
                  </a:prstClr>
                </a:solidFill>
              </a:rPr>
              <a:pPr/>
              <a:t>94</a:t>
            </a:fld>
            <a:endParaRPr lang="es-ES" dirty="0">
              <a:solidFill>
                <a:prstClr val="black">
                  <a:tint val="75000"/>
                </a:prstClr>
              </a:solidFill>
            </a:endParaRPr>
          </a:p>
        </p:txBody>
      </p:sp>
      <p:pic>
        <p:nvPicPr>
          <p:cNvPr id="7" name="Picture 6" descr="A close up of a logo&#10;&#10;Description automatically generated">
            <a:extLst>
              <a:ext uri="{FF2B5EF4-FFF2-40B4-BE49-F238E27FC236}">
                <a16:creationId xmlns:a16="http://schemas.microsoft.com/office/drawing/2014/main" id="{370E399E-FEC4-42E8-995F-9EEBFB4DC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1" y="0"/>
            <a:ext cx="9097537" cy="6858000"/>
          </a:xfrm>
          <a:prstGeom prst="rect">
            <a:avLst/>
          </a:prstGeom>
        </p:spPr>
      </p:pic>
      <p:pic>
        <p:nvPicPr>
          <p:cNvPr id="9" name="Picture 8" descr="A picture containing clock&#10;&#10;Description automatically generated">
            <a:extLst>
              <a:ext uri="{FF2B5EF4-FFF2-40B4-BE49-F238E27FC236}">
                <a16:creationId xmlns:a16="http://schemas.microsoft.com/office/drawing/2014/main" id="{7A611AF7-5CD9-4EF9-BE3D-6157CFC1FA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2349" y="228600"/>
            <a:ext cx="1609701" cy="548640"/>
          </a:xfrm>
          <a:prstGeom prst="rect">
            <a:avLst/>
          </a:prstGeom>
        </p:spPr>
      </p:pic>
    </p:spTree>
    <p:extLst>
      <p:ext uri="{BB962C8B-B14F-4D97-AF65-F5344CB8AC3E}">
        <p14:creationId xmlns:p14="http://schemas.microsoft.com/office/powerpoint/2010/main" val="4223244474"/>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51" name="Group 250">
            <a:extLst>
              <a:ext uri="{FF2B5EF4-FFF2-40B4-BE49-F238E27FC236}">
                <a16:creationId xmlns:a16="http://schemas.microsoft.com/office/drawing/2014/main" id="{30D507B7-FE39-4194-9532-7D8DEDE25B80}"/>
              </a:ext>
            </a:extLst>
          </p:cNvPr>
          <p:cNvGrpSpPr/>
          <p:nvPr/>
        </p:nvGrpSpPr>
        <p:grpSpPr>
          <a:xfrm>
            <a:off x="5127" y="-71928"/>
            <a:ext cx="7278779" cy="6625128"/>
            <a:chOff x="5127" y="-71928"/>
            <a:chExt cx="7278779" cy="6625128"/>
          </a:xfrm>
        </p:grpSpPr>
        <p:sp>
          <p:nvSpPr>
            <p:cNvPr id="223" name="Oval 222">
              <a:extLst>
                <a:ext uri="{FF2B5EF4-FFF2-40B4-BE49-F238E27FC236}">
                  <a16:creationId xmlns:a16="http://schemas.microsoft.com/office/drawing/2014/main" id="{2A5DCB03-D052-4792-AB31-3BBD9EF6433A}"/>
                </a:ext>
              </a:extLst>
            </p:cNvPr>
            <p:cNvSpPr/>
            <p:nvPr/>
          </p:nvSpPr>
          <p:spPr>
            <a:xfrm>
              <a:off x="3128950" y="-7192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grpSp>
          <p:nvGrpSpPr>
            <p:cNvPr id="250" name="Group 249">
              <a:extLst>
                <a:ext uri="{FF2B5EF4-FFF2-40B4-BE49-F238E27FC236}">
                  <a16:creationId xmlns:a16="http://schemas.microsoft.com/office/drawing/2014/main" id="{84D2F8AD-EFAE-4A70-AA1D-5D82462E4D06}"/>
                </a:ext>
              </a:extLst>
            </p:cNvPr>
            <p:cNvGrpSpPr/>
            <p:nvPr/>
          </p:nvGrpSpPr>
          <p:grpSpPr>
            <a:xfrm>
              <a:off x="5127" y="309072"/>
              <a:ext cx="7278779" cy="6244128"/>
              <a:chOff x="5127" y="309072"/>
              <a:chExt cx="7278779" cy="6244128"/>
            </a:xfrm>
          </p:grpSpPr>
          <p:sp>
            <p:nvSpPr>
              <p:cNvPr id="18" name="Oval 17">
                <a:extLst>
                  <a:ext uri="{FF2B5EF4-FFF2-40B4-BE49-F238E27FC236}">
                    <a16:creationId xmlns:a16="http://schemas.microsoft.com/office/drawing/2014/main" id="{2BBBA6D8-D627-4DDB-AF21-2B61AD3F6206}"/>
                  </a:ext>
                </a:extLst>
              </p:cNvPr>
              <p:cNvSpPr/>
              <p:nvPr/>
            </p:nvSpPr>
            <p:spPr>
              <a:xfrm>
                <a:off x="3619530" y="73794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52" name="Oval 51">
                <a:extLst>
                  <a:ext uri="{FF2B5EF4-FFF2-40B4-BE49-F238E27FC236}">
                    <a16:creationId xmlns:a16="http://schemas.microsoft.com/office/drawing/2014/main" id="{32C44DC4-A10C-497A-B945-D538F2023973}"/>
                  </a:ext>
                </a:extLst>
              </p:cNvPr>
              <p:cNvSpPr/>
              <p:nvPr/>
            </p:nvSpPr>
            <p:spPr>
              <a:xfrm>
                <a:off x="3626155" y="1450251"/>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grpSp>
            <p:nvGrpSpPr>
              <p:cNvPr id="206" name="Group 205">
                <a:extLst>
                  <a:ext uri="{FF2B5EF4-FFF2-40B4-BE49-F238E27FC236}">
                    <a16:creationId xmlns:a16="http://schemas.microsoft.com/office/drawing/2014/main" id="{7A1F8D30-86CF-4D09-B1BA-D2C6249B4620}"/>
                  </a:ext>
                </a:extLst>
              </p:cNvPr>
              <p:cNvGrpSpPr/>
              <p:nvPr/>
            </p:nvGrpSpPr>
            <p:grpSpPr>
              <a:xfrm>
                <a:off x="5127" y="737947"/>
                <a:ext cx="381000" cy="957095"/>
                <a:chOff x="791622" y="737947"/>
                <a:chExt cx="381000" cy="957095"/>
              </a:xfrm>
            </p:grpSpPr>
            <p:grpSp>
              <p:nvGrpSpPr>
                <p:cNvPr id="115" name="Group 114">
                  <a:extLst>
                    <a:ext uri="{FF2B5EF4-FFF2-40B4-BE49-F238E27FC236}">
                      <a16:creationId xmlns:a16="http://schemas.microsoft.com/office/drawing/2014/main" id="{04C1EC1A-9849-445B-B943-40B37E97E551}"/>
                    </a:ext>
                  </a:extLst>
                </p:cNvPr>
                <p:cNvGrpSpPr/>
                <p:nvPr/>
              </p:nvGrpSpPr>
              <p:grpSpPr>
                <a:xfrm>
                  <a:off x="791622" y="737947"/>
                  <a:ext cx="381000" cy="957095"/>
                  <a:chOff x="791622" y="466787"/>
                  <a:chExt cx="381000" cy="957095"/>
                </a:xfrm>
              </p:grpSpPr>
              <p:sp>
                <p:nvSpPr>
                  <p:cNvPr id="4" name="Oval 3">
                    <a:extLst>
                      <a:ext uri="{FF2B5EF4-FFF2-40B4-BE49-F238E27FC236}">
                        <a16:creationId xmlns:a16="http://schemas.microsoft.com/office/drawing/2014/main" id="{0F5363B2-958F-40C8-896D-5405C62D198E}"/>
                      </a:ext>
                    </a:extLst>
                  </p:cNvPr>
                  <p:cNvSpPr/>
                  <p:nvPr/>
                </p:nvSpPr>
                <p:spPr>
                  <a:xfrm>
                    <a:off x="791622" y="46678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90" name="Oval 89">
                    <a:extLst>
                      <a:ext uri="{FF2B5EF4-FFF2-40B4-BE49-F238E27FC236}">
                        <a16:creationId xmlns:a16="http://schemas.microsoft.com/office/drawing/2014/main" id="{E2691EE8-49C2-4733-8797-C9B88063DB9A}"/>
                      </a:ext>
                    </a:extLst>
                  </p:cNvPr>
                  <p:cNvSpPr/>
                  <p:nvPr/>
                </p:nvSpPr>
                <p:spPr>
                  <a:xfrm>
                    <a:off x="791622" y="1042882"/>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119" name="Straight Arrow Connector 118">
                  <a:extLst>
                    <a:ext uri="{FF2B5EF4-FFF2-40B4-BE49-F238E27FC236}">
                      <a16:creationId xmlns:a16="http://schemas.microsoft.com/office/drawing/2014/main" id="{0CF2E025-EE19-4ECC-B576-8FB4667267E7}"/>
                    </a:ext>
                  </a:extLst>
                </p:cNvPr>
                <p:cNvCxnSpPr>
                  <a:stCxn id="4" idx="4"/>
                  <a:endCxn id="90" idx="0"/>
                </p:cNvCxnSpPr>
                <p:nvPr/>
              </p:nvCxnSpPr>
              <p:spPr>
                <a:xfrm>
                  <a:off x="982122" y="1118947"/>
                  <a:ext cx="0" cy="19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85D4AD7-9EBE-4AD0-B2B8-3951C57F552D}"/>
                  </a:ext>
                </a:extLst>
              </p:cNvPr>
              <p:cNvSpPr/>
              <p:nvPr/>
            </p:nvSpPr>
            <p:spPr>
              <a:xfrm>
                <a:off x="1650589" y="73794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grpSp>
            <p:nvGrpSpPr>
              <p:cNvPr id="114" name="Group 113">
                <a:extLst>
                  <a:ext uri="{FF2B5EF4-FFF2-40B4-BE49-F238E27FC236}">
                    <a16:creationId xmlns:a16="http://schemas.microsoft.com/office/drawing/2014/main" id="{5FEB6853-5BEE-411C-ADAC-93911EB549C5}"/>
                  </a:ext>
                </a:extLst>
              </p:cNvPr>
              <p:cNvGrpSpPr/>
              <p:nvPr/>
            </p:nvGrpSpPr>
            <p:grpSpPr>
              <a:xfrm>
                <a:off x="1102488" y="1450251"/>
                <a:ext cx="400244" cy="3020722"/>
                <a:chOff x="1426781" y="1225355"/>
                <a:chExt cx="400244" cy="3020722"/>
              </a:xfrm>
            </p:grpSpPr>
            <p:sp>
              <p:nvSpPr>
                <p:cNvPr id="80" name="Oval 79">
                  <a:extLst>
                    <a:ext uri="{FF2B5EF4-FFF2-40B4-BE49-F238E27FC236}">
                      <a16:creationId xmlns:a16="http://schemas.microsoft.com/office/drawing/2014/main" id="{89FBA14F-10D7-4EFB-8946-F3588B3D51A3}"/>
                    </a:ext>
                  </a:extLst>
                </p:cNvPr>
                <p:cNvSpPr/>
                <p:nvPr/>
              </p:nvSpPr>
              <p:spPr>
                <a:xfrm>
                  <a:off x="1426781" y="122535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82" name="Oval 81">
                  <a:extLst>
                    <a:ext uri="{FF2B5EF4-FFF2-40B4-BE49-F238E27FC236}">
                      <a16:creationId xmlns:a16="http://schemas.microsoft.com/office/drawing/2014/main" id="{B93365ED-1ACC-49C3-BB89-16E9EEFFCC5E}"/>
                    </a:ext>
                  </a:extLst>
                </p:cNvPr>
                <p:cNvSpPr/>
                <p:nvPr/>
              </p:nvSpPr>
              <p:spPr>
                <a:xfrm>
                  <a:off x="1432016" y="190870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84" name="Oval 83">
                  <a:extLst>
                    <a:ext uri="{FF2B5EF4-FFF2-40B4-BE49-F238E27FC236}">
                      <a16:creationId xmlns:a16="http://schemas.microsoft.com/office/drawing/2014/main" id="{4C61B177-AE1B-44AB-AB8D-02AF47170C2A}"/>
                    </a:ext>
                  </a:extLst>
                </p:cNvPr>
                <p:cNvSpPr/>
                <p:nvPr/>
              </p:nvSpPr>
              <p:spPr>
                <a:xfrm>
                  <a:off x="1441641" y="323104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86" name="Oval 85">
                  <a:extLst>
                    <a:ext uri="{FF2B5EF4-FFF2-40B4-BE49-F238E27FC236}">
                      <a16:creationId xmlns:a16="http://schemas.microsoft.com/office/drawing/2014/main" id="{BA5FC764-4993-4275-868E-46433A04B428}"/>
                    </a:ext>
                  </a:extLst>
                </p:cNvPr>
                <p:cNvSpPr/>
                <p:nvPr/>
              </p:nvSpPr>
              <p:spPr>
                <a:xfrm>
                  <a:off x="1441641" y="254252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88" name="Oval 87">
                  <a:extLst>
                    <a:ext uri="{FF2B5EF4-FFF2-40B4-BE49-F238E27FC236}">
                      <a16:creationId xmlns:a16="http://schemas.microsoft.com/office/drawing/2014/main" id="{F66EE9A5-6768-47B6-AEF5-F34B224BAD96}"/>
                    </a:ext>
                  </a:extLst>
                </p:cNvPr>
                <p:cNvSpPr/>
                <p:nvPr/>
              </p:nvSpPr>
              <p:spPr>
                <a:xfrm>
                  <a:off x="1446025" y="3865077"/>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grpSp>
            <p:nvGrpSpPr>
              <p:cNvPr id="94" name="Group 93">
                <a:extLst>
                  <a:ext uri="{FF2B5EF4-FFF2-40B4-BE49-F238E27FC236}">
                    <a16:creationId xmlns:a16="http://schemas.microsoft.com/office/drawing/2014/main" id="{ECE9C158-0FC2-4228-963C-59C6AB212876}"/>
                  </a:ext>
                </a:extLst>
              </p:cNvPr>
              <p:cNvGrpSpPr/>
              <p:nvPr/>
            </p:nvGrpSpPr>
            <p:grpSpPr>
              <a:xfrm>
                <a:off x="2207229" y="1450251"/>
                <a:ext cx="381000" cy="1785194"/>
                <a:chOff x="7129036" y="1042882"/>
                <a:chExt cx="381000" cy="1785194"/>
              </a:xfrm>
            </p:grpSpPr>
            <p:sp>
              <p:nvSpPr>
                <p:cNvPr id="95" name="Oval 94">
                  <a:extLst>
                    <a:ext uri="{FF2B5EF4-FFF2-40B4-BE49-F238E27FC236}">
                      <a16:creationId xmlns:a16="http://schemas.microsoft.com/office/drawing/2014/main" id="{7314D543-2E8A-4AB1-B236-ECD13C5E3ABF}"/>
                    </a:ext>
                  </a:extLst>
                </p:cNvPr>
                <p:cNvSpPr/>
                <p:nvPr/>
              </p:nvSpPr>
              <p:spPr>
                <a:xfrm>
                  <a:off x="7129036" y="173140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96" name="Oval 95">
                  <a:extLst>
                    <a:ext uri="{FF2B5EF4-FFF2-40B4-BE49-F238E27FC236}">
                      <a16:creationId xmlns:a16="http://schemas.microsoft.com/office/drawing/2014/main" id="{9369BEAA-0B23-43CB-AB75-70C1B8D4EBAE}"/>
                    </a:ext>
                  </a:extLst>
                </p:cNvPr>
                <p:cNvSpPr/>
                <p:nvPr/>
              </p:nvSpPr>
              <p:spPr>
                <a:xfrm>
                  <a:off x="7129036" y="104288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97" name="Oval 96">
                  <a:extLst>
                    <a:ext uri="{FF2B5EF4-FFF2-40B4-BE49-F238E27FC236}">
                      <a16:creationId xmlns:a16="http://schemas.microsoft.com/office/drawing/2014/main" id="{A2EA117D-FA97-4C04-9A18-FA23478276CB}"/>
                    </a:ext>
                  </a:extLst>
                </p:cNvPr>
                <p:cNvSpPr/>
                <p:nvPr/>
              </p:nvSpPr>
              <p:spPr>
                <a:xfrm>
                  <a:off x="7129036" y="2447076"/>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grpSp>
            <p:nvGrpSpPr>
              <p:cNvPr id="98" name="Group 97">
                <a:extLst>
                  <a:ext uri="{FF2B5EF4-FFF2-40B4-BE49-F238E27FC236}">
                    <a16:creationId xmlns:a16="http://schemas.microsoft.com/office/drawing/2014/main" id="{6BA6D519-8FC4-434C-83BF-31B51B61D4DE}"/>
                  </a:ext>
                </a:extLst>
              </p:cNvPr>
              <p:cNvGrpSpPr/>
              <p:nvPr/>
            </p:nvGrpSpPr>
            <p:grpSpPr>
              <a:xfrm>
                <a:off x="1654858" y="1450251"/>
                <a:ext cx="400244" cy="4416752"/>
                <a:chOff x="4902232" y="495362"/>
                <a:chExt cx="400244" cy="4416752"/>
              </a:xfrm>
            </p:grpSpPr>
            <p:sp>
              <p:nvSpPr>
                <p:cNvPr id="99" name="Oval 98">
                  <a:extLst>
                    <a:ext uri="{FF2B5EF4-FFF2-40B4-BE49-F238E27FC236}">
                      <a16:creationId xmlns:a16="http://schemas.microsoft.com/office/drawing/2014/main" id="{ABB43711-5DEC-46AF-A152-C5627F1062D5}"/>
                    </a:ext>
                  </a:extLst>
                </p:cNvPr>
                <p:cNvSpPr/>
                <p:nvPr/>
              </p:nvSpPr>
              <p:spPr>
                <a:xfrm>
                  <a:off x="4902232" y="49536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endParaRPr lang="es-ES" dirty="0">
                    <a:solidFill>
                      <a:schemeClr val="tx1"/>
                    </a:solidFill>
                  </a:endParaRPr>
                </a:p>
              </p:txBody>
            </p:sp>
            <p:sp>
              <p:nvSpPr>
                <p:cNvPr id="100" name="Oval 99">
                  <a:extLst>
                    <a:ext uri="{FF2B5EF4-FFF2-40B4-BE49-F238E27FC236}">
                      <a16:creationId xmlns:a16="http://schemas.microsoft.com/office/drawing/2014/main" id="{98A763DE-C1BE-471C-9715-F600ABC27BA7}"/>
                    </a:ext>
                  </a:extLst>
                </p:cNvPr>
                <p:cNvSpPr/>
                <p:nvPr/>
              </p:nvSpPr>
              <p:spPr>
                <a:xfrm>
                  <a:off x="4902232" y="189139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101" name="Oval 100">
                  <a:extLst>
                    <a:ext uri="{FF2B5EF4-FFF2-40B4-BE49-F238E27FC236}">
                      <a16:creationId xmlns:a16="http://schemas.microsoft.com/office/drawing/2014/main" id="{FF248031-4D28-471F-A210-6D17871FD051}"/>
                    </a:ext>
                  </a:extLst>
                </p:cNvPr>
                <p:cNvSpPr/>
                <p:nvPr/>
              </p:nvSpPr>
              <p:spPr>
                <a:xfrm>
                  <a:off x="4917092" y="260848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102" name="Oval 101">
                  <a:extLst>
                    <a:ext uri="{FF2B5EF4-FFF2-40B4-BE49-F238E27FC236}">
                      <a16:creationId xmlns:a16="http://schemas.microsoft.com/office/drawing/2014/main" id="{7B237A07-55DF-45BD-80B8-3B968A6F730E}"/>
                    </a:ext>
                  </a:extLst>
                </p:cNvPr>
                <p:cNvSpPr/>
                <p:nvPr/>
              </p:nvSpPr>
              <p:spPr>
                <a:xfrm>
                  <a:off x="4902232" y="118388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103" name="Oval 102">
                  <a:extLst>
                    <a:ext uri="{FF2B5EF4-FFF2-40B4-BE49-F238E27FC236}">
                      <a16:creationId xmlns:a16="http://schemas.microsoft.com/office/drawing/2014/main" id="{027C79B1-805D-422A-9EC7-76CFA69A5F69}"/>
                    </a:ext>
                  </a:extLst>
                </p:cNvPr>
                <p:cNvSpPr/>
                <p:nvPr/>
              </p:nvSpPr>
              <p:spPr>
                <a:xfrm>
                  <a:off x="4917092" y="389708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104" name="Oval 103">
                  <a:extLst>
                    <a:ext uri="{FF2B5EF4-FFF2-40B4-BE49-F238E27FC236}">
                      <a16:creationId xmlns:a16="http://schemas.microsoft.com/office/drawing/2014/main" id="{6C1BF5A1-45E3-4CA8-92AE-4072E2E168AC}"/>
                    </a:ext>
                  </a:extLst>
                </p:cNvPr>
                <p:cNvSpPr/>
                <p:nvPr/>
              </p:nvSpPr>
              <p:spPr>
                <a:xfrm>
                  <a:off x="4917092" y="320856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105" name="Oval 104">
                  <a:extLst>
                    <a:ext uri="{FF2B5EF4-FFF2-40B4-BE49-F238E27FC236}">
                      <a16:creationId xmlns:a16="http://schemas.microsoft.com/office/drawing/2014/main" id="{7B85EF21-8D70-416D-8C37-804A7EBFD86F}"/>
                    </a:ext>
                  </a:extLst>
                </p:cNvPr>
                <p:cNvSpPr/>
                <p:nvPr/>
              </p:nvSpPr>
              <p:spPr>
                <a:xfrm>
                  <a:off x="4921476" y="4531114"/>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121" name="Straight Arrow Connector 120">
                <a:extLst>
                  <a:ext uri="{FF2B5EF4-FFF2-40B4-BE49-F238E27FC236}">
                    <a16:creationId xmlns:a16="http://schemas.microsoft.com/office/drawing/2014/main" id="{495A4D4D-3AF7-4E36-81CD-A5D8F934F00B}"/>
                  </a:ext>
                </a:extLst>
              </p:cNvPr>
              <p:cNvCxnSpPr>
                <a:stCxn id="12" idx="4"/>
                <a:endCxn id="80" idx="0"/>
              </p:cNvCxnSpPr>
              <p:nvPr/>
            </p:nvCxnSpPr>
            <p:spPr>
              <a:xfrm flipH="1">
                <a:off x="1292988" y="1118947"/>
                <a:ext cx="548101"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ED8A41F7-F83B-4027-B694-2F4C524F43BB}"/>
                  </a:ext>
                </a:extLst>
              </p:cNvPr>
              <p:cNvCxnSpPr>
                <a:cxnSpLocks/>
                <a:stCxn id="12" idx="4"/>
                <a:endCxn id="99" idx="0"/>
              </p:cNvCxnSpPr>
              <p:nvPr/>
            </p:nvCxnSpPr>
            <p:spPr>
              <a:xfrm>
                <a:off x="1841089" y="1118947"/>
                <a:ext cx="4269"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CDB95658-56A1-400D-89E1-317C625083E5}"/>
                  </a:ext>
                </a:extLst>
              </p:cNvPr>
              <p:cNvCxnSpPr>
                <a:stCxn id="80" idx="4"/>
                <a:endCxn id="82" idx="0"/>
              </p:cNvCxnSpPr>
              <p:nvPr/>
            </p:nvCxnSpPr>
            <p:spPr>
              <a:xfrm>
                <a:off x="1292988" y="1831251"/>
                <a:ext cx="5235" cy="302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58FCC2C-8B9B-48CD-BD3D-3FA758A30924}"/>
                  </a:ext>
                </a:extLst>
              </p:cNvPr>
              <p:cNvCxnSpPr>
                <a:cxnSpLocks/>
                <a:stCxn id="82" idx="4"/>
                <a:endCxn id="86" idx="0"/>
              </p:cNvCxnSpPr>
              <p:nvPr/>
            </p:nvCxnSpPr>
            <p:spPr>
              <a:xfrm>
                <a:off x="1298223" y="2514600"/>
                <a:ext cx="9625" cy="252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0581BCA-545F-49E2-96CB-3BBF2F3E00DA}"/>
                  </a:ext>
                </a:extLst>
              </p:cNvPr>
              <p:cNvCxnSpPr>
                <a:cxnSpLocks/>
                <a:stCxn id="86" idx="4"/>
                <a:endCxn id="84" idx="0"/>
              </p:cNvCxnSpPr>
              <p:nvPr/>
            </p:nvCxnSpPr>
            <p:spPr>
              <a:xfrm>
                <a:off x="1307848" y="3148423"/>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4F8534F5-2903-46AA-B5BB-C598A5C2C202}"/>
                  </a:ext>
                </a:extLst>
              </p:cNvPr>
              <p:cNvCxnSpPr>
                <a:cxnSpLocks/>
                <a:stCxn id="84" idx="4"/>
                <a:endCxn id="88" idx="0"/>
              </p:cNvCxnSpPr>
              <p:nvPr/>
            </p:nvCxnSpPr>
            <p:spPr>
              <a:xfrm>
                <a:off x="1307848" y="3836944"/>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9A912CD1-8B9B-4878-9656-CF70ED45C453}"/>
                  </a:ext>
                </a:extLst>
              </p:cNvPr>
              <p:cNvCxnSpPr>
                <a:cxnSpLocks/>
                <a:stCxn id="99" idx="4"/>
                <a:endCxn id="102" idx="0"/>
              </p:cNvCxnSpPr>
              <p:nvPr/>
            </p:nvCxnSpPr>
            <p:spPr>
              <a:xfrm>
                <a:off x="1845358" y="1831251"/>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396B3A7-F15D-4E27-8629-D5B8C079613D}"/>
                  </a:ext>
                </a:extLst>
              </p:cNvPr>
              <p:cNvCxnSpPr>
                <a:cxnSpLocks/>
                <a:stCxn id="102" idx="4"/>
                <a:endCxn id="100" idx="0"/>
              </p:cNvCxnSpPr>
              <p:nvPr/>
            </p:nvCxnSpPr>
            <p:spPr>
              <a:xfrm>
                <a:off x="1845358" y="2519772"/>
                <a:ext cx="0" cy="32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F121697E-C15A-4FEC-8353-5EFFB74E32AD}"/>
                  </a:ext>
                </a:extLst>
              </p:cNvPr>
              <p:cNvCxnSpPr>
                <a:cxnSpLocks/>
                <a:stCxn id="100" idx="4"/>
                <a:endCxn id="101" idx="0"/>
              </p:cNvCxnSpPr>
              <p:nvPr/>
            </p:nvCxnSpPr>
            <p:spPr>
              <a:xfrm>
                <a:off x="1845358" y="3227281"/>
                <a:ext cx="14860" cy="33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E51FC33F-7D2A-4D74-BBA2-11235EE4BD26}"/>
                  </a:ext>
                </a:extLst>
              </p:cNvPr>
              <p:cNvCxnSpPr>
                <a:cxnSpLocks/>
                <a:stCxn id="101" idx="4"/>
                <a:endCxn id="104" idx="0"/>
              </p:cNvCxnSpPr>
              <p:nvPr/>
            </p:nvCxnSpPr>
            <p:spPr>
              <a:xfrm>
                <a:off x="1860218" y="3944377"/>
                <a:ext cx="0" cy="21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02443EC1-942C-4A6B-AD09-75229AEB9E6E}"/>
                  </a:ext>
                </a:extLst>
              </p:cNvPr>
              <p:cNvCxnSpPr>
                <a:cxnSpLocks/>
                <a:stCxn id="104" idx="4"/>
                <a:endCxn id="103" idx="0"/>
              </p:cNvCxnSpPr>
              <p:nvPr/>
            </p:nvCxnSpPr>
            <p:spPr>
              <a:xfrm>
                <a:off x="1860218" y="4544453"/>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F3B3E3FD-9281-4F41-9396-2765BBE02EDE}"/>
                  </a:ext>
                </a:extLst>
              </p:cNvPr>
              <p:cNvCxnSpPr>
                <a:cxnSpLocks/>
                <a:stCxn id="103" idx="4"/>
                <a:endCxn id="105" idx="0"/>
              </p:cNvCxnSpPr>
              <p:nvPr/>
            </p:nvCxnSpPr>
            <p:spPr>
              <a:xfrm>
                <a:off x="1860218" y="5232974"/>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F35523CC-3D77-4FB5-83E3-C9BE4EBA37A8}"/>
                  </a:ext>
                </a:extLst>
              </p:cNvPr>
              <p:cNvCxnSpPr>
                <a:cxnSpLocks/>
                <a:stCxn id="96" idx="4"/>
                <a:endCxn id="95" idx="0"/>
              </p:cNvCxnSpPr>
              <p:nvPr/>
            </p:nvCxnSpPr>
            <p:spPr>
              <a:xfrm>
                <a:off x="2397729" y="1831251"/>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61518275-05D6-466F-AF50-F755D00F3C9C}"/>
                  </a:ext>
                </a:extLst>
              </p:cNvPr>
              <p:cNvCxnSpPr>
                <a:cxnSpLocks/>
                <a:stCxn id="95" idx="4"/>
                <a:endCxn id="97" idx="0"/>
              </p:cNvCxnSpPr>
              <p:nvPr/>
            </p:nvCxnSpPr>
            <p:spPr>
              <a:xfrm>
                <a:off x="2397729" y="2519772"/>
                <a:ext cx="0" cy="33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DB260713-833E-4C84-85F2-D1C711D6064F}"/>
                  </a:ext>
                </a:extLst>
              </p:cNvPr>
              <p:cNvCxnSpPr>
                <a:cxnSpLocks/>
                <a:stCxn id="12" idx="4"/>
                <a:endCxn id="96" idx="0"/>
              </p:cNvCxnSpPr>
              <p:nvPr/>
            </p:nvCxnSpPr>
            <p:spPr>
              <a:xfrm>
                <a:off x="1841089" y="1118947"/>
                <a:ext cx="556640"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0D2F74F6-91F2-4308-9D43-95EAD4092DD1}"/>
                  </a:ext>
                </a:extLst>
              </p:cNvPr>
              <p:cNvCxnSpPr>
                <a:cxnSpLocks/>
                <a:stCxn id="18" idx="4"/>
                <a:endCxn id="52" idx="0"/>
              </p:cNvCxnSpPr>
              <p:nvPr/>
            </p:nvCxnSpPr>
            <p:spPr>
              <a:xfrm>
                <a:off x="3810030" y="1118947"/>
                <a:ext cx="6625"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95D07D55-44B9-404B-9CBF-24B62BEB98F5}"/>
                  </a:ext>
                </a:extLst>
              </p:cNvPr>
              <p:cNvCxnSpPr>
                <a:cxnSpLocks/>
                <a:stCxn id="52" idx="4"/>
                <a:endCxn id="107" idx="0"/>
              </p:cNvCxnSpPr>
              <p:nvPr/>
            </p:nvCxnSpPr>
            <p:spPr>
              <a:xfrm flipH="1">
                <a:off x="3495090" y="1831251"/>
                <a:ext cx="321565" cy="3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1E2E0AD-D2CE-409A-8B37-2608B6DAA0A4}"/>
                  </a:ext>
                </a:extLst>
              </p:cNvPr>
              <p:cNvCxnSpPr>
                <a:cxnSpLocks/>
                <a:stCxn id="52" idx="4"/>
              </p:cNvCxnSpPr>
              <p:nvPr/>
            </p:nvCxnSpPr>
            <p:spPr>
              <a:xfrm>
                <a:off x="3816655" y="1831251"/>
                <a:ext cx="384191" cy="3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C9109B28-6D6E-4C87-A074-CFFBF02F89B6}"/>
                  </a:ext>
                </a:extLst>
              </p:cNvPr>
              <p:cNvGrpSpPr/>
              <p:nvPr/>
            </p:nvGrpSpPr>
            <p:grpSpPr>
              <a:xfrm>
                <a:off x="3304590" y="2136448"/>
                <a:ext cx="400244" cy="4416752"/>
                <a:chOff x="4091085" y="2136448"/>
                <a:chExt cx="400244" cy="4416752"/>
              </a:xfrm>
            </p:grpSpPr>
            <p:grpSp>
              <p:nvGrpSpPr>
                <p:cNvPr id="106" name="Group 105">
                  <a:extLst>
                    <a:ext uri="{FF2B5EF4-FFF2-40B4-BE49-F238E27FC236}">
                      <a16:creationId xmlns:a16="http://schemas.microsoft.com/office/drawing/2014/main" id="{296443C6-3E6F-4D57-A290-4632E8E63A52}"/>
                    </a:ext>
                  </a:extLst>
                </p:cNvPr>
                <p:cNvGrpSpPr/>
                <p:nvPr/>
              </p:nvGrpSpPr>
              <p:grpSpPr>
                <a:xfrm>
                  <a:off x="4091085" y="2136448"/>
                  <a:ext cx="400244" cy="4416752"/>
                  <a:chOff x="4902232" y="495362"/>
                  <a:chExt cx="400244" cy="4416752"/>
                </a:xfrm>
              </p:grpSpPr>
              <p:sp>
                <p:nvSpPr>
                  <p:cNvPr id="107" name="Oval 106">
                    <a:extLst>
                      <a:ext uri="{FF2B5EF4-FFF2-40B4-BE49-F238E27FC236}">
                        <a16:creationId xmlns:a16="http://schemas.microsoft.com/office/drawing/2014/main" id="{A800E56D-4055-444A-87FB-385EDDF44EED}"/>
                      </a:ext>
                    </a:extLst>
                  </p:cNvPr>
                  <p:cNvSpPr/>
                  <p:nvPr/>
                </p:nvSpPr>
                <p:spPr>
                  <a:xfrm>
                    <a:off x="4902232" y="49536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endParaRPr lang="es-ES" dirty="0">
                      <a:solidFill>
                        <a:schemeClr val="tx1"/>
                      </a:solidFill>
                    </a:endParaRPr>
                  </a:p>
                </p:txBody>
              </p:sp>
              <p:sp>
                <p:nvSpPr>
                  <p:cNvPr id="108" name="Oval 107">
                    <a:extLst>
                      <a:ext uri="{FF2B5EF4-FFF2-40B4-BE49-F238E27FC236}">
                        <a16:creationId xmlns:a16="http://schemas.microsoft.com/office/drawing/2014/main" id="{2C82DC3E-6A2D-44C1-B1F8-F2B717CCE988}"/>
                      </a:ext>
                    </a:extLst>
                  </p:cNvPr>
                  <p:cNvSpPr/>
                  <p:nvPr/>
                </p:nvSpPr>
                <p:spPr>
                  <a:xfrm>
                    <a:off x="4902232" y="189139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109" name="Oval 108">
                    <a:extLst>
                      <a:ext uri="{FF2B5EF4-FFF2-40B4-BE49-F238E27FC236}">
                        <a16:creationId xmlns:a16="http://schemas.microsoft.com/office/drawing/2014/main" id="{B8B4DC70-2052-46A1-B15D-9E4A9FD11706}"/>
                      </a:ext>
                    </a:extLst>
                  </p:cNvPr>
                  <p:cNvSpPr/>
                  <p:nvPr/>
                </p:nvSpPr>
                <p:spPr>
                  <a:xfrm>
                    <a:off x="4917092" y="260848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110" name="Oval 109">
                    <a:extLst>
                      <a:ext uri="{FF2B5EF4-FFF2-40B4-BE49-F238E27FC236}">
                        <a16:creationId xmlns:a16="http://schemas.microsoft.com/office/drawing/2014/main" id="{C5E38278-40DA-42C9-A4D6-6CABE7DD8D44}"/>
                      </a:ext>
                    </a:extLst>
                  </p:cNvPr>
                  <p:cNvSpPr/>
                  <p:nvPr/>
                </p:nvSpPr>
                <p:spPr>
                  <a:xfrm>
                    <a:off x="4902232" y="118388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111" name="Oval 110">
                    <a:extLst>
                      <a:ext uri="{FF2B5EF4-FFF2-40B4-BE49-F238E27FC236}">
                        <a16:creationId xmlns:a16="http://schemas.microsoft.com/office/drawing/2014/main" id="{C24F6F83-2ABC-41BC-BB68-9347BCBA1660}"/>
                      </a:ext>
                    </a:extLst>
                  </p:cNvPr>
                  <p:cNvSpPr/>
                  <p:nvPr/>
                </p:nvSpPr>
                <p:spPr>
                  <a:xfrm>
                    <a:off x="4917092" y="389708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112" name="Oval 111">
                    <a:extLst>
                      <a:ext uri="{FF2B5EF4-FFF2-40B4-BE49-F238E27FC236}">
                        <a16:creationId xmlns:a16="http://schemas.microsoft.com/office/drawing/2014/main" id="{24A71C68-696C-46C4-B14A-0983A1FD4A84}"/>
                      </a:ext>
                    </a:extLst>
                  </p:cNvPr>
                  <p:cNvSpPr/>
                  <p:nvPr/>
                </p:nvSpPr>
                <p:spPr>
                  <a:xfrm>
                    <a:off x="4917092" y="320856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113" name="Oval 112">
                    <a:extLst>
                      <a:ext uri="{FF2B5EF4-FFF2-40B4-BE49-F238E27FC236}">
                        <a16:creationId xmlns:a16="http://schemas.microsoft.com/office/drawing/2014/main" id="{C90AB4EB-42F5-405C-8BFD-629A2135E484}"/>
                      </a:ext>
                    </a:extLst>
                  </p:cNvPr>
                  <p:cNvSpPr/>
                  <p:nvPr/>
                </p:nvSpPr>
                <p:spPr>
                  <a:xfrm>
                    <a:off x="4921476" y="4531114"/>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172" name="Straight Arrow Connector 171">
                  <a:extLst>
                    <a:ext uri="{FF2B5EF4-FFF2-40B4-BE49-F238E27FC236}">
                      <a16:creationId xmlns:a16="http://schemas.microsoft.com/office/drawing/2014/main" id="{AFC42A9E-E49B-4D27-A298-CDABAD51102D}"/>
                    </a:ext>
                  </a:extLst>
                </p:cNvPr>
                <p:cNvCxnSpPr>
                  <a:cxnSpLocks/>
                  <a:stCxn id="107" idx="4"/>
                  <a:endCxn id="110" idx="0"/>
                </p:cNvCxnSpPr>
                <p:nvPr/>
              </p:nvCxnSpPr>
              <p:spPr>
                <a:xfrm>
                  <a:off x="4281585" y="2517448"/>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901A50F-4C21-45F4-93B1-0F600447F324}"/>
                    </a:ext>
                  </a:extLst>
                </p:cNvPr>
                <p:cNvCxnSpPr>
                  <a:cxnSpLocks/>
                  <a:stCxn id="110" idx="4"/>
                  <a:endCxn id="108" idx="0"/>
                </p:cNvCxnSpPr>
                <p:nvPr/>
              </p:nvCxnSpPr>
              <p:spPr>
                <a:xfrm>
                  <a:off x="4281585" y="3205969"/>
                  <a:ext cx="0" cy="32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BAF02723-6252-45E7-A880-AA5B62259357}"/>
                    </a:ext>
                  </a:extLst>
                </p:cNvPr>
                <p:cNvCxnSpPr>
                  <a:cxnSpLocks/>
                  <a:stCxn id="108" idx="4"/>
                  <a:endCxn id="109" idx="0"/>
                </p:cNvCxnSpPr>
                <p:nvPr/>
              </p:nvCxnSpPr>
              <p:spPr>
                <a:xfrm>
                  <a:off x="4281585" y="3913478"/>
                  <a:ext cx="14860" cy="33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88501CA7-7558-49D6-BA21-531A66A9CC33}"/>
                    </a:ext>
                  </a:extLst>
                </p:cNvPr>
                <p:cNvCxnSpPr>
                  <a:cxnSpLocks/>
                  <a:stCxn id="109" idx="4"/>
                  <a:endCxn id="112" idx="0"/>
                </p:cNvCxnSpPr>
                <p:nvPr/>
              </p:nvCxnSpPr>
              <p:spPr>
                <a:xfrm>
                  <a:off x="4296445" y="4630574"/>
                  <a:ext cx="0" cy="21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8CCEF7BD-1E73-4966-9CF0-F0D0633F4FE8}"/>
                    </a:ext>
                  </a:extLst>
                </p:cNvPr>
                <p:cNvCxnSpPr>
                  <a:cxnSpLocks/>
                  <a:stCxn id="112" idx="4"/>
                  <a:endCxn id="111" idx="0"/>
                </p:cNvCxnSpPr>
                <p:nvPr/>
              </p:nvCxnSpPr>
              <p:spPr>
                <a:xfrm>
                  <a:off x="4296445" y="5230650"/>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5408D99-FEDA-44BB-8917-D9F0790C2FD8}"/>
                    </a:ext>
                  </a:extLst>
                </p:cNvPr>
                <p:cNvCxnSpPr>
                  <a:cxnSpLocks/>
                  <a:stCxn id="111" idx="4"/>
                  <a:endCxn id="113" idx="0"/>
                </p:cNvCxnSpPr>
                <p:nvPr/>
              </p:nvCxnSpPr>
              <p:spPr>
                <a:xfrm>
                  <a:off x="4296445" y="5919171"/>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91" name="Group 190">
                <a:extLst>
                  <a:ext uri="{FF2B5EF4-FFF2-40B4-BE49-F238E27FC236}">
                    <a16:creationId xmlns:a16="http://schemas.microsoft.com/office/drawing/2014/main" id="{C5EE96DD-19DA-474D-8F71-C1E7434CB013}"/>
                  </a:ext>
                </a:extLst>
              </p:cNvPr>
              <p:cNvGrpSpPr/>
              <p:nvPr/>
            </p:nvGrpSpPr>
            <p:grpSpPr>
              <a:xfrm>
                <a:off x="5124465" y="749547"/>
                <a:ext cx="400244" cy="4416752"/>
                <a:chOff x="4091085" y="2136448"/>
                <a:chExt cx="400244" cy="4416752"/>
              </a:xfrm>
            </p:grpSpPr>
            <p:grpSp>
              <p:nvGrpSpPr>
                <p:cNvPr id="192" name="Group 191">
                  <a:extLst>
                    <a:ext uri="{FF2B5EF4-FFF2-40B4-BE49-F238E27FC236}">
                      <a16:creationId xmlns:a16="http://schemas.microsoft.com/office/drawing/2014/main" id="{7C62AB4F-D532-4E65-A1D6-3ED7F9C36769}"/>
                    </a:ext>
                  </a:extLst>
                </p:cNvPr>
                <p:cNvGrpSpPr/>
                <p:nvPr/>
              </p:nvGrpSpPr>
              <p:grpSpPr>
                <a:xfrm>
                  <a:off x="4091085" y="2136448"/>
                  <a:ext cx="400244" cy="4416752"/>
                  <a:chOff x="4902232" y="495362"/>
                  <a:chExt cx="400244" cy="4416752"/>
                </a:xfrm>
              </p:grpSpPr>
              <p:sp>
                <p:nvSpPr>
                  <p:cNvPr id="199" name="Oval 198">
                    <a:extLst>
                      <a:ext uri="{FF2B5EF4-FFF2-40B4-BE49-F238E27FC236}">
                        <a16:creationId xmlns:a16="http://schemas.microsoft.com/office/drawing/2014/main" id="{0951F961-43DF-4C95-B325-F426DA1AD1CB}"/>
                      </a:ext>
                    </a:extLst>
                  </p:cNvPr>
                  <p:cNvSpPr/>
                  <p:nvPr/>
                </p:nvSpPr>
                <p:spPr>
                  <a:xfrm>
                    <a:off x="4902232" y="49536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endParaRPr lang="es-ES" dirty="0">
                      <a:solidFill>
                        <a:schemeClr val="tx1"/>
                      </a:solidFill>
                    </a:endParaRPr>
                  </a:p>
                </p:txBody>
              </p:sp>
              <p:sp>
                <p:nvSpPr>
                  <p:cNvPr id="200" name="Oval 199">
                    <a:extLst>
                      <a:ext uri="{FF2B5EF4-FFF2-40B4-BE49-F238E27FC236}">
                        <a16:creationId xmlns:a16="http://schemas.microsoft.com/office/drawing/2014/main" id="{DC9BE92B-9161-4ED9-B6BD-16892D0723ED}"/>
                      </a:ext>
                    </a:extLst>
                  </p:cNvPr>
                  <p:cNvSpPr/>
                  <p:nvPr/>
                </p:nvSpPr>
                <p:spPr>
                  <a:xfrm>
                    <a:off x="4902232" y="189139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201" name="Oval 200">
                    <a:extLst>
                      <a:ext uri="{FF2B5EF4-FFF2-40B4-BE49-F238E27FC236}">
                        <a16:creationId xmlns:a16="http://schemas.microsoft.com/office/drawing/2014/main" id="{23FB5832-33D1-4FF0-825F-8918FB8569F4}"/>
                      </a:ext>
                    </a:extLst>
                  </p:cNvPr>
                  <p:cNvSpPr/>
                  <p:nvPr/>
                </p:nvSpPr>
                <p:spPr>
                  <a:xfrm>
                    <a:off x="4917092" y="260848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202" name="Oval 201">
                    <a:extLst>
                      <a:ext uri="{FF2B5EF4-FFF2-40B4-BE49-F238E27FC236}">
                        <a16:creationId xmlns:a16="http://schemas.microsoft.com/office/drawing/2014/main" id="{025B9D3E-519A-4238-B9D3-9C9DEAF629F1}"/>
                      </a:ext>
                    </a:extLst>
                  </p:cNvPr>
                  <p:cNvSpPr/>
                  <p:nvPr/>
                </p:nvSpPr>
                <p:spPr>
                  <a:xfrm>
                    <a:off x="4902232" y="118388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203" name="Oval 202">
                    <a:extLst>
                      <a:ext uri="{FF2B5EF4-FFF2-40B4-BE49-F238E27FC236}">
                        <a16:creationId xmlns:a16="http://schemas.microsoft.com/office/drawing/2014/main" id="{7F8C23D4-B10A-4B4D-A9B6-616C7F986B31}"/>
                      </a:ext>
                    </a:extLst>
                  </p:cNvPr>
                  <p:cNvSpPr/>
                  <p:nvPr/>
                </p:nvSpPr>
                <p:spPr>
                  <a:xfrm>
                    <a:off x="4917092" y="389708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204" name="Oval 203">
                    <a:extLst>
                      <a:ext uri="{FF2B5EF4-FFF2-40B4-BE49-F238E27FC236}">
                        <a16:creationId xmlns:a16="http://schemas.microsoft.com/office/drawing/2014/main" id="{7FA4074F-E604-4FAE-9739-BD9A23C08803}"/>
                      </a:ext>
                    </a:extLst>
                  </p:cNvPr>
                  <p:cNvSpPr/>
                  <p:nvPr/>
                </p:nvSpPr>
                <p:spPr>
                  <a:xfrm>
                    <a:off x="4917092" y="320856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205" name="Oval 204">
                    <a:extLst>
                      <a:ext uri="{FF2B5EF4-FFF2-40B4-BE49-F238E27FC236}">
                        <a16:creationId xmlns:a16="http://schemas.microsoft.com/office/drawing/2014/main" id="{C023A073-FD5B-466F-A541-EBFE059024B0}"/>
                      </a:ext>
                    </a:extLst>
                  </p:cNvPr>
                  <p:cNvSpPr/>
                  <p:nvPr/>
                </p:nvSpPr>
                <p:spPr>
                  <a:xfrm>
                    <a:off x="4921476" y="4531114"/>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193" name="Straight Arrow Connector 192">
                  <a:extLst>
                    <a:ext uri="{FF2B5EF4-FFF2-40B4-BE49-F238E27FC236}">
                      <a16:creationId xmlns:a16="http://schemas.microsoft.com/office/drawing/2014/main" id="{D1D258B1-5F91-4925-8DAC-4BABFF2E3E48}"/>
                    </a:ext>
                  </a:extLst>
                </p:cNvPr>
                <p:cNvCxnSpPr>
                  <a:cxnSpLocks/>
                  <a:stCxn id="199" idx="4"/>
                  <a:endCxn id="202" idx="0"/>
                </p:cNvCxnSpPr>
                <p:nvPr/>
              </p:nvCxnSpPr>
              <p:spPr>
                <a:xfrm>
                  <a:off x="4281585" y="2517448"/>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BF024E49-3671-45DC-ADF6-10A5ABA3487C}"/>
                    </a:ext>
                  </a:extLst>
                </p:cNvPr>
                <p:cNvCxnSpPr>
                  <a:cxnSpLocks/>
                  <a:stCxn id="202" idx="4"/>
                  <a:endCxn id="200" idx="0"/>
                </p:cNvCxnSpPr>
                <p:nvPr/>
              </p:nvCxnSpPr>
              <p:spPr>
                <a:xfrm>
                  <a:off x="4281585" y="3205969"/>
                  <a:ext cx="0" cy="32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CF9006ED-ECD9-4C5A-A02A-647DDB066FD8}"/>
                    </a:ext>
                  </a:extLst>
                </p:cNvPr>
                <p:cNvCxnSpPr>
                  <a:cxnSpLocks/>
                  <a:stCxn id="200" idx="4"/>
                  <a:endCxn id="201" idx="0"/>
                </p:cNvCxnSpPr>
                <p:nvPr/>
              </p:nvCxnSpPr>
              <p:spPr>
                <a:xfrm>
                  <a:off x="4281585" y="3913478"/>
                  <a:ext cx="14860" cy="33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8DE64C98-6DE8-47EA-87C3-F928CA4EB08D}"/>
                    </a:ext>
                  </a:extLst>
                </p:cNvPr>
                <p:cNvCxnSpPr>
                  <a:cxnSpLocks/>
                  <a:stCxn id="201" idx="4"/>
                  <a:endCxn id="204" idx="0"/>
                </p:cNvCxnSpPr>
                <p:nvPr/>
              </p:nvCxnSpPr>
              <p:spPr>
                <a:xfrm>
                  <a:off x="4296445" y="4630574"/>
                  <a:ext cx="0" cy="21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63256B6E-4807-4293-91E6-0E3721A57592}"/>
                    </a:ext>
                  </a:extLst>
                </p:cNvPr>
                <p:cNvCxnSpPr>
                  <a:cxnSpLocks/>
                  <a:stCxn id="204" idx="4"/>
                  <a:endCxn id="203" idx="0"/>
                </p:cNvCxnSpPr>
                <p:nvPr/>
              </p:nvCxnSpPr>
              <p:spPr>
                <a:xfrm>
                  <a:off x="4296445" y="5230650"/>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9F6A1D64-455E-4369-A8C6-2DFFE00A055F}"/>
                    </a:ext>
                  </a:extLst>
                </p:cNvPr>
                <p:cNvCxnSpPr>
                  <a:cxnSpLocks/>
                  <a:stCxn id="203" idx="4"/>
                  <a:endCxn id="205" idx="0"/>
                </p:cNvCxnSpPr>
                <p:nvPr/>
              </p:nvCxnSpPr>
              <p:spPr>
                <a:xfrm>
                  <a:off x="4296445" y="5919171"/>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E8E0A099-1B3F-4340-BEB1-CA92E497FF77}"/>
                  </a:ext>
                </a:extLst>
              </p:cNvPr>
              <p:cNvGrpSpPr/>
              <p:nvPr/>
            </p:nvGrpSpPr>
            <p:grpSpPr>
              <a:xfrm>
                <a:off x="6248400" y="737947"/>
                <a:ext cx="381000" cy="1785194"/>
                <a:chOff x="7908638" y="1932372"/>
                <a:chExt cx="381000" cy="1785194"/>
              </a:xfrm>
            </p:grpSpPr>
            <p:grpSp>
              <p:nvGrpSpPr>
                <p:cNvPr id="208" name="Group 207">
                  <a:extLst>
                    <a:ext uri="{FF2B5EF4-FFF2-40B4-BE49-F238E27FC236}">
                      <a16:creationId xmlns:a16="http://schemas.microsoft.com/office/drawing/2014/main" id="{770FC759-BFB7-4FEB-87E6-822640F7C76C}"/>
                    </a:ext>
                  </a:extLst>
                </p:cNvPr>
                <p:cNvGrpSpPr/>
                <p:nvPr/>
              </p:nvGrpSpPr>
              <p:grpSpPr>
                <a:xfrm>
                  <a:off x="7908638" y="1932372"/>
                  <a:ext cx="381000" cy="1785194"/>
                  <a:chOff x="7129036" y="1042882"/>
                  <a:chExt cx="381000" cy="1785194"/>
                </a:xfrm>
              </p:grpSpPr>
              <p:sp>
                <p:nvSpPr>
                  <p:cNvPr id="209" name="Oval 208">
                    <a:extLst>
                      <a:ext uri="{FF2B5EF4-FFF2-40B4-BE49-F238E27FC236}">
                        <a16:creationId xmlns:a16="http://schemas.microsoft.com/office/drawing/2014/main" id="{D8CF1588-67EF-4621-B3A0-66E69392A0B7}"/>
                      </a:ext>
                    </a:extLst>
                  </p:cNvPr>
                  <p:cNvSpPr/>
                  <p:nvPr/>
                </p:nvSpPr>
                <p:spPr>
                  <a:xfrm>
                    <a:off x="7129036" y="173140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210" name="Oval 209">
                    <a:extLst>
                      <a:ext uri="{FF2B5EF4-FFF2-40B4-BE49-F238E27FC236}">
                        <a16:creationId xmlns:a16="http://schemas.microsoft.com/office/drawing/2014/main" id="{C90AB932-F5AA-43B4-AF0C-D513AC776B63}"/>
                      </a:ext>
                    </a:extLst>
                  </p:cNvPr>
                  <p:cNvSpPr/>
                  <p:nvPr/>
                </p:nvSpPr>
                <p:spPr>
                  <a:xfrm>
                    <a:off x="7129036" y="104288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211" name="Oval 210">
                    <a:extLst>
                      <a:ext uri="{FF2B5EF4-FFF2-40B4-BE49-F238E27FC236}">
                        <a16:creationId xmlns:a16="http://schemas.microsoft.com/office/drawing/2014/main" id="{15319F74-234E-4C72-8138-8A7FC505F759}"/>
                      </a:ext>
                    </a:extLst>
                  </p:cNvPr>
                  <p:cNvSpPr/>
                  <p:nvPr/>
                </p:nvSpPr>
                <p:spPr>
                  <a:xfrm>
                    <a:off x="7129036" y="2447076"/>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212" name="Straight Arrow Connector 211">
                  <a:extLst>
                    <a:ext uri="{FF2B5EF4-FFF2-40B4-BE49-F238E27FC236}">
                      <a16:creationId xmlns:a16="http://schemas.microsoft.com/office/drawing/2014/main" id="{0556BB42-87B4-4FDF-AAAA-7F1902B3FA79}"/>
                    </a:ext>
                  </a:extLst>
                </p:cNvPr>
                <p:cNvCxnSpPr>
                  <a:cxnSpLocks/>
                  <a:stCxn id="210" idx="4"/>
                  <a:endCxn id="209" idx="0"/>
                </p:cNvCxnSpPr>
                <p:nvPr/>
              </p:nvCxnSpPr>
              <p:spPr>
                <a:xfrm>
                  <a:off x="8099138" y="2313372"/>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FA559B-CD84-4667-98B6-299CA5CB0D24}"/>
                    </a:ext>
                  </a:extLst>
                </p:cNvPr>
                <p:cNvCxnSpPr>
                  <a:cxnSpLocks/>
                  <a:stCxn id="209" idx="4"/>
                  <a:endCxn id="211" idx="0"/>
                </p:cNvCxnSpPr>
                <p:nvPr/>
              </p:nvCxnSpPr>
              <p:spPr>
                <a:xfrm>
                  <a:off x="8099138" y="3001893"/>
                  <a:ext cx="0" cy="33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0661909F-EBF0-4009-BB3B-51AE48FFE611}"/>
                  </a:ext>
                </a:extLst>
              </p:cNvPr>
              <p:cNvGrpSpPr/>
              <p:nvPr/>
            </p:nvGrpSpPr>
            <p:grpSpPr>
              <a:xfrm>
                <a:off x="4023110" y="2142141"/>
                <a:ext cx="381000" cy="1785194"/>
                <a:chOff x="7908638" y="1932372"/>
                <a:chExt cx="381000" cy="1785194"/>
              </a:xfrm>
            </p:grpSpPr>
            <p:grpSp>
              <p:nvGrpSpPr>
                <p:cNvPr id="216" name="Group 215">
                  <a:extLst>
                    <a:ext uri="{FF2B5EF4-FFF2-40B4-BE49-F238E27FC236}">
                      <a16:creationId xmlns:a16="http://schemas.microsoft.com/office/drawing/2014/main" id="{13A0FBD1-6739-430C-9B8D-29F1DDD02F9E}"/>
                    </a:ext>
                  </a:extLst>
                </p:cNvPr>
                <p:cNvGrpSpPr/>
                <p:nvPr/>
              </p:nvGrpSpPr>
              <p:grpSpPr>
                <a:xfrm>
                  <a:off x="7908638" y="1932372"/>
                  <a:ext cx="381000" cy="1785194"/>
                  <a:chOff x="7129036" y="1042882"/>
                  <a:chExt cx="381000" cy="1785194"/>
                </a:xfrm>
              </p:grpSpPr>
              <p:sp>
                <p:nvSpPr>
                  <p:cNvPr id="219" name="Oval 218">
                    <a:extLst>
                      <a:ext uri="{FF2B5EF4-FFF2-40B4-BE49-F238E27FC236}">
                        <a16:creationId xmlns:a16="http://schemas.microsoft.com/office/drawing/2014/main" id="{29BB8499-FD7B-441A-A1FE-8F1C2EDB4D24}"/>
                      </a:ext>
                    </a:extLst>
                  </p:cNvPr>
                  <p:cNvSpPr/>
                  <p:nvPr/>
                </p:nvSpPr>
                <p:spPr>
                  <a:xfrm>
                    <a:off x="7129036" y="173140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220" name="Oval 219">
                    <a:extLst>
                      <a:ext uri="{FF2B5EF4-FFF2-40B4-BE49-F238E27FC236}">
                        <a16:creationId xmlns:a16="http://schemas.microsoft.com/office/drawing/2014/main" id="{93E00A9E-C1B5-40F4-88FE-9DB3219D9EB1}"/>
                      </a:ext>
                    </a:extLst>
                  </p:cNvPr>
                  <p:cNvSpPr/>
                  <p:nvPr/>
                </p:nvSpPr>
                <p:spPr>
                  <a:xfrm>
                    <a:off x="7129036" y="104288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221" name="Oval 220">
                    <a:extLst>
                      <a:ext uri="{FF2B5EF4-FFF2-40B4-BE49-F238E27FC236}">
                        <a16:creationId xmlns:a16="http://schemas.microsoft.com/office/drawing/2014/main" id="{5337FBC8-9809-4F49-9D88-190E4B8830C6}"/>
                      </a:ext>
                    </a:extLst>
                  </p:cNvPr>
                  <p:cNvSpPr/>
                  <p:nvPr/>
                </p:nvSpPr>
                <p:spPr>
                  <a:xfrm>
                    <a:off x="7129036" y="2447076"/>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217" name="Straight Arrow Connector 216">
                  <a:extLst>
                    <a:ext uri="{FF2B5EF4-FFF2-40B4-BE49-F238E27FC236}">
                      <a16:creationId xmlns:a16="http://schemas.microsoft.com/office/drawing/2014/main" id="{BC144DEE-4325-4F7C-A917-EC805DCE809C}"/>
                    </a:ext>
                  </a:extLst>
                </p:cNvPr>
                <p:cNvCxnSpPr>
                  <a:cxnSpLocks/>
                  <a:stCxn id="220" idx="4"/>
                  <a:endCxn id="219" idx="0"/>
                </p:cNvCxnSpPr>
                <p:nvPr/>
              </p:nvCxnSpPr>
              <p:spPr>
                <a:xfrm>
                  <a:off x="8099138" y="2313372"/>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6CBD873D-C615-437F-8D3D-9B0663546D96}"/>
                    </a:ext>
                  </a:extLst>
                </p:cNvPr>
                <p:cNvCxnSpPr>
                  <a:cxnSpLocks/>
                  <a:stCxn id="219" idx="4"/>
                  <a:endCxn id="221" idx="0"/>
                </p:cNvCxnSpPr>
                <p:nvPr/>
              </p:nvCxnSpPr>
              <p:spPr>
                <a:xfrm>
                  <a:off x="8099138" y="3001893"/>
                  <a:ext cx="0" cy="33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24" name="Straight Arrow Connector 223">
                <a:extLst>
                  <a:ext uri="{FF2B5EF4-FFF2-40B4-BE49-F238E27FC236}">
                    <a16:creationId xmlns:a16="http://schemas.microsoft.com/office/drawing/2014/main" id="{BA337724-D2A8-487C-A642-D4554CE2362A}"/>
                  </a:ext>
                </a:extLst>
              </p:cNvPr>
              <p:cNvCxnSpPr>
                <a:cxnSpLocks/>
                <a:stCxn id="223" idx="4"/>
                <a:endCxn id="4" idx="0"/>
              </p:cNvCxnSpPr>
              <p:nvPr/>
            </p:nvCxnSpPr>
            <p:spPr>
              <a:xfrm flipH="1">
                <a:off x="195627" y="309072"/>
                <a:ext cx="3123823" cy="4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FC13754C-D151-45E1-9330-EEAB0C1D976E}"/>
                  </a:ext>
                </a:extLst>
              </p:cNvPr>
              <p:cNvCxnSpPr>
                <a:cxnSpLocks/>
                <a:stCxn id="223" idx="4"/>
              </p:cNvCxnSpPr>
              <p:nvPr/>
            </p:nvCxnSpPr>
            <p:spPr>
              <a:xfrm flipH="1">
                <a:off x="1850342" y="309072"/>
                <a:ext cx="1469108" cy="456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27826FF8-2856-40BA-A5F5-7AB284FC3F51}"/>
                  </a:ext>
                </a:extLst>
              </p:cNvPr>
              <p:cNvCxnSpPr>
                <a:cxnSpLocks/>
                <a:stCxn id="223" idx="4"/>
                <a:endCxn id="18" idx="0"/>
              </p:cNvCxnSpPr>
              <p:nvPr/>
            </p:nvCxnSpPr>
            <p:spPr>
              <a:xfrm>
                <a:off x="3319450" y="309072"/>
                <a:ext cx="490580" cy="4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A78C941B-4F4E-4AD9-A6C8-91DE60E7BF32}"/>
                  </a:ext>
                </a:extLst>
              </p:cNvPr>
              <p:cNvCxnSpPr>
                <a:cxnSpLocks/>
                <a:stCxn id="223" idx="4"/>
                <a:endCxn id="199" idx="0"/>
              </p:cNvCxnSpPr>
              <p:nvPr/>
            </p:nvCxnSpPr>
            <p:spPr>
              <a:xfrm>
                <a:off x="3319450" y="309072"/>
                <a:ext cx="1995515" cy="440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BF65B464-FB30-45BD-95D9-492FC6AD11D8}"/>
                  </a:ext>
                </a:extLst>
              </p:cNvPr>
              <p:cNvCxnSpPr>
                <a:cxnSpLocks/>
                <a:stCxn id="223" idx="4"/>
                <a:endCxn id="210" idx="0"/>
              </p:cNvCxnSpPr>
              <p:nvPr/>
            </p:nvCxnSpPr>
            <p:spPr>
              <a:xfrm>
                <a:off x="3319450" y="309072"/>
                <a:ext cx="3119450" cy="4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Oval 241">
                <a:extLst>
                  <a:ext uri="{FF2B5EF4-FFF2-40B4-BE49-F238E27FC236}">
                    <a16:creationId xmlns:a16="http://schemas.microsoft.com/office/drawing/2014/main" id="{28F60ACA-6DAF-4305-9B21-0B4ADFFEDD80}"/>
                  </a:ext>
                </a:extLst>
              </p:cNvPr>
              <p:cNvSpPr/>
              <p:nvPr/>
            </p:nvSpPr>
            <p:spPr>
              <a:xfrm>
                <a:off x="6902906" y="559047"/>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cxnSp>
            <p:nvCxnSpPr>
              <p:cNvPr id="243" name="Straight Arrow Connector 242">
                <a:extLst>
                  <a:ext uri="{FF2B5EF4-FFF2-40B4-BE49-F238E27FC236}">
                    <a16:creationId xmlns:a16="http://schemas.microsoft.com/office/drawing/2014/main" id="{F1DA7912-8859-4675-B9F6-15CE206A54E8}"/>
                  </a:ext>
                </a:extLst>
              </p:cNvPr>
              <p:cNvCxnSpPr>
                <a:cxnSpLocks/>
                <a:stCxn id="223" idx="4"/>
                <a:endCxn id="242" idx="0"/>
              </p:cNvCxnSpPr>
              <p:nvPr/>
            </p:nvCxnSpPr>
            <p:spPr>
              <a:xfrm>
                <a:off x="3319450" y="309072"/>
                <a:ext cx="3773956" cy="24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81146385"/>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E1D99F4-A74A-427D-8CDA-A8708E5DE72F}"/>
              </a:ext>
            </a:extLst>
          </p:cNvPr>
          <p:cNvSpPr/>
          <p:nvPr/>
        </p:nvSpPr>
        <p:spPr>
          <a:xfrm>
            <a:off x="6304253" y="1177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8" name="Oval 97">
            <a:extLst>
              <a:ext uri="{FF2B5EF4-FFF2-40B4-BE49-F238E27FC236}">
                <a16:creationId xmlns:a16="http://schemas.microsoft.com/office/drawing/2014/main" id="{75F1FEB4-853B-4DB0-A169-8FB8002F0F27}"/>
              </a:ext>
            </a:extLst>
          </p:cNvPr>
          <p:cNvSpPr/>
          <p:nvPr/>
        </p:nvSpPr>
        <p:spPr>
          <a:xfrm flipH="1">
            <a:off x="3320916" y="1737523"/>
            <a:ext cx="1149804"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a:t>
            </a:r>
          </a:p>
        </p:txBody>
      </p:sp>
      <p:cxnSp>
        <p:nvCxnSpPr>
          <p:cNvPr id="97" name="Straight Arrow Connector 96">
            <a:extLst>
              <a:ext uri="{FF2B5EF4-FFF2-40B4-BE49-F238E27FC236}">
                <a16:creationId xmlns:a16="http://schemas.microsoft.com/office/drawing/2014/main" id="{DFE180A0-A04E-4E48-87B6-68DBA538E105}"/>
              </a:ext>
            </a:extLst>
          </p:cNvPr>
          <p:cNvCxnSpPr>
            <a:cxnSpLocks/>
            <a:stCxn id="98" idx="4"/>
            <a:endCxn id="102" idx="0"/>
          </p:cNvCxnSpPr>
          <p:nvPr/>
        </p:nvCxnSpPr>
        <p:spPr>
          <a:xfrm flipH="1">
            <a:off x="975482" y="2118523"/>
            <a:ext cx="2920336" cy="77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1380DB-4A97-4BDF-BF7B-76A40FF9F3A1}"/>
              </a:ext>
            </a:extLst>
          </p:cNvPr>
          <p:cNvCxnSpPr>
            <a:cxnSpLocks/>
            <a:stCxn id="3" idx="4"/>
            <a:endCxn id="98" idx="0"/>
          </p:cNvCxnSpPr>
          <p:nvPr/>
        </p:nvCxnSpPr>
        <p:spPr>
          <a:xfrm flipH="1">
            <a:off x="3895818" y="392777"/>
            <a:ext cx="2598935" cy="1344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Table 100">
            <a:extLst>
              <a:ext uri="{FF2B5EF4-FFF2-40B4-BE49-F238E27FC236}">
                <a16:creationId xmlns:a16="http://schemas.microsoft.com/office/drawing/2014/main" id="{0819FCBF-696C-4F5A-9D14-535319C6F8C8}"/>
              </a:ext>
            </a:extLst>
          </p:cNvPr>
          <p:cNvGraphicFramePr>
            <a:graphicFrameLocks noGrp="1"/>
          </p:cNvGraphicFramePr>
          <p:nvPr>
            <p:extLst>
              <p:ext uri="{D42A27DB-BD31-4B8C-83A1-F6EECF244321}">
                <p14:modId xmlns:p14="http://schemas.microsoft.com/office/powerpoint/2010/main" val="3215588103"/>
              </p:ext>
            </p:extLst>
          </p:nvPr>
        </p:nvGraphicFramePr>
        <p:xfrm>
          <a:off x="194370" y="159976"/>
          <a:ext cx="4800600" cy="371983"/>
        </p:xfrm>
        <a:graphic>
          <a:graphicData uri="http://schemas.openxmlformats.org/drawingml/2006/table">
            <a:tbl>
              <a:tblPr firstRow="1" firstCol="1" bandRow="1"/>
              <a:tblGrid>
                <a:gridCol w="342900">
                  <a:extLst>
                    <a:ext uri="{9D8B030D-6E8A-4147-A177-3AD203B41FA5}">
                      <a16:colId xmlns:a16="http://schemas.microsoft.com/office/drawing/2014/main" val="4189289"/>
                    </a:ext>
                  </a:extLst>
                </a:gridCol>
                <a:gridCol w="342900">
                  <a:extLst>
                    <a:ext uri="{9D8B030D-6E8A-4147-A177-3AD203B41FA5}">
                      <a16:colId xmlns:a16="http://schemas.microsoft.com/office/drawing/2014/main" val="3803189538"/>
                    </a:ext>
                  </a:extLst>
                </a:gridCol>
                <a:gridCol w="342900">
                  <a:extLst>
                    <a:ext uri="{9D8B030D-6E8A-4147-A177-3AD203B41FA5}">
                      <a16:colId xmlns:a16="http://schemas.microsoft.com/office/drawing/2014/main" val="165655585"/>
                    </a:ext>
                  </a:extLst>
                </a:gridCol>
                <a:gridCol w="342900">
                  <a:extLst>
                    <a:ext uri="{9D8B030D-6E8A-4147-A177-3AD203B41FA5}">
                      <a16:colId xmlns:a16="http://schemas.microsoft.com/office/drawing/2014/main" val="2333995944"/>
                    </a:ext>
                  </a:extLst>
                </a:gridCol>
                <a:gridCol w="342900">
                  <a:extLst>
                    <a:ext uri="{9D8B030D-6E8A-4147-A177-3AD203B41FA5}">
                      <a16:colId xmlns:a16="http://schemas.microsoft.com/office/drawing/2014/main" val="4205837725"/>
                    </a:ext>
                  </a:extLst>
                </a:gridCol>
                <a:gridCol w="342900">
                  <a:extLst>
                    <a:ext uri="{9D8B030D-6E8A-4147-A177-3AD203B41FA5}">
                      <a16:colId xmlns:a16="http://schemas.microsoft.com/office/drawing/2014/main" val="2339406801"/>
                    </a:ext>
                  </a:extLst>
                </a:gridCol>
                <a:gridCol w="342900">
                  <a:extLst>
                    <a:ext uri="{9D8B030D-6E8A-4147-A177-3AD203B41FA5}">
                      <a16:colId xmlns:a16="http://schemas.microsoft.com/office/drawing/2014/main" val="92849229"/>
                    </a:ext>
                  </a:extLst>
                </a:gridCol>
                <a:gridCol w="342900">
                  <a:extLst>
                    <a:ext uri="{9D8B030D-6E8A-4147-A177-3AD203B41FA5}">
                      <a16:colId xmlns:a16="http://schemas.microsoft.com/office/drawing/2014/main" val="949100119"/>
                    </a:ext>
                  </a:extLst>
                </a:gridCol>
                <a:gridCol w="342900">
                  <a:extLst>
                    <a:ext uri="{9D8B030D-6E8A-4147-A177-3AD203B41FA5}">
                      <a16:colId xmlns:a16="http://schemas.microsoft.com/office/drawing/2014/main" val="404923293"/>
                    </a:ext>
                  </a:extLst>
                </a:gridCol>
                <a:gridCol w="342900">
                  <a:extLst>
                    <a:ext uri="{9D8B030D-6E8A-4147-A177-3AD203B41FA5}">
                      <a16:colId xmlns:a16="http://schemas.microsoft.com/office/drawing/2014/main" val="2000618980"/>
                    </a:ext>
                  </a:extLst>
                </a:gridCol>
                <a:gridCol w="342900">
                  <a:extLst>
                    <a:ext uri="{9D8B030D-6E8A-4147-A177-3AD203B41FA5}">
                      <a16:colId xmlns:a16="http://schemas.microsoft.com/office/drawing/2014/main" val="1533731924"/>
                    </a:ext>
                  </a:extLst>
                </a:gridCol>
                <a:gridCol w="342900">
                  <a:extLst>
                    <a:ext uri="{9D8B030D-6E8A-4147-A177-3AD203B41FA5}">
                      <a16:colId xmlns:a16="http://schemas.microsoft.com/office/drawing/2014/main" val="1375478257"/>
                    </a:ext>
                  </a:extLst>
                </a:gridCol>
                <a:gridCol w="342900">
                  <a:extLst>
                    <a:ext uri="{9D8B030D-6E8A-4147-A177-3AD203B41FA5}">
                      <a16:colId xmlns:a16="http://schemas.microsoft.com/office/drawing/2014/main" val="3959040780"/>
                    </a:ext>
                  </a:extLst>
                </a:gridCol>
                <a:gridCol w="342900">
                  <a:extLst>
                    <a:ext uri="{9D8B030D-6E8A-4147-A177-3AD203B41FA5}">
                      <a16:colId xmlns:a16="http://schemas.microsoft.com/office/drawing/2014/main" val="3263376677"/>
                    </a:ext>
                  </a:extLst>
                </a:gridCol>
              </a:tblGrid>
              <a:tr h="61119">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101926754"/>
                  </a:ext>
                </a:extLst>
              </a:tr>
              <a:tr h="190500">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5106"/>
                  </a:ext>
                </a:extLst>
              </a:tr>
            </a:tbl>
          </a:graphicData>
        </a:graphic>
      </p:graphicFrame>
      <p:sp>
        <p:nvSpPr>
          <p:cNvPr id="102" name="Rectangle 101">
            <a:extLst>
              <a:ext uri="{FF2B5EF4-FFF2-40B4-BE49-F238E27FC236}">
                <a16:creationId xmlns:a16="http://schemas.microsoft.com/office/drawing/2014/main" id="{924DCE73-FDD3-42AB-A0B7-BF891534B1CC}"/>
              </a:ext>
            </a:extLst>
          </p:cNvPr>
          <p:cNvSpPr/>
          <p:nvPr/>
        </p:nvSpPr>
        <p:spPr>
          <a:xfrm>
            <a:off x="400579" y="2897003"/>
            <a:ext cx="1149805"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bananas*</a:t>
            </a:r>
          </a:p>
        </p:txBody>
      </p:sp>
      <p:sp>
        <p:nvSpPr>
          <p:cNvPr id="106" name="Rectangle 105">
            <a:extLst>
              <a:ext uri="{FF2B5EF4-FFF2-40B4-BE49-F238E27FC236}">
                <a16:creationId xmlns:a16="http://schemas.microsoft.com/office/drawing/2014/main" id="{99DC7FEC-0D6F-48A8-91A9-9802BA00D3D4}"/>
              </a:ext>
            </a:extLst>
          </p:cNvPr>
          <p:cNvSpPr/>
          <p:nvPr/>
        </p:nvSpPr>
        <p:spPr>
          <a:xfrm>
            <a:off x="2501796" y="4836618"/>
            <a:ext cx="1638240" cy="30519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mabananas</a:t>
            </a:r>
            <a:r>
              <a:rPr lang="es-ES" dirty="0">
                <a:solidFill>
                  <a:schemeClr val="tx1"/>
                </a:solidFill>
              </a:rPr>
              <a:t>*</a:t>
            </a:r>
          </a:p>
        </p:txBody>
      </p:sp>
      <p:sp>
        <p:nvSpPr>
          <p:cNvPr id="112" name="Rectangle 111">
            <a:extLst>
              <a:ext uri="{FF2B5EF4-FFF2-40B4-BE49-F238E27FC236}">
                <a16:creationId xmlns:a16="http://schemas.microsoft.com/office/drawing/2014/main" id="{1F657F3C-918A-4061-878F-36B509BBAB3F}"/>
              </a:ext>
            </a:extLst>
          </p:cNvPr>
          <p:cNvSpPr/>
          <p:nvPr/>
        </p:nvSpPr>
        <p:spPr>
          <a:xfrm>
            <a:off x="4572000" y="4800600"/>
            <a:ext cx="1149805"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nas</a:t>
            </a:r>
            <a:r>
              <a:rPr lang="es-ES" dirty="0">
                <a:solidFill>
                  <a:schemeClr val="tx1"/>
                </a:solidFill>
              </a:rPr>
              <a:t>*</a:t>
            </a:r>
          </a:p>
        </p:txBody>
      </p:sp>
      <p:sp>
        <p:nvSpPr>
          <p:cNvPr id="114" name="Rectangle 113">
            <a:extLst>
              <a:ext uri="{FF2B5EF4-FFF2-40B4-BE49-F238E27FC236}">
                <a16:creationId xmlns:a16="http://schemas.microsoft.com/office/drawing/2014/main" id="{25BDBF9F-BC25-4163-98DA-870CD7BB628D}"/>
              </a:ext>
            </a:extLst>
          </p:cNvPr>
          <p:cNvSpPr/>
          <p:nvPr/>
        </p:nvSpPr>
        <p:spPr>
          <a:xfrm>
            <a:off x="6326045" y="4800600"/>
            <a:ext cx="794616"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s*</a:t>
            </a:r>
          </a:p>
        </p:txBody>
      </p:sp>
      <p:sp>
        <p:nvSpPr>
          <p:cNvPr id="119" name="Oval 118">
            <a:extLst>
              <a:ext uri="{FF2B5EF4-FFF2-40B4-BE49-F238E27FC236}">
                <a16:creationId xmlns:a16="http://schemas.microsoft.com/office/drawing/2014/main" id="{90B99199-3D63-429F-9C75-0177D5F9C280}"/>
              </a:ext>
            </a:extLst>
          </p:cNvPr>
          <p:cNvSpPr/>
          <p:nvPr/>
        </p:nvSpPr>
        <p:spPr>
          <a:xfrm>
            <a:off x="3895818" y="2950674"/>
            <a:ext cx="947219" cy="352521"/>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na</a:t>
            </a:r>
            <a:endParaRPr lang="es-ES" dirty="0">
              <a:solidFill>
                <a:schemeClr val="tx1"/>
              </a:solidFill>
            </a:endParaRPr>
          </a:p>
        </p:txBody>
      </p:sp>
      <p:sp>
        <p:nvSpPr>
          <p:cNvPr id="121" name="Rectangle 120">
            <a:extLst>
              <a:ext uri="{FF2B5EF4-FFF2-40B4-BE49-F238E27FC236}">
                <a16:creationId xmlns:a16="http://schemas.microsoft.com/office/drawing/2014/main" id="{92E2E774-2E02-4D91-A3C6-2FCA073C0C79}"/>
              </a:ext>
            </a:extLst>
          </p:cNvPr>
          <p:cNvSpPr/>
          <p:nvPr/>
        </p:nvSpPr>
        <p:spPr>
          <a:xfrm>
            <a:off x="1950589" y="2939566"/>
            <a:ext cx="1638240" cy="30519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mabananas</a:t>
            </a:r>
            <a:r>
              <a:rPr lang="es-ES" dirty="0">
                <a:solidFill>
                  <a:schemeClr val="tx1"/>
                </a:solidFill>
              </a:rPr>
              <a:t>*</a:t>
            </a:r>
          </a:p>
        </p:txBody>
      </p:sp>
      <p:sp>
        <p:nvSpPr>
          <p:cNvPr id="123" name="Rectangle 122">
            <a:extLst>
              <a:ext uri="{FF2B5EF4-FFF2-40B4-BE49-F238E27FC236}">
                <a16:creationId xmlns:a16="http://schemas.microsoft.com/office/drawing/2014/main" id="{810D1A68-5587-4A3C-92E2-B7909C7C01E1}"/>
              </a:ext>
            </a:extLst>
          </p:cNvPr>
          <p:cNvSpPr/>
          <p:nvPr/>
        </p:nvSpPr>
        <p:spPr>
          <a:xfrm>
            <a:off x="5517376" y="2950674"/>
            <a:ext cx="794616"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s*</a:t>
            </a:r>
          </a:p>
        </p:txBody>
      </p:sp>
      <p:cxnSp>
        <p:nvCxnSpPr>
          <p:cNvPr id="39" name="Straight Arrow Connector 38">
            <a:extLst>
              <a:ext uri="{FF2B5EF4-FFF2-40B4-BE49-F238E27FC236}">
                <a16:creationId xmlns:a16="http://schemas.microsoft.com/office/drawing/2014/main" id="{39718252-CB5F-4C31-ADAE-AE444769386E}"/>
              </a:ext>
            </a:extLst>
          </p:cNvPr>
          <p:cNvCxnSpPr>
            <a:cxnSpLocks/>
            <a:stCxn id="98" idx="4"/>
            <a:endCxn id="119" idx="0"/>
          </p:cNvCxnSpPr>
          <p:nvPr/>
        </p:nvCxnSpPr>
        <p:spPr>
          <a:xfrm>
            <a:off x="3895818" y="2118523"/>
            <a:ext cx="473610" cy="83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41BCF42-AEAC-47B4-B2B5-3F03F66B361A}"/>
              </a:ext>
            </a:extLst>
          </p:cNvPr>
          <p:cNvCxnSpPr>
            <a:cxnSpLocks/>
            <a:stCxn id="98" idx="4"/>
            <a:endCxn id="121" idx="0"/>
          </p:cNvCxnSpPr>
          <p:nvPr/>
        </p:nvCxnSpPr>
        <p:spPr>
          <a:xfrm flipH="1">
            <a:off x="2769709" y="2118523"/>
            <a:ext cx="1126109" cy="821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4F7FEF6-A114-4F92-9A7A-6CB252DB00A4}"/>
              </a:ext>
            </a:extLst>
          </p:cNvPr>
          <p:cNvCxnSpPr>
            <a:cxnSpLocks/>
            <a:stCxn id="98" idx="4"/>
            <a:endCxn id="123" idx="0"/>
          </p:cNvCxnSpPr>
          <p:nvPr/>
        </p:nvCxnSpPr>
        <p:spPr>
          <a:xfrm>
            <a:off x="3895818" y="2118523"/>
            <a:ext cx="2018866" cy="83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00573ED-06D5-412C-9233-6D26DB006E96}"/>
              </a:ext>
            </a:extLst>
          </p:cNvPr>
          <p:cNvCxnSpPr>
            <a:cxnSpLocks/>
            <a:stCxn id="119" idx="4"/>
            <a:endCxn id="106" idx="0"/>
          </p:cNvCxnSpPr>
          <p:nvPr/>
        </p:nvCxnSpPr>
        <p:spPr>
          <a:xfrm flipH="1">
            <a:off x="3320916" y="3303195"/>
            <a:ext cx="1048512" cy="1533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672273E-7924-4913-9358-5D65A978A0F2}"/>
              </a:ext>
            </a:extLst>
          </p:cNvPr>
          <p:cNvCxnSpPr>
            <a:cxnSpLocks/>
            <a:stCxn id="119" idx="4"/>
            <a:endCxn id="114" idx="0"/>
          </p:cNvCxnSpPr>
          <p:nvPr/>
        </p:nvCxnSpPr>
        <p:spPr>
          <a:xfrm>
            <a:off x="4369428" y="3303195"/>
            <a:ext cx="2353925" cy="1497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426919B-1F00-47EA-996E-060FA08FEF9E}"/>
              </a:ext>
            </a:extLst>
          </p:cNvPr>
          <p:cNvCxnSpPr>
            <a:cxnSpLocks/>
            <a:stCxn id="119" idx="4"/>
            <a:endCxn id="112" idx="0"/>
          </p:cNvCxnSpPr>
          <p:nvPr/>
        </p:nvCxnSpPr>
        <p:spPr>
          <a:xfrm>
            <a:off x="4369428" y="3303195"/>
            <a:ext cx="777475" cy="1497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0A1E717-B8F7-4886-916A-47C5DE40FFE4}"/>
              </a:ext>
            </a:extLst>
          </p:cNvPr>
          <p:cNvSpPr txBox="1"/>
          <p:nvPr/>
        </p:nvSpPr>
        <p:spPr>
          <a:xfrm>
            <a:off x="6915257" y="5141815"/>
            <a:ext cx="588172" cy="276999"/>
          </a:xfrm>
          <a:prstGeom prst="rect">
            <a:avLst/>
          </a:prstGeom>
          <a:noFill/>
        </p:spPr>
        <p:txBody>
          <a:bodyPr wrap="square" rtlCol="0">
            <a:spAutoFit/>
          </a:bodyPr>
          <a:lstStyle/>
          <a:p>
            <a:r>
              <a:rPr lang="es-ES" sz="1200" dirty="0"/>
              <a:t>12,12</a:t>
            </a:r>
          </a:p>
        </p:txBody>
      </p:sp>
      <p:sp>
        <p:nvSpPr>
          <p:cNvPr id="55" name="TextBox 54">
            <a:extLst>
              <a:ext uri="{FF2B5EF4-FFF2-40B4-BE49-F238E27FC236}">
                <a16:creationId xmlns:a16="http://schemas.microsoft.com/office/drawing/2014/main" id="{C43CBD8C-5E14-4678-A339-F310D2715B88}"/>
              </a:ext>
            </a:extLst>
          </p:cNvPr>
          <p:cNvSpPr txBox="1"/>
          <p:nvPr/>
        </p:nvSpPr>
        <p:spPr>
          <a:xfrm>
            <a:off x="6153276" y="3325967"/>
            <a:ext cx="588172" cy="276999"/>
          </a:xfrm>
          <a:prstGeom prst="rect">
            <a:avLst/>
          </a:prstGeom>
          <a:noFill/>
        </p:spPr>
        <p:txBody>
          <a:bodyPr wrap="square" rtlCol="0">
            <a:spAutoFit/>
          </a:bodyPr>
          <a:lstStyle/>
          <a:p>
            <a:r>
              <a:rPr lang="es-ES" sz="1200" dirty="0"/>
              <a:t>12,12</a:t>
            </a:r>
          </a:p>
        </p:txBody>
      </p:sp>
      <p:sp>
        <p:nvSpPr>
          <p:cNvPr id="56" name="TextBox 55">
            <a:extLst>
              <a:ext uri="{FF2B5EF4-FFF2-40B4-BE49-F238E27FC236}">
                <a16:creationId xmlns:a16="http://schemas.microsoft.com/office/drawing/2014/main" id="{9239D58A-D340-4B37-88E8-BE2764519E3E}"/>
              </a:ext>
            </a:extLst>
          </p:cNvPr>
          <p:cNvSpPr txBox="1"/>
          <p:nvPr/>
        </p:nvSpPr>
        <p:spPr>
          <a:xfrm>
            <a:off x="5167080" y="5141815"/>
            <a:ext cx="588172" cy="276999"/>
          </a:xfrm>
          <a:prstGeom prst="rect">
            <a:avLst/>
          </a:prstGeom>
          <a:noFill/>
        </p:spPr>
        <p:txBody>
          <a:bodyPr wrap="square" rtlCol="0">
            <a:spAutoFit/>
          </a:bodyPr>
          <a:lstStyle/>
          <a:p>
            <a:r>
              <a:rPr lang="es-ES" sz="1200" dirty="0"/>
              <a:t>10,12</a:t>
            </a:r>
          </a:p>
        </p:txBody>
      </p:sp>
      <p:sp>
        <p:nvSpPr>
          <p:cNvPr id="57" name="TextBox 56">
            <a:extLst>
              <a:ext uri="{FF2B5EF4-FFF2-40B4-BE49-F238E27FC236}">
                <a16:creationId xmlns:a16="http://schemas.microsoft.com/office/drawing/2014/main" id="{46E13315-64F7-4072-A767-E25E036D9DCA}"/>
              </a:ext>
            </a:extLst>
          </p:cNvPr>
          <p:cNvSpPr txBox="1"/>
          <p:nvPr/>
        </p:nvSpPr>
        <p:spPr>
          <a:xfrm>
            <a:off x="3544451" y="5141815"/>
            <a:ext cx="588172" cy="276999"/>
          </a:xfrm>
          <a:prstGeom prst="rect">
            <a:avLst/>
          </a:prstGeom>
          <a:noFill/>
        </p:spPr>
        <p:txBody>
          <a:bodyPr wrap="square" rtlCol="0">
            <a:spAutoFit/>
          </a:bodyPr>
          <a:lstStyle/>
          <a:p>
            <a:r>
              <a:rPr lang="es-ES" sz="1200" dirty="0"/>
              <a:t>4,12</a:t>
            </a:r>
          </a:p>
        </p:txBody>
      </p:sp>
      <p:sp>
        <p:nvSpPr>
          <p:cNvPr id="58" name="TextBox 57">
            <a:extLst>
              <a:ext uri="{FF2B5EF4-FFF2-40B4-BE49-F238E27FC236}">
                <a16:creationId xmlns:a16="http://schemas.microsoft.com/office/drawing/2014/main" id="{9B93C47E-89C6-4DC2-BEAD-39913A2ACECD}"/>
              </a:ext>
            </a:extLst>
          </p:cNvPr>
          <p:cNvSpPr txBox="1"/>
          <p:nvPr/>
        </p:nvSpPr>
        <p:spPr>
          <a:xfrm>
            <a:off x="4700884" y="3291889"/>
            <a:ext cx="588172" cy="276999"/>
          </a:xfrm>
          <a:prstGeom prst="rect">
            <a:avLst/>
          </a:prstGeom>
          <a:noFill/>
        </p:spPr>
        <p:txBody>
          <a:bodyPr wrap="square" rtlCol="0">
            <a:spAutoFit/>
          </a:bodyPr>
          <a:lstStyle/>
          <a:p>
            <a:r>
              <a:rPr lang="es-ES" sz="1200" dirty="0"/>
              <a:t>2,3</a:t>
            </a:r>
          </a:p>
        </p:txBody>
      </p:sp>
      <p:sp>
        <p:nvSpPr>
          <p:cNvPr id="59" name="TextBox 58">
            <a:extLst>
              <a:ext uri="{FF2B5EF4-FFF2-40B4-BE49-F238E27FC236}">
                <a16:creationId xmlns:a16="http://schemas.microsoft.com/office/drawing/2014/main" id="{10A4A496-4742-4579-9B4C-34594B1D7091}"/>
              </a:ext>
            </a:extLst>
          </p:cNvPr>
          <p:cNvSpPr txBox="1"/>
          <p:nvPr/>
        </p:nvSpPr>
        <p:spPr>
          <a:xfrm>
            <a:off x="3127549" y="3303195"/>
            <a:ext cx="588172" cy="276999"/>
          </a:xfrm>
          <a:prstGeom prst="rect">
            <a:avLst/>
          </a:prstGeom>
          <a:noFill/>
        </p:spPr>
        <p:txBody>
          <a:bodyPr wrap="square" rtlCol="0">
            <a:spAutoFit/>
          </a:bodyPr>
          <a:lstStyle/>
          <a:p>
            <a:r>
              <a:rPr lang="es-ES" sz="1200" dirty="0"/>
              <a:t>4,12</a:t>
            </a:r>
          </a:p>
        </p:txBody>
      </p:sp>
      <p:sp>
        <p:nvSpPr>
          <p:cNvPr id="60" name="TextBox 59">
            <a:extLst>
              <a:ext uri="{FF2B5EF4-FFF2-40B4-BE49-F238E27FC236}">
                <a16:creationId xmlns:a16="http://schemas.microsoft.com/office/drawing/2014/main" id="{4A8C270F-CF9A-4B48-AE20-5D5A1C828B5B}"/>
              </a:ext>
            </a:extLst>
          </p:cNvPr>
          <p:cNvSpPr txBox="1"/>
          <p:nvPr/>
        </p:nvSpPr>
        <p:spPr>
          <a:xfrm>
            <a:off x="1105080" y="3258195"/>
            <a:ext cx="588172" cy="276999"/>
          </a:xfrm>
          <a:prstGeom prst="rect">
            <a:avLst/>
          </a:prstGeom>
          <a:noFill/>
        </p:spPr>
        <p:txBody>
          <a:bodyPr wrap="square" rtlCol="0">
            <a:spAutoFit/>
          </a:bodyPr>
          <a:lstStyle/>
          <a:p>
            <a:r>
              <a:rPr lang="es-ES" sz="1200" dirty="0"/>
              <a:t>6,12</a:t>
            </a:r>
          </a:p>
        </p:txBody>
      </p:sp>
      <p:sp>
        <p:nvSpPr>
          <p:cNvPr id="61" name="TextBox 60">
            <a:extLst>
              <a:ext uri="{FF2B5EF4-FFF2-40B4-BE49-F238E27FC236}">
                <a16:creationId xmlns:a16="http://schemas.microsoft.com/office/drawing/2014/main" id="{9A295E12-29A2-442F-8111-0C47BE6473F7}"/>
              </a:ext>
            </a:extLst>
          </p:cNvPr>
          <p:cNvSpPr txBox="1"/>
          <p:nvPr/>
        </p:nvSpPr>
        <p:spPr>
          <a:xfrm>
            <a:off x="4406798" y="2017041"/>
            <a:ext cx="588172" cy="276999"/>
          </a:xfrm>
          <a:prstGeom prst="rect">
            <a:avLst/>
          </a:prstGeom>
          <a:noFill/>
        </p:spPr>
        <p:txBody>
          <a:bodyPr wrap="square" rtlCol="0">
            <a:spAutoFit/>
          </a:bodyPr>
          <a:lstStyle/>
          <a:p>
            <a:r>
              <a:rPr lang="es-ES" sz="1200" dirty="0"/>
              <a:t>1,1</a:t>
            </a:r>
          </a:p>
        </p:txBody>
      </p:sp>
    </p:spTree>
    <p:extLst>
      <p:ext uri="{BB962C8B-B14F-4D97-AF65-F5344CB8AC3E}">
        <p14:creationId xmlns:p14="http://schemas.microsoft.com/office/powerpoint/2010/main" val="804659745"/>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E1D99F4-A74A-427D-8CDA-A8708E5DE72F}"/>
              </a:ext>
            </a:extLst>
          </p:cNvPr>
          <p:cNvSpPr/>
          <p:nvPr/>
        </p:nvSpPr>
        <p:spPr>
          <a:xfrm>
            <a:off x="6304253" y="1177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8" name="Oval 97">
            <a:extLst>
              <a:ext uri="{FF2B5EF4-FFF2-40B4-BE49-F238E27FC236}">
                <a16:creationId xmlns:a16="http://schemas.microsoft.com/office/drawing/2014/main" id="{75F1FEB4-853B-4DB0-A169-8FB8002F0F27}"/>
              </a:ext>
            </a:extLst>
          </p:cNvPr>
          <p:cNvSpPr/>
          <p:nvPr/>
        </p:nvSpPr>
        <p:spPr>
          <a:xfrm flipH="1">
            <a:off x="3320916" y="1737523"/>
            <a:ext cx="1149804"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a:t>
            </a:r>
          </a:p>
        </p:txBody>
      </p:sp>
      <p:cxnSp>
        <p:nvCxnSpPr>
          <p:cNvPr id="97" name="Straight Arrow Connector 96">
            <a:extLst>
              <a:ext uri="{FF2B5EF4-FFF2-40B4-BE49-F238E27FC236}">
                <a16:creationId xmlns:a16="http://schemas.microsoft.com/office/drawing/2014/main" id="{DFE180A0-A04E-4E48-87B6-68DBA538E105}"/>
              </a:ext>
            </a:extLst>
          </p:cNvPr>
          <p:cNvCxnSpPr>
            <a:cxnSpLocks/>
            <a:stCxn id="98" idx="4"/>
            <a:endCxn id="102" idx="0"/>
          </p:cNvCxnSpPr>
          <p:nvPr/>
        </p:nvCxnSpPr>
        <p:spPr>
          <a:xfrm flipH="1">
            <a:off x="975482" y="2118523"/>
            <a:ext cx="2920336" cy="77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1380DB-4A97-4BDF-BF7B-76A40FF9F3A1}"/>
              </a:ext>
            </a:extLst>
          </p:cNvPr>
          <p:cNvCxnSpPr>
            <a:cxnSpLocks/>
            <a:stCxn id="3" idx="4"/>
            <a:endCxn id="98" idx="0"/>
          </p:cNvCxnSpPr>
          <p:nvPr/>
        </p:nvCxnSpPr>
        <p:spPr>
          <a:xfrm flipH="1">
            <a:off x="3895818" y="392777"/>
            <a:ext cx="2598935" cy="1344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Table 100">
            <a:extLst>
              <a:ext uri="{FF2B5EF4-FFF2-40B4-BE49-F238E27FC236}">
                <a16:creationId xmlns:a16="http://schemas.microsoft.com/office/drawing/2014/main" id="{0819FCBF-696C-4F5A-9D14-535319C6F8C8}"/>
              </a:ext>
            </a:extLst>
          </p:cNvPr>
          <p:cNvGraphicFramePr>
            <a:graphicFrameLocks noGrp="1"/>
          </p:cNvGraphicFramePr>
          <p:nvPr/>
        </p:nvGraphicFramePr>
        <p:xfrm>
          <a:off x="194370" y="159976"/>
          <a:ext cx="4800600" cy="371983"/>
        </p:xfrm>
        <a:graphic>
          <a:graphicData uri="http://schemas.openxmlformats.org/drawingml/2006/table">
            <a:tbl>
              <a:tblPr firstRow="1" firstCol="1" bandRow="1"/>
              <a:tblGrid>
                <a:gridCol w="342900">
                  <a:extLst>
                    <a:ext uri="{9D8B030D-6E8A-4147-A177-3AD203B41FA5}">
                      <a16:colId xmlns:a16="http://schemas.microsoft.com/office/drawing/2014/main" val="4189289"/>
                    </a:ext>
                  </a:extLst>
                </a:gridCol>
                <a:gridCol w="342900">
                  <a:extLst>
                    <a:ext uri="{9D8B030D-6E8A-4147-A177-3AD203B41FA5}">
                      <a16:colId xmlns:a16="http://schemas.microsoft.com/office/drawing/2014/main" val="3803189538"/>
                    </a:ext>
                  </a:extLst>
                </a:gridCol>
                <a:gridCol w="342900">
                  <a:extLst>
                    <a:ext uri="{9D8B030D-6E8A-4147-A177-3AD203B41FA5}">
                      <a16:colId xmlns:a16="http://schemas.microsoft.com/office/drawing/2014/main" val="165655585"/>
                    </a:ext>
                  </a:extLst>
                </a:gridCol>
                <a:gridCol w="342900">
                  <a:extLst>
                    <a:ext uri="{9D8B030D-6E8A-4147-A177-3AD203B41FA5}">
                      <a16:colId xmlns:a16="http://schemas.microsoft.com/office/drawing/2014/main" val="2333995944"/>
                    </a:ext>
                  </a:extLst>
                </a:gridCol>
                <a:gridCol w="342900">
                  <a:extLst>
                    <a:ext uri="{9D8B030D-6E8A-4147-A177-3AD203B41FA5}">
                      <a16:colId xmlns:a16="http://schemas.microsoft.com/office/drawing/2014/main" val="4205837725"/>
                    </a:ext>
                  </a:extLst>
                </a:gridCol>
                <a:gridCol w="342900">
                  <a:extLst>
                    <a:ext uri="{9D8B030D-6E8A-4147-A177-3AD203B41FA5}">
                      <a16:colId xmlns:a16="http://schemas.microsoft.com/office/drawing/2014/main" val="2339406801"/>
                    </a:ext>
                  </a:extLst>
                </a:gridCol>
                <a:gridCol w="342900">
                  <a:extLst>
                    <a:ext uri="{9D8B030D-6E8A-4147-A177-3AD203B41FA5}">
                      <a16:colId xmlns:a16="http://schemas.microsoft.com/office/drawing/2014/main" val="92849229"/>
                    </a:ext>
                  </a:extLst>
                </a:gridCol>
                <a:gridCol w="342900">
                  <a:extLst>
                    <a:ext uri="{9D8B030D-6E8A-4147-A177-3AD203B41FA5}">
                      <a16:colId xmlns:a16="http://schemas.microsoft.com/office/drawing/2014/main" val="949100119"/>
                    </a:ext>
                  </a:extLst>
                </a:gridCol>
                <a:gridCol w="342900">
                  <a:extLst>
                    <a:ext uri="{9D8B030D-6E8A-4147-A177-3AD203B41FA5}">
                      <a16:colId xmlns:a16="http://schemas.microsoft.com/office/drawing/2014/main" val="404923293"/>
                    </a:ext>
                  </a:extLst>
                </a:gridCol>
                <a:gridCol w="342900">
                  <a:extLst>
                    <a:ext uri="{9D8B030D-6E8A-4147-A177-3AD203B41FA5}">
                      <a16:colId xmlns:a16="http://schemas.microsoft.com/office/drawing/2014/main" val="2000618980"/>
                    </a:ext>
                  </a:extLst>
                </a:gridCol>
                <a:gridCol w="342900">
                  <a:extLst>
                    <a:ext uri="{9D8B030D-6E8A-4147-A177-3AD203B41FA5}">
                      <a16:colId xmlns:a16="http://schemas.microsoft.com/office/drawing/2014/main" val="1533731924"/>
                    </a:ext>
                  </a:extLst>
                </a:gridCol>
                <a:gridCol w="342900">
                  <a:extLst>
                    <a:ext uri="{9D8B030D-6E8A-4147-A177-3AD203B41FA5}">
                      <a16:colId xmlns:a16="http://schemas.microsoft.com/office/drawing/2014/main" val="1375478257"/>
                    </a:ext>
                  </a:extLst>
                </a:gridCol>
                <a:gridCol w="342900">
                  <a:extLst>
                    <a:ext uri="{9D8B030D-6E8A-4147-A177-3AD203B41FA5}">
                      <a16:colId xmlns:a16="http://schemas.microsoft.com/office/drawing/2014/main" val="3959040780"/>
                    </a:ext>
                  </a:extLst>
                </a:gridCol>
                <a:gridCol w="342900">
                  <a:extLst>
                    <a:ext uri="{9D8B030D-6E8A-4147-A177-3AD203B41FA5}">
                      <a16:colId xmlns:a16="http://schemas.microsoft.com/office/drawing/2014/main" val="3263376677"/>
                    </a:ext>
                  </a:extLst>
                </a:gridCol>
              </a:tblGrid>
              <a:tr h="61119">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101926754"/>
                  </a:ext>
                </a:extLst>
              </a:tr>
              <a:tr h="190500">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5106"/>
                  </a:ext>
                </a:extLst>
              </a:tr>
            </a:tbl>
          </a:graphicData>
        </a:graphic>
      </p:graphicFrame>
      <p:sp>
        <p:nvSpPr>
          <p:cNvPr id="102" name="Rectangle 101">
            <a:extLst>
              <a:ext uri="{FF2B5EF4-FFF2-40B4-BE49-F238E27FC236}">
                <a16:creationId xmlns:a16="http://schemas.microsoft.com/office/drawing/2014/main" id="{924DCE73-FDD3-42AB-A0B7-BF891534B1CC}"/>
              </a:ext>
            </a:extLst>
          </p:cNvPr>
          <p:cNvSpPr/>
          <p:nvPr/>
        </p:nvSpPr>
        <p:spPr>
          <a:xfrm>
            <a:off x="400579" y="2897003"/>
            <a:ext cx="1149805"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bananas*</a:t>
            </a:r>
          </a:p>
        </p:txBody>
      </p:sp>
      <p:sp>
        <p:nvSpPr>
          <p:cNvPr id="106" name="Rectangle 105">
            <a:extLst>
              <a:ext uri="{FF2B5EF4-FFF2-40B4-BE49-F238E27FC236}">
                <a16:creationId xmlns:a16="http://schemas.microsoft.com/office/drawing/2014/main" id="{99DC7FEC-0D6F-48A8-91A9-9802BA00D3D4}"/>
              </a:ext>
            </a:extLst>
          </p:cNvPr>
          <p:cNvSpPr/>
          <p:nvPr/>
        </p:nvSpPr>
        <p:spPr>
          <a:xfrm>
            <a:off x="2501796" y="4836618"/>
            <a:ext cx="1638240" cy="30519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mabananas</a:t>
            </a:r>
            <a:r>
              <a:rPr lang="es-ES" dirty="0">
                <a:solidFill>
                  <a:schemeClr val="tx1"/>
                </a:solidFill>
              </a:rPr>
              <a:t>*</a:t>
            </a:r>
          </a:p>
        </p:txBody>
      </p:sp>
      <p:sp>
        <p:nvSpPr>
          <p:cNvPr id="112" name="Rectangle 111">
            <a:extLst>
              <a:ext uri="{FF2B5EF4-FFF2-40B4-BE49-F238E27FC236}">
                <a16:creationId xmlns:a16="http://schemas.microsoft.com/office/drawing/2014/main" id="{1F657F3C-918A-4061-878F-36B509BBAB3F}"/>
              </a:ext>
            </a:extLst>
          </p:cNvPr>
          <p:cNvSpPr/>
          <p:nvPr/>
        </p:nvSpPr>
        <p:spPr>
          <a:xfrm>
            <a:off x="4572000" y="4800600"/>
            <a:ext cx="1149805"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nas</a:t>
            </a:r>
            <a:r>
              <a:rPr lang="es-ES" dirty="0">
                <a:solidFill>
                  <a:schemeClr val="tx1"/>
                </a:solidFill>
              </a:rPr>
              <a:t>*</a:t>
            </a:r>
          </a:p>
        </p:txBody>
      </p:sp>
      <p:sp>
        <p:nvSpPr>
          <p:cNvPr id="114" name="Rectangle 113">
            <a:extLst>
              <a:ext uri="{FF2B5EF4-FFF2-40B4-BE49-F238E27FC236}">
                <a16:creationId xmlns:a16="http://schemas.microsoft.com/office/drawing/2014/main" id="{25BDBF9F-BC25-4163-98DA-870CD7BB628D}"/>
              </a:ext>
            </a:extLst>
          </p:cNvPr>
          <p:cNvSpPr/>
          <p:nvPr/>
        </p:nvSpPr>
        <p:spPr>
          <a:xfrm>
            <a:off x="6326045" y="4800600"/>
            <a:ext cx="794616"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s*</a:t>
            </a:r>
          </a:p>
        </p:txBody>
      </p:sp>
      <p:sp>
        <p:nvSpPr>
          <p:cNvPr id="119" name="Oval 118">
            <a:extLst>
              <a:ext uri="{FF2B5EF4-FFF2-40B4-BE49-F238E27FC236}">
                <a16:creationId xmlns:a16="http://schemas.microsoft.com/office/drawing/2014/main" id="{90B99199-3D63-429F-9C75-0177D5F9C280}"/>
              </a:ext>
            </a:extLst>
          </p:cNvPr>
          <p:cNvSpPr/>
          <p:nvPr/>
        </p:nvSpPr>
        <p:spPr>
          <a:xfrm>
            <a:off x="3895818" y="2950674"/>
            <a:ext cx="947219" cy="352521"/>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na</a:t>
            </a:r>
            <a:endParaRPr lang="es-ES" dirty="0">
              <a:solidFill>
                <a:schemeClr val="tx1"/>
              </a:solidFill>
            </a:endParaRPr>
          </a:p>
        </p:txBody>
      </p:sp>
      <p:sp>
        <p:nvSpPr>
          <p:cNvPr id="121" name="Rectangle 120">
            <a:extLst>
              <a:ext uri="{FF2B5EF4-FFF2-40B4-BE49-F238E27FC236}">
                <a16:creationId xmlns:a16="http://schemas.microsoft.com/office/drawing/2014/main" id="{92E2E774-2E02-4D91-A3C6-2FCA073C0C79}"/>
              </a:ext>
            </a:extLst>
          </p:cNvPr>
          <p:cNvSpPr/>
          <p:nvPr/>
        </p:nvSpPr>
        <p:spPr>
          <a:xfrm>
            <a:off x="1950589" y="2939566"/>
            <a:ext cx="1638240" cy="30519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mabananas</a:t>
            </a:r>
            <a:r>
              <a:rPr lang="es-ES" dirty="0">
                <a:solidFill>
                  <a:schemeClr val="tx1"/>
                </a:solidFill>
              </a:rPr>
              <a:t>*</a:t>
            </a:r>
          </a:p>
        </p:txBody>
      </p:sp>
      <p:sp>
        <p:nvSpPr>
          <p:cNvPr id="123" name="Rectangle 122">
            <a:extLst>
              <a:ext uri="{FF2B5EF4-FFF2-40B4-BE49-F238E27FC236}">
                <a16:creationId xmlns:a16="http://schemas.microsoft.com/office/drawing/2014/main" id="{810D1A68-5587-4A3C-92E2-B7909C7C01E1}"/>
              </a:ext>
            </a:extLst>
          </p:cNvPr>
          <p:cNvSpPr/>
          <p:nvPr/>
        </p:nvSpPr>
        <p:spPr>
          <a:xfrm>
            <a:off x="5517376" y="2950674"/>
            <a:ext cx="794616"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s*</a:t>
            </a:r>
          </a:p>
        </p:txBody>
      </p:sp>
      <p:cxnSp>
        <p:nvCxnSpPr>
          <p:cNvPr id="39" name="Straight Arrow Connector 38">
            <a:extLst>
              <a:ext uri="{FF2B5EF4-FFF2-40B4-BE49-F238E27FC236}">
                <a16:creationId xmlns:a16="http://schemas.microsoft.com/office/drawing/2014/main" id="{39718252-CB5F-4C31-ADAE-AE444769386E}"/>
              </a:ext>
            </a:extLst>
          </p:cNvPr>
          <p:cNvCxnSpPr>
            <a:cxnSpLocks/>
            <a:stCxn id="98" idx="4"/>
            <a:endCxn id="119" idx="0"/>
          </p:cNvCxnSpPr>
          <p:nvPr/>
        </p:nvCxnSpPr>
        <p:spPr>
          <a:xfrm>
            <a:off x="3895818" y="2118523"/>
            <a:ext cx="473610" cy="83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41BCF42-AEAC-47B4-B2B5-3F03F66B361A}"/>
              </a:ext>
            </a:extLst>
          </p:cNvPr>
          <p:cNvCxnSpPr>
            <a:cxnSpLocks/>
            <a:stCxn id="98" idx="4"/>
            <a:endCxn id="121" idx="0"/>
          </p:cNvCxnSpPr>
          <p:nvPr/>
        </p:nvCxnSpPr>
        <p:spPr>
          <a:xfrm flipH="1">
            <a:off x="2769709" y="2118523"/>
            <a:ext cx="1126109" cy="821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4F7FEF6-A114-4F92-9A7A-6CB252DB00A4}"/>
              </a:ext>
            </a:extLst>
          </p:cNvPr>
          <p:cNvCxnSpPr>
            <a:cxnSpLocks/>
            <a:stCxn id="98" idx="4"/>
            <a:endCxn id="123" idx="0"/>
          </p:cNvCxnSpPr>
          <p:nvPr/>
        </p:nvCxnSpPr>
        <p:spPr>
          <a:xfrm>
            <a:off x="3895818" y="2118523"/>
            <a:ext cx="2018866" cy="83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00573ED-06D5-412C-9233-6D26DB006E96}"/>
              </a:ext>
            </a:extLst>
          </p:cNvPr>
          <p:cNvCxnSpPr>
            <a:cxnSpLocks/>
            <a:stCxn id="119" idx="4"/>
            <a:endCxn id="106" idx="0"/>
          </p:cNvCxnSpPr>
          <p:nvPr/>
        </p:nvCxnSpPr>
        <p:spPr>
          <a:xfrm flipH="1">
            <a:off x="3320916" y="3303195"/>
            <a:ext cx="1048512" cy="1533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672273E-7924-4913-9358-5D65A978A0F2}"/>
              </a:ext>
            </a:extLst>
          </p:cNvPr>
          <p:cNvCxnSpPr>
            <a:cxnSpLocks/>
            <a:stCxn id="119" idx="4"/>
            <a:endCxn id="114" idx="0"/>
          </p:cNvCxnSpPr>
          <p:nvPr/>
        </p:nvCxnSpPr>
        <p:spPr>
          <a:xfrm>
            <a:off x="4369428" y="3303195"/>
            <a:ext cx="2353925" cy="1497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426919B-1F00-47EA-996E-060FA08FEF9E}"/>
              </a:ext>
            </a:extLst>
          </p:cNvPr>
          <p:cNvCxnSpPr>
            <a:cxnSpLocks/>
            <a:stCxn id="119" idx="4"/>
            <a:endCxn id="112" idx="0"/>
          </p:cNvCxnSpPr>
          <p:nvPr/>
        </p:nvCxnSpPr>
        <p:spPr>
          <a:xfrm>
            <a:off x="4369428" y="3303195"/>
            <a:ext cx="777475" cy="1497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0A1E717-B8F7-4886-916A-47C5DE40FFE4}"/>
              </a:ext>
            </a:extLst>
          </p:cNvPr>
          <p:cNvSpPr txBox="1"/>
          <p:nvPr/>
        </p:nvSpPr>
        <p:spPr>
          <a:xfrm>
            <a:off x="6915257" y="5141815"/>
            <a:ext cx="588172" cy="276999"/>
          </a:xfrm>
          <a:prstGeom prst="rect">
            <a:avLst/>
          </a:prstGeom>
          <a:noFill/>
        </p:spPr>
        <p:txBody>
          <a:bodyPr wrap="square" rtlCol="0">
            <a:spAutoFit/>
          </a:bodyPr>
          <a:lstStyle/>
          <a:p>
            <a:r>
              <a:rPr lang="es-ES" sz="1200" dirty="0"/>
              <a:t>12,12</a:t>
            </a:r>
          </a:p>
        </p:txBody>
      </p:sp>
      <p:sp>
        <p:nvSpPr>
          <p:cNvPr id="55" name="TextBox 54">
            <a:extLst>
              <a:ext uri="{FF2B5EF4-FFF2-40B4-BE49-F238E27FC236}">
                <a16:creationId xmlns:a16="http://schemas.microsoft.com/office/drawing/2014/main" id="{C43CBD8C-5E14-4678-A339-F310D2715B88}"/>
              </a:ext>
            </a:extLst>
          </p:cNvPr>
          <p:cNvSpPr txBox="1"/>
          <p:nvPr/>
        </p:nvSpPr>
        <p:spPr>
          <a:xfrm>
            <a:off x="6153276" y="3325967"/>
            <a:ext cx="588172" cy="276999"/>
          </a:xfrm>
          <a:prstGeom prst="rect">
            <a:avLst/>
          </a:prstGeom>
          <a:noFill/>
        </p:spPr>
        <p:txBody>
          <a:bodyPr wrap="square" rtlCol="0">
            <a:spAutoFit/>
          </a:bodyPr>
          <a:lstStyle/>
          <a:p>
            <a:r>
              <a:rPr lang="es-ES" sz="1200" dirty="0"/>
              <a:t>12,12</a:t>
            </a:r>
          </a:p>
        </p:txBody>
      </p:sp>
      <p:sp>
        <p:nvSpPr>
          <p:cNvPr id="56" name="TextBox 55">
            <a:extLst>
              <a:ext uri="{FF2B5EF4-FFF2-40B4-BE49-F238E27FC236}">
                <a16:creationId xmlns:a16="http://schemas.microsoft.com/office/drawing/2014/main" id="{9239D58A-D340-4B37-88E8-BE2764519E3E}"/>
              </a:ext>
            </a:extLst>
          </p:cNvPr>
          <p:cNvSpPr txBox="1"/>
          <p:nvPr/>
        </p:nvSpPr>
        <p:spPr>
          <a:xfrm>
            <a:off x="5167080" y="5141815"/>
            <a:ext cx="588172" cy="276999"/>
          </a:xfrm>
          <a:prstGeom prst="rect">
            <a:avLst/>
          </a:prstGeom>
          <a:noFill/>
        </p:spPr>
        <p:txBody>
          <a:bodyPr wrap="square" rtlCol="0">
            <a:spAutoFit/>
          </a:bodyPr>
          <a:lstStyle/>
          <a:p>
            <a:r>
              <a:rPr lang="es-ES" sz="1200" dirty="0"/>
              <a:t>10,12</a:t>
            </a:r>
          </a:p>
        </p:txBody>
      </p:sp>
      <p:sp>
        <p:nvSpPr>
          <p:cNvPr id="57" name="TextBox 56">
            <a:extLst>
              <a:ext uri="{FF2B5EF4-FFF2-40B4-BE49-F238E27FC236}">
                <a16:creationId xmlns:a16="http://schemas.microsoft.com/office/drawing/2014/main" id="{46E13315-64F7-4072-A767-E25E036D9DCA}"/>
              </a:ext>
            </a:extLst>
          </p:cNvPr>
          <p:cNvSpPr txBox="1"/>
          <p:nvPr/>
        </p:nvSpPr>
        <p:spPr>
          <a:xfrm>
            <a:off x="3544451" y="5141815"/>
            <a:ext cx="588172" cy="276999"/>
          </a:xfrm>
          <a:prstGeom prst="rect">
            <a:avLst/>
          </a:prstGeom>
          <a:noFill/>
        </p:spPr>
        <p:txBody>
          <a:bodyPr wrap="square" rtlCol="0">
            <a:spAutoFit/>
          </a:bodyPr>
          <a:lstStyle/>
          <a:p>
            <a:r>
              <a:rPr lang="es-ES" sz="1200" dirty="0"/>
              <a:t>4,12</a:t>
            </a:r>
          </a:p>
        </p:txBody>
      </p:sp>
      <p:sp>
        <p:nvSpPr>
          <p:cNvPr id="58" name="TextBox 57">
            <a:extLst>
              <a:ext uri="{FF2B5EF4-FFF2-40B4-BE49-F238E27FC236}">
                <a16:creationId xmlns:a16="http://schemas.microsoft.com/office/drawing/2014/main" id="{9B93C47E-89C6-4DC2-BEAD-39913A2ACECD}"/>
              </a:ext>
            </a:extLst>
          </p:cNvPr>
          <p:cNvSpPr txBox="1"/>
          <p:nvPr/>
        </p:nvSpPr>
        <p:spPr>
          <a:xfrm>
            <a:off x="4700884" y="3291889"/>
            <a:ext cx="588172" cy="276999"/>
          </a:xfrm>
          <a:prstGeom prst="rect">
            <a:avLst/>
          </a:prstGeom>
          <a:noFill/>
        </p:spPr>
        <p:txBody>
          <a:bodyPr wrap="square" rtlCol="0">
            <a:spAutoFit/>
          </a:bodyPr>
          <a:lstStyle/>
          <a:p>
            <a:r>
              <a:rPr lang="es-ES" sz="1200" dirty="0"/>
              <a:t>2,3</a:t>
            </a:r>
          </a:p>
        </p:txBody>
      </p:sp>
      <p:sp>
        <p:nvSpPr>
          <p:cNvPr id="59" name="TextBox 58">
            <a:extLst>
              <a:ext uri="{FF2B5EF4-FFF2-40B4-BE49-F238E27FC236}">
                <a16:creationId xmlns:a16="http://schemas.microsoft.com/office/drawing/2014/main" id="{10A4A496-4742-4579-9B4C-34594B1D7091}"/>
              </a:ext>
            </a:extLst>
          </p:cNvPr>
          <p:cNvSpPr txBox="1"/>
          <p:nvPr/>
        </p:nvSpPr>
        <p:spPr>
          <a:xfrm>
            <a:off x="3127549" y="3303195"/>
            <a:ext cx="588172" cy="276999"/>
          </a:xfrm>
          <a:prstGeom prst="rect">
            <a:avLst/>
          </a:prstGeom>
          <a:noFill/>
        </p:spPr>
        <p:txBody>
          <a:bodyPr wrap="square" rtlCol="0">
            <a:spAutoFit/>
          </a:bodyPr>
          <a:lstStyle/>
          <a:p>
            <a:r>
              <a:rPr lang="es-ES" sz="1200" dirty="0"/>
              <a:t>4,12</a:t>
            </a:r>
          </a:p>
        </p:txBody>
      </p:sp>
      <p:sp>
        <p:nvSpPr>
          <p:cNvPr id="60" name="TextBox 59">
            <a:extLst>
              <a:ext uri="{FF2B5EF4-FFF2-40B4-BE49-F238E27FC236}">
                <a16:creationId xmlns:a16="http://schemas.microsoft.com/office/drawing/2014/main" id="{4A8C270F-CF9A-4B48-AE20-5D5A1C828B5B}"/>
              </a:ext>
            </a:extLst>
          </p:cNvPr>
          <p:cNvSpPr txBox="1"/>
          <p:nvPr/>
        </p:nvSpPr>
        <p:spPr>
          <a:xfrm>
            <a:off x="1105080" y="3258195"/>
            <a:ext cx="588172" cy="276999"/>
          </a:xfrm>
          <a:prstGeom prst="rect">
            <a:avLst/>
          </a:prstGeom>
          <a:noFill/>
        </p:spPr>
        <p:txBody>
          <a:bodyPr wrap="square" rtlCol="0">
            <a:spAutoFit/>
          </a:bodyPr>
          <a:lstStyle/>
          <a:p>
            <a:r>
              <a:rPr lang="es-ES" sz="1200" dirty="0"/>
              <a:t>6,12</a:t>
            </a:r>
          </a:p>
        </p:txBody>
      </p:sp>
      <p:sp>
        <p:nvSpPr>
          <p:cNvPr id="61" name="TextBox 60">
            <a:extLst>
              <a:ext uri="{FF2B5EF4-FFF2-40B4-BE49-F238E27FC236}">
                <a16:creationId xmlns:a16="http://schemas.microsoft.com/office/drawing/2014/main" id="{9A295E12-29A2-442F-8111-0C47BE6473F7}"/>
              </a:ext>
            </a:extLst>
          </p:cNvPr>
          <p:cNvSpPr txBox="1"/>
          <p:nvPr/>
        </p:nvSpPr>
        <p:spPr>
          <a:xfrm>
            <a:off x="4406798" y="2017041"/>
            <a:ext cx="588172" cy="276999"/>
          </a:xfrm>
          <a:prstGeom prst="rect">
            <a:avLst/>
          </a:prstGeom>
          <a:noFill/>
        </p:spPr>
        <p:txBody>
          <a:bodyPr wrap="square" rtlCol="0">
            <a:spAutoFit/>
          </a:bodyPr>
          <a:lstStyle/>
          <a:p>
            <a:r>
              <a:rPr lang="es-ES" sz="1200" dirty="0"/>
              <a:t>1,1</a:t>
            </a:r>
          </a:p>
        </p:txBody>
      </p:sp>
    </p:spTree>
    <p:extLst>
      <p:ext uri="{BB962C8B-B14F-4D97-AF65-F5344CB8AC3E}">
        <p14:creationId xmlns:p14="http://schemas.microsoft.com/office/powerpoint/2010/main" val="679726055"/>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E1D99F4-A74A-427D-8CDA-A8708E5DE72F}"/>
              </a:ext>
            </a:extLst>
          </p:cNvPr>
          <p:cNvSpPr/>
          <p:nvPr/>
        </p:nvSpPr>
        <p:spPr>
          <a:xfrm>
            <a:off x="6304253" y="1177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8" name="Oval 97">
            <a:extLst>
              <a:ext uri="{FF2B5EF4-FFF2-40B4-BE49-F238E27FC236}">
                <a16:creationId xmlns:a16="http://schemas.microsoft.com/office/drawing/2014/main" id="{75F1FEB4-853B-4DB0-A169-8FB8002F0F27}"/>
              </a:ext>
            </a:extLst>
          </p:cNvPr>
          <p:cNvSpPr/>
          <p:nvPr/>
        </p:nvSpPr>
        <p:spPr>
          <a:xfrm flipH="1">
            <a:off x="3320916" y="1737523"/>
            <a:ext cx="1149804"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a:t>
            </a:r>
          </a:p>
        </p:txBody>
      </p:sp>
      <p:cxnSp>
        <p:nvCxnSpPr>
          <p:cNvPr id="97" name="Straight Arrow Connector 96">
            <a:extLst>
              <a:ext uri="{FF2B5EF4-FFF2-40B4-BE49-F238E27FC236}">
                <a16:creationId xmlns:a16="http://schemas.microsoft.com/office/drawing/2014/main" id="{DFE180A0-A04E-4E48-87B6-68DBA538E105}"/>
              </a:ext>
            </a:extLst>
          </p:cNvPr>
          <p:cNvCxnSpPr>
            <a:cxnSpLocks/>
            <a:stCxn id="98" idx="4"/>
            <a:endCxn id="102" idx="0"/>
          </p:cNvCxnSpPr>
          <p:nvPr/>
        </p:nvCxnSpPr>
        <p:spPr>
          <a:xfrm flipH="1">
            <a:off x="975482" y="2118523"/>
            <a:ext cx="2920336" cy="77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1380DB-4A97-4BDF-BF7B-76A40FF9F3A1}"/>
              </a:ext>
            </a:extLst>
          </p:cNvPr>
          <p:cNvCxnSpPr>
            <a:cxnSpLocks/>
            <a:endCxn id="98" idx="0"/>
          </p:cNvCxnSpPr>
          <p:nvPr/>
        </p:nvCxnSpPr>
        <p:spPr>
          <a:xfrm flipH="1">
            <a:off x="3895818" y="457200"/>
            <a:ext cx="2581182" cy="1280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Table 100">
            <a:extLst>
              <a:ext uri="{FF2B5EF4-FFF2-40B4-BE49-F238E27FC236}">
                <a16:creationId xmlns:a16="http://schemas.microsoft.com/office/drawing/2014/main" id="{0819FCBF-696C-4F5A-9D14-535319C6F8C8}"/>
              </a:ext>
            </a:extLst>
          </p:cNvPr>
          <p:cNvGraphicFramePr>
            <a:graphicFrameLocks noGrp="1"/>
          </p:cNvGraphicFramePr>
          <p:nvPr/>
        </p:nvGraphicFramePr>
        <p:xfrm>
          <a:off x="-6464644" y="2452986"/>
          <a:ext cx="4800600" cy="371983"/>
        </p:xfrm>
        <a:graphic>
          <a:graphicData uri="http://schemas.openxmlformats.org/drawingml/2006/table">
            <a:tbl>
              <a:tblPr firstRow="1" firstCol="1" bandRow="1"/>
              <a:tblGrid>
                <a:gridCol w="342900">
                  <a:extLst>
                    <a:ext uri="{9D8B030D-6E8A-4147-A177-3AD203B41FA5}">
                      <a16:colId xmlns:a16="http://schemas.microsoft.com/office/drawing/2014/main" val="4189289"/>
                    </a:ext>
                  </a:extLst>
                </a:gridCol>
                <a:gridCol w="342900">
                  <a:extLst>
                    <a:ext uri="{9D8B030D-6E8A-4147-A177-3AD203B41FA5}">
                      <a16:colId xmlns:a16="http://schemas.microsoft.com/office/drawing/2014/main" val="3803189538"/>
                    </a:ext>
                  </a:extLst>
                </a:gridCol>
                <a:gridCol w="342900">
                  <a:extLst>
                    <a:ext uri="{9D8B030D-6E8A-4147-A177-3AD203B41FA5}">
                      <a16:colId xmlns:a16="http://schemas.microsoft.com/office/drawing/2014/main" val="165655585"/>
                    </a:ext>
                  </a:extLst>
                </a:gridCol>
                <a:gridCol w="342900">
                  <a:extLst>
                    <a:ext uri="{9D8B030D-6E8A-4147-A177-3AD203B41FA5}">
                      <a16:colId xmlns:a16="http://schemas.microsoft.com/office/drawing/2014/main" val="2333995944"/>
                    </a:ext>
                  </a:extLst>
                </a:gridCol>
                <a:gridCol w="342900">
                  <a:extLst>
                    <a:ext uri="{9D8B030D-6E8A-4147-A177-3AD203B41FA5}">
                      <a16:colId xmlns:a16="http://schemas.microsoft.com/office/drawing/2014/main" val="4205837725"/>
                    </a:ext>
                  </a:extLst>
                </a:gridCol>
                <a:gridCol w="342900">
                  <a:extLst>
                    <a:ext uri="{9D8B030D-6E8A-4147-A177-3AD203B41FA5}">
                      <a16:colId xmlns:a16="http://schemas.microsoft.com/office/drawing/2014/main" val="2339406801"/>
                    </a:ext>
                  </a:extLst>
                </a:gridCol>
                <a:gridCol w="342900">
                  <a:extLst>
                    <a:ext uri="{9D8B030D-6E8A-4147-A177-3AD203B41FA5}">
                      <a16:colId xmlns:a16="http://schemas.microsoft.com/office/drawing/2014/main" val="92849229"/>
                    </a:ext>
                  </a:extLst>
                </a:gridCol>
                <a:gridCol w="342900">
                  <a:extLst>
                    <a:ext uri="{9D8B030D-6E8A-4147-A177-3AD203B41FA5}">
                      <a16:colId xmlns:a16="http://schemas.microsoft.com/office/drawing/2014/main" val="949100119"/>
                    </a:ext>
                  </a:extLst>
                </a:gridCol>
                <a:gridCol w="342900">
                  <a:extLst>
                    <a:ext uri="{9D8B030D-6E8A-4147-A177-3AD203B41FA5}">
                      <a16:colId xmlns:a16="http://schemas.microsoft.com/office/drawing/2014/main" val="404923293"/>
                    </a:ext>
                  </a:extLst>
                </a:gridCol>
                <a:gridCol w="342900">
                  <a:extLst>
                    <a:ext uri="{9D8B030D-6E8A-4147-A177-3AD203B41FA5}">
                      <a16:colId xmlns:a16="http://schemas.microsoft.com/office/drawing/2014/main" val="2000618980"/>
                    </a:ext>
                  </a:extLst>
                </a:gridCol>
                <a:gridCol w="342900">
                  <a:extLst>
                    <a:ext uri="{9D8B030D-6E8A-4147-A177-3AD203B41FA5}">
                      <a16:colId xmlns:a16="http://schemas.microsoft.com/office/drawing/2014/main" val="1533731924"/>
                    </a:ext>
                  </a:extLst>
                </a:gridCol>
                <a:gridCol w="342900">
                  <a:extLst>
                    <a:ext uri="{9D8B030D-6E8A-4147-A177-3AD203B41FA5}">
                      <a16:colId xmlns:a16="http://schemas.microsoft.com/office/drawing/2014/main" val="1375478257"/>
                    </a:ext>
                  </a:extLst>
                </a:gridCol>
                <a:gridCol w="342900">
                  <a:extLst>
                    <a:ext uri="{9D8B030D-6E8A-4147-A177-3AD203B41FA5}">
                      <a16:colId xmlns:a16="http://schemas.microsoft.com/office/drawing/2014/main" val="3959040780"/>
                    </a:ext>
                  </a:extLst>
                </a:gridCol>
                <a:gridCol w="342900">
                  <a:extLst>
                    <a:ext uri="{9D8B030D-6E8A-4147-A177-3AD203B41FA5}">
                      <a16:colId xmlns:a16="http://schemas.microsoft.com/office/drawing/2014/main" val="3263376677"/>
                    </a:ext>
                  </a:extLst>
                </a:gridCol>
              </a:tblGrid>
              <a:tr h="61119">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101926754"/>
                  </a:ext>
                </a:extLst>
              </a:tr>
              <a:tr h="190500">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5106"/>
                  </a:ext>
                </a:extLst>
              </a:tr>
            </a:tbl>
          </a:graphicData>
        </a:graphic>
      </p:graphicFrame>
      <p:sp>
        <p:nvSpPr>
          <p:cNvPr id="102" name="Rectangle 101">
            <a:extLst>
              <a:ext uri="{FF2B5EF4-FFF2-40B4-BE49-F238E27FC236}">
                <a16:creationId xmlns:a16="http://schemas.microsoft.com/office/drawing/2014/main" id="{924DCE73-FDD3-42AB-A0B7-BF891534B1CC}"/>
              </a:ext>
            </a:extLst>
          </p:cNvPr>
          <p:cNvSpPr/>
          <p:nvPr/>
        </p:nvSpPr>
        <p:spPr>
          <a:xfrm>
            <a:off x="400579" y="2897003"/>
            <a:ext cx="1149805"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bananas*</a:t>
            </a:r>
          </a:p>
        </p:txBody>
      </p:sp>
      <p:sp>
        <p:nvSpPr>
          <p:cNvPr id="106" name="Rectangle 105">
            <a:extLst>
              <a:ext uri="{FF2B5EF4-FFF2-40B4-BE49-F238E27FC236}">
                <a16:creationId xmlns:a16="http://schemas.microsoft.com/office/drawing/2014/main" id="{99DC7FEC-0D6F-48A8-91A9-9802BA00D3D4}"/>
              </a:ext>
            </a:extLst>
          </p:cNvPr>
          <p:cNvSpPr/>
          <p:nvPr/>
        </p:nvSpPr>
        <p:spPr>
          <a:xfrm>
            <a:off x="2501796" y="4836618"/>
            <a:ext cx="1638240" cy="30519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mabananas</a:t>
            </a:r>
            <a:r>
              <a:rPr lang="es-ES" dirty="0">
                <a:solidFill>
                  <a:schemeClr val="tx1"/>
                </a:solidFill>
              </a:rPr>
              <a:t>*</a:t>
            </a:r>
          </a:p>
        </p:txBody>
      </p:sp>
      <p:sp>
        <p:nvSpPr>
          <p:cNvPr id="112" name="Rectangle 111">
            <a:extLst>
              <a:ext uri="{FF2B5EF4-FFF2-40B4-BE49-F238E27FC236}">
                <a16:creationId xmlns:a16="http://schemas.microsoft.com/office/drawing/2014/main" id="{1F657F3C-918A-4061-878F-36B509BBAB3F}"/>
              </a:ext>
            </a:extLst>
          </p:cNvPr>
          <p:cNvSpPr/>
          <p:nvPr/>
        </p:nvSpPr>
        <p:spPr>
          <a:xfrm>
            <a:off x="4572000" y="4800600"/>
            <a:ext cx="1149805"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nas</a:t>
            </a:r>
            <a:r>
              <a:rPr lang="es-ES" dirty="0">
                <a:solidFill>
                  <a:schemeClr val="tx1"/>
                </a:solidFill>
              </a:rPr>
              <a:t>*</a:t>
            </a:r>
          </a:p>
        </p:txBody>
      </p:sp>
      <p:sp>
        <p:nvSpPr>
          <p:cNvPr id="114" name="Rectangle 113">
            <a:extLst>
              <a:ext uri="{FF2B5EF4-FFF2-40B4-BE49-F238E27FC236}">
                <a16:creationId xmlns:a16="http://schemas.microsoft.com/office/drawing/2014/main" id="{25BDBF9F-BC25-4163-98DA-870CD7BB628D}"/>
              </a:ext>
            </a:extLst>
          </p:cNvPr>
          <p:cNvSpPr/>
          <p:nvPr/>
        </p:nvSpPr>
        <p:spPr>
          <a:xfrm>
            <a:off x="6326045" y="4800600"/>
            <a:ext cx="794616"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s*</a:t>
            </a:r>
          </a:p>
        </p:txBody>
      </p:sp>
      <p:sp>
        <p:nvSpPr>
          <p:cNvPr id="119" name="Oval 118">
            <a:extLst>
              <a:ext uri="{FF2B5EF4-FFF2-40B4-BE49-F238E27FC236}">
                <a16:creationId xmlns:a16="http://schemas.microsoft.com/office/drawing/2014/main" id="{90B99199-3D63-429F-9C75-0177D5F9C280}"/>
              </a:ext>
            </a:extLst>
          </p:cNvPr>
          <p:cNvSpPr/>
          <p:nvPr/>
        </p:nvSpPr>
        <p:spPr>
          <a:xfrm>
            <a:off x="3895818" y="2950674"/>
            <a:ext cx="947219" cy="352521"/>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na</a:t>
            </a:r>
            <a:endParaRPr lang="es-ES" dirty="0">
              <a:solidFill>
                <a:schemeClr val="tx1"/>
              </a:solidFill>
            </a:endParaRPr>
          </a:p>
        </p:txBody>
      </p:sp>
      <p:sp>
        <p:nvSpPr>
          <p:cNvPr id="121" name="Rectangle 120">
            <a:extLst>
              <a:ext uri="{FF2B5EF4-FFF2-40B4-BE49-F238E27FC236}">
                <a16:creationId xmlns:a16="http://schemas.microsoft.com/office/drawing/2014/main" id="{92E2E774-2E02-4D91-A3C6-2FCA073C0C79}"/>
              </a:ext>
            </a:extLst>
          </p:cNvPr>
          <p:cNvSpPr/>
          <p:nvPr/>
        </p:nvSpPr>
        <p:spPr>
          <a:xfrm>
            <a:off x="1950589" y="2939566"/>
            <a:ext cx="1638240" cy="30519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mabananas</a:t>
            </a:r>
            <a:r>
              <a:rPr lang="es-ES" dirty="0">
                <a:solidFill>
                  <a:schemeClr val="tx1"/>
                </a:solidFill>
              </a:rPr>
              <a:t>*</a:t>
            </a:r>
          </a:p>
        </p:txBody>
      </p:sp>
      <p:sp>
        <p:nvSpPr>
          <p:cNvPr id="123" name="Rectangle 122">
            <a:extLst>
              <a:ext uri="{FF2B5EF4-FFF2-40B4-BE49-F238E27FC236}">
                <a16:creationId xmlns:a16="http://schemas.microsoft.com/office/drawing/2014/main" id="{810D1A68-5587-4A3C-92E2-B7909C7C01E1}"/>
              </a:ext>
            </a:extLst>
          </p:cNvPr>
          <p:cNvSpPr/>
          <p:nvPr/>
        </p:nvSpPr>
        <p:spPr>
          <a:xfrm>
            <a:off x="5517376" y="2950674"/>
            <a:ext cx="794616" cy="3075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s*</a:t>
            </a:r>
          </a:p>
        </p:txBody>
      </p:sp>
      <p:cxnSp>
        <p:nvCxnSpPr>
          <p:cNvPr id="39" name="Straight Arrow Connector 38">
            <a:extLst>
              <a:ext uri="{FF2B5EF4-FFF2-40B4-BE49-F238E27FC236}">
                <a16:creationId xmlns:a16="http://schemas.microsoft.com/office/drawing/2014/main" id="{39718252-CB5F-4C31-ADAE-AE444769386E}"/>
              </a:ext>
            </a:extLst>
          </p:cNvPr>
          <p:cNvCxnSpPr>
            <a:cxnSpLocks/>
            <a:stCxn id="98" idx="4"/>
            <a:endCxn id="119" idx="0"/>
          </p:cNvCxnSpPr>
          <p:nvPr/>
        </p:nvCxnSpPr>
        <p:spPr>
          <a:xfrm>
            <a:off x="3895818" y="2118523"/>
            <a:ext cx="473610" cy="83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41BCF42-AEAC-47B4-B2B5-3F03F66B361A}"/>
              </a:ext>
            </a:extLst>
          </p:cNvPr>
          <p:cNvCxnSpPr>
            <a:cxnSpLocks/>
            <a:stCxn id="98" idx="4"/>
            <a:endCxn id="121" idx="0"/>
          </p:cNvCxnSpPr>
          <p:nvPr/>
        </p:nvCxnSpPr>
        <p:spPr>
          <a:xfrm flipH="1">
            <a:off x="2769709" y="2118523"/>
            <a:ext cx="1126109" cy="821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4F7FEF6-A114-4F92-9A7A-6CB252DB00A4}"/>
              </a:ext>
            </a:extLst>
          </p:cNvPr>
          <p:cNvCxnSpPr>
            <a:cxnSpLocks/>
            <a:stCxn id="98" idx="4"/>
            <a:endCxn id="123" idx="0"/>
          </p:cNvCxnSpPr>
          <p:nvPr/>
        </p:nvCxnSpPr>
        <p:spPr>
          <a:xfrm>
            <a:off x="3895818" y="2118523"/>
            <a:ext cx="2018866" cy="83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00573ED-06D5-412C-9233-6D26DB006E96}"/>
              </a:ext>
            </a:extLst>
          </p:cNvPr>
          <p:cNvCxnSpPr>
            <a:cxnSpLocks/>
            <a:stCxn id="119" idx="4"/>
            <a:endCxn id="106" idx="0"/>
          </p:cNvCxnSpPr>
          <p:nvPr/>
        </p:nvCxnSpPr>
        <p:spPr>
          <a:xfrm flipH="1">
            <a:off x="3320916" y="3303195"/>
            <a:ext cx="1048512" cy="1533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672273E-7924-4913-9358-5D65A978A0F2}"/>
              </a:ext>
            </a:extLst>
          </p:cNvPr>
          <p:cNvCxnSpPr>
            <a:cxnSpLocks/>
            <a:stCxn id="119" idx="4"/>
            <a:endCxn id="114" idx="0"/>
          </p:cNvCxnSpPr>
          <p:nvPr/>
        </p:nvCxnSpPr>
        <p:spPr>
          <a:xfrm>
            <a:off x="4369428" y="3303195"/>
            <a:ext cx="2353925" cy="1497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426919B-1F00-47EA-996E-060FA08FEF9E}"/>
              </a:ext>
            </a:extLst>
          </p:cNvPr>
          <p:cNvCxnSpPr>
            <a:cxnSpLocks/>
            <a:stCxn id="119" idx="4"/>
            <a:endCxn id="112" idx="0"/>
          </p:cNvCxnSpPr>
          <p:nvPr/>
        </p:nvCxnSpPr>
        <p:spPr>
          <a:xfrm>
            <a:off x="4369428" y="3303195"/>
            <a:ext cx="777475" cy="1497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0A1E717-B8F7-4886-916A-47C5DE40FFE4}"/>
              </a:ext>
            </a:extLst>
          </p:cNvPr>
          <p:cNvSpPr txBox="1"/>
          <p:nvPr/>
        </p:nvSpPr>
        <p:spPr>
          <a:xfrm>
            <a:off x="6915257" y="5141815"/>
            <a:ext cx="588172" cy="276999"/>
          </a:xfrm>
          <a:prstGeom prst="rect">
            <a:avLst/>
          </a:prstGeom>
          <a:noFill/>
        </p:spPr>
        <p:txBody>
          <a:bodyPr wrap="square" rtlCol="0">
            <a:spAutoFit/>
          </a:bodyPr>
          <a:lstStyle/>
          <a:p>
            <a:r>
              <a:rPr lang="es-ES" sz="1200" dirty="0"/>
              <a:t>12,12</a:t>
            </a:r>
          </a:p>
        </p:txBody>
      </p:sp>
      <p:sp>
        <p:nvSpPr>
          <p:cNvPr id="55" name="TextBox 54">
            <a:extLst>
              <a:ext uri="{FF2B5EF4-FFF2-40B4-BE49-F238E27FC236}">
                <a16:creationId xmlns:a16="http://schemas.microsoft.com/office/drawing/2014/main" id="{C43CBD8C-5E14-4678-A339-F310D2715B88}"/>
              </a:ext>
            </a:extLst>
          </p:cNvPr>
          <p:cNvSpPr txBox="1"/>
          <p:nvPr/>
        </p:nvSpPr>
        <p:spPr>
          <a:xfrm>
            <a:off x="6153276" y="3325967"/>
            <a:ext cx="588172" cy="276999"/>
          </a:xfrm>
          <a:prstGeom prst="rect">
            <a:avLst/>
          </a:prstGeom>
          <a:noFill/>
        </p:spPr>
        <p:txBody>
          <a:bodyPr wrap="square" rtlCol="0">
            <a:spAutoFit/>
          </a:bodyPr>
          <a:lstStyle/>
          <a:p>
            <a:r>
              <a:rPr lang="es-ES" sz="1200" dirty="0"/>
              <a:t>12,12</a:t>
            </a:r>
          </a:p>
        </p:txBody>
      </p:sp>
      <p:sp>
        <p:nvSpPr>
          <p:cNvPr id="56" name="TextBox 55">
            <a:extLst>
              <a:ext uri="{FF2B5EF4-FFF2-40B4-BE49-F238E27FC236}">
                <a16:creationId xmlns:a16="http://schemas.microsoft.com/office/drawing/2014/main" id="{9239D58A-D340-4B37-88E8-BE2764519E3E}"/>
              </a:ext>
            </a:extLst>
          </p:cNvPr>
          <p:cNvSpPr txBox="1"/>
          <p:nvPr/>
        </p:nvSpPr>
        <p:spPr>
          <a:xfrm>
            <a:off x="5167080" y="5141815"/>
            <a:ext cx="588172" cy="276999"/>
          </a:xfrm>
          <a:prstGeom prst="rect">
            <a:avLst/>
          </a:prstGeom>
          <a:noFill/>
        </p:spPr>
        <p:txBody>
          <a:bodyPr wrap="square" rtlCol="0">
            <a:spAutoFit/>
          </a:bodyPr>
          <a:lstStyle/>
          <a:p>
            <a:r>
              <a:rPr lang="es-ES" sz="1200" dirty="0"/>
              <a:t>10,12</a:t>
            </a:r>
          </a:p>
        </p:txBody>
      </p:sp>
      <p:sp>
        <p:nvSpPr>
          <p:cNvPr id="57" name="TextBox 56">
            <a:extLst>
              <a:ext uri="{FF2B5EF4-FFF2-40B4-BE49-F238E27FC236}">
                <a16:creationId xmlns:a16="http://schemas.microsoft.com/office/drawing/2014/main" id="{46E13315-64F7-4072-A767-E25E036D9DCA}"/>
              </a:ext>
            </a:extLst>
          </p:cNvPr>
          <p:cNvSpPr txBox="1"/>
          <p:nvPr/>
        </p:nvSpPr>
        <p:spPr>
          <a:xfrm>
            <a:off x="3544451" y="5141815"/>
            <a:ext cx="588172" cy="276999"/>
          </a:xfrm>
          <a:prstGeom prst="rect">
            <a:avLst/>
          </a:prstGeom>
          <a:noFill/>
        </p:spPr>
        <p:txBody>
          <a:bodyPr wrap="square" rtlCol="0">
            <a:spAutoFit/>
          </a:bodyPr>
          <a:lstStyle/>
          <a:p>
            <a:r>
              <a:rPr lang="es-ES" sz="1200" dirty="0"/>
              <a:t>4,12</a:t>
            </a:r>
          </a:p>
        </p:txBody>
      </p:sp>
      <p:sp>
        <p:nvSpPr>
          <p:cNvPr id="58" name="TextBox 57">
            <a:extLst>
              <a:ext uri="{FF2B5EF4-FFF2-40B4-BE49-F238E27FC236}">
                <a16:creationId xmlns:a16="http://schemas.microsoft.com/office/drawing/2014/main" id="{9B93C47E-89C6-4DC2-BEAD-39913A2ACECD}"/>
              </a:ext>
            </a:extLst>
          </p:cNvPr>
          <p:cNvSpPr txBox="1"/>
          <p:nvPr/>
        </p:nvSpPr>
        <p:spPr>
          <a:xfrm>
            <a:off x="4700884" y="3291889"/>
            <a:ext cx="588172" cy="276999"/>
          </a:xfrm>
          <a:prstGeom prst="rect">
            <a:avLst/>
          </a:prstGeom>
          <a:noFill/>
        </p:spPr>
        <p:txBody>
          <a:bodyPr wrap="square" rtlCol="0">
            <a:spAutoFit/>
          </a:bodyPr>
          <a:lstStyle/>
          <a:p>
            <a:r>
              <a:rPr lang="es-ES" sz="1200" dirty="0"/>
              <a:t>2,3</a:t>
            </a:r>
          </a:p>
        </p:txBody>
      </p:sp>
      <p:sp>
        <p:nvSpPr>
          <p:cNvPr id="59" name="TextBox 58">
            <a:extLst>
              <a:ext uri="{FF2B5EF4-FFF2-40B4-BE49-F238E27FC236}">
                <a16:creationId xmlns:a16="http://schemas.microsoft.com/office/drawing/2014/main" id="{10A4A496-4742-4579-9B4C-34594B1D7091}"/>
              </a:ext>
            </a:extLst>
          </p:cNvPr>
          <p:cNvSpPr txBox="1"/>
          <p:nvPr/>
        </p:nvSpPr>
        <p:spPr>
          <a:xfrm>
            <a:off x="3127549" y="3303195"/>
            <a:ext cx="588172" cy="276999"/>
          </a:xfrm>
          <a:prstGeom prst="rect">
            <a:avLst/>
          </a:prstGeom>
          <a:noFill/>
        </p:spPr>
        <p:txBody>
          <a:bodyPr wrap="square" rtlCol="0">
            <a:spAutoFit/>
          </a:bodyPr>
          <a:lstStyle/>
          <a:p>
            <a:r>
              <a:rPr lang="es-ES" sz="1200" dirty="0"/>
              <a:t>4,12</a:t>
            </a:r>
          </a:p>
        </p:txBody>
      </p:sp>
      <p:sp>
        <p:nvSpPr>
          <p:cNvPr id="60" name="TextBox 59">
            <a:extLst>
              <a:ext uri="{FF2B5EF4-FFF2-40B4-BE49-F238E27FC236}">
                <a16:creationId xmlns:a16="http://schemas.microsoft.com/office/drawing/2014/main" id="{4A8C270F-CF9A-4B48-AE20-5D5A1C828B5B}"/>
              </a:ext>
            </a:extLst>
          </p:cNvPr>
          <p:cNvSpPr txBox="1"/>
          <p:nvPr/>
        </p:nvSpPr>
        <p:spPr>
          <a:xfrm>
            <a:off x="1105080" y="3258195"/>
            <a:ext cx="588172" cy="276999"/>
          </a:xfrm>
          <a:prstGeom prst="rect">
            <a:avLst/>
          </a:prstGeom>
          <a:noFill/>
        </p:spPr>
        <p:txBody>
          <a:bodyPr wrap="square" rtlCol="0">
            <a:spAutoFit/>
          </a:bodyPr>
          <a:lstStyle/>
          <a:p>
            <a:r>
              <a:rPr lang="es-ES" sz="1200" dirty="0"/>
              <a:t>6,12</a:t>
            </a:r>
          </a:p>
        </p:txBody>
      </p:sp>
      <p:sp>
        <p:nvSpPr>
          <p:cNvPr id="61" name="TextBox 60">
            <a:extLst>
              <a:ext uri="{FF2B5EF4-FFF2-40B4-BE49-F238E27FC236}">
                <a16:creationId xmlns:a16="http://schemas.microsoft.com/office/drawing/2014/main" id="{9A295E12-29A2-442F-8111-0C47BE6473F7}"/>
              </a:ext>
            </a:extLst>
          </p:cNvPr>
          <p:cNvSpPr txBox="1"/>
          <p:nvPr/>
        </p:nvSpPr>
        <p:spPr>
          <a:xfrm>
            <a:off x="4406798" y="2017041"/>
            <a:ext cx="588172" cy="276999"/>
          </a:xfrm>
          <a:prstGeom prst="rect">
            <a:avLst/>
          </a:prstGeom>
          <a:noFill/>
        </p:spPr>
        <p:txBody>
          <a:bodyPr wrap="square" rtlCol="0">
            <a:spAutoFit/>
          </a:bodyPr>
          <a:lstStyle/>
          <a:p>
            <a:r>
              <a:rPr lang="es-ES" sz="1200" dirty="0"/>
              <a:t>1,1</a:t>
            </a:r>
          </a:p>
        </p:txBody>
      </p:sp>
    </p:spTree>
    <p:extLst>
      <p:ext uri="{BB962C8B-B14F-4D97-AF65-F5344CB8AC3E}">
        <p14:creationId xmlns:p14="http://schemas.microsoft.com/office/powerpoint/2010/main" val="797493833"/>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A20D361-3B7C-4059-A0CC-804C6B8758F5}"/>
              </a:ext>
            </a:extLst>
          </p:cNvPr>
          <p:cNvGrpSpPr/>
          <p:nvPr/>
        </p:nvGrpSpPr>
        <p:grpSpPr>
          <a:xfrm>
            <a:off x="5127" y="-71928"/>
            <a:ext cx="7278779" cy="6625128"/>
            <a:chOff x="5127" y="-71928"/>
            <a:chExt cx="7278779" cy="6625128"/>
          </a:xfrm>
        </p:grpSpPr>
        <p:sp>
          <p:nvSpPr>
            <p:cNvPr id="3" name="Oval 2">
              <a:extLst>
                <a:ext uri="{FF2B5EF4-FFF2-40B4-BE49-F238E27FC236}">
                  <a16:creationId xmlns:a16="http://schemas.microsoft.com/office/drawing/2014/main" id="{E3DFC60A-9AD8-4F85-AB0A-273FDFC2CFB4}"/>
                </a:ext>
              </a:extLst>
            </p:cNvPr>
            <p:cNvSpPr/>
            <p:nvPr/>
          </p:nvSpPr>
          <p:spPr>
            <a:xfrm>
              <a:off x="3128950" y="-7192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grpSp>
          <p:nvGrpSpPr>
            <p:cNvPr id="4" name="Group 3">
              <a:extLst>
                <a:ext uri="{FF2B5EF4-FFF2-40B4-BE49-F238E27FC236}">
                  <a16:creationId xmlns:a16="http://schemas.microsoft.com/office/drawing/2014/main" id="{6CF15FF8-C3EE-42BB-83FD-C4B52B46732E}"/>
                </a:ext>
              </a:extLst>
            </p:cNvPr>
            <p:cNvGrpSpPr/>
            <p:nvPr/>
          </p:nvGrpSpPr>
          <p:grpSpPr>
            <a:xfrm>
              <a:off x="5127" y="309072"/>
              <a:ext cx="7278779" cy="6244128"/>
              <a:chOff x="5127" y="309072"/>
              <a:chExt cx="7278779" cy="6244128"/>
            </a:xfrm>
          </p:grpSpPr>
          <p:sp>
            <p:nvSpPr>
              <p:cNvPr id="5" name="Oval 4">
                <a:extLst>
                  <a:ext uri="{FF2B5EF4-FFF2-40B4-BE49-F238E27FC236}">
                    <a16:creationId xmlns:a16="http://schemas.microsoft.com/office/drawing/2014/main" id="{1917AB9C-12B2-46FB-B623-A04A43DE90B6}"/>
                  </a:ext>
                </a:extLst>
              </p:cNvPr>
              <p:cNvSpPr/>
              <p:nvPr/>
            </p:nvSpPr>
            <p:spPr>
              <a:xfrm>
                <a:off x="3619530" y="73794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6" name="Oval 5">
                <a:extLst>
                  <a:ext uri="{FF2B5EF4-FFF2-40B4-BE49-F238E27FC236}">
                    <a16:creationId xmlns:a16="http://schemas.microsoft.com/office/drawing/2014/main" id="{5E16C638-DDB8-47DE-94FA-33BA8E388966}"/>
                  </a:ext>
                </a:extLst>
              </p:cNvPr>
              <p:cNvSpPr/>
              <p:nvPr/>
            </p:nvSpPr>
            <p:spPr>
              <a:xfrm>
                <a:off x="3626155" y="1450251"/>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grpSp>
            <p:nvGrpSpPr>
              <p:cNvPr id="7" name="Group 6">
                <a:extLst>
                  <a:ext uri="{FF2B5EF4-FFF2-40B4-BE49-F238E27FC236}">
                    <a16:creationId xmlns:a16="http://schemas.microsoft.com/office/drawing/2014/main" id="{D4A2C164-E33C-4627-8F48-A83DD8494590}"/>
                  </a:ext>
                </a:extLst>
              </p:cNvPr>
              <p:cNvGrpSpPr/>
              <p:nvPr/>
            </p:nvGrpSpPr>
            <p:grpSpPr>
              <a:xfrm>
                <a:off x="5127" y="737947"/>
                <a:ext cx="381000" cy="957095"/>
                <a:chOff x="791622" y="737947"/>
                <a:chExt cx="381000" cy="957095"/>
              </a:xfrm>
            </p:grpSpPr>
            <p:grpSp>
              <p:nvGrpSpPr>
                <p:cNvPr id="96" name="Group 95">
                  <a:extLst>
                    <a:ext uri="{FF2B5EF4-FFF2-40B4-BE49-F238E27FC236}">
                      <a16:creationId xmlns:a16="http://schemas.microsoft.com/office/drawing/2014/main" id="{46C0DA2C-3676-4BD8-8765-7240378D8CDD}"/>
                    </a:ext>
                  </a:extLst>
                </p:cNvPr>
                <p:cNvGrpSpPr/>
                <p:nvPr/>
              </p:nvGrpSpPr>
              <p:grpSpPr>
                <a:xfrm>
                  <a:off x="791622" y="737947"/>
                  <a:ext cx="381000" cy="957095"/>
                  <a:chOff x="791622" y="466787"/>
                  <a:chExt cx="381000" cy="957095"/>
                </a:xfrm>
              </p:grpSpPr>
              <p:sp>
                <p:nvSpPr>
                  <p:cNvPr id="98" name="Oval 97">
                    <a:extLst>
                      <a:ext uri="{FF2B5EF4-FFF2-40B4-BE49-F238E27FC236}">
                        <a16:creationId xmlns:a16="http://schemas.microsoft.com/office/drawing/2014/main" id="{27C70D0B-8E9A-4EB0-BE4F-14846FCA2AE0}"/>
                      </a:ext>
                    </a:extLst>
                  </p:cNvPr>
                  <p:cNvSpPr/>
                  <p:nvPr/>
                </p:nvSpPr>
                <p:spPr>
                  <a:xfrm>
                    <a:off x="791622" y="46678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99" name="Oval 98">
                    <a:extLst>
                      <a:ext uri="{FF2B5EF4-FFF2-40B4-BE49-F238E27FC236}">
                        <a16:creationId xmlns:a16="http://schemas.microsoft.com/office/drawing/2014/main" id="{844E03F5-5715-46AB-A61E-8EFDD6860C1C}"/>
                      </a:ext>
                    </a:extLst>
                  </p:cNvPr>
                  <p:cNvSpPr/>
                  <p:nvPr/>
                </p:nvSpPr>
                <p:spPr>
                  <a:xfrm>
                    <a:off x="791622" y="1042882"/>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97" name="Straight Arrow Connector 96">
                  <a:extLst>
                    <a:ext uri="{FF2B5EF4-FFF2-40B4-BE49-F238E27FC236}">
                      <a16:creationId xmlns:a16="http://schemas.microsoft.com/office/drawing/2014/main" id="{A978DFD7-5DA9-44C7-B3E0-12F82C6791B8}"/>
                    </a:ext>
                  </a:extLst>
                </p:cNvPr>
                <p:cNvCxnSpPr>
                  <a:stCxn id="98" idx="4"/>
                  <a:endCxn id="99" idx="0"/>
                </p:cNvCxnSpPr>
                <p:nvPr/>
              </p:nvCxnSpPr>
              <p:spPr>
                <a:xfrm>
                  <a:off x="982122" y="1118947"/>
                  <a:ext cx="0" cy="19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 name="Oval 7">
                <a:extLst>
                  <a:ext uri="{FF2B5EF4-FFF2-40B4-BE49-F238E27FC236}">
                    <a16:creationId xmlns:a16="http://schemas.microsoft.com/office/drawing/2014/main" id="{A1FEC86B-5B44-486D-BEC1-CA66EA9392CB}"/>
                  </a:ext>
                </a:extLst>
              </p:cNvPr>
              <p:cNvSpPr/>
              <p:nvPr/>
            </p:nvSpPr>
            <p:spPr>
              <a:xfrm>
                <a:off x="1650589" y="73794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grpSp>
            <p:nvGrpSpPr>
              <p:cNvPr id="9" name="Group 8">
                <a:extLst>
                  <a:ext uri="{FF2B5EF4-FFF2-40B4-BE49-F238E27FC236}">
                    <a16:creationId xmlns:a16="http://schemas.microsoft.com/office/drawing/2014/main" id="{6734F1C7-F8E4-4F57-B270-D5E3B1AA18A9}"/>
                  </a:ext>
                </a:extLst>
              </p:cNvPr>
              <p:cNvGrpSpPr/>
              <p:nvPr/>
            </p:nvGrpSpPr>
            <p:grpSpPr>
              <a:xfrm>
                <a:off x="1102488" y="1450251"/>
                <a:ext cx="400244" cy="3020722"/>
                <a:chOff x="1426781" y="1225355"/>
                <a:chExt cx="400244" cy="3020722"/>
              </a:xfrm>
            </p:grpSpPr>
            <p:sp>
              <p:nvSpPr>
                <p:cNvPr id="91" name="Oval 90">
                  <a:extLst>
                    <a:ext uri="{FF2B5EF4-FFF2-40B4-BE49-F238E27FC236}">
                      <a16:creationId xmlns:a16="http://schemas.microsoft.com/office/drawing/2014/main" id="{D28B497A-8D20-4640-83FA-A5EE6AF1AE93}"/>
                    </a:ext>
                  </a:extLst>
                </p:cNvPr>
                <p:cNvSpPr/>
                <p:nvPr/>
              </p:nvSpPr>
              <p:spPr>
                <a:xfrm>
                  <a:off x="1426781" y="122535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92" name="Oval 91">
                  <a:extLst>
                    <a:ext uri="{FF2B5EF4-FFF2-40B4-BE49-F238E27FC236}">
                      <a16:creationId xmlns:a16="http://schemas.microsoft.com/office/drawing/2014/main" id="{4A9FD041-9D2E-4BAF-B108-90C0510C337B}"/>
                    </a:ext>
                  </a:extLst>
                </p:cNvPr>
                <p:cNvSpPr/>
                <p:nvPr/>
              </p:nvSpPr>
              <p:spPr>
                <a:xfrm>
                  <a:off x="1432016" y="190870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93" name="Oval 92">
                  <a:extLst>
                    <a:ext uri="{FF2B5EF4-FFF2-40B4-BE49-F238E27FC236}">
                      <a16:creationId xmlns:a16="http://schemas.microsoft.com/office/drawing/2014/main" id="{B7B3862A-F533-4197-B0A0-6CF76AD5309B}"/>
                    </a:ext>
                  </a:extLst>
                </p:cNvPr>
                <p:cNvSpPr/>
                <p:nvPr/>
              </p:nvSpPr>
              <p:spPr>
                <a:xfrm>
                  <a:off x="1441641" y="323104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94" name="Oval 93">
                  <a:extLst>
                    <a:ext uri="{FF2B5EF4-FFF2-40B4-BE49-F238E27FC236}">
                      <a16:creationId xmlns:a16="http://schemas.microsoft.com/office/drawing/2014/main" id="{BA185B1B-7F5B-49BB-B4BC-D3114CBB9706}"/>
                    </a:ext>
                  </a:extLst>
                </p:cNvPr>
                <p:cNvSpPr/>
                <p:nvPr/>
              </p:nvSpPr>
              <p:spPr>
                <a:xfrm>
                  <a:off x="1441641" y="2542527"/>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95" name="Oval 94">
                  <a:extLst>
                    <a:ext uri="{FF2B5EF4-FFF2-40B4-BE49-F238E27FC236}">
                      <a16:creationId xmlns:a16="http://schemas.microsoft.com/office/drawing/2014/main" id="{95038839-FDCD-4D42-BEA7-B6A24183D2C0}"/>
                    </a:ext>
                  </a:extLst>
                </p:cNvPr>
                <p:cNvSpPr/>
                <p:nvPr/>
              </p:nvSpPr>
              <p:spPr>
                <a:xfrm>
                  <a:off x="1446025" y="3865077"/>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grpSp>
            <p:nvGrpSpPr>
              <p:cNvPr id="10" name="Group 9">
                <a:extLst>
                  <a:ext uri="{FF2B5EF4-FFF2-40B4-BE49-F238E27FC236}">
                    <a16:creationId xmlns:a16="http://schemas.microsoft.com/office/drawing/2014/main" id="{6C3EF51B-BAE2-44A1-9E6B-7CA658C96B77}"/>
                  </a:ext>
                </a:extLst>
              </p:cNvPr>
              <p:cNvGrpSpPr/>
              <p:nvPr/>
            </p:nvGrpSpPr>
            <p:grpSpPr>
              <a:xfrm>
                <a:off x="2207229" y="1450251"/>
                <a:ext cx="381000" cy="1785194"/>
                <a:chOff x="7129036" y="1042882"/>
                <a:chExt cx="381000" cy="1785194"/>
              </a:xfrm>
            </p:grpSpPr>
            <p:sp>
              <p:nvSpPr>
                <p:cNvPr id="88" name="Oval 87">
                  <a:extLst>
                    <a:ext uri="{FF2B5EF4-FFF2-40B4-BE49-F238E27FC236}">
                      <a16:creationId xmlns:a16="http://schemas.microsoft.com/office/drawing/2014/main" id="{9DC2B268-EEDA-4F81-AD10-2C294613B791}"/>
                    </a:ext>
                  </a:extLst>
                </p:cNvPr>
                <p:cNvSpPr/>
                <p:nvPr/>
              </p:nvSpPr>
              <p:spPr>
                <a:xfrm>
                  <a:off x="7129036" y="173140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89" name="Oval 88">
                  <a:extLst>
                    <a:ext uri="{FF2B5EF4-FFF2-40B4-BE49-F238E27FC236}">
                      <a16:creationId xmlns:a16="http://schemas.microsoft.com/office/drawing/2014/main" id="{794D9A3C-D79B-49F9-8FE2-AFDF11EE2C79}"/>
                    </a:ext>
                  </a:extLst>
                </p:cNvPr>
                <p:cNvSpPr/>
                <p:nvPr/>
              </p:nvSpPr>
              <p:spPr>
                <a:xfrm>
                  <a:off x="7129036" y="104288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90" name="Oval 89">
                  <a:extLst>
                    <a:ext uri="{FF2B5EF4-FFF2-40B4-BE49-F238E27FC236}">
                      <a16:creationId xmlns:a16="http://schemas.microsoft.com/office/drawing/2014/main" id="{24D6B10A-4E8C-4D01-9516-652C8636027C}"/>
                    </a:ext>
                  </a:extLst>
                </p:cNvPr>
                <p:cNvSpPr/>
                <p:nvPr/>
              </p:nvSpPr>
              <p:spPr>
                <a:xfrm>
                  <a:off x="7129036" y="2447076"/>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grpSp>
            <p:nvGrpSpPr>
              <p:cNvPr id="11" name="Group 10">
                <a:extLst>
                  <a:ext uri="{FF2B5EF4-FFF2-40B4-BE49-F238E27FC236}">
                    <a16:creationId xmlns:a16="http://schemas.microsoft.com/office/drawing/2014/main" id="{826C06D6-1F58-4C58-9C0C-9FACA6E4E541}"/>
                  </a:ext>
                </a:extLst>
              </p:cNvPr>
              <p:cNvGrpSpPr/>
              <p:nvPr/>
            </p:nvGrpSpPr>
            <p:grpSpPr>
              <a:xfrm>
                <a:off x="1654858" y="1450251"/>
                <a:ext cx="400244" cy="4416752"/>
                <a:chOff x="4902232" y="495362"/>
                <a:chExt cx="400244" cy="4416752"/>
              </a:xfrm>
            </p:grpSpPr>
            <p:sp>
              <p:nvSpPr>
                <p:cNvPr id="81" name="Oval 80">
                  <a:extLst>
                    <a:ext uri="{FF2B5EF4-FFF2-40B4-BE49-F238E27FC236}">
                      <a16:creationId xmlns:a16="http://schemas.microsoft.com/office/drawing/2014/main" id="{D20BFA0B-AD27-409B-AF39-7A82A5363179}"/>
                    </a:ext>
                  </a:extLst>
                </p:cNvPr>
                <p:cNvSpPr/>
                <p:nvPr/>
              </p:nvSpPr>
              <p:spPr>
                <a:xfrm>
                  <a:off x="4902232" y="49536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endParaRPr lang="es-ES" dirty="0">
                    <a:solidFill>
                      <a:schemeClr val="tx1"/>
                    </a:solidFill>
                  </a:endParaRPr>
                </a:p>
              </p:txBody>
            </p:sp>
            <p:sp>
              <p:nvSpPr>
                <p:cNvPr id="82" name="Oval 81">
                  <a:extLst>
                    <a:ext uri="{FF2B5EF4-FFF2-40B4-BE49-F238E27FC236}">
                      <a16:creationId xmlns:a16="http://schemas.microsoft.com/office/drawing/2014/main" id="{22DF2FC8-7936-4C5A-BA08-9B35CBE9EE24}"/>
                    </a:ext>
                  </a:extLst>
                </p:cNvPr>
                <p:cNvSpPr/>
                <p:nvPr/>
              </p:nvSpPr>
              <p:spPr>
                <a:xfrm>
                  <a:off x="4902232" y="189139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83" name="Oval 82">
                  <a:extLst>
                    <a:ext uri="{FF2B5EF4-FFF2-40B4-BE49-F238E27FC236}">
                      <a16:creationId xmlns:a16="http://schemas.microsoft.com/office/drawing/2014/main" id="{17C076F0-010D-4089-88BC-A454C7A357BD}"/>
                    </a:ext>
                  </a:extLst>
                </p:cNvPr>
                <p:cNvSpPr/>
                <p:nvPr/>
              </p:nvSpPr>
              <p:spPr>
                <a:xfrm>
                  <a:off x="4917092" y="260848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84" name="Oval 83">
                  <a:extLst>
                    <a:ext uri="{FF2B5EF4-FFF2-40B4-BE49-F238E27FC236}">
                      <a16:creationId xmlns:a16="http://schemas.microsoft.com/office/drawing/2014/main" id="{6CE5245B-1BDC-42A2-A6B7-8AB3DEE09AC6}"/>
                    </a:ext>
                  </a:extLst>
                </p:cNvPr>
                <p:cNvSpPr/>
                <p:nvPr/>
              </p:nvSpPr>
              <p:spPr>
                <a:xfrm>
                  <a:off x="4902232" y="118388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85" name="Oval 84">
                  <a:extLst>
                    <a:ext uri="{FF2B5EF4-FFF2-40B4-BE49-F238E27FC236}">
                      <a16:creationId xmlns:a16="http://schemas.microsoft.com/office/drawing/2014/main" id="{17E9A4E7-9397-4D20-9EAA-483052992038}"/>
                    </a:ext>
                  </a:extLst>
                </p:cNvPr>
                <p:cNvSpPr/>
                <p:nvPr/>
              </p:nvSpPr>
              <p:spPr>
                <a:xfrm>
                  <a:off x="4917092" y="389708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86" name="Oval 85">
                  <a:extLst>
                    <a:ext uri="{FF2B5EF4-FFF2-40B4-BE49-F238E27FC236}">
                      <a16:creationId xmlns:a16="http://schemas.microsoft.com/office/drawing/2014/main" id="{8C3853C8-3CE5-4F7D-93AF-C8A6D6ED5174}"/>
                    </a:ext>
                  </a:extLst>
                </p:cNvPr>
                <p:cNvSpPr/>
                <p:nvPr/>
              </p:nvSpPr>
              <p:spPr>
                <a:xfrm>
                  <a:off x="4917092" y="320856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87" name="Oval 86">
                  <a:extLst>
                    <a:ext uri="{FF2B5EF4-FFF2-40B4-BE49-F238E27FC236}">
                      <a16:creationId xmlns:a16="http://schemas.microsoft.com/office/drawing/2014/main" id="{ECF6F2AE-4E48-4DB1-98DD-DEE186D87127}"/>
                    </a:ext>
                  </a:extLst>
                </p:cNvPr>
                <p:cNvSpPr/>
                <p:nvPr/>
              </p:nvSpPr>
              <p:spPr>
                <a:xfrm>
                  <a:off x="4921476" y="4531114"/>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12" name="Straight Arrow Connector 11">
                <a:extLst>
                  <a:ext uri="{FF2B5EF4-FFF2-40B4-BE49-F238E27FC236}">
                    <a16:creationId xmlns:a16="http://schemas.microsoft.com/office/drawing/2014/main" id="{04540EC6-295F-42D8-9D87-143BF439D5BF}"/>
                  </a:ext>
                </a:extLst>
              </p:cNvPr>
              <p:cNvCxnSpPr>
                <a:stCxn id="8" idx="4"/>
                <a:endCxn id="91" idx="0"/>
              </p:cNvCxnSpPr>
              <p:nvPr/>
            </p:nvCxnSpPr>
            <p:spPr>
              <a:xfrm flipH="1">
                <a:off x="1292988" y="1118947"/>
                <a:ext cx="548101"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F1F09DF-65DA-49C2-9DAD-8FD68AE48435}"/>
                  </a:ext>
                </a:extLst>
              </p:cNvPr>
              <p:cNvCxnSpPr>
                <a:cxnSpLocks/>
                <a:stCxn id="8" idx="4"/>
                <a:endCxn id="81" idx="0"/>
              </p:cNvCxnSpPr>
              <p:nvPr/>
            </p:nvCxnSpPr>
            <p:spPr>
              <a:xfrm>
                <a:off x="1841089" y="1118947"/>
                <a:ext cx="4269"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138F63F-1BEA-4570-B5CB-26A516F5E26B}"/>
                  </a:ext>
                </a:extLst>
              </p:cNvPr>
              <p:cNvCxnSpPr>
                <a:stCxn id="91" idx="4"/>
                <a:endCxn id="92" idx="0"/>
              </p:cNvCxnSpPr>
              <p:nvPr/>
            </p:nvCxnSpPr>
            <p:spPr>
              <a:xfrm>
                <a:off x="1292988" y="1831251"/>
                <a:ext cx="5235" cy="302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578000C-83F8-4D4C-81AA-70F73509129C}"/>
                  </a:ext>
                </a:extLst>
              </p:cNvPr>
              <p:cNvCxnSpPr>
                <a:cxnSpLocks/>
                <a:stCxn id="92" idx="4"/>
                <a:endCxn id="94" idx="0"/>
              </p:cNvCxnSpPr>
              <p:nvPr/>
            </p:nvCxnSpPr>
            <p:spPr>
              <a:xfrm>
                <a:off x="1298223" y="2514600"/>
                <a:ext cx="9625" cy="252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21F57E2-DE7E-4FA9-BBA3-E02463FF358C}"/>
                  </a:ext>
                </a:extLst>
              </p:cNvPr>
              <p:cNvCxnSpPr>
                <a:cxnSpLocks/>
                <a:stCxn id="94" idx="4"/>
                <a:endCxn id="93" idx="0"/>
              </p:cNvCxnSpPr>
              <p:nvPr/>
            </p:nvCxnSpPr>
            <p:spPr>
              <a:xfrm>
                <a:off x="1307848" y="3148423"/>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2CE37B3-ACEA-48D1-AC40-4D8AE8310048}"/>
                  </a:ext>
                </a:extLst>
              </p:cNvPr>
              <p:cNvCxnSpPr>
                <a:cxnSpLocks/>
                <a:stCxn id="93" idx="4"/>
                <a:endCxn id="95" idx="0"/>
              </p:cNvCxnSpPr>
              <p:nvPr/>
            </p:nvCxnSpPr>
            <p:spPr>
              <a:xfrm>
                <a:off x="1307848" y="3836944"/>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D232BC5-1482-4EC8-8A10-F18E930FEB08}"/>
                  </a:ext>
                </a:extLst>
              </p:cNvPr>
              <p:cNvCxnSpPr>
                <a:cxnSpLocks/>
                <a:stCxn id="81" idx="4"/>
                <a:endCxn id="84" idx="0"/>
              </p:cNvCxnSpPr>
              <p:nvPr/>
            </p:nvCxnSpPr>
            <p:spPr>
              <a:xfrm>
                <a:off x="1845358" y="1831251"/>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B4E421A-0974-48AC-8FA5-A68C70601932}"/>
                  </a:ext>
                </a:extLst>
              </p:cNvPr>
              <p:cNvCxnSpPr>
                <a:cxnSpLocks/>
                <a:stCxn id="84" idx="4"/>
                <a:endCxn id="82" idx="0"/>
              </p:cNvCxnSpPr>
              <p:nvPr/>
            </p:nvCxnSpPr>
            <p:spPr>
              <a:xfrm>
                <a:off x="1845358" y="2519772"/>
                <a:ext cx="0" cy="32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E6479A7-5CF7-44D6-873C-A151D679AEF6}"/>
                  </a:ext>
                </a:extLst>
              </p:cNvPr>
              <p:cNvCxnSpPr>
                <a:cxnSpLocks/>
                <a:stCxn id="82" idx="4"/>
                <a:endCxn id="83" idx="0"/>
              </p:cNvCxnSpPr>
              <p:nvPr/>
            </p:nvCxnSpPr>
            <p:spPr>
              <a:xfrm>
                <a:off x="1845358" y="3227281"/>
                <a:ext cx="14860" cy="33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9E64D5-DDBB-4760-962E-F5C3CCF48790}"/>
                  </a:ext>
                </a:extLst>
              </p:cNvPr>
              <p:cNvCxnSpPr>
                <a:cxnSpLocks/>
                <a:stCxn id="83" idx="4"/>
                <a:endCxn id="86" idx="0"/>
              </p:cNvCxnSpPr>
              <p:nvPr/>
            </p:nvCxnSpPr>
            <p:spPr>
              <a:xfrm>
                <a:off x="1860218" y="3944377"/>
                <a:ext cx="0" cy="21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9378F58-86D2-4CBA-B88E-4C78F3DC5762}"/>
                  </a:ext>
                </a:extLst>
              </p:cNvPr>
              <p:cNvCxnSpPr>
                <a:cxnSpLocks/>
                <a:stCxn id="86" idx="4"/>
                <a:endCxn id="85" idx="0"/>
              </p:cNvCxnSpPr>
              <p:nvPr/>
            </p:nvCxnSpPr>
            <p:spPr>
              <a:xfrm>
                <a:off x="1860218" y="4544453"/>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96DE10-D3C3-4249-B98B-88F2165A9ABD}"/>
                  </a:ext>
                </a:extLst>
              </p:cNvPr>
              <p:cNvCxnSpPr>
                <a:cxnSpLocks/>
                <a:stCxn id="85" idx="4"/>
                <a:endCxn id="87" idx="0"/>
              </p:cNvCxnSpPr>
              <p:nvPr/>
            </p:nvCxnSpPr>
            <p:spPr>
              <a:xfrm>
                <a:off x="1860218" y="5232974"/>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6851A3F-13A2-4DE4-8B41-14C3E2C2E65F}"/>
                  </a:ext>
                </a:extLst>
              </p:cNvPr>
              <p:cNvCxnSpPr>
                <a:cxnSpLocks/>
                <a:stCxn id="89" idx="4"/>
                <a:endCxn id="88" idx="0"/>
              </p:cNvCxnSpPr>
              <p:nvPr/>
            </p:nvCxnSpPr>
            <p:spPr>
              <a:xfrm>
                <a:off x="2397729" y="1831251"/>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BA08F18-AC28-4E53-80FD-D754D84934DE}"/>
                  </a:ext>
                </a:extLst>
              </p:cNvPr>
              <p:cNvCxnSpPr>
                <a:cxnSpLocks/>
                <a:stCxn id="88" idx="4"/>
                <a:endCxn id="90" idx="0"/>
              </p:cNvCxnSpPr>
              <p:nvPr/>
            </p:nvCxnSpPr>
            <p:spPr>
              <a:xfrm>
                <a:off x="2397729" y="2519772"/>
                <a:ext cx="0" cy="33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A4D0767-DA97-4F13-99B9-A2E9E0C61247}"/>
                  </a:ext>
                </a:extLst>
              </p:cNvPr>
              <p:cNvCxnSpPr>
                <a:cxnSpLocks/>
                <a:stCxn id="8" idx="4"/>
                <a:endCxn id="89" idx="0"/>
              </p:cNvCxnSpPr>
              <p:nvPr/>
            </p:nvCxnSpPr>
            <p:spPr>
              <a:xfrm>
                <a:off x="1841089" y="1118947"/>
                <a:ext cx="556640"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A8DEA3B-71BE-4D1B-9E21-1B5B2DD19D02}"/>
                  </a:ext>
                </a:extLst>
              </p:cNvPr>
              <p:cNvCxnSpPr>
                <a:cxnSpLocks/>
                <a:stCxn id="5" idx="4"/>
                <a:endCxn id="6" idx="0"/>
              </p:cNvCxnSpPr>
              <p:nvPr/>
            </p:nvCxnSpPr>
            <p:spPr>
              <a:xfrm>
                <a:off x="3810030" y="1118947"/>
                <a:ext cx="6625" cy="3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96A7160-D2EC-496E-BB44-69D6C59DDFCA}"/>
                  </a:ext>
                </a:extLst>
              </p:cNvPr>
              <p:cNvCxnSpPr>
                <a:cxnSpLocks/>
                <a:stCxn id="6" idx="4"/>
                <a:endCxn id="74" idx="0"/>
              </p:cNvCxnSpPr>
              <p:nvPr/>
            </p:nvCxnSpPr>
            <p:spPr>
              <a:xfrm flipH="1">
                <a:off x="3495090" y="1831251"/>
                <a:ext cx="321565" cy="3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B46E100-0011-4624-BED4-FC4963AB3EEC}"/>
                  </a:ext>
                </a:extLst>
              </p:cNvPr>
              <p:cNvCxnSpPr>
                <a:cxnSpLocks/>
                <a:stCxn id="6" idx="4"/>
              </p:cNvCxnSpPr>
              <p:nvPr/>
            </p:nvCxnSpPr>
            <p:spPr>
              <a:xfrm>
                <a:off x="3816655" y="1831251"/>
                <a:ext cx="384191" cy="30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9813E4CC-F991-432F-92E1-06548C5572C5}"/>
                  </a:ext>
                </a:extLst>
              </p:cNvPr>
              <p:cNvGrpSpPr/>
              <p:nvPr/>
            </p:nvGrpSpPr>
            <p:grpSpPr>
              <a:xfrm>
                <a:off x="3304590" y="2136448"/>
                <a:ext cx="400244" cy="4416752"/>
                <a:chOff x="4091085" y="2136448"/>
                <a:chExt cx="400244" cy="4416752"/>
              </a:xfrm>
            </p:grpSpPr>
            <p:grpSp>
              <p:nvGrpSpPr>
                <p:cNvPr id="67" name="Group 66">
                  <a:extLst>
                    <a:ext uri="{FF2B5EF4-FFF2-40B4-BE49-F238E27FC236}">
                      <a16:creationId xmlns:a16="http://schemas.microsoft.com/office/drawing/2014/main" id="{82846722-944A-4962-9A89-BEAD1D0A75F1}"/>
                    </a:ext>
                  </a:extLst>
                </p:cNvPr>
                <p:cNvGrpSpPr/>
                <p:nvPr/>
              </p:nvGrpSpPr>
              <p:grpSpPr>
                <a:xfrm>
                  <a:off x="4091085" y="2136448"/>
                  <a:ext cx="400244" cy="4416752"/>
                  <a:chOff x="4902232" y="495362"/>
                  <a:chExt cx="400244" cy="4416752"/>
                </a:xfrm>
              </p:grpSpPr>
              <p:sp>
                <p:nvSpPr>
                  <p:cNvPr id="74" name="Oval 73">
                    <a:extLst>
                      <a:ext uri="{FF2B5EF4-FFF2-40B4-BE49-F238E27FC236}">
                        <a16:creationId xmlns:a16="http://schemas.microsoft.com/office/drawing/2014/main" id="{BC30D546-4AF1-4C42-A699-37AE9D9E737F}"/>
                      </a:ext>
                    </a:extLst>
                  </p:cNvPr>
                  <p:cNvSpPr/>
                  <p:nvPr/>
                </p:nvSpPr>
                <p:spPr>
                  <a:xfrm>
                    <a:off x="4902232" y="49536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endParaRPr lang="es-ES" dirty="0">
                      <a:solidFill>
                        <a:schemeClr val="tx1"/>
                      </a:solidFill>
                    </a:endParaRPr>
                  </a:p>
                </p:txBody>
              </p:sp>
              <p:sp>
                <p:nvSpPr>
                  <p:cNvPr id="75" name="Oval 74">
                    <a:extLst>
                      <a:ext uri="{FF2B5EF4-FFF2-40B4-BE49-F238E27FC236}">
                        <a16:creationId xmlns:a16="http://schemas.microsoft.com/office/drawing/2014/main" id="{AF3CCE2C-6237-430F-B36F-31D46E1B75F1}"/>
                      </a:ext>
                    </a:extLst>
                  </p:cNvPr>
                  <p:cNvSpPr/>
                  <p:nvPr/>
                </p:nvSpPr>
                <p:spPr>
                  <a:xfrm>
                    <a:off x="4902232" y="189139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76" name="Oval 75">
                    <a:extLst>
                      <a:ext uri="{FF2B5EF4-FFF2-40B4-BE49-F238E27FC236}">
                        <a16:creationId xmlns:a16="http://schemas.microsoft.com/office/drawing/2014/main" id="{A9973D5F-1A6A-4370-98C3-DBC0B3FBB93B}"/>
                      </a:ext>
                    </a:extLst>
                  </p:cNvPr>
                  <p:cNvSpPr/>
                  <p:nvPr/>
                </p:nvSpPr>
                <p:spPr>
                  <a:xfrm>
                    <a:off x="4917092" y="260848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77" name="Oval 76">
                    <a:extLst>
                      <a:ext uri="{FF2B5EF4-FFF2-40B4-BE49-F238E27FC236}">
                        <a16:creationId xmlns:a16="http://schemas.microsoft.com/office/drawing/2014/main" id="{867051C5-1125-48EF-A382-BD1036C133A4}"/>
                      </a:ext>
                    </a:extLst>
                  </p:cNvPr>
                  <p:cNvSpPr/>
                  <p:nvPr/>
                </p:nvSpPr>
                <p:spPr>
                  <a:xfrm>
                    <a:off x="4902232" y="118388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78" name="Oval 77">
                    <a:extLst>
                      <a:ext uri="{FF2B5EF4-FFF2-40B4-BE49-F238E27FC236}">
                        <a16:creationId xmlns:a16="http://schemas.microsoft.com/office/drawing/2014/main" id="{688C0FD4-0D46-4518-A52D-50BD919D5DA2}"/>
                      </a:ext>
                    </a:extLst>
                  </p:cNvPr>
                  <p:cNvSpPr/>
                  <p:nvPr/>
                </p:nvSpPr>
                <p:spPr>
                  <a:xfrm>
                    <a:off x="4917092" y="389708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79" name="Oval 78">
                    <a:extLst>
                      <a:ext uri="{FF2B5EF4-FFF2-40B4-BE49-F238E27FC236}">
                        <a16:creationId xmlns:a16="http://schemas.microsoft.com/office/drawing/2014/main" id="{42F13A40-0FA8-467C-BCEC-0F1FA6C029FD}"/>
                      </a:ext>
                    </a:extLst>
                  </p:cNvPr>
                  <p:cNvSpPr/>
                  <p:nvPr/>
                </p:nvSpPr>
                <p:spPr>
                  <a:xfrm>
                    <a:off x="4917092" y="320856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80" name="Oval 79">
                    <a:extLst>
                      <a:ext uri="{FF2B5EF4-FFF2-40B4-BE49-F238E27FC236}">
                        <a16:creationId xmlns:a16="http://schemas.microsoft.com/office/drawing/2014/main" id="{07BEF4CD-7FA4-4788-9669-CC670B433FFD}"/>
                      </a:ext>
                    </a:extLst>
                  </p:cNvPr>
                  <p:cNvSpPr/>
                  <p:nvPr/>
                </p:nvSpPr>
                <p:spPr>
                  <a:xfrm>
                    <a:off x="4921476" y="4531114"/>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68" name="Straight Arrow Connector 67">
                  <a:extLst>
                    <a:ext uri="{FF2B5EF4-FFF2-40B4-BE49-F238E27FC236}">
                      <a16:creationId xmlns:a16="http://schemas.microsoft.com/office/drawing/2014/main" id="{EAC9E937-F9C1-444D-98F7-7822CE37D7A5}"/>
                    </a:ext>
                  </a:extLst>
                </p:cNvPr>
                <p:cNvCxnSpPr>
                  <a:cxnSpLocks/>
                  <a:stCxn id="74" idx="4"/>
                  <a:endCxn id="77" idx="0"/>
                </p:cNvCxnSpPr>
                <p:nvPr/>
              </p:nvCxnSpPr>
              <p:spPr>
                <a:xfrm>
                  <a:off x="4281585" y="2517448"/>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ECB8BBC-43E6-41E3-A224-F6440F58AABD}"/>
                    </a:ext>
                  </a:extLst>
                </p:cNvPr>
                <p:cNvCxnSpPr>
                  <a:cxnSpLocks/>
                  <a:stCxn id="77" idx="4"/>
                  <a:endCxn id="75" idx="0"/>
                </p:cNvCxnSpPr>
                <p:nvPr/>
              </p:nvCxnSpPr>
              <p:spPr>
                <a:xfrm>
                  <a:off x="4281585" y="3205969"/>
                  <a:ext cx="0" cy="32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B156CED-EB02-48E9-990B-44731B7AEF92}"/>
                    </a:ext>
                  </a:extLst>
                </p:cNvPr>
                <p:cNvCxnSpPr>
                  <a:cxnSpLocks/>
                  <a:stCxn id="75" idx="4"/>
                  <a:endCxn id="76" idx="0"/>
                </p:cNvCxnSpPr>
                <p:nvPr/>
              </p:nvCxnSpPr>
              <p:spPr>
                <a:xfrm>
                  <a:off x="4281585" y="3913478"/>
                  <a:ext cx="14860" cy="33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782BDFF-B6E4-4926-8DE6-73BA4C004B33}"/>
                    </a:ext>
                  </a:extLst>
                </p:cNvPr>
                <p:cNvCxnSpPr>
                  <a:cxnSpLocks/>
                  <a:stCxn id="76" idx="4"/>
                  <a:endCxn id="79" idx="0"/>
                </p:cNvCxnSpPr>
                <p:nvPr/>
              </p:nvCxnSpPr>
              <p:spPr>
                <a:xfrm>
                  <a:off x="4296445" y="4630574"/>
                  <a:ext cx="0" cy="21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B46706E-D5DC-4145-AC9B-24FDBA63F694}"/>
                    </a:ext>
                  </a:extLst>
                </p:cNvPr>
                <p:cNvCxnSpPr>
                  <a:cxnSpLocks/>
                  <a:stCxn id="79" idx="4"/>
                  <a:endCxn id="78" idx="0"/>
                </p:cNvCxnSpPr>
                <p:nvPr/>
              </p:nvCxnSpPr>
              <p:spPr>
                <a:xfrm>
                  <a:off x="4296445" y="5230650"/>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E6F4E1-956F-4408-A213-B623EEC90084}"/>
                    </a:ext>
                  </a:extLst>
                </p:cNvPr>
                <p:cNvCxnSpPr>
                  <a:cxnSpLocks/>
                  <a:stCxn id="78" idx="4"/>
                  <a:endCxn id="80" idx="0"/>
                </p:cNvCxnSpPr>
                <p:nvPr/>
              </p:nvCxnSpPr>
              <p:spPr>
                <a:xfrm>
                  <a:off x="4296445" y="5919171"/>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A140C748-B2B5-4487-BD08-C2AB6DE9BACD}"/>
                  </a:ext>
                </a:extLst>
              </p:cNvPr>
              <p:cNvGrpSpPr/>
              <p:nvPr/>
            </p:nvGrpSpPr>
            <p:grpSpPr>
              <a:xfrm>
                <a:off x="5124465" y="749547"/>
                <a:ext cx="400244" cy="4416752"/>
                <a:chOff x="4091085" y="2136448"/>
                <a:chExt cx="400244" cy="4416752"/>
              </a:xfrm>
            </p:grpSpPr>
            <p:grpSp>
              <p:nvGrpSpPr>
                <p:cNvPr id="53" name="Group 52">
                  <a:extLst>
                    <a:ext uri="{FF2B5EF4-FFF2-40B4-BE49-F238E27FC236}">
                      <a16:creationId xmlns:a16="http://schemas.microsoft.com/office/drawing/2014/main" id="{B1E61ADF-1C07-42E5-B367-E6683CABBA08}"/>
                    </a:ext>
                  </a:extLst>
                </p:cNvPr>
                <p:cNvGrpSpPr/>
                <p:nvPr/>
              </p:nvGrpSpPr>
              <p:grpSpPr>
                <a:xfrm>
                  <a:off x="4091085" y="2136448"/>
                  <a:ext cx="400244" cy="4416752"/>
                  <a:chOff x="4902232" y="495362"/>
                  <a:chExt cx="400244" cy="4416752"/>
                </a:xfrm>
              </p:grpSpPr>
              <p:sp>
                <p:nvSpPr>
                  <p:cNvPr id="60" name="Oval 59">
                    <a:extLst>
                      <a:ext uri="{FF2B5EF4-FFF2-40B4-BE49-F238E27FC236}">
                        <a16:creationId xmlns:a16="http://schemas.microsoft.com/office/drawing/2014/main" id="{1CA45FE0-5743-4F67-B4BB-1345932A2884}"/>
                      </a:ext>
                    </a:extLst>
                  </p:cNvPr>
                  <p:cNvSpPr/>
                  <p:nvPr/>
                </p:nvSpPr>
                <p:spPr>
                  <a:xfrm>
                    <a:off x="4902232" y="49536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endParaRPr lang="es-ES" dirty="0">
                      <a:solidFill>
                        <a:schemeClr val="tx1"/>
                      </a:solidFill>
                    </a:endParaRPr>
                  </a:p>
                </p:txBody>
              </p:sp>
              <p:sp>
                <p:nvSpPr>
                  <p:cNvPr id="61" name="Oval 60">
                    <a:extLst>
                      <a:ext uri="{FF2B5EF4-FFF2-40B4-BE49-F238E27FC236}">
                        <a16:creationId xmlns:a16="http://schemas.microsoft.com/office/drawing/2014/main" id="{5F6A1DE2-102C-4171-A7EE-C71ECE947623}"/>
                      </a:ext>
                    </a:extLst>
                  </p:cNvPr>
                  <p:cNvSpPr/>
                  <p:nvPr/>
                </p:nvSpPr>
                <p:spPr>
                  <a:xfrm>
                    <a:off x="4902232" y="189139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endParaRPr lang="es-ES" dirty="0">
                      <a:solidFill>
                        <a:schemeClr val="tx1"/>
                      </a:solidFill>
                    </a:endParaRPr>
                  </a:p>
                </p:txBody>
              </p:sp>
              <p:sp>
                <p:nvSpPr>
                  <p:cNvPr id="62" name="Oval 61">
                    <a:extLst>
                      <a:ext uri="{FF2B5EF4-FFF2-40B4-BE49-F238E27FC236}">
                        <a16:creationId xmlns:a16="http://schemas.microsoft.com/office/drawing/2014/main" id="{5EB45EA0-BC98-4510-A987-63CA9108D115}"/>
                      </a:ext>
                    </a:extLst>
                  </p:cNvPr>
                  <p:cNvSpPr/>
                  <p:nvPr/>
                </p:nvSpPr>
                <p:spPr>
                  <a:xfrm>
                    <a:off x="4917092" y="2608488"/>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63" name="Oval 62">
                    <a:extLst>
                      <a:ext uri="{FF2B5EF4-FFF2-40B4-BE49-F238E27FC236}">
                        <a16:creationId xmlns:a16="http://schemas.microsoft.com/office/drawing/2014/main" id="{9DA474E1-2F98-4A00-B0D3-27620BE011CE}"/>
                      </a:ext>
                    </a:extLst>
                  </p:cNvPr>
                  <p:cNvSpPr/>
                  <p:nvPr/>
                </p:nvSpPr>
                <p:spPr>
                  <a:xfrm>
                    <a:off x="4902232" y="118388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s-ES" dirty="0">
                      <a:solidFill>
                        <a:schemeClr val="tx1"/>
                      </a:solidFill>
                    </a:endParaRPr>
                  </a:p>
                </p:txBody>
              </p:sp>
              <p:sp>
                <p:nvSpPr>
                  <p:cNvPr id="64" name="Oval 63">
                    <a:extLst>
                      <a:ext uri="{FF2B5EF4-FFF2-40B4-BE49-F238E27FC236}">
                        <a16:creationId xmlns:a16="http://schemas.microsoft.com/office/drawing/2014/main" id="{CBB30D43-87CF-40FD-9577-BB95173DEBF9}"/>
                      </a:ext>
                    </a:extLst>
                  </p:cNvPr>
                  <p:cNvSpPr/>
                  <p:nvPr/>
                </p:nvSpPr>
                <p:spPr>
                  <a:xfrm>
                    <a:off x="4917092" y="3897085"/>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65" name="Oval 64">
                    <a:extLst>
                      <a:ext uri="{FF2B5EF4-FFF2-40B4-BE49-F238E27FC236}">
                        <a16:creationId xmlns:a16="http://schemas.microsoft.com/office/drawing/2014/main" id="{AAEDCD45-AB6F-483C-B5F8-743FAE672449}"/>
                      </a:ext>
                    </a:extLst>
                  </p:cNvPr>
                  <p:cNvSpPr/>
                  <p:nvPr/>
                </p:nvSpPr>
                <p:spPr>
                  <a:xfrm>
                    <a:off x="4917092" y="3208564"/>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66" name="Oval 65">
                    <a:extLst>
                      <a:ext uri="{FF2B5EF4-FFF2-40B4-BE49-F238E27FC236}">
                        <a16:creationId xmlns:a16="http://schemas.microsoft.com/office/drawing/2014/main" id="{5DB4C3DA-2102-49AF-914E-28038B37E600}"/>
                      </a:ext>
                    </a:extLst>
                  </p:cNvPr>
                  <p:cNvSpPr/>
                  <p:nvPr/>
                </p:nvSpPr>
                <p:spPr>
                  <a:xfrm>
                    <a:off x="4921476" y="4531114"/>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54" name="Straight Arrow Connector 53">
                  <a:extLst>
                    <a:ext uri="{FF2B5EF4-FFF2-40B4-BE49-F238E27FC236}">
                      <a16:creationId xmlns:a16="http://schemas.microsoft.com/office/drawing/2014/main" id="{DE2DC211-66A9-4114-AB9A-13D34F2FBA07}"/>
                    </a:ext>
                  </a:extLst>
                </p:cNvPr>
                <p:cNvCxnSpPr>
                  <a:cxnSpLocks/>
                  <a:stCxn id="60" idx="4"/>
                  <a:endCxn id="63" idx="0"/>
                </p:cNvCxnSpPr>
                <p:nvPr/>
              </p:nvCxnSpPr>
              <p:spPr>
                <a:xfrm>
                  <a:off x="4281585" y="2517448"/>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75AF0E7-E216-41C9-8909-1C5F9AAC8278}"/>
                    </a:ext>
                  </a:extLst>
                </p:cNvPr>
                <p:cNvCxnSpPr>
                  <a:cxnSpLocks/>
                  <a:stCxn id="63" idx="4"/>
                  <a:endCxn id="61" idx="0"/>
                </p:cNvCxnSpPr>
                <p:nvPr/>
              </p:nvCxnSpPr>
              <p:spPr>
                <a:xfrm>
                  <a:off x="4281585" y="3205969"/>
                  <a:ext cx="0" cy="32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86B6511-927E-428E-BECF-286B5BE9906F}"/>
                    </a:ext>
                  </a:extLst>
                </p:cNvPr>
                <p:cNvCxnSpPr>
                  <a:cxnSpLocks/>
                  <a:stCxn id="61" idx="4"/>
                  <a:endCxn id="62" idx="0"/>
                </p:cNvCxnSpPr>
                <p:nvPr/>
              </p:nvCxnSpPr>
              <p:spPr>
                <a:xfrm>
                  <a:off x="4281585" y="3913478"/>
                  <a:ext cx="14860" cy="33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48D7C47-2692-4EFA-8097-636414EF7A53}"/>
                    </a:ext>
                  </a:extLst>
                </p:cNvPr>
                <p:cNvCxnSpPr>
                  <a:cxnSpLocks/>
                  <a:stCxn id="62" idx="4"/>
                  <a:endCxn id="65" idx="0"/>
                </p:cNvCxnSpPr>
                <p:nvPr/>
              </p:nvCxnSpPr>
              <p:spPr>
                <a:xfrm>
                  <a:off x="4296445" y="4630574"/>
                  <a:ext cx="0" cy="21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F441D2E-3227-48E8-9FB2-9FD9E9D8A1BE}"/>
                    </a:ext>
                  </a:extLst>
                </p:cNvPr>
                <p:cNvCxnSpPr>
                  <a:cxnSpLocks/>
                  <a:stCxn id="65" idx="4"/>
                  <a:endCxn id="64" idx="0"/>
                </p:cNvCxnSpPr>
                <p:nvPr/>
              </p:nvCxnSpPr>
              <p:spPr>
                <a:xfrm>
                  <a:off x="4296445" y="5230650"/>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5B06968-67E8-414C-9000-F9F635A0F8E4}"/>
                    </a:ext>
                  </a:extLst>
                </p:cNvPr>
                <p:cNvCxnSpPr>
                  <a:cxnSpLocks/>
                  <a:stCxn id="64" idx="4"/>
                  <a:endCxn id="66" idx="0"/>
                </p:cNvCxnSpPr>
                <p:nvPr/>
              </p:nvCxnSpPr>
              <p:spPr>
                <a:xfrm>
                  <a:off x="4296445" y="5919171"/>
                  <a:ext cx="4384" cy="25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3FC6788D-E884-4732-AB75-F9F3080DD2DB}"/>
                  </a:ext>
                </a:extLst>
              </p:cNvPr>
              <p:cNvGrpSpPr/>
              <p:nvPr/>
            </p:nvGrpSpPr>
            <p:grpSpPr>
              <a:xfrm>
                <a:off x="6248400" y="737947"/>
                <a:ext cx="381000" cy="1785194"/>
                <a:chOff x="7908638" y="1932372"/>
                <a:chExt cx="381000" cy="1785194"/>
              </a:xfrm>
            </p:grpSpPr>
            <p:grpSp>
              <p:nvGrpSpPr>
                <p:cNvPr id="47" name="Group 46">
                  <a:extLst>
                    <a:ext uri="{FF2B5EF4-FFF2-40B4-BE49-F238E27FC236}">
                      <a16:creationId xmlns:a16="http://schemas.microsoft.com/office/drawing/2014/main" id="{0C4823E3-51B5-46F6-9F1A-E5E2155DB9EC}"/>
                    </a:ext>
                  </a:extLst>
                </p:cNvPr>
                <p:cNvGrpSpPr/>
                <p:nvPr/>
              </p:nvGrpSpPr>
              <p:grpSpPr>
                <a:xfrm>
                  <a:off x="7908638" y="1932372"/>
                  <a:ext cx="381000" cy="1785194"/>
                  <a:chOff x="7129036" y="1042882"/>
                  <a:chExt cx="381000" cy="1785194"/>
                </a:xfrm>
              </p:grpSpPr>
              <p:sp>
                <p:nvSpPr>
                  <p:cNvPr id="50" name="Oval 49">
                    <a:extLst>
                      <a:ext uri="{FF2B5EF4-FFF2-40B4-BE49-F238E27FC236}">
                        <a16:creationId xmlns:a16="http://schemas.microsoft.com/office/drawing/2014/main" id="{2AFA597F-D312-41A9-BDDA-C43FD6F3ECA9}"/>
                      </a:ext>
                    </a:extLst>
                  </p:cNvPr>
                  <p:cNvSpPr/>
                  <p:nvPr/>
                </p:nvSpPr>
                <p:spPr>
                  <a:xfrm>
                    <a:off x="7129036" y="173140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51" name="Oval 50">
                    <a:extLst>
                      <a:ext uri="{FF2B5EF4-FFF2-40B4-BE49-F238E27FC236}">
                        <a16:creationId xmlns:a16="http://schemas.microsoft.com/office/drawing/2014/main" id="{AD845BE8-73A3-4DF4-9D83-201CEEFF9EAE}"/>
                      </a:ext>
                    </a:extLst>
                  </p:cNvPr>
                  <p:cNvSpPr/>
                  <p:nvPr/>
                </p:nvSpPr>
                <p:spPr>
                  <a:xfrm>
                    <a:off x="7129036" y="104288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52" name="Oval 51">
                    <a:extLst>
                      <a:ext uri="{FF2B5EF4-FFF2-40B4-BE49-F238E27FC236}">
                        <a16:creationId xmlns:a16="http://schemas.microsoft.com/office/drawing/2014/main" id="{8215D9EB-8D0F-4807-9CD6-737C13D9A407}"/>
                      </a:ext>
                    </a:extLst>
                  </p:cNvPr>
                  <p:cNvSpPr/>
                  <p:nvPr/>
                </p:nvSpPr>
                <p:spPr>
                  <a:xfrm>
                    <a:off x="7129036" y="2447076"/>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48" name="Straight Arrow Connector 47">
                  <a:extLst>
                    <a:ext uri="{FF2B5EF4-FFF2-40B4-BE49-F238E27FC236}">
                      <a16:creationId xmlns:a16="http://schemas.microsoft.com/office/drawing/2014/main" id="{4519EA07-DF99-493F-9C58-CCE2028BBE16}"/>
                    </a:ext>
                  </a:extLst>
                </p:cNvPr>
                <p:cNvCxnSpPr>
                  <a:cxnSpLocks/>
                  <a:stCxn id="51" idx="4"/>
                  <a:endCxn id="50" idx="0"/>
                </p:cNvCxnSpPr>
                <p:nvPr/>
              </p:nvCxnSpPr>
              <p:spPr>
                <a:xfrm>
                  <a:off x="8099138" y="2313372"/>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495F92B-F3B9-4BFE-8351-D304F2BB722B}"/>
                    </a:ext>
                  </a:extLst>
                </p:cNvPr>
                <p:cNvCxnSpPr>
                  <a:cxnSpLocks/>
                  <a:stCxn id="50" idx="4"/>
                  <a:endCxn id="52" idx="0"/>
                </p:cNvCxnSpPr>
                <p:nvPr/>
              </p:nvCxnSpPr>
              <p:spPr>
                <a:xfrm>
                  <a:off x="8099138" y="3001893"/>
                  <a:ext cx="0" cy="33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C9A149D-4CA0-4265-8529-FD17C1C18249}"/>
                  </a:ext>
                </a:extLst>
              </p:cNvPr>
              <p:cNvGrpSpPr/>
              <p:nvPr/>
            </p:nvGrpSpPr>
            <p:grpSpPr>
              <a:xfrm>
                <a:off x="4023110" y="2142141"/>
                <a:ext cx="381000" cy="1785194"/>
                <a:chOff x="7908638" y="1932372"/>
                <a:chExt cx="381000" cy="1785194"/>
              </a:xfrm>
            </p:grpSpPr>
            <p:grpSp>
              <p:nvGrpSpPr>
                <p:cNvPr id="41" name="Group 40">
                  <a:extLst>
                    <a:ext uri="{FF2B5EF4-FFF2-40B4-BE49-F238E27FC236}">
                      <a16:creationId xmlns:a16="http://schemas.microsoft.com/office/drawing/2014/main" id="{19D612BB-3BF1-4BFC-97AE-9E2A18337669}"/>
                    </a:ext>
                  </a:extLst>
                </p:cNvPr>
                <p:cNvGrpSpPr/>
                <p:nvPr/>
              </p:nvGrpSpPr>
              <p:grpSpPr>
                <a:xfrm>
                  <a:off x="7908638" y="1932372"/>
                  <a:ext cx="381000" cy="1785194"/>
                  <a:chOff x="7129036" y="1042882"/>
                  <a:chExt cx="381000" cy="1785194"/>
                </a:xfrm>
              </p:grpSpPr>
              <p:sp>
                <p:nvSpPr>
                  <p:cNvPr id="44" name="Oval 43">
                    <a:extLst>
                      <a:ext uri="{FF2B5EF4-FFF2-40B4-BE49-F238E27FC236}">
                        <a16:creationId xmlns:a16="http://schemas.microsoft.com/office/drawing/2014/main" id="{76126CE3-93FF-4F5F-A339-79D296650D28}"/>
                      </a:ext>
                    </a:extLst>
                  </p:cNvPr>
                  <p:cNvSpPr/>
                  <p:nvPr/>
                </p:nvSpPr>
                <p:spPr>
                  <a:xfrm>
                    <a:off x="7129036" y="1731403"/>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s-ES" dirty="0">
                      <a:solidFill>
                        <a:schemeClr val="tx1"/>
                      </a:solidFill>
                    </a:endParaRPr>
                  </a:p>
                </p:txBody>
              </p:sp>
              <p:sp>
                <p:nvSpPr>
                  <p:cNvPr id="45" name="Oval 44">
                    <a:extLst>
                      <a:ext uri="{FF2B5EF4-FFF2-40B4-BE49-F238E27FC236}">
                        <a16:creationId xmlns:a16="http://schemas.microsoft.com/office/drawing/2014/main" id="{B9C5C155-9EB0-4F1C-B6BD-4CEFEBC3B522}"/>
                      </a:ext>
                    </a:extLst>
                  </p:cNvPr>
                  <p:cNvSpPr/>
                  <p:nvPr/>
                </p:nvSpPr>
                <p:spPr>
                  <a:xfrm>
                    <a:off x="7129036" y="1042882"/>
                    <a:ext cx="381000" cy="381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endParaRPr lang="es-ES" dirty="0">
                      <a:solidFill>
                        <a:schemeClr val="tx1"/>
                      </a:solidFill>
                    </a:endParaRPr>
                  </a:p>
                </p:txBody>
              </p:sp>
              <p:sp>
                <p:nvSpPr>
                  <p:cNvPr id="46" name="Oval 45">
                    <a:extLst>
                      <a:ext uri="{FF2B5EF4-FFF2-40B4-BE49-F238E27FC236}">
                        <a16:creationId xmlns:a16="http://schemas.microsoft.com/office/drawing/2014/main" id="{D8C1DDE7-5132-4E45-A840-782E4E967F93}"/>
                      </a:ext>
                    </a:extLst>
                  </p:cNvPr>
                  <p:cNvSpPr/>
                  <p:nvPr/>
                </p:nvSpPr>
                <p:spPr>
                  <a:xfrm>
                    <a:off x="7129036" y="2447076"/>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grpSp>
            <p:cxnSp>
              <p:nvCxnSpPr>
                <p:cNvPr id="42" name="Straight Arrow Connector 41">
                  <a:extLst>
                    <a:ext uri="{FF2B5EF4-FFF2-40B4-BE49-F238E27FC236}">
                      <a16:creationId xmlns:a16="http://schemas.microsoft.com/office/drawing/2014/main" id="{B703745A-016A-48FC-ACA2-E2495053DC24}"/>
                    </a:ext>
                  </a:extLst>
                </p:cNvPr>
                <p:cNvCxnSpPr>
                  <a:cxnSpLocks/>
                  <a:stCxn id="45" idx="4"/>
                  <a:endCxn id="44" idx="0"/>
                </p:cNvCxnSpPr>
                <p:nvPr/>
              </p:nvCxnSpPr>
              <p:spPr>
                <a:xfrm>
                  <a:off x="8099138" y="2313372"/>
                  <a:ext cx="0" cy="307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3635A9B-C57C-4B24-9CF6-9FDD7AE07C4C}"/>
                    </a:ext>
                  </a:extLst>
                </p:cNvPr>
                <p:cNvCxnSpPr>
                  <a:cxnSpLocks/>
                  <a:stCxn id="44" idx="4"/>
                  <a:endCxn id="46" idx="0"/>
                </p:cNvCxnSpPr>
                <p:nvPr/>
              </p:nvCxnSpPr>
              <p:spPr>
                <a:xfrm>
                  <a:off x="8099138" y="3001893"/>
                  <a:ext cx="0" cy="33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a:extLst>
                  <a:ext uri="{FF2B5EF4-FFF2-40B4-BE49-F238E27FC236}">
                    <a16:creationId xmlns:a16="http://schemas.microsoft.com/office/drawing/2014/main" id="{2BE9AE50-8FDE-4269-976A-955C269EFE6D}"/>
                  </a:ext>
                </a:extLst>
              </p:cNvPr>
              <p:cNvCxnSpPr>
                <a:cxnSpLocks/>
                <a:stCxn id="3" idx="4"/>
                <a:endCxn id="98" idx="0"/>
              </p:cNvCxnSpPr>
              <p:nvPr/>
            </p:nvCxnSpPr>
            <p:spPr>
              <a:xfrm flipH="1">
                <a:off x="195627" y="309072"/>
                <a:ext cx="3123823" cy="4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9521829-4A57-4E1E-B637-D0C94DC40732}"/>
                  </a:ext>
                </a:extLst>
              </p:cNvPr>
              <p:cNvCxnSpPr>
                <a:cxnSpLocks/>
                <a:stCxn id="3" idx="4"/>
              </p:cNvCxnSpPr>
              <p:nvPr/>
            </p:nvCxnSpPr>
            <p:spPr>
              <a:xfrm flipH="1">
                <a:off x="1850342" y="309072"/>
                <a:ext cx="1469108" cy="456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A313A44-5B8C-4FEB-852C-5DC099932D03}"/>
                  </a:ext>
                </a:extLst>
              </p:cNvPr>
              <p:cNvCxnSpPr>
                <a:cxnSpLocks/>
                <a:stCxn id="3" idx="4"/>
                <a:endCxn id="5" idx="0"/>
              </p:cNvCxnSpPr>
              <p:nvPr/>
            </p:nvCxnSpPr>
            <p:spPr>
              <a:xfrm>
                <a:off x="3319450" y="309072"/>
                <a:ext cx="490580" cy="4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FED9985-F72D-4213-99DD-3AA6A9D9926D}"/>
                  </a:ext>
                </a:extLst>
              </p:cNvPr>
              <p:cNvCxnSpPr>
                <a:cxnSpLocks/>
                <a:stCxn id="3" idx="4"/>
                <a:endCxn id="60" idx="0"/>
              </p:cNvCxnSpPr>
              <p:nvPr/>
            </p:nvCxnSpPr>
            <p:spPr>
              <a:xfrm>
                <a:off x="3319450" y="309072"/>
                <a:ext cx="1995515" cy="440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EA742F5-D69F-46DA-9490-A45BB0CB43BE}"/>
                  </a:ext>
                </a:extLst>
              </p:cNvPr>
              <p:cNvCxnSpPr>
                <a:cxnSpLocks/>
                <a:stCxn id="3" idx="4"/>
                <a:endCxn id="51" idx="0"/>
              </p:cNvCxnSpPr>
              <p:nvPr/>
            </p:nvCxnSpPr>
            <p:spPr>
              <a:xfrm>
                <a:off x="3319450" y="309072"/>
                <a:ext cx="3119450" cy="428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C0969258-AFE4-4003-9CAD-8D03D27F0497}"/>
                  </a:ext>
                </a:extLst>
              </p:cNvPr>
              <p:cNvSpPr/>
              <p:nvPr/>
            </p:nvSpPr>
            <p:spPr>
              <a:xfrm>
                <a:off x="6902906" y="559047"/>
                <a:ext cx="381000" cy="381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es-ES" dirty="0">
                  <a:solidFill>
                    <a:schemeClr val="tx1"/>
                  </a:solidFill>
                </a:endParaRPr>
              </a:p>
            </p:txBody>
          </p:sp>
          <p:cxnSp>
            <p:nvCxnSpPr>
              <p:cNvPr id="40" name="Straight Arrow Connector 39">
                <a:extLst>
                  <a:ext uri="{FF2B5EF4-FFF2-40B4-BE49-F238E27FC236}">
                    <a16:creationId xmlns:a16="http://schemas.microsoft.com/office/drawing/2014/main" id="{4BB4FAB1-0AF7-4467-9799-3336365E534D}"/>
                  </a:ext>
                </a:extLst>
              </p:cNvPr>
              <p:cNvCxnSpPr>
                <a:cxnSpLocks/>
                <a:stCxn id="3" idx="4"/>
                <a:endCxn id="39" idx="0"/>
              </p:cNvCxnSpPr>
              <p:nvPr/>
            </p:nvCxnSpPr>
            <p:spPr>
              <a:xfrm>
                <a:off x="3319450" y="309072"/>
                <a:ext cx="3773956" cy="24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90578981"/>
      </p:ext>
    </p:extLst>
  </p:cSld>
  <p:clrMapOvr>
    <a:masterClrMapping/>
  </p:clrMapOvr>
  <p:transition>
    <p:fad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PII</Template>
  <TotalTime>337</TotalTime>
  <Words>8511</Words>
  <Application>Microsoft Office PowerPoint</Application>
  <PresentationFormat>Presentación en pantalla (4:3)</PresentationFormat>
  <Paragraphs>1881</Paragraphs>
  <Slides>99</Slides>
  <Notes>75</Notes>
  <HiddenSlides>12</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99</vt:i4>
      </vt:variant>
    </vt:vector>
  </HeadingPairs>
  <TitlesOfParts>
    <vt:vector size="106" baseType="lpstr">
      <vt:lpstr>Arial</vt:lpstr>
      <vt:lpstr>Arial</vt:lpstr>
      <vt:lpstr>Calibri</vt:lpstr>
      <vt:lpstr>Tahoma</vt:lpstr>
      <vt:lpstr>Times New Roman</vt:lpstr>
      <vt:lpstr>Wingdings</vt:lpstr>
      <vt:lpstr>Tema de Office</vt:lpstr>
      <vt:lpstr>Algoritmos y Estructuras de Datos II</vt:lpstr>
      <vt:lpstr>ARBOLES</vt:lpstr>
      <vt:lpstr>Un árbol visto recursivamente</vt:lpstr>
      <vt:lpstr>¿qué es un Arbol?</vt:lpstr>
      <vt:lpstr>Terminología de árboles</vt:lpstr>
      <vt:lpstr>Recorridos de los árboles genéricos</vt:lpstr>
      <vt:lpstr>Recorridos de Arboles genéricos</vt:lpstr>
      <vt:lpstr>Recorrida en Preorden</vt:lpstr>
      <vt:lpstr>Recorrida en Postorden</vt:lpstr>
      <vt:lpstr>Recorrer el siguiente árbol en preorden y postorden</vt:lpstr>
      <vt:lpstr>Representación de árboles genéricos</vt:lpstr>
      <vt:lpstr>Representación de árboles genéricos</vt:lpstr>
      <vt:lpstr>Representación de árboles genéricos</vt:lpstr>
      <vt:lpstr>Representación de árboles genéricos</vt:lpstr>
      <vt:lpstr>Representación de árboles genéricos</vt:lpstr>
      <vt:lpstr>Representación de árboles genéricos</vt:lpstr>
      <vt:lpstr>Representación de árboles genéricos</vt:lpstr>
      <vt:lpstr>Representación de árboles genéricos</vt:lpstr>
      <vt:lpstr>Representación de árboles genéricos</vt:lpstr>
      <vt:lpstr>Representación de árboles genéricos</vt:lpstr>
      <vt:lpstr>Representación de árboles genéricos</vt:lpstr>
      <vt:lpstr>Representación de árboles genéricos</vt:lpstr>
      <vt:lpstr>Representación de árboles genéricos</vt:lpstr>
      <vt:lpstr>Representación de árboles genéricos</vt:lpstr>
      <vt:lpstr>Representación de árboles genéricos</vt:lpstr>
      <vt:lpstr>Representación de árboles genéricos Primer hijo – siguiente hermano / hermano derecho</vt:lpstr>
      <vt:lpstr>Representación de árboles genéricos Primer hijo – siguiente hermano / hermano derecho</vt:lpstr>
      <vt:lpstr>Primer hijo – hermano derecho</vt:lpstr>
      <vt:lpstr>¿Qué implementaciones usaremos?</vt:lpstr>
      <vt:lpstr>El  TDA ARBOL (genérico) Operaciones a ser consideradas</vt:lpstr>
      <vt:lpstr>Recorrer un árbol en preorden</vt:lpstr>
      <vt:lpstr>Recorridas de árboles genéricos - preorden</vt:lpstr>
      <vt:lpstr>Recorridas de árboles genéricos - postorden</vt:lpstr>
      <vt:lpstr>Trabajo de aplicación</vt:lpstr>
      <vt:lpstr>Caso de Estudio: índice de un libro muy grande (o conjunto de documentos) (1)</vt:lpstr>
      <vt:lpstr>Caso de Estudio: índice de un libro muy grande (o conjunto de documentos) (2)</vt:lpstr>
      <vt:lpstr>Caso de Estudio: índice de un libro muy grande (o conjunto de documentos) (2)</vt:lpstr>
      <vt:lpstr>Búsqueda – tries como bosques</vt:lpstr>
      <vt:lpstr>Tries</vt:lpstr>
      <vt:lpstr>Tries</vt:lpstr>
      <vt:lpstr>Tries</vt:lpstr>
      <vt:lpstr>Trie estándar</vt:lpstr>
      <vt:lpstr>Trie estándar para las palabras:</vt:lpstr>
      <vt:lpstr>Propiedades estructurales del trie</vt:lpstr>
      <vt:lpstr>Búsqueda en Tries</vt:lpstr>
      <vt:lpstr>Búsqueda en trie – palabra completa</vt:lpstr>
      <vt:lpstr>Búsqueda en trie – palabra completa</vt:lpstr>
      <vt:lpstr>Presentación de PowerPoint</vt:lpstr>
      <vt:lpstr>Búsqueda de prefijos en trie</vt:lpstr>
      <vt:lpstr>Búsqueda en tries</vt:lpstr>
      <vt:lpstr>Inserción en tries</vt:lpstr>
      <vt:lpstr>Inserción en tries</vt:lpstr>
      <vt:lpstr>Para cada alfabeto una representación… ¿cómo realizamos “obtenerHijo(caracter)”?</vt:lpstr>
      <vt:lpstr>Representación del nodo del trie…?</vt:lpstr>
      <vt:lpstr>Representaciones…</vt:lpstr>
      <vt:lpstr>Presentación de PowerPoint</vt:lpstr>
      <vt:lpstr>Búsqueda e inserción en tries</vt:lpstr>
      <vt:lpstr>Búsqueda e inserción en tries</vt:lpstr>
      <vt:lpstr>Búsqueda en tries</vt:lpstr>
      <vt:lpstr>Inserción en tries</vt:lpstr>
      <vt:lpstr>Imprimir todas las strings del trie…</vt:lpstr>
      <vt:lpstr>Búsqueda de prefijos</vt:lpstr>
      <vt:lpstr>Búsqueda e inserción en tries</vt:lpstr>
      <vt:lpstr>Trie utilizando árboles genéricos  (Primer hijo – Hermano derecho)</vt:lpstr>
      <vt:lpstr>Inserción en un TRIE implementado como árbol genérico (Primer hijo – Hermano Derecho)</vt:lpstr>
      <vt:lpstr>Eliminación de una palabra en un TRIE implementado como árbol genérico</vt:lpstr>
      <vt:lpstr>¿y cuánta memoria ocupa este trie?</vt:lpstr>
      <vt:lpstr>Trie comprimido – “patricia” “Practical Algorithm to Retrieve Information Coded in Alphanumeric”</vt:lpstr>
      <vt:lpstr>Trie comprimido – “patricia”</vt:lpstr>
      <vt:lpstr>Trie comprimido – “patricia” ¿cómo sería?</vt:lpstr>
      <vt:lpstr>Trie comprimido – “patricia” </vt:lpstr>
      <vt:lpstr>Presentación de PowerPoint</vt:lpstr>
      <vt:lpstr>“patricia” – representación compacta </vt:lpstr>
      <vt:lpstr>Implementaciones de Patricia</vt:lpstr>
      <vt:lpstr>Trabajo de Aplicación 4</vt:lpstr>
      <vt:lpstr>TA4 EJERCICIO 1</vt:lpstr>
      <vt:lpstr>Arboles (tries) de sufijos</vt:lpstr>
      <vt:lpstr>Árboles de sufijos</vt:lpstr>
      <vt:lpstr>Sufijos de “minimize”</vt:lpstr>
      <vt:lpstr>Presentación de PowerPoint</vt:lpstr>
      <vt:lpstr>Árbol de sufijos</vt:lpstr>
      <vt:lpstr>Presentación de PowerPoint</vt:lpstr>
      <vt:lpstr>Árbol de sufijos</vt:lpstr>
      <vt:lpstr>Presentación de PowerPoint</vt:lpstr>
      <vt:lpstr>Trabajo de Aplicación 5 – Ej1</vt:lpstr>
      <vt:lpstr>TA5 EJERCICIO 1</vt:lpstr>
      <vt:lpstr>TA5 EJERCICIO 1</vt:lpstr>
      <vt:lpstr>Trie comprimido para los sufijos</vt:lpstr>
      <vt:lpstr>Presentación de PowerPoint</vt:lpstr>
      <vt:lpstr>Trabajo de Aplicación 5 – Ej2</vt:lpstr>
      <vt:lpstr>TA5 EJERCICIO 2</vt:lpstr>
      <vt:lpstr>TA 5  - Ej2</vt:lpstr>
      <vt:lpstr>Ejercicios Domiciliarios 6</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QUALISYS SOFTWARE AND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II</dc:title>
  <dc:creator>Ernesto Ocampo Edye</dc:creator>
  <cp:lastModifiedBy>Alvaro Ruibal</cp:lastModifiedBy>
  <cp:revision>293</cp:revision>
  <cp:lastPrinted>2020-08-24T22:21:34Z</cp:lastPrinted>
  <dcterms:created xsi:type="dcterms:W3CDTF">2009-08-21T02:33:28Z</dcterms:created>
  <dcterms:modified xsi:type="dcterms:W3CDTF">2022-09-05T18:56:04Z</dcterms:modified>
</cp:coreProperties>
</file>