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616" y="-11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2" name="Picture 71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9" name="Picture 108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10" name="Picture 109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38"/>
          <p:cNvPicPr/>
          <p:nvPr/>
        </p:nvPicPr>
        <p:blipFill>
          <a:blip r:embed="rId14"/>
          <a:stretch/>
        </p:blipFill>
        <p:spPr>
          <a:xfrm>
            <a:off x="0" y="0"/>
            <a:ext cx="10079640" cy="75596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376000" y="142920"/>
            <a:ext cx="532764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38"/>
          <p:cNvPicPr/>
          <p:nvPr/>
        </p:nvPicPr>
        <p:blipFill>
          <a:blip r:embed="rId14"/>
          <a:stretch/>
        </p:blipFill>
        <p:spPr>
          <a:xfrm>
            <a:off x="0" y="0"/>
            <a:ext cx="10079640" cy="755964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376000" y="142920"/>
            <a:ext cx="532764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58460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magem 38"/>
          <p:cNvPicPr/>
          <p:nvPr/>
        </p:nvPicPr>
        <p:blipFill>
          <a:blip r:embed="rId14"/>
          <a:stretch/>
        </p:blipFill>
        <p:spPr>
          <a:xfrm>
            <a:off x="0" y="0"/>
            <a:ext cx="10079640" cy="755964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jpeg"/><Relationship Id="rId7" Type="http://schemas.openxmlformats.org/officeDocument/2006/relationships/image" Target="../media/image8.gif"/><Relationship Id="rId8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376000" y="334800"/>
            <a:ext cx="5327640" cy="95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3200" strike="noStrike">
                <a:solidFill>
                  <a:srgbClr val="EEEEEE"/>
                </a:solidFill>
                <a:latin typeface="Arial"/>
                <a:ea typeface="DejaVu Sans"/>
              </a:rPr>
              <a:t>Apresentação do Protótipo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504000" y="1823760"/>
            <a:ext cx="9071640" cy="584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13" name="CustomShape 3"/>
          <p:cNvSpPr/>
          <p:nvPr/>
        </p:nvSpPr>
        <p:spPr>
          <a:xfrm>
            <a:off x="1944000" y="1542600"/>
            <a:ext cx="5903640" cy="11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600" strike="noStrike">
                <a:solidFill>
                  <a:srgbClr val="EEEEEE"/>
                </a:solidFill>
                <a:latin typeface="Arial"/>
                <a:ea typeface="DejaVu Sans"/>
              </a:rPr>
              <a:t>Disciplina: Laboratório de Programação III (ST762-A)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600" strike="noStrike">
                <a:solidFill>
                  <a:srgbClr val="EEEEEE"/>
                </a:solidFill>
                <a:latin typeface="Arial"/>
                <a:ea typeface="DejaVu Sans"/>
              </a:rPr>
              <a:t>Prof. André Leon S. Gradvohl, Dr.</a:t>
            </a:r>
            <a:endParaRPr/>
          </a:p>
        </p:txBody>
      </p:sp>
      <p:sp>
        <p:nvSpPr>
          <p:cNvPr id="114" name="CustomShape 4"/>
          <p:cNvSpPr/>
          <p:nvPr/>
        </p:nvSpPr>
        <p:spPr>
          <a:xfrm>
            <a:off x="648000" y="3168000"/>
            <a:ext cx="871164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3600" b="1" strike="noStrike">
                <a:solidFill>
                  <a:srgbClr val="EEEEEE"/>
                </a:solidFill>
                <a:latin typeface="Arial"/>
                <a:ea typeface="DejaVu Sans"/>
              </a:rPr>
              <a:t>Escambo – Grupo DC</a:t>
            </a:r>
            <a:endParaRPr/>
          </a:p>
        </p:txBody>
      </p:sp>
      <p:sp>
        <p:nvSpPr>
          <p:cNvPr id="115" name="CustomShape 5"/>
          <p:cNvSpPr/>
          <p:nvPr/>
        </p:nvSpPr>
        <p:spPr>
          <a:xfrm>
            <a:off x="1044000" y="4068000"/>
            <a:ext cx="7703640" cy="188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EEEEEE"/>
                </a:solidFill>
                <a:latin typeface="Arial"/>
                <a:ea typeface="DejaVu Sans"/>
              </a:rPr>
              <a:t>Integrantes:				RA: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EEEEEE"/>
                </a:solidFill>
                <a:latin typeface="Arial"/>
                <a:ea typeface="DejaVu Sans"/>
              </a:rPr>
              <a:t>Gabriela Letícia Tonon Furlan		135842		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EEEEEE"/>
                </a:solidFill>
                <a:latin typeface="Arial"/>
                <a:ea typeface="DejaVu Sans"/>
              </a:rPr>
              <a:t>Henrique Ramos Bicudo			138510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EEEEEE"/>
                </a:solidFill>
                <a:latin typeface="Arial"/>
                <a:ea typeface="DejaVu Sans"/>
              </a:rPr>
              <a:t>Pedro Maniero Martins			140875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EEEEEE"/>
                </a:solidFill>
                <a:latin typeface="Arial"/>
                <a:ea typeface="DejaVu Sans"/>
              </a:rPr>
              <a:t>Pedro Matheus Mei Antunes		118385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EEEEEE"/>
                </a:solidFill>
                <a:latin typeface="Arial"/>
                <a:ea typeface="DejaVu Sans"/>
              </a:rPr>
              <a:t>Vinícius Souza Almeida			137838</a:t>
            </a:r>
            <a:endParaRPr/>
          </a:p>
        </p:txBody>
      </p:sp>
      <p:pic>
        <p:nvPicPr>
          <p:cNvPr id="116" name="Imagem 83"/>
          <p:cNvPicPr/>
          <p:nvPr/>
        </p:nvPicPr>
        <p:blipFill>
          <a:blip r:embed="rId2"/>
          <a:stretch/>
        </p:blipFill>
        <p:spPr>
          <a:xfrm>
            <a:off x="432000" y="289440"/>
            <a:ext cx="1112040" cy="1078200"/>
          </a:xfrm>
          <a:prstGeom prst="rect">
            <a:avLst/>
          </a:prstGeom>
          <a:ln>
            <a:noFill/>
          </a:ln>
        </p:spPr>
      </p:pic>
      <p:pic>
        <p:nvPicPr>
          <p:cNvPr id="117" name="Imagem 84"/>
          <p:cNvPicPr/>
          <p:nvPr/>
        </p:nvPicPr>
        <p:blipFill>
          <a:blip r:embed="rId3"/>
          <a:stretch/>
        </p:blipFill>
        <p:spPr>
          <a:xfrm>
            <a:off x="8479440" y="288000"/>
            <a:ext cx="1168200" cy="107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2376000" y="288000"/>
            <a:ext cx="5327640" cy="95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EEEEEE"/>
                </a:solidFill>
                <a:latin typeface="Arial"/>
                <a:ea typeface="DejaVu Sans"/>
              </a:rPr>
              <a:t>Considerações finais 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504000" y="1245600"/>
            <a:ext cx="9071640" cy="566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3200" strike="noStrike">
                <a:solidFill>
                  <a:srgbClr val="EEEEEE"/>
                </a:solidFill>
                <a:latin typeface="Arial"/>
                <a:ea typeface="DejaVu Sans"/>
              </a:rPr>
              <a:t>Desafio que encontramos: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3200" strike="noStrike">
                <a:solidFill>
                  <a:srgbClr val="EEEEEE"/>
                </a:solidFill>
                <a:latin typeface="Arial"/>
                <a:ea typeface="DejaVu Sans"/>
              </a:rPr>
              <a:t>Versionamento.
</a:t>
            </a:r>
            <a:endParaRPr/>
          </a:p>
        </p:txBody>
      </p:sp>
      <p:pic>
        <p:nvPicPr>
          <p:cNvPr id="157" name="Imagem 91"/>
          <p:cNvPicPr/>
          <p:nvPr/>
        </p:nvPicPr>
        <p:blipFill>
          <a:blip r:embed="rId2"/>
          <a:stretch/>
        </p:blipFill>
        <p:spPr>
          <a:xfrm>
            <a:off x="432000" y="289440"/>
            <a:ext cx="1112040" cy="1078200"/>
          </a:xfrm>
          <a:prstGeom prst="rect">
            <a:avLst/>
          </a:prstGeom>
          <a:ln>
            <a:noFill/>
          </a:ln>
        </p:spPr>
      </p:pic>
      <p:pic>
        <p:nvPicPr>
          <p:cNvPr id="158" name="Imagem 92"/>
          <p:cNvPicPr/>
          <p:nvPr/>
        </p:nvPicPr>
        <p:blipFill>
          <a:blip r:embed="rId3"/>
          <a:stretch/>
        </p:blipFill>
        <p:spPr>
          <a:xfrm>
            <a:off x="8479440" y="288000"/>
            <a:ext cx="1168200" cy="107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2376000" y="288000"/>
            <a:ext cx="5327640" cy="95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EEEEEE"/>
                </a:solidFill>
                <a:latin typeface="Arial"/>
                <a:ea typeface="DejaVu Sans"/>
              </a:rPr>
              <a:t>Considerações finais 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504000" y="1245600"/>
            <a:ext cx="9071640" cy="566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3200" strike="noStrike">
                <a:solidFill>
                  <a:srgbClr val="EEEEEE"/>
                </a:solidFill>
                <a:latin typeface="Arial"/>
                <a:ea typeface="DejaVu Sans"/>
              </a:rPr>
              <a:t>Nós da DC pretendemos estender o projeto, e torná-lo online.
</a:t>
            </a:r>
            <a:endParaRPr/>
          </a:p>
        </p:txBody>
      </p:sp>
      <p:pic>
        <p:nvPicPr>
          <p:cNvPr id="161" name="Imagem 91"/>
          <p:cNvPicPr/>
          <p:nvPr/>
        </p:nvPicPr>
        <p:blipFill>
          <a:blip r:embed="rId2"/>
          <a:stretch/>
        </p:blipFill>
        <p:spPr>
          <a:xfrm>
            <a:off x="432000" y="289440"/>
            <a:ext cx="1112040" cy="1078200"/>
          </a:xfrm>
          <a:prstGeom prst="rect">
            <a:avLst/>
          </a:prstGeom>
          <a:ln>
            <a:noFill/>
          </a:ln>
        </p:spPr>
      </p:pic>
      <p:pic>
        <p:nvPicPr>
          <p:cNvPr id="162" name="Imagem 92"/>
          <p:cNvPicPr/>
          <p:nvPr/>
        </p:nvPicPr>
        <p:blipFill>
          <a:blip r:embed="rId3"/>
          <a:stretch/>
        </p:blipFill>
        <p:spPr>
          <a:xfrm>
            <a:off x="8479440" y="288000"/>
            <a:ext cx="1168200" cy="107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2376000" y="432000"/>
            <a:ext cx="532836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3600" strike="noStrike">
                <a:solidFill>
                  <a:srgbClr val="EEEEEE"/>
                </a:solidFill>
                <a:latin typeface="Arial"/>
                <a:ea typeface="DejaVu Sans"/>
              </a:rPr>
              <a:t>FIM</a:t>
            </a:r>
            <a:endParaRPr/>
          </a:p>
        </p:txBody>
      </p:sp>
      <p:pic>
        <p:nvPicPr>
          <p:cNvPr id="164" name="Imagem 139"/>
          <p:cNvPicPr/>
          <p:nvPr/>
        </p:nvPicPr>
        <p:blipFill>
          <a:blip r:embed="rId2"/>
          <a:stretch/>
        </p:blipFill>
        <p:spPr>
          <a:xfrm>
            <a:off x="2376000" y="1656000"/>
            <a:ext cx="5471640" cy="4463640"/>
          </a:xfrm>
          <a:prstGeom prst="rect">
            <a:avLst/>
          </a:prstGeom>
          <a:ln>
            <a:noFill/>
          </a:ln>
        </p:spPr>
      </p:pic>
      <p:sp>
        <p:nvSpPr>
          <p:cNvPr id="165" name="CustomShape 2"/>
          <p:cNvSpPr/>
          <p:nvPr/>
        </p:nvSpPr>
        <p:spPr>
          <a:xfrm>
            <a:off x="2232000" y="6337800"/>
            <a:ext cx="5831640" cy="42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400" strike="noStrike">
                <a:solidFill>
                  <a:srgbClr val="EEEEEE"/>
                </a:solidFill>
                <a:latin typeface="Arial"/>
                <a:ea typeface="DejaVu Sans"/>
              </a:rPr>
              <a:t>OBRIGADO!!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2376000" y="288000"/>
            <a:ext cx="5327640" cy="95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EEEEEE"/>
                </a:solidFill>
                <a:latin typeface="Arial"/>
                <a:ea typeface="DejaVu Sans"/>
              </a:rPr>
              <a:t>Sumário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648000" y="1641960"/>
            <a:ext cx="9071640" cy="584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pt-BR" sz="3200" strike="noStrike">
                <a:solidFill>
                  <a:srgbClr val="EEEEEE"/>
                </a:solidFill>
                <a:latin typeface="Arial"/>
                <a:ea typeface="DejaVu Sans"/>
              </a:rPr>
              <a:t>	1 – Descrição do Sistema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F2F2F2"/>
                </a:solidFill>
                <a:latin typeface="Arial"/>
                <a:ea typeface="DejaVu Sans"/>
              </a:rPr>
              <a:t>		</a:t>
            </a:r>
            <a:r>
              <a:rPr lang="pt-BR" sz="2400" strike="noStrike">
                <a:solidFill>
                  <a:srgbClr val="F2F2F2"/>
                </a:solidFill>
                <a:latin typeface="Arial"/>
                <a:ea typeface="DejaVu Sans"/>
              </a:rPr>
              <a:t>1.1 Explicar qual a situação que motivou a criação do site.</a:t>
            </a:r>
            <a:endParaRPr/>
          </a:p>
          <a:p>
            <a:pPr>
              <a:lnSpc>
                <a:spcPct val="100000"/>
              </a:lnSpc>
            </a:pPr>
            <a:r>
              <a:rPr lang="pt-BR" sz="2400" strike="noStrike">
                <a:solidFill>
                  <a:srgbClr val="F2F2F2"/>
                </a:solidFill>
                <a:latin typeface="Arial"/>
                <a:ea typeface="DejaVu Sans"/>
              </a:rPr>
              <a:t>		1.2 Descrever quais ferramentas e frameworks foram utilizados.</a:t>
            </a:r>
            <a:endParaRPr/>
          </a:p>
          <a:p>
            <a:pPr>
              <a:lnSpc>
                <a:spcPct val="100000"/>
              </a:lnSpc>
            </a:pPr>
            <a:r>
              <a:rPr lang="pt-BR" sz="2400" strike="noStrike">
                <a:solidFill>
                  <a:srgbClr val="F2F2F2"/>
                </a:solidFill>
                <a:latin typeface="Arial"/>
                <a:ea typeface="DejaVu Sans"/>
              </a:rPr>
              <a:t>		1.3 Informar qual foi a responsabilidade de cada membro da equipe.</a:t>
            </a:r>
            <a:endParaRPr/>
          </a:p>
          <a:p>
            <a:pPr>
              <a:lnSpc>
                <a:spcPct val="100000"/>
              </a:lnSpc>
            </a:pPr>
            <a:r>
              <a:rPr lang="pt-BR" sz="3200" strike="noStrike">
                <a:solidFill>
                  <a:srgbClr val="F2F2F2"/>
                </a:solidFill>
                <a:latin typeface="Arial"/>
                <a:ea typeface="DejaVu Sans"/>
              </a:rPr>
              <a:t>2. Demonstração do sistema 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F2F2F2"/>
                </a:solidFill>
                <a:latin typeface="Arial"/>
                <a:ea typeface="DejaVu Sans"/>
              </a:rPr>
              <a:t>		</a:t>
            </a:r>
            <a:r>
              <a:rPr lang="pt-BR" sz="2400" strike="noStrike">
                <a:solidFill>
                  <a:srgbClr val="F2F2F2"/>
                </a:solidFill>
                <a:latin typeface="Arial"/>
                <a:ea typeface="DejaVu Sans"/>
              </a:rPr>
              <a:t> 2.1  Demonstrar todas as funcionalidades implementadas no sistema.</a:t>
            </a:r>
            <a:endParaRPr/>
          </a:p>
          <a:p>
            <a:pPr>
              <a:lnSpc>
                <a:spcPct val="100000"/>
              </a:lnSpc>
            </a:pPr>
            <a:r>
              <a:rPr lang="pt-BR" sz="2400" strike="noStrike">
                <a:solidFill>
                  <a:srgbClr val="F2F2F2"/>
                </a:solidFill>
                <a:latin typeface="Arial"/>
                <a:ea typeface="DejaVu Sans"/>
              </a:rPr>
              <a:t>  		 2.2  Mostrar como os dados são consultados, gravados e apagados na base de dados</a:t>
            </a:r>
            <a:endParaRPr/>
          </a:p>
          <a:p>
            <a:pPr>
              <a:lnSpc>
                <a:spcPct val="100000"/>
              </a:lnSpc>
            </a:pPr>
            <a:r>
              <a:rPr lang="pt-BR" sz="2400" strike="noStrike">
                <a:solidFill>
                  <a:srgbClr val="F2F2F2"/>
                </a:solidFill>
                <a:latin typeface="Arial"/>
                <a:ea typeface="DejaVu Sans"/>
              </a:rPr>
              <a:t>		2.3 Ilustrar a validação de campos ou tratamentos de erros inserindo dados inválidos (se houver, em Java).</a:t>
            </a:r>
            <a:endParaRPr/>
          </a:p>
          <a:p>
            <a:pPr>
              <a:lnSpc>
                <a:spcPct val="100000"/>
              </a:lnSpc>
            </a:pPr>
            <a:r>
              <a:rPr lang="pt-BR" sz="3200" strike="noStrike">
                <a:solidFill>
                  <a:srgbClr val="F2F2F2"/>
                </a:solidFill>
                <a:latin typeface="Arial"/>
                <a:ea typeface="DejaVu Sans"/>
              </a:rPr>
              <a:t>	</a:t>
            </a:r>
            <a:endParaRPr/>
          </a:p>
        </p:txBody>
      </p:sp>
      <p:pic>
        <p:nvPicPr>
          <p:cNvPr id="120" name="Imagem 87"/>
          <p:cNvPicPr/>
          <p:nvPr/>
        </p:nvPicPr>
        <p:blipFill>
          <a:blip r:embed="rId2"/>
          <a:stretch/>
        </p:blipFill>
        <p:spPr>
          <a:xfrm>
            <a:off x="432000" y="289440"/>
            <a:ext cx="1112040" cy="1078200"/>
          </a:xfrm>
          <a:prstGeom prst="rect">
            <a:avLst/>
          </a:prstGeom>
          <a:ln>
            <a:noFill/>
          </a:ln>
        </p:spPr>
      </p:pic>
      <p:pic>
        <p:nvPicPr>
          <p:cNvPr id="121" name="Imagem 88"/>
          <p:cNvPicPr/>
          <p:nvPr/>
        </p:nvPicPr>
        <p:blipFill>
          <a:blip r:embed="rId3"/>
          <a:stretch/>
        </p:blipFill>
        <p:spPr>
          <a:xfrm>
            <a:off x="8479440" y="288000"/>
            <a:ext cx="1168200" cy="107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376000" y="288000"/>
            <a:ext cx="5327640" cy="95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EEEEEE"/>
                </a:solidFill>
                <a:latin typeface="Arial"/>
                <a:ea typeface="DejaVu Sans"/>
              </a:rPr>
              <a:t>Sumário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648000" y="1656000"/>
            <a:ext cx="9071640" cy="584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pt-BR" sz="3200" strike="noStrike">
                <a:solidFill>
                  <a:srgbClr val="EEEEEE"/>
                </a:solidFill>
                <a:latin typeface="Arial"/>
                <a:ea typeface="DejaVu Sans"/>
              </a:rPr>
              <a:t>	3. Considerações finais da equipe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F2F2F2"/>
                </a:solidFill>
                <a:latin typeface="Arial"/>
                <a:ea typeface="DejaVu Sans"/>
              </a:rPr>
              <a:t>		</a:t>
            </a:r>
            <a:r>
              <a:rPr lang="pt-BR" sz="2400" strike="noStrike">
                <a:solidFill>
                  <a:srgbClr val="F2F2F2"/>
                </a:solidFill>
                <a:latin typeface="Arial"/>
                <a:ea typeface="DejaVu Sans"/>
              </a:rPr>
              <a:t>   3.1 Relatar o que estava previsto e não foi implementado, devido ao tempo.</a:t>
            </a:r>
            <a:endParaRPr/>
          </a:p>
          <a:p>
            <a:pPr>
              <a:lnSpc>
                <a:spcPct val="100000"/>
              </a:lnSpc>
            </a:pPr>
            <a:r>
              <a:rPr lang="pt-BR" sz="2400" strike="noStrike">
                <a:solidFill>
                  <a:srgbClr val="F2F2F2"/>
                </a:solidFill>
                <a:latin typeface="Arial"/>
                <a:ea typeface="DejaVu Sans"/>
              </a:rPr>
              <a:t>   		   3.2 Informar que tipo de desafios o grupo encontrou e como os enfrentou.</a:t>
            </a:r>
            <a:endParaRPr/>
          </a:p>
          <a:p>
            <a:pPr>
              <a:lnSpc>
                <a:spcPct val="100000"/>
              </a:lnSpc>
            </a:pPr>
            <a:r>
              <a:rPr lang="pt-BR" sz="2400" strike="noStrike">
                <a:solidFill>
                  <a:srgbClr val="F2F2F2"/>
                </a:solidFill>
                <a:latin typeface="Arial"/>
                <a:ea typeface="DejaVu Sans"/>
              </a:rPr>
              <a:t>   		   3.3 Indicar se o grupo pretende estender o projeto ou se está concluído na disciplina.</a:t>
            </a:r>
            <a:endParaRPr/>
          </a:p>
          <a:p>
            <a:pPr>
              <a:lnSpc>
                <a:spcPct val="100000"/>
              </a:lnSpc>
            </a:pPr>
            <a:r>
              <a:rPr lang="pt-BR" sz="3200" strike="noStrike">
                <a:solidFill>
                  <a:srgbClr val="F2F2F2"/>
                </a:solidFill>
                <a:latin typeface="Arial"/>
                <a:ea typeface="DejaVu Sans"/>
              </a:rPr>
              <a:t>4. Teste do sistema</a:t>
            </a:r>
            <a:endParaRPr/>
          </a:p>
          <a:p>
            <a:pPr>
              <a:lnSpc>
                <a:spcPct val="100000"/>
              </a:lnSpc>
            </a:pPr>
            <a:r>
              <a:rPr lang="pt-BR" sz="3200" strike="noStrike">
                <a:solidFill>
                  <a:srgbClr val="F2F2F2"/>
                </a:solidFill>
                <a:latin typeface="Arial"/>
                <a:ea typeface="DejaVu Sans"/>
              </a:rPr>
              <a:t>5. Plano de negócio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3200" strike="noStrike">
                <a:solidFill>
                  <a:srgbClr val="F2F2F2"/>
                </a:solidFill>
                <a:latin typeface="Arial"/>
                <a:ea typeface="DejaVu Sans"/>
              </a:rPr>
              <a:t>	</a:t>
            </a:r>
            <a:endParaRPr/>
          </a:p>
        </p:txBody>
      </p:sp>
      <p:pic>
        <p:nvPicPr>
          <p:cNvPr id="124" name="Imagem 87"/>
          <p:cNvPicPr/>
          <p:nvPr/>
        </p:nvPicPr>
        <p:blipFill>
          <a:blip r:embed="rId2"/>
          <a:stretch/>
        </p:blipFill>
        <p:spPr>
          <a:xfrm>
            <a:off x="432000" y="289440"/>
            <a:ext cx="1112040" cy="1078200"/>
          </a:xfrm>
          <a:prstGeom prst="rect">
            <a:avLst/>
          </a:prstGeom>
          <a:ln>
            <a:noFill/>
          </a:ln>
        </p:spPr>
      </p:pic>
      <p:pic>
        <p:nvPicPr>
          <p:cNvPr id="125" name="Imagem 88"/>
          <p:cNvPicPr/>
          <p:nvPr/>
        </p:nvPicPr>
        <p:blipFill>
          <a:blip r:embed="rId3"/>
          <a:stretch/>
        </p:blipFill>
        <p:spPr>
          <a:xfrm>
            <a:off x="8479440" y="288000"/>
            <a:ext cx="1168200" cy="107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376000" y="288000"/>
            <a:ext cx="5327640" cy="95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EEEEEE"/>
                </a:solidFill>
                <a:latin typeface="Arial"/>
                <a:ea typeface="DejaVu Sans"/>
              </a:rPr>
              <a:t>Descrição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504000" y="1245600"/>
            <a:ext cx="9071640" cy="566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3200" strike="noStrike">
                <a:solidFill>
                  <a:srgbClr val="EEEEEE"/>
                </a:solidFill>
                <a:latin typeface="Arial"/>
                <a:ea typeface="DejaVu Sans"/>
              </a:rPr>
              <a:t>Situação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pt-BR" sz="3200" strike="noStrike">
                <a:solidFill>
                  <a:srgbClr val="EEEEEE"/>
                </a:solidFill>
                <a:latin typeface="Arial"/>
                <a:ea typeface="DejaVu Sans"/>
              </a:rPr>
              <a:t>Devido a grande quantidades de alunos que vendem e compram coisas usadas entre si, e a falta de um meio de divulgação especifico, tivemos a ideia de criar o ESCAMBO.</a:t>
            </a:r>
            <a:endParaRPr/>
          </a:p>
        </p:txBody>
      </p:sp>
      <p:pic>
        <p:nvPicPr>
          <p:cNvPr id="128" name="Imagem 91"/>
          <p:cNvPicPr/>
          <p:nvPr/>
        </p:nvPicPr>
        <p:blipFill>
          <a:blip r:embed="rId2"/>
          <a:stretch/>
        </p:blipFill>
        <p:spPr>
          <a:xfrm>
            <a:off x="432000" y="289440"/>
            <a:ext cx="1112040" cy="1078200"/>
          </a:xfrm>
          <a:prstGeom prst="rect">
            <a:avLst/>
          </a:prstGeom>
          <a:ln>
            <a:noFill/>
          </a:ln>
        </p:spPr>
      </p:pic>
      <p:pic>
        <p:nvPicPr>
          <p:cNvPr id="129" name="Imagem 92"/>
          <p:cNvPicPr/>
          <p:nvPr/>
        </p:nvPicPr>
        <p:blipFill>
          <a:blip r:embed="rId3"/>
          <a:stretch/>
        </p:blipFill>
        <p:spPr>
          <a:xfrm>
            <a:off x="8479440" y="288000"/>
            <a:ext cx="1168200" cy="107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2376000" y="288000"/>
            <a:ext cx="5327640" cy="95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EEEEEE"/>
                </a:solidFill>
                <a:latin typeface="Arial"/>
                <a:ea typeface="DejaVu Sans"/>
              </a:rPr>
              <a:t>Descrição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504000" y="1245600"/>
            <a:ext cx="9071640" cy="566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3200" strike="noStrike">
                <a:solidFill>
                  <a:srgbClr val="EEEEEE"/>
                </a:solidFill>
                <a:latin typeface="Arial"/>
                <a:ea typeface="DejaVu Sans"/>
              </a:rPr>
              <a:t>Ferramentas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pt-BR" sz="3200" strike="noStrike">
                <a:solidFill>
                  <a:srgbClr val="EEEEEE"/>
                </a:solidFill>
                <a:latin typeface="Arial"/>
                <a:ea typeface="DejaVu Sans"/>
              </a:rPr>
              <a:t>EclipseEE: compilador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z="3200" strike="noStrike">
                <a:solidFill>
                  <a:srgbClr val="EEEEEE"/>
                </a:solidFill>
                <a:latin typeface="Arial"/>
                <a:ea typeface="DejaVu Sans"/>
              </a:rPr>
              <a:t>GitHub: Web Hosting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z="3200" strike="noStrike">
                <a:solidFill>
                  <a:srgbClr val="EEEEEE"/>
                </a:solidFill>
                <a:latin typeface="Arial"/>
                <a:ea typeface="DejaVu Sans"/>
              </a:rPr>
              <a:t>MySQL: Banco de dados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z="3200" strike="noStrike">
                <a:solidFill>
                  <a:srgbClr val="EEEEEE"/>
                </a:solidFill>
                <a:latin typeface="Arial"/>
                <a:ea typeface="DejaVu Sans"/>
              </a:rPr>
              <a:t>Apache Tomcat: Servidor web java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z="3200" strike="noStrike">
                <a:solidFill>
                  <a:srgbClr val="EEEEEE"/>
                </a:solidFill>
                <a:latin typeface="Arial"/>
                <a:ea typeface="DejaVu Sans"/>
              </a:rPr>
              <a:t>Bootstrap: front-end framework</a:t>
            </a:r>
            <a:endParaRPr/>
          </a:p>
        </p:txBody>
      </p:sp>
      <p:pic>
        <p:nvPicPr>
          <p:cNvPr id="132" name="Imagem 91"/>
          <p:cNvPicPr/>
          <p:nvPr/>
        </p:nvPicPr>
        <p:blipFill>
          <a:blip r:embed="rId2"/>
          <a:stretch/>
        </p:blipFill>
        <p:spPr>
          <a:xfrm>
            <a:off x="432000" y="289440"/>
            <a:ext cx="1112040" cy="1078200"/>
          </a:xfrm>
          <a:prstGeom prst="rect">
            <a:avLst/>
          </a:prstGeom>
          <a:ln>
            <a:noFill/>
          </a:ln>
        </p:spPr>
      </p:pic>
      <p:pic>
        <p:nvPicPr>
          <p:cNvPr id="133" name="Imagem 92"/>
          <p:cNvPicPr/>
          <p:nvPr/>
        </p:nvPicPr>
        <p:blipFill>
          <a:blip r:embed="rId3"/>
          <a:stretch/>
        </p:blipFill>
        <p:spPr>
          <a:xfrm>
            <a:off x="8479440" y="288000"/>
            <a:ext cx="1168200" cy="107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376000" y="288000"/>
            <a:ext cx="5327640" cy="95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EEEEEE"/>
                </a:solidFill>
                <a:latin typeface="Arial"/>
                <a:ea typeface="DejaVu Sans"/>
              </a:rPr>
              <a:t>Introdução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143640" y="1691640"/>
            <a:ext cx="9792720" cy="71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3200" strike="noStrike">
                <a:solidFill>
                  <a:srgbClr val="EEEEEE"/>
                </a:solidFill>
                <a:latin typeface="Arial"/>
                <a:ea typeface="DejaVu Sans"/>
              </a:rPr>
              <a:t>Ferramentas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6" name="Imagem 95"/>
          <p:cNvPicPr/>
          <p:nvPr/>
        </p:nvPicPr>
        <p:blipFill>
          <a:blip r:embed="rId2"/>
          <a:stretch/>
        </p:blipFill>
        <p:spPr>
          <a:xfrm>
            <a:off x="432000" y="289440"/>
            <a:ext cx="1112040" cy="1078200"/>
          </a:xfrm>
          <a:prstGeom prst="rect">
            <a:avLst/>
          </a:prstGeom>
          <a:ln>
            <a:noFill/>
          </a:ln>
        </p:spPr>
      </p:pic>
      <p:pic>
        <p:nvPicPr>
          <p:cNvPr id="137" name="Imagem 96"/>
          <p:cNvPicPr/>
          <p:nvPr/>
        </p:nvPicPr>
        <p:blipFill>
          <a:blip r:embed="rId3"/>
          <a:stretch/>
        </p:blipFill>
        <p:spPr>
          <a:xfrm>
            <a:off x="8479440" y="288000"/>
            <a:ext cx="1168200" cy="1079640"/>
          </a:xfrm>
          <a:prstGeom prst="rect">
            <a:avLst/>
          </a:prstGeom>
          <a:ln>
            <a:noFill/>
          </a:ln>
        </p:spPr>
      </p:pic>
      <p:pic>
        <p:nvPicPr>
          <p:cNvPr id="138" name="Picture 1"/>
          <p:cNvPicPr/>
          <p:nvPr/>
        </p:nvPicPr>
        <p:blipFill>
          <a:blip r:embed="rId4"/>
          <a:stretch/>
        </p:blipFill>
        <p:spPr>
          <a:xfrm>
            <a:off x="792000" y="2699640"/>
            <a:ext cx="4406040" cy="1035000"/>
          </a:xfrm>
          <a:prstGeom prst="rect">
            <a:avLst/>
          </a:prstGeom>
          <a:ln>
            <a:noFill/>
          </a:ln>
        </p:spPr>
      </p:pic>
      <p:pic>
        <p:nvPicPr>
          <p:cNvPr id="139" name="Picture 2"/>
          <p:cNvPicPr/>
          <p:nvPr/>
        </p:nvPicPr>
        <p:blipFill>
          <a:blip r:embed="rId5"/>
          <a:stretch/>
        </p:blipFill>
        <p:spPr>
          <a:xfrm>
            <a:off x="5616360" y="2699640"/>
            <a:ext cx="3809520" cy="1117080"/>
          </a:xfrm>
          <a:prstGeom prst="rect">
            <a:avLst/>
          </a:prstGeom>
          <a:ln>
            <a:noFill/>
          </a:ln>
        </p:spPr>
      </p:pic>
      <p:pic>
        <p:nvPicPr>
          <p:cNvPr id="140" name="Picture 4"/>
          <p:cNvPicPr/>
          <p:nvPr/>
        </p:nvPicPr>
        <p:blipFill>
          <a:blip r:embed="rId6"/>
          <a:stretch/>
        </p:blipFill>
        <p:spPr>
          <a:xfrm>
            <a:off x="6624360" y="4572000"/>
            <a:ext cx="2552400" cy="1228320"/>
          </a:xfrm>
          <a:prstGeom prst="rect">
            <a:avLst/>
          </a:prstGeom>
          <a:ln>
            <a:noFill/>
          </a:ln>
        </p:spPr>
      </p:pic>
      <p:pic>
        <p:nvPicPr>
          <p:cNvPr id="141" name="Imagem 104"/>
          <p:cNvPicPr/>
          <p:nvPr/>
        </p:nvPicPr>
        <p:blipFill>
          <a:blip r:embed="rId7"/>
          <a:stretch/>
        </p:blipFill>
        <p:spPr>
          <a:xfrm>
            <a:off x="720000" y="4428000"/>
            <a:ext cx="1816200" cy="1615320"/>
          </a:xfrm>
          <a:prstGeom prst="rect">
            <a:avLst/>
          </a:prstGeom>
          <a:ln>
            <a:noFill/>
          </a:ln>
        </p:spPr>
      </p:pic>
      <p:pic>
        <p:nvPicPr>
          <p:cNvPr id="142" name="Imagem 103"/>
          <p:cNvPicPr/>
          <p:nvPr/>
        </p:nvPicPr>
        <p:blipFill>
          <a:blip r:embed="rId8"/>
          <a:stretch/>
        </p:blipFill>
        <p:spPr>
          <a:xfrm>
            <a:off x="2808000" y="4572000"/>
            <a:ext cx="3459600" cy="1228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2376000" y="288000"/>
            <a:ext cx="5327640" cy="95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EEEEEE"/>
                </a:solidFill>
                <a:latin typeface="Arial"/>
                <a:ea typeface="DejaVu Sans"/>
              </a:rPr>
              <a:t>Descrição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504000" y="1245600"/>
            <a:ext cx="9071640" cy="566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3200" strike="noStrike" dirty="0">
                <a:solidFill>
                  <a:srgbClr val="EEEEEE"/>
                </a:solidFill>
                <a:latin typeface="Arial"/>
                <a:ea typeface="DejaVu Sans"/>
              </a:rPr>
              <a:t>Divisão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r>
              <a:rPr lang="pt-BR" sz="3200" strike="noStrike">
                <a:solidFill>
                  <a:srgbClr val="EEEEEE"/>
                </a:solidFill>
                <a:latin typeface="Arial"/>
                <a:ea typeface="DejaVu Sans"/>
              </a:rPr>
              <a:t>Gabriela </a:t>
            </a:r>
            <a:r>
              <a:rPr lang="pt-BR" sz="3200" strike="noStrike" smtClean="0">
                <a:solidFill>
                  <a:srgbClr val="EEEEEE"/>
                </a:solidFill>
                <a:latin typeface="Arial"/>
                <a:ea typeface="DejaVu Sans"/>
              </a:rPr>
              <a:t>Furlan: </a:t>
            </a:r>
            <a:r>
              <a:rPr lang="pt-BR" sz="3200" strike="noStrike" dirty="0">
                <a:solidFill>
                  <a:srgbClr val="EEEEEE"/>
                </a:solidFill>
                <a:latin typeface="Arial"/>
                <a:ea typeface="DejaVu Sans"/>
              </a:rPr>
              <a:t>Back-</a:t>
            </a:r>
            <a:r>
              <a:rPr lang="pt-BR" sz="3200" strike="noStrike" dirty="0" err="1">
                <a:solidFill>
                  <a:srgbClr val="EEEEEE"/>
                </a:solidFill>
                <a:latin typeface="Arial"/>
                <a:ea typeface="DejaVu Sans"/>
              </a:rPr>
              <a:t>end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pt-BR" sz="3200" strike="noStrike" dirty="0">
                <a:solidFill>
                  <a:srgbClr val="EEEEEE"/>
                </a:solidFill>
                <a:latin typeface="Arial"/>
                <a:ea typeface="DejaVu Sans"/>
              </a:rPr>
              <a:t>Pedro </a:t>
            </a:r>
            <a:r>
              <a:rPr lang="pt-BR" sz="3200" strike="noStrike" dirty="0" err="1">
                <a:solidFill>
                  <a:srgbClr val="EEEEEE"/>
                </a:solidFill>
                <a:latin typeface="Arial"/>
                <a:ea typeface="DejaVu Sans"/>
              </a:rPr>
              <a:t>Maniero</a:t>
            </a:r>
            <a:r>
              <a:rPr lang="pt-BR" sz="3200" strike="noStrike" dirty="0">
                <a:solidFill>
                  <a:srgbClr val="EEEEEE"/>
                </a:solidFill>
                <a:latin typeface="Arial"/>
                <a:ea typeface="DejaVu Sans"/>
              </a:rPr>
              <a:t>: Back-</a:t>
            </a:r>
            <a:r>
              <a:rPr lang="pt-BR" sz="3200" strike="noStrike" dirty="0" err="1">
                <a:solidFill>
                  <a:srgbClr val="EEEEEE"/>
                </a:solidFill>
                <a:latin typeface="Arial"/>
                <a:ea typeface="DejaVu Sans"/>
              </a:rPr>
              <a:t>end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pt-BR" sz="3200" strike="noStrike" dirty="0">
                <a:solidFill>
                  <a:srgbClr val="EEEEEE"/>
                </a:solidFill>
                <a:latin typeface="Arial"/>
                <a:ea typeface="DejaVu Sans"/>
              </a:rPr>
              <a:t>Vinícius Souza: Back-</a:t>
            </a:r>
            <a:r>
              <a:rPr lang="pt-BR" sz="3200" strike="noStrike" dirty="0" err="1">
                <a:solidFill>
                  <a:srgbClr val="EEEEEE"/>
                </a:solidFill>
                <a:latin typeface="Arial"/>
                <a:ea typeface="DejaVu Sans"/>
              </a:rPr>
              <a:t>end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pt-BR" sz="3200" strike="noStrike" dirty="0" smtClean="0">
                <a:solidFill>
                  <a:srgbClr val="EEEEEE"/>
                </a:solidFill>
                <a:latin typeface="Arial"/>
                <a:ea typeface="DejaVu Sans"/>
              </a:rPr>
              <a:t>Henrique </a:t>
            </a:r>
            <a:r>
              <a:rPr lang="pt-BR" sz="3200" strike="noStrike" dirty="0">
                <a:solidFill>
                  <a:srgbClr val="EEEEEE"/>
                </a:solidFill>
                <a:latin typeface="Arial"/>
                <a:ea typeface="DejaVu Sans"/>
              </a:rPr>
              <a:t>Ramos: Front-</a:t>
            </a:r>
            <a:r>
              <a:rPr lang="pt-BR" sz="3200" strike="noStrike" dirty="0" err="1">
                <a:solidFill>
                  <a:srgbClr val="EEEEEE"/>
                </a:solidFill>
                <a:latin typeface="Arial"/>
                <a:ea typeface="DejaVu Sans"/>
              </a:rPr>
              <a:t>end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pt-BR" sz="3200" strike="noStrike" dirty="0">
                <a:solidFill>
                  <a:srgbClr val="EEEEEE"/>
                </a:solidFill>
                <a:latin typeface="Arial"/>
                <a:ea typeface="DejaVu Sans"/>
              </a:rPr>
              <a:t>Pedro Matheus: Front-</a:t>
            </a:r>
            <a:r>
              <a:rPr lang="pt-BR" sz="3200" strike="noStrike" dirty="0" err="1">
                <a:solidFill>
                  <a:srgbClr val="EEEEEE"/>
                </a:solidFill>
                <a:latin typeface="Arial"/>
                <a:ea typeface="DejaVu Sans"/>
              </a:rPr>
              <a:t>end</a:t>
            </a:r>
            <a:endParaRPr dirty="0"/>
          </a:p>
        </p:txBody>
      </p:sp>
      <p:pic>
        <p:nvPicPr>
          <p:cNvPr id="145" name="Imagem 91"/>
          <p:cNvPicPr/>
          <p:nvPr/>
        </p:nvPicPr>
        <p:blipFill>
          <a:blip r:embed="rId2"/>
          <a:stretch/>
        </p:blipFill>
        <p:spPr>
          <a:xfrm>
            <a:off x="432000" y="289440"/>
            <a:ext cx="1112040" cy="1078200"/>
          </a:xfrm>
          <a:prstGeom prst="rect">
            <a:avLst/>
          </a:prstGeom>
          <a:ln>
            <a:noFill/>
          </a:ln>
        </p:spPr>
      </p:pic>
      <p:pic>
        <p:nvPicPr>
          <p:cNvPr id="146" name="Imagem 92"/>
          <p:cNvPicPr/>
          <p:nvPr/>
        </p:nvPicPr>
        <p:blipFill>
          <a:blip r:embed="rId3"/>
          <a:stretch/>
        </p:blipFill>
        <p:spPr>
          <a:xfrm>
            <a:off x="8479440" y="288000"/>
            <a:ext cx="1168200" cy="107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2376000" y="288000"/>
            <a:ext cx="5327640" cy="95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EEEEEE"/>
                </a:solidFill>
                <a:latin typeface="Arial"/>
                <a:ea typeface="DejaVu Sans"/>
              </a:rPr>
              <a:t>Demonstração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504000" y="1245600"/>
            <a:ext cx="9071640" cy="566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3200" strike="noStrike">
                <a:solidFill>
                  <a:srgbClr val="EEEEEE"/>
                </a:solidFill>
                <a:latin typeface="Arial"/>
                <a:ea typeface="DejaVu Sans"/>
              </a:rPr>
              <a:t>http://localhost:8080/Bicudo/</a:t>
            </a:r>
            <a:endParaRPr/>
          </a:p>
        </p:txBody>
      </p:sp>
      <p:pic>
        <p:nvPicPr>
          <p:cNvPr id="149" name="Imagem 91"/>
          <p:cNvPicPr/>
          <p:nvPr/>
        </p:nvPicPr>
        <p:blipFill>
          <a:blip r:embed="rId2"/>
          <a:stretch/>
        </p:blipFill>
        <p:spPr>
          <a:xfrm>
            <a:off x="432000" y="289440"/>
            <a:ext cx="1112040" cy="1078200"/>
          </a:xfrm>
          <a:prstGeom prst="rect">
            <a:avLst/>
          </a:prstGeom>
          <a:ln>
            <a:noFill/>
          </a:ln>
        </p:spPr>
      </p:pic>
      <p:pic>
        <p:nvPicPr>
          <p:cNvPr id="150" name="Imagem 92"/>
          <p:cNvPicPr/>
          <p:nvPr/>
        </p:nvPicPr>
        <p:blipFill>
          <a:blip r:embed="rId3"/>
          <a:stretch/>
        </p:blipFill>
        <p:spPr>
          <a:xfrm>
            <a:off x="8479440" y="288000"/>
            <a:ext cx="1168200" cy="107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2376000" y="288000"/>
            <a:ext cx="5327640" cy="95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EEEEEE"/>
                </a:solidFill>
                <a:latin typeface="Arial"/>
                <a:ea typeface="DejaVu Sans"/>
              </a:rPr>
              <a:t>Considerações finais 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504000" y="1245600"/>
            <a:ext cx="9071640" cy="566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3200" strike="noStrike">
                <a:solidFill>
                  <a:srgbClr val="EEEEEE"/>
                </a:solidFill>
                <a:latin typeface="Arial"/>
                <a:ea typeface="DejaVu Sans"/>
              </a:rPr>
              <a:t>O que não tivemos tempo de implementar:
Criação de grupos separados.
Sistema de reporte.</a:t>
            </a:r>
            <a:endParaRPr/>
          </a:p>
        </p:txBody>
      </p:sp>
      <p:pic>
        <p:nvPicPr>
          <p:cNvPr id="153" name="Imagem 91"/>
          <p:cNvPicPr/>
          <p:nvPr/>
        </p:nvPicPr>
        <p:blipFill>
          <a:blip r:embed="rId2"/>
          <a:stretch/>
        </p:blipFill>
        <p:spPr>
          <a:xfrm>
            <a:off x="432000" y="289440"/>
            <a:ext cx="1112040" cy="1078200"/>
          </a:xfrm>
          <a:prstGeom prst="rect">
            <a:avLst/>
          </a:prstGeom>
          <a:ln>
            <a:noFill/>
          </a:ln>
        </p:spPr>
      </p:pic>
      <p:pic>
        <p:nvPicPr>
          <p:cNvPr id="154" name="Imagem 92"/>
          <p:cNvPicPr/>
          <p:nvPr/>
        </p:nvPicPr>
        <p:blipFill>
          <a:blip r:embed="rId3"/>
          <a:stretch/>
        </p:blipFill>
        <p:spPr>
          <a:xfrm>
            <a:off x="8479440" y="288000"/>
            <a:ext cx="1168200" cy="107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Macintosh PowerPoint</Application>
  <PresentationFormat>Custom</PresentationFormat>
  <Paragraphs>63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Gabriela Leticia Tonon Furlan</cp:lastModifiedBy>
  <cp:revision>1</cp:revision>
  <dcterms:modified xsi:type="dcterms:W3CDTF">2015-11-27T17:54:42Z</dcterms:modified>
</cp:coreProperties>
</file>