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84" r:id="rId3"/>
    <p:sldId id="257" r:id="rId4"/>
    <p:sldId id="285" r:id="rId5"/>
    <p:sldId id="288" r:id="rId6"/>
    <p:sldId id="289" r:id="rId7"/>
    <p:sldId id="290" r:id="rId8"/>
    <p:sldId id="291" r:id="rId9"/>
    <p:sldId id="292" r:id="rId10"/>
    <p:sldId id="293" r:id="rId11"/>
    <p:sldId id="294" r:id="rId12"/>
    <p:sldId id="287" r:id="rId13"/>
    <p:sldId id="286" r:id="rId14"/>
    <p:sldId id="276" r:id="rId15"/>
    <p:sldId id="278" r:id="rId16"/>
    <p:sldId id="279" r:id="rId17"/>
    <p:sldId id="280" r:id="rId18"/>
    <p:sldId id="281" r:id="rId19"/>
    <p:sldId id="282" r:id="rId20"/>
    <p:sldId id="283" r:id="rId21"/>
    <p:sldId id="27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25xtGOJUeyDIRObwK+vRh33fl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FDC728-3B32-43C3-8499-5E28E7F95111}">
  <a:tblStyle styleId="{22FDC728-3B32-43C3-8499-5E28E7F9511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48" y="36"/>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938011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56044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73788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27874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39469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57254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43818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92255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1715696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368100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155880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1714448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231720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9696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96706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2011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4626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86348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5763"/>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3999" y="2181585"/>
            <a:ext cx="9144000" cy="3070071"/>
          </a:xfrm>
          <a:prstGeom prst="rect">
            <a:avLst/>
          </a:prstGeom>
          <a:noFill/>
          <a:ln>
            <a:noFill/>
          </a:ln>
        </p:spPr>
        <p:txBody>
          <a:bodyPr spcFirstLastPara="1" wrap="square" lIns="0" tIns="0" rIns="0" bIns="0" anchor="t" anchorCtr="0">
            <a:spAutoFit/>
          </a:bodyPr>
          <a:lstStyle/>
          <a:p>
            <a:pPr marL="0" lvl="0" indent="0" algn="ctr" rtl="0">
              <a:lnSpc>
                <a:spcPct val="150000"/>
              </a:lnSpc>
              <a:spcBef>
                <a:spcPts val="0"/>
              </a:spcBef>
              <a:spcAft>
                <a:spcPts val="0"/>
              </a:spcAft>
              <a:buClr>
                <a:schemeClr val="lt1"/>
              </a:buClr>
              <a:buSzPts val="1800"/>
              <a:buFont typeface="Arial"/>
              <a:buNone/>
            </a:pPr>
            <a:r>
              <a:rPr lang="en-US" sz="2500" b="1" u="sng" dirty="0">
                <a:solidFill>
                  <a:schemeClr val="lt1"/>
                </a:solidFill>
                <a:latin typeface="Calibri Light" panose="020F0302020204030204" pitchFamily="34" charset="0"/>
                <a:cs typeface="Calibri Light" panose="020F0302020204030204" pitchFamily="34" charset="0"/>
                <a:sym typeface="Arial"/>
              </a:rPr>
              <a:t>Python Data Analytics Project</a:t>
            </a:r>
            <a:br>
              <a:rPr lang="en-US" sz="2500" b="1" u="sng" dirty="0">
                <a:solidFill>
                  <a:schemeClr val="lt1"/>
                </a:solidFill>
                <a:latin typeface="Calibri Light" panose="020F0302020204030204" pitchFamily="34" charset="0"/>
                <a:cs typeface="Calibri Light" panose="020F0302020204030204" pitchFamily="34" charset="0"/>
                <a:sym typeface="Arial"/>
              </a:rPr>
            </a:br>
            <a:br>
              <a:rPr lang="en-US" sz="1800" dirty="0">
                <a:solidFill>
                  <a:schemeClr val="lt1"/>
                </a:solidFill>
                <a:latin typeface="Calibri Light" panose="020F0302020204030204" pitchFamily="34" charset="0"/>
                <a:cs typeface="Calibri Light" panose="020F0302020204030204" pitchFamily="34" charset="0"/>
                <a:sym typeface="Arial"/>
              </a:rPr>
            </a:br>
            <a:r>
              <a:rPr lang="en-US" sz="1800" dirty="0">
                <a:solidFill>
                  <a:schemeClr val="lt1"/>
                </a:solidFill>
                <a:latin typeface="Calibri Light" panose="020F0302020204030204" pitchFamily="34" charset="0"/>
                <a:cs typeface="Calibri Light" panose="020F0302020204030204" pitchFamily="34" charset="0"/>
                <a:sym typeface="Arial"/>
              </a:rPr>
              <a:t>“Churn Customers </a:t>
            </a:r>
            <a:r>
              <a:rPr lang="en-US" sz="1800" dirty="0">
                <a:solidFill>
                  <a:schemeClr val="lt1"/>
                </a:solidFill>
                <a:latin typeface="Calibri Light" panose="020F0302020204030204" pitchFamily="34" charset="0"/>
                <a:cs typeface="Calibri Light" panose="020F0302020204030204" pitchFamily="34" charset="0"/>
              </a:rPr>
              <a:t>D</a:t>
            </a:r>
            <a:r>
              <a:rPr lang="en-US" sz="1800" dirty="0">
                <a:solidFill>
                  <a:schemeClr val="lt1"/>
                </a:solidFill>
                <a:latin typeface="Calibri Light" panose="020F0302020204030204" pitchFamily="34" charset="0"/>
                <a:cs typeface="Calibri Light" panose="020F0302020204030204" pitchFamily="34" charset="0"/>
                <a:sym typeface="Arial"/>
              </a:rPr>
              <a:t>ata </a:t>
            </a:r>
            <a:r>
              <a:rPr lang="en-US" sz="1800" dirty="0">
                <a:solidFill>
                  <a:schemeClr val="lt1"/>
                </a:solidFill>
                <a:latin typeface="Calibri Light" panose="020F0302020204030204" pitchFamily="34" charset="0"/>
                <a:cs typeface="Calibri Light" panose="020F0302020204030204" pitchFamily="34" charset="0"/>
              </a:rPr>
              <a:t>A</a:t>
            </a:r>
            <a:r>
              <a:rPr lang="en-US" sz="1800" dirty="0">
                <a:solidFill>
                  <a:schemeClr val="lt1"/>
                </a:solidFill>
                <a:latin typeface="Calibri Light" panose="020F0302020204030204" pitchFamily="34" charset="0"/>
                <a:cs typeface="Calibri Light" panose="020F0302020204030204" pitchFamily="34" charset="0"/>
                <a:sym typeface="Arial"/>
              </a:rPr>
              <a:t>nalytics &amp; </a:t>
            </a:r>
            <a:r>
              <a:rPr lang="en-US" sz="1800" dirty="0">
                <a:solidFill>
                  <a:schemeClr val="lt1"/>
                </a:solidFill>
                <a:latin typeface="Calibri Light" panose="020F0302020204030204" pitchFamily="34" charset="0"/>
                <a:cs typeface="Calibri Light" panose="020F0302020204030204" pitchFamily="34" charset="0"/>
              </a:rPr>
              <a:t>P</a:t>
            </a:r>
            <a:r>
              <a:rPr lang="en-US" sz="1800" dirty="0">
                <a:solidFill>
                  <a:schemeClr val="lt1"/>
                </a:solidFill>
                <a:latin typeface="Calibri Light" panose="020F0302020204030204" pitchFamily="34" charset="0"/>
                <a:cs typeface="Calibri Light" panose="020F0302020204030204" pitchFamily="34" charset="0"/>
                <a:sym typeface="Arial"/>
              </a:rPr>
              <a:t>rediction”</a:t>
            </a:r>
            <a:br>
              <a:rPr lang="en-US" sz="1800" dirty="0">
                <a:latin typeface="Calibri Light" panose="020F0302020204030204" pitchFamily="34" charset="0"/>
                <a:cs typeface="Calibri Light" panose="020F0302020204030204" pitchFamily="34" charset="0"/>
                <a:sym typeface="Arial"/>
              </a:rPr>
            </a:br>
            <a:r>
              <a:rPr lang="en-US" sz="1800" dirty="0">
                <a:solidFill>
                  <a:srgbClr val="FFC000"/>
                </a:solidFill>
                <a:latin typeface="Calibri Light" panose="020F0302020204030204" pitchFamily="34" charset="0"/>
                <a:cs typeface="Calibri Light" panose="020F0302020204030204" pitchFamily="34" charset="0"/>
                <a:sym typeface="Arial"/>
              </a:rPr>
              <a:t>Technion - Israel Institute of Technology</a:t>
            </a:r>
            <a:br>
              <a:rPr lang="en-US" sz="1800" dirty="0">
                <a:solidFill>
                  <a:srgbClr val="FFC000"/>
                </a:solidFill>
                <a:latin typeface="Calibri Light" panose="020F0302020204030204" pitchFamily="34" charset="0"/>
                <a:cs typeface="Calibri Light" panose="020F0302020204030204" pitchFamily="34" charset="0"/>
                <a:sym typeface="Arial"/>
              </a:rPr>
            </a:br>
            <a:r>
              <a:rPr lang="en-US" sz="1800" dirty="0">
                <a:solidFill>
                  <a:srgbClr val="FFC000"/>
                </a:solidFill>
                <a:latin typeface="Calibri Light" panose="020F0302020204030204" pitchFamily="34" charset="0"/>
                <a:cs typeface="Calibri Light" panose="020F0302020204030204" pitchFamily="34" charset="0"/>
                <a:sym typeface="Arial"/>
              </a:rPr>
              <a:t> Continuing and Professional Education</a:t>
            </a:r>
            <a:br>
              <a:rPr lang="en-US" sz="1800" dirty="0">
                <a:solidFill>
                  <a:srgbClr val="FFC000"/>
                </a:solidFill>
                <a:latin typeface="Calibri Light" panose="020F0302020204030204" pitchFamily="34" charset="0"/>
                <a:cs typeface="Calibri Light" panose="020F0302020204030204" pitchFamily="34" charset="0"/>
                <a:sym typeface="Arial"/>
              </a:rPr>
            </a:br>
            <a:r>
              <a:rPr lang="en-US" sz="1800" u="sng" dirty="0">
                <a:solidFill>
                  <a:srgbClr val="FFC000"/>
                </a:solidFill>
                <a:latin typeface="Calibri Light" panose="020F0302020204030204" pitchFamily="34" charset="0"/>
                <a:cs typeface="Calibri Light" panose="020F0302020204030204" pitchFamily="34" charset="0"/>
                <a:sym typeface="Arial"/>
              </a:rPr>
              <a:t>Course:</a:t>
            </a:r>
            <a:r>
              <a:rPr lang="en-US" sz="1800" dirty="0">
                <a:solidFill>
                  <a:srgbClr val="FFC000"/>
                </a:solidFill>
                <a:latin typeface="Calibri Light" panose="020F0302020204030204" pitchFamily="34" charset="0"/>
                <a:cs typeface="Calibri Light" panose="020F0302020204030204" pitchFamily="34" charset="0"/>
                <a:sym typeface="Arial"/>
              </a:rPr>
              <a:t>  Big Data Analyst</a:t>
            </a:r>
            <a:br>
              <a:rPr lang="en-US" sz="1800" dirty="0">
                <a:solidFill>
                  <a:srgbClr val="FFC000"/>
                </a:solidFill>
                <a:latin typeface="Calibri Light" panose="020F0302020204030204" pitchFamily="34" charset="0"/>
                <a:cs typeface="Calibri Light" panose="020F0302020204030204" pitchFamily="34" charset="0"/>
                <a:sym typeface="Arial"/>
              </a:rPr>
            </a:br>
            <a:r>
              <a:rPr lang="en-US" sz="1800" u="sng" dirty="0">
                <a:solidFill>
                  <a:srgbClr val="FFC000"/>
                </a:solidFill>
                <a:latin typeface="Calibri Light" panose="020F0302020204030204" pitchFamily="34" charset="0"/>
                <a:cs typeface="Calibri Light" panose="020F0302020204030204" pitchFamily="34" charset="0"/>
                <a:sym typeface="Arial"/>
              </a:rPr>
              <a:t>Submitted by:</a:t>
            </a:r>
            <a:r>
              <a:rPr lang="en-US" sz="1800" dirty="0">
                <a:solidFill>
                  <a:srgbClr val="FFC000"/>
                </a:solidFill>
                <a:latin typeface="Calibri Light" panose="020F0302020204030204" pitchFamily="34" charset="0"/>
                <a:cs typeface="Calibri Light" panose="020F0302020204030204" pitchFamily="34" charset="0"/>
                <a:sym typeface="Arial"/>
              </a:rPr>
              <a:t> Slava </a:t>
            </a:r>
            <a:r>
              <a:rPr lang="en-US" sz="1800" dirty="0" err="1">
                <a:solidFill>
                  <a:srgbClr val="FFC000"/>
                </a:solidFill>
                <a:latin typeface="Calibri Light" panose="020F0302020204030204" pitchFamily="34" charset="0"/>
                <a:cs typeface="Calibri Light" panose="020F0302020204030204" pitchFamily="34" charset="0"/>
                <a:sym typeface="Arial"/>
              </a:rPr>
              <a:t>Bakman</a:t>
            </a:r>
            <a:r>
              <a:rPr lang="en-US" sz="1800" dirty="0">
                <a:solidFill>
                  <a:srgbClr val="FFC000"/>
                </a:solidFill>
                <a:latin typeface="Calibri Light" panose="020F0302020204030204" pitchFamily="34" charset="0"/>
                <a:cs typeface="Calibri Light" panose="020F0302020204030204" pitchFamily="34" charset="0"/>
                <a:sym typeface="Arial"/>
              </a:rPr>
              <a:t>, Haim </a:t>
            </a:r>
            <a:r>
              <a:rPr lang="en-US" sz="1800" dirty="0" err="1">
                <a:solidFill>
                  <a:srgbClr val="FFC000"/>
                </a:solidFill>
                <a:latin typeface="Calibri Light" panose="020F0302020204030204" pitchFamily="34" charset="0"/>
                <a:cs typeface="Calibri Light" panose="020F0302020204030204" pitchFamily="34" charset="0"/>
                <a:sym typeface="Arial"/>
              </a:rPr>
              <a:t>Zimbovsky</a:t>
            </a:r>
            <a:r>
              <a:rPr lang="en-US" sz="1800" dirty="0">
                <a:solidFill>
                  <a:srgbClr val="FFC000"/>
                </a:solidFill>
                <a:latin typeface="Calibri Light" panose="020F0302020204030204" pitchFamily="34" charset="0"/>
                <a:cs typeface="Calibri Light" panose="020F0302020204030204" pitchFamily="34" charset="0"/>
                <a:sym typeface="Arial"/>
              </a:rPr>
              <a:t>, Gabriel </a:t>
            </a:r>
            <a:r>
              <a:rPr lang="en-US" sz="1800" dirty="0" err="1">
                <a:solidFill>
                  <a:srgbClr val="FFC000"/>
                </a:solidFill>
                <a:latin typeface="Calibri Light" panose="020F0302020204030204" pitchFamily="34" charset="0"/>
                <a:cs typeface="Calibri Light" panose="020F0302020204030204" pitchFamily="34" charset="0"/>
                <a:sym typeface="Arial"/>
              </a:rPr>
              <a:t>Halimi</a:t>
            </a:r>
            <a:endParaRPr sz="1800" dirty="0">
              <a:solidFill>
                <a:srgbClr val="FFC000"/>
              </a:solidFill>
              <a:latin typeface="Calibri Light" panose="020F0302020204030204" pitchFamily="34" charset="0"/>
              <a:cs typeface="Calibri Light" panose="020F0302020204030204" pitchFamily="34" charset="0"/>
              <a:sym typeface="Arial"/>
            </a:endParaRPr>
          </a:p>
        </p:txBody>
      </p:sp>
      <p:sp>
        <p:nvSpPr>
          <p:cNvPr id="90" name="Google Shape;90;p1"/>
          <p:cNvSpPr/>
          <p:nvPr/>
        </p:nvSpPr>
        <p:spPr>
          <a:xfrm>
            <a:off x="4792319" y="-608242"/>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1"/>
          <p:cNvSpPr/>
          <p:nvPr/>
        </p:nvSpPr>
        <p:spPr>
          <a:xfrm>
            <a:off x="4325258" y="-1770743"/>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92" name="Google Shape;92;p1" descr="Icon of chart. "/>
          <p:cNvGrpSpPr/>
          <p:nvPr/>
        </p:nvGrpSpPr>
        <p:grpSpPr>
          <a:xfrm>
            <a:off x="5851020" y="6113061"/>
            <a:ext cx="489958" cy="492680"/>
            <a:chOff x="2025650" y="4786313"/>
            <a:chExt cx="285750" cy="287338"/>
          </a:xfrm>
        </p:grpSpPr>
        <p:sp>
          <p:nvSpPr>
            <p:cNvPr id="93" name="Google Shape;93;p1"/>
            <p:cNvSpPr/>
            <p:nvPr/>
          </p:nvSpPr>
          <p:spPr>
            <a:xfrm>
              <a:off x="2025650" y="4786313"/>
              <a:ext cx="285750" cy="287338"/>
            </a:xfrm>
            <a:custGeom>
              <a:avLst/>
              <a:gdLst/>
              <a:ahLst/>
              <a:cxnLst/>
              <a:rect l="l" t="t" r="r" b="b"/>
              <a:pathLst>
                <a:path w="903" h="903" extrusionOk="0">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
            <p:cNvSpPr/>
            <p:nvPr/>
          </p:nvSpPr>
          <p:spPr>
            <a:xfrm>
              <a:off x="2054225" y="4843463"/>
              <a:ext cx="200025" cy="73025"/>
            </a:xfrm>
            <a:custGeom>
              <a:avLst/>
              <a:gdLst/>
              <a:ahLst/>
              <a:cxnLst/>
              <a:rect l="l" t="t" r="r" b="b"/>
              <a:pathLst>
                <a:path w="632" h="226" extrusionOk="0">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Positive and negative correlation</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3" name="Picture 2">
            <a:extLst>
              <a:ext uri="{FF2B5EF4-FFF2-40B4-BE49-F238E27FC236}">
                <a16:creationId xmlns:a16="http://schemas.microsoft.com/office/drawing/2014/main" id="{90E5E481-8595-48AD-A528-32ABACCF9FFB}"/>
              </a:ext>
            </a:extLst>
          </p:cNvPr>
          <p:cNvPicPr>
            <a:picLocks noChangeAspect="1"/>
          </p:cNvPicPr>
          <p:nvPr/>
        </p:nvPicPr>
        <p:blipFill>
          <a:blip r:embed="rId3"/>
          <a:stretch>
            <a:fillRect/>
          </a:stretch>
        </p:blipFill>
        <p:spPr>
          <a:xfrm>
            <a:off x="643779" y="1075052"/>
            <a:ext cx="7752290" cy="5592448"/>
          </a:xfrm>
          <a:prstGeom prst="rect">
            <a:avLst/>
          </a:prstGeom>
        </p:spPr>
      </p:pic>
      <p:sp>
        <p:nvSpPr>
          <p:cNvPr id="9" name="TextBox 8">
            <a:extLst>
              <a:ext uri="{FF2B5EF4-FFF2-40B4-BE49-F238E27FC236}">
                <a16:creationId xmlns:a16="http://schemas.microsoft.com/office/drawing/2014/main" id="{888F648D-AD66-4940-AA25-A87EBEFFEC73}"/>
              </a:ext>
            </a:extLst>
          </p:cNvPr>
          <p:cNvSpPr txBox="1"/>
          <p:nvPr/>
        </p:nvSpPr>
        <p:spPr>
          <a:xfrm>
            <a:off x="8600645" y="2042769"/>
            <a:ext cx="3144112" cy="1077218"/>
          </a:xfrm>
          <a:prstGeom prst="rect">
            <a:avLst/>
          </a:prstGeom>
          <a:noFill/>
        </p:spPr>
        <p:txBody>
          <a:bodyPr wrap="square">
            <a:spAutoFit/>
          </a:bodyPr>
          <a:lstStyle/>
          <a:p>
            <a:r>
              <a:rPr lang="en-US" sz="1600" b="1" dirty="0">
                <a:latin typeface="Calibri Light" panose="020F0302020204030204" pitchFamily="34" charset="0"/>
                <a:cs typeface="Calibri Light" panose="020F0302020204030204" pitchFamily="34" charset="0"/>
              </a:rPr>
              <a:t>Conclusion</a:t>
            </a:r>
            <a:r>
              <a:rPr lang="en-US" sz="1600" dirty="0">
                <a:latin typeface="Calibri Light" panose="020F0302020204030204" pitchFamily="34" charset="0"/>
                <a:cs typeface="Calibri Light" panose="020F0302020204030204" pitchFamily="34" charset="0"/>
              </a:rPr>
              <a:t>: Churn rate increases with monthly charges and age (senior citizen) and decreases with tenure and total charges.</a:t>
            </a:r>
          </a:p>
        </p:txBody>
      </p:sp>
    </p:spTree>
    <p:extLst>
      <p:ext uri="{BB962C8B-B14F-4D97-AF65-F5344CB8AC3E}">
        <p14:creationId xmlns:p14="http://schemas.microsoft.com/office/powerpoint/2010/main" val="165289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Heatmap</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4" name="Picture 3">
            <a:extLst>
              <a:ext uri="{FF2B5EF4-FFF2-40B4-BE49-F238E27FC236}">
                <a16:creationId xmlns:a16="http://schemas.microsoft.com/office/drawing/2014/main" id="{495BE069-91B4-4867-AFBF-8C0FA9172C2E}"/>
              </a:ext>
            </a:extLst>
          </p:cNvPr>
          <p:cNvPicPr>
            <a:picLocks noChangeAspect="1"/>
          </p:cNvPicPr>
          <p:nvPr/>
        </p:nvPicPr>
        <p:blipFill>
          <a:blip r:embed="rId3"/>
          <a:stretch>
            <a:fillRect/>
          </a:stretch>
        </p:blipFill>
        <p:spPr>
          <a:xfrm>
            <a:off x="2103775" y="1034502"/>
            <a:ext cx="7984450" cy="5548470"/>
          </a:xfrm>
          <a:prstGeom prst="rect">
            <a:avLst/>
          </a:prstGeom>
        </p:spPr>
      </p:pic>
    </p:spTree>
    <p:extLst>
      <p:ext uri="{BB962C8B-B14F-4D97-AF65-F5344CB8AC3E}">
        <p14:creationId xmlns:p14="http://schemas.microsoft.com/office/powerpoint/2010/main" val="26907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1"/>
          <p:cNvGrpSpPr/>
          <p:nvPr/>
        </p:nvGrpSpPr>
        <p:grpSpPr>
          <a:xfrm>
            <a:off x="4325258" y="1544068"/>
            <a:ext cx="3541486" cy="3769865"/>
            <a:chOff x="4325258" y="1229517"/>
            <a:chExt cx="3541486" cy="3769865"/>
          </a:xfrm>
        </p:grpSpPr>
        <p:sp>
          <p:nvSpPr>
            <p:cNvPr id="387" name="Google Shape;387;p11"/>
            <p:cNvSpPr/>
            <p:nvPr/>
          </p:nvSpPr>
          <p:spPr>
            <a:xfrm>
              <a:off x="4792319" y="2392018"/>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sp>
          <p:nvSpPr>
            <p:cNvPr id="388" name="Google Shape;388;p11"/>
            <p:cNvSpPr/>
            <p:nvPr/>
          </p:nvSpPr>
          <p:spPr>
            <a:xfrm>
              <a:off x="4325258" y="1229517"/>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grpSp>
      <p:sp>
        <p:nvSpPr>
          <p:cNvPr id="389" name="Google Shape;389;p11"/>
          <p:cNvSpPr txBox="1">
            <a:spLocks noGrp="1"/>
          </p:cNvSpPr>
          <p:nvPr>
            <p:ph type="ctrTitle"/>
          </p:nvPr>
        </p:nvSpPr>
        <p:spPr>
          <a:xfrm>
            <a:off x="1524000" y="2930403"/>
            <a:ext cx="9144000" cy="997196"/>
          </a:xfrm>
          <a:prstGeom prst="rect">
            <a:avLst/>
          </a:prstGeom>
          <a:noFill/>
          <a:ln>
            <a:noFill/>
          </a:ln>
        </p:spPr>
        <p:txBody>
          <a:bodyPr spcFirstLastPara="1" wrap="square" lIns="0" tIns="0" rIns="0" bIns="0" anchor="ctr" anchorCtr="0">
            <a:spAutoFit/>
          </a:bodyPr>
          <a:lstStyle/>
          <a:p>
            <a:pPr marL="0" lvl="0" indent="0" algn="ctr" rtl="0">
              <a:lnSpc>
                <a:spcPct val="90000"/>
              </a:lnSpc>
              <a:spcBef>
                <a:spcPts val="0"/>
              </a:spcBef>
              <a:spcAft>
                <a:spcPts val="0"/>
              </a:spcAft>
              <a:buClr>
                <a:schemeClr val="lt1"/>
              </a:buClr>
              <a:buSzPts val="7200"/>
              <a:buFont typeface="Arial"/>
              <a:buNone/>
            </a:pPr>
            <a:r>
              <a:rPr lang="en-US" sz="7200" dirty="0">
                <a:solidFill>
                  <a:schemeClr val="accent4"/>
                </a:solidFill>
                <a:latin typeface="Calibri Light" panose="020F0302020204030204" pitchFamily="34" charset="0"/>
                <a:cs typeface="Calibri Light" panose="020F0302020204030204" pitchFamily="34" charset="0"/>
              </a:rPr>
              <a:t>Data Engineering</a:t>
            </a:r>
          </a:p>
        </p:txBody>
      </p:sp>
    </p:spTree>
    <p:extLst>
      <p:ext uri="{BB962C8B-B14F-4D97-AF65-F5344CB8AC3E}">
        <p14:creationId xmlns:p14="http://schemas.microsoft.com/office/powerpoint/2010/main" val="251085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420921"/>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Engineering</a:t>
            </a:r>
            <a:br>
              <a:rPr lang="en-US" sz="2800" b="0" i="0" u="none" strike="noStrike" cap="none" dirty="0">
                <a:solidFill>
                  <a:srgbClr val="3F3F3F"/>
                </a:solidFill>
                <a:latin typeface="Calibri Light" panose="020F0302020204030204" pitchFamily="34" charset="0"/>
                <a:cs typeface="Calibri Light" panose="020F0302020204030204" pitchFamily="34" charset="0"/>
                <a:sym typeface="Arial"/>
              </a:rPr>
            </a:b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0" name="Text Placeholder 6">
            <a:extLst>
              <a:ext uri="{FF2B5EF4-FFF2-40B4-BE49-F238E27FC236}">
                <a16:creationId xmlns:a16="http://schemas.microsoft.com/office/drawing/2014/main" id="{493AA3F6-B217-402A-9780-EBD99CC78FCB}"/>
              </a:ext>
            </a:extLst>
          </p:cNvPr>
          <p:cNvSpPr>
            <a:spLocks noGrp="1"/>
          </p:cNvSpPr>
          <p:nvPr>
            <p:ph type="body" idx="1"/>
          </p:nvPr>
        </p:nvSpPr>
        <p:spPr>
          <a:xfrm>
            <a:off x="748981" y="1196518"/>
            <a:ext cx="10342907" cy="4542605"/>
          </a:xfrm>
        </p:spPr>
        <p:txBody>
          <a:bodyPr>
            <a:normAutofit/>
          </a:bodyPr>
          <a:lstStyle/>
          <a:p>
            <a:pPr marL="628650" indent="-514350">
              <a:buAutoNum type="arabicPeriod"/>
            </a:pPr>
            <a:r>
              <a:rPr lang="en-US" dirty="0">
                <a:latin typeface="Calibri Light" panose="020F0302020204030204" pitchFamily="34" charset="0"/>
                <a:cs typeface="Calibri Light" panose="020F0302020204030204" pitchFamily="34" charset="0"/>
              </a:rPr>
              <a:t>Set lower case to column's names.</a:t>
            </a:r>
          </a:p>
          <a:p>
            <a:pPr marL="628650" indent="-514350">
              <a:buAutoNum type="arabicPeriod"/>
            </a:pPr>
            <a:endParaRPr lang="en-US" dirty="0">
              <a:latin typeface="Calibri Light" panose="020F0302020204030204" pitchFamily="34" charset="0"/>
              <a:cs typeface="Calibri Light" panose="020F0302020204030204" pitchFamily="34" charset="0"/>
            </a:endParaRPr>
          </a:p>
          <a:p>
            <a:pPr marL="628650" indent="-514350">
              <a:buAutoNum type="arabicPeriod"/>
            </a:pPr>
            <a:r>
              <a:rPr lang="en-US" dirty="0">
                <a:latin typeface="Calibri Light" panose="020F0302020204030204" pitchFamily="34" charset="0"/>
                <a:cs typeface="Calibri Light" panose="020F0302020204030204" pitchFamily="34" charset="0"/>
              </a:rPr>
              <a:t>Convert churn column to integer data type.</a:t>
            </a:r>
          </a:p>
          <a:p>
            <a:pPr marL="628650" indent="-514350">
              <a:buAutoNum type="arabicPeriod"/>
            </a:pPr>
            <a:endParaRPr lang="en-US" dirty="0">
              <a:latin typeface="Calibri Light" panose="020F0302020204030204" pitchFamily="34" charset="0"/>
              <a:cs typeface="Calibri Light" panose="020F0302020204030204" pitchFamily="34" charset="0"/>
            </a:endParaRPr>
          </a:p>
          <a:p>
            <a:pPr marL="628650" indent="-514350">
              <a:buAutoNum type="arabicPeriod"/>
            </a:pPr>
            <a:r>
              <a:rPr lang="en-US" dirty="0">
                <a:latin typeface="Calibri Light" panose="020F0302020204030204" pitchFamily="34" charset="0"/>
                <a:cs typeface="Calibri Light" panose="020F0302020204030204" pitchFamily="34" charset="0"/>
              </a:rPr>
              <a:t>Fill missing tenure data to average tenure values.</a:t>
            </a:r>
          </a:p>
          <a:p>
            <a:pPr marL="628650" indent="-514350">
              <a:buAutoNum type="arabicPeriod"/>
            </a:pPr>
            <a:endParaRPr lang="en-US"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285B0E14-5AFE-4A55-815C-0D7904D1D0F6}"/>
              </a:ext>
            </a:extLst>
          </p:cNvPr>
          <p:cNvPicPr>
            <a:picLocks noChangeAspect="1"/>
          </p:cNvPicPr>
          <p:nvPr/>
        </p:nvPicPr>
        <p:blipFill>
          <a:blip r:embed="rId3"/>
          <a:stretch>
            <a:fillRect/>
          </a:stretch>
        </p:blipFill>
        <p:spPr>
          <a:xfrm>
            <a:off x="1532400" y="1800824"/>
            <a:ext cx="3531263" cy="491486"/>
          </a:xfrm>
          <a:prstGeom prst="rect">
            <a:avLst/>
          </a:prstGeom>
        </p:spPr>
      </p:pic>
      <p:pic>
        <p:nvPicPr>
          <p:cNvPr id="9" name="Picture 8">
            <a:extLst>
              <a:ext uri="{FF2B5EF4-FFF2-40B4-BE49-F238E27FC236}">
                <a16:creationId xmlns:a16="http://schemas.microsoft.com/office/drawing/2014/main" id="{AFF88BE3-763A-43F0-B3D9-906D40917B58}"/>
              </a:ext>
            </a:extLst>
          </p:cNvPr>
          <p:cNvPicPr>
            <a:picLocks noChangeAspect="1"/>
          </p:cNvPicPr>
          <p:nvPr/>
        </p:nvPicPr>
        <p:blipFill>
          <a:blip r:embed="rId4"/>
          <a:stretch>
            <a:fillRect/>
          </a:stretch>
        </p:blipFill>
        <p:spPr>
          <a:xfrm>
            <a:off x="1583735" y="2814063"/>
            <a:ext cx="4063489" cy="520635"/>
          </a:xfrm>
          <a:prstGeom prst="rect">
            <a:avLst/>
          </a:prstGeom>
        </p:spPr>
      </p:pic>
      <p:pic>
        <p:nvPicPr>
          <p:cNvPr id="13" name="Picture 12">
            <a:extLst>
              <a:ext uri="{FF2B5EF4-FFF2-40B4-BE49-F238E27FC236}">
                <a16:creationId xmlns:a16="http://schemas.microsoft.com/office/drawing/2014/main" id="{665ABB11-F142-4225-9758-EE9AE755B8E6}"/>
              </a:ext>
            </a:extLst>
          </p:cNvPr>
          <p:cNvPicPr>
            <a:picLocks noChangeAspect="1"/>
          </p:cNvPicPr>
          <p:nvPr/>
        </p:nvPicPr>
        <p:blipFill>
          <a:blip r:embed="rId5"/>
          <a:stretch>
            <a:fillRect/>
          </a:stretch>
        </p:blipFill>
        <p:spPr>
          <a:xfrm>
            <a:off x="1566647" y="3932072"/>
            <a:ext cx="4976813" cy="604838"/>
          </a:xfrm>
          <a:prstGeom prst="rect">
            <a:avLst/>
          </a:prstGeom>
        </p:spPr>
      </p:pic>
    </p:spTree>
    <p:extLst>
      <p:ext uri="{BB962C8B-B14F-4D97-AF65-F5344CB8AC3E}">
        <p14:creationId xmlns:p14="http://schemas.microsoft.com/office/powerpoint/2010/main" val="96370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1"/>
          <p:cNvGrpSpPr/>
          <p:nvPr/>
        </p:nvGrpSpPr>
        <p:grpSpPr>
          <a:xfrm>
            <a:off x="4325258" y="1544068"/>
            <a:ext cx="3541486" cy="3769865"/>
            <a:chOff x="4325258" y="1229517"/>
            <a:chExt cx="3541486" cy="3769865"/>
          </a:xfrm>
        </p:grpSpPr>
        <p:sp>
          <p:nvSpPr>
            <p:cNvPr id="387" name="Google Shape;387;p11"/>
            <p:cNvSpPr/>
            <p:nvPr/>
          </p:nvSpPr>
          <p:spPr>
            <a:xfrm>
              <a:off x="4792319" y="2392018"/>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sp>
          <p:nvSpPr>
            <p:cNvPr id="388" name="Google Shape;388;p11"/>
            <p:cNvSpPr/>
            <p:nvPr/>
          </p:nvSpPr>
          <p:spPr>
            <a:xfrm>
              <a:off x="4325258" y="1229517"/>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grpSp>
      <p:sp>
        <p:nvSpPr>
          <p:cNvPr id="389" name="Google Shape;389;p11"/>
          <p:cNvSpPr txBox="1">
            <a:spLocks noGrp="1"/>
          </p:cNvSpPr>
          <p:nvPr>
            <p:ph type="ctrTitle"/>
          </p:nvPr>
        </p:nvSpPr>
        <p:spPr>
          <a:xfrm>
            <a:off x="1524000" y="2930403"/>
            <a:ext cx="9144000" cy="997196"/>
          </a:xfrm>
          <a:prstGeom prst="rect">
            <a:avLst/>
          </a:prstGeom>
          <a:noFill/>
          <a:ln>
            <a:noFill/>
          </a:ln>
        </p:spPr>
        <p:txBody>
          <a:bodyPr spcFirstLastPara="1" wrap="square" lIns="0" tIns="0" rIns="0" bIns="0" anchor="ctr" anchorCtr="0">
            <a:spAutoFit/>
          </a:bodyPr>
          <a:lstStyle/>
          <a:p>
            <a:pPr marL="0" lvl="0" indent="0" algn="ctr" rtl="0">
              <a:lnSpc>
                <a:spcPct val="90000"/>
              </a:lnSpc>
              <a:spcBef>
                <a:spcPts val="0"/>
              </a:spcBef>
              <a:spcAft>
                <a:spcPts val="0"/>
              </a:spcAft>
              <a:buClr>
                <a:schemeClr val="lt1"/>
              </a:buClr>
              <a:buSzPts val="7200"/>
              <a:buFont typeface="Arial"/>
              <a:buNone/>
            </a:pPr>
            <a:r>
              <a:rPr lang="en-US" sz="7200" dirty="0">
                <a:solidFill>
                  <a:schemeClr val="accent4"/>
                </a:solidFill>
                <a:latin typeface="Calibri Light" panose="020F0302020204030204" pitchFamily="34" charset="0"/>
                <a:cs typeface="Calibri Light" panose="020F0302020204030204" pitchFamily="34" charset="0"/>
              </a:rPr>
              <a:t>Prediction</a:t>
            </a:r>
            <a:endParaRPr sz="7200" dirty="0">
              <a:solidFill>
                <a:schemeClr val="accent4"/>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5636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36683"/>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342784"/>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a:t>
            </a:r>
            <a:endParaRPr lang="en-US"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36683"/>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7" name="Text Placeholder 6">
            <a:extLst>
              <a:ext uri="{FF2B5EF4-FFF2-40B4-BE49-F238E27FC236}">
                <a16:creationId xmlns:a16="http://schemas.microsoft.com/office/drawing/2014/main" id="{E853476D-BF5A-43D2-965E-226F257A9C81}"/>
              </a:ext>
            </a:extLst>
          </p:cNvPr>
          <p:cNvSpPr>
            <a:spLocks noGrp="1"/>
          </p:cNvSpPr>
          <p:nvPr>
            <p:ph type="body" idx="1"/>
          </p:nvPr>
        </p:nvSpPr>
        <p:spPr>
          <a:xfrm>
            <a:off x="0" y="1026099"/>
            <a:ext cx="12192000" cy="5322787"/>
          </a:xfrm>
        </p:spPr>
        <p:txBody>
          <a:bodyPr>
            <a:normAutofit/>
          </a:body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We are trying to predict what features are the most affective in preventing costumers' churn.</a:t>
            </a: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The data available presents customers’ features as follows (7,043 rows, 21 columns):</a:t>
            </a: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We believe the way to solve the issue is to draw conclusions from the likeliness of the customers’ who churn features, in order to make improvements to allow problematic customers to remain in their communication company.</a:t>
            </a:r>
          </a:p>
        </p:txBody>
      </p:sp>
      <p:pic>
        <p:nvPicPr>
          <p:cNvPr id="3" name="Picture 2">
            <a:extLst>
              <a:ext uri="{FF2B5EF4-FFF2-40B4-BE49-F238E27FC236}">
                <a16:creationId xmlns:a16="http://schemas.microsoft.com/office/drawing/2014/main" id="{13B6741E-45CC-467E-BCBD-DE9883894400}"/>
              </a:ext>
            </a:extLst>
          </p:cNvPr>
          <p:cNvPicPr>
            <a:picLocks noChangeAspect="1"/>
          </p:cNvPicPr>
          <p:nvPr/>
        </p:nvPicPr>
        <p:blipFill>
          <a:blip r:embed="rId3"/>
          <a:stretch>
            <a:fillRect/>
          </a:stretch>
        </p:blipFill>
        <p:spPr>
          <a:xfrm>
            <a:off x="0" y="2555817"/>
            <a:ext cx="12192000" cy="2263349"/>
          </a:xfrm>
          <a:prstGeom prst="rect">
            <a:avLst/>
          </a:prstGeom>
        </p:spPr>
      </p:pic>
    </p:spTree>
    <p:extLst>
      <p:ext uri="{BB962C8B-B14F-4D97-AF65-F5344CB8AC3E}">
        <p14:creationId xmlns:p14="http://schemas.microsoft.com/office/powerpoint/2010/main" val="373490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328999"/>
            <a:ext cx="11734800" cy="387798"/>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a:t>
            </a:r>
            <a:endParaRPr lang="en-US"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7" name="Text Placeholder 6">
            <a:extLst>
              <a:ext uri="{FF2B5EF4-FFF2-40B4-BE49-F238E27FC236}">
                <a16:creationId xmlns:a16="http://schemas.microsoft.com/office/drawing/2014/main" id="{E853476D-BF5A-43D2-965E-226F257A9C81}"/>
              </a:ext>
            </a:extLst>
          </p:cNvPr>
          <p:cNvSpPr>
            <a:spLocks noGrp="1"/>
          </p:cNvSpPr>
          <p:nvPr>
            <p:ph type="body" idx="1"/>
          </p:nvPr>
        </p:nvSpPr>
        <p:spPr>
          <a:xfrm>
            <a:off x="0" y="1012314"/>
            <a:ext cx="12192000" cy="5322787"/>
          </a:xfrm>
        </p:spPr>
        <p:txBody>
          <a:body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There is a need to make some adjustment to the dataset in order to make it appropriate for operating on the ML Algorithms:</a:t>
            </a: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At first, we deleted the column of the user ID and created a new one as a numeric form. Thus we were able to convert all the dataset to float data type.</a:t>
            </a: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Secondly, we ran the code “</a:t>
            </a:r>
            <a:r>
              <a:rPr lang="en-US" sz="2000" dirty="0" err="1">
                <a:latin typeface="Calibri Light" panose="020F0302020204030204" pitchFamily="34" charset="0"/>
                <a:cs typeface="Calibri Light" panose="020F0302020204030204" pitchFamily="34" charset="0"/>
              </a:rPr>
              <a:t>get_dummies</a:t>
            </a:r>
            <a:r>
              <a:rPr lang="en-US" sz="2000" dirty="0">
                <a:latin typeface="Calibri Light" panose="020F0302020204030204" pitchFamily="34" charset="0"/>
                <a:cs typeface="Calibri Light" panose="020F0302020204030204" pitchFamily="34" charset="0"/>
              </a:rPr>
              <a:t>”.</a:t>
            </a: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After that, we used the Scikit-Learn to train 5,634 (80%) customers data rows and test 1,409 (20%).</a:t>
            </a: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marL="114300" indent="0">
              <a:buNone/>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Using three different ML Algorithms we came to the following results:</a:t>
            </a: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a:p>
            <a:pPr>
              <a:buFont typeface="Wingdings" panose="05000000000000000000" pitchFamily="2" charset="2"/>
              <a:buChar char="v"/>
            </a:pPr>
            <a:r>
              <a:rPr lang="en-US" sz="2000" dirty="0">
                <a:latin typeface="Calibri Light" panose="020F0302020204030204" pitchFamily="34" charset="0"/>
                <a:cs typeface="Calibri Light" panose="020F0302020204030204" pitchFamily="34" charset="0"/>
              </a:rPr>
              <a:t>KNN - K Nearest Neighbors – the output is produced in a CVS file after running all the kernel.</a:t>
            </a:r>
          </a:p>
          <a:p>
            <a:pPr>
              <a:buFont typeface="Wingdings" panose="05000000000000000000" pitchFamily="2" charset="2"/>
              <a:buChar char="q"/>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3062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71646"/>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a:t>
            </a:r>
          </a:p>
          <a:p>
            <a:pPr marL="0" marR="0" lvl="0" indent="0" algn="ctr" rtl="0">
              <a:lnSpc>
                <a:spcPct val="90000"/>
              </a:lnSpc>
              <a:spcBef>
                <a:spcPts val="0"/>
              </a:spcBef>
              <a:spcAft>
                <a:spcPts val="0"/>
              </a:spcAft>
              <a:buClr>
                <a:srgbClr val="3F3F3F"/>
              </a:buClr>
              <a:buSzPts val="2800"/>
              <a:buFont typeface="Arial"/>
              <a:buNone/>
            </a:pPr>
            <a:r>
              <a:rPr lang="en-US" sz="2800" i="1" u="none" strike="noStrike" cap="none" dirty="0">
                <a:solidFill>
                  <a:srgbClr val="3F3F3F"/>
                </a:solidFill>
                <a:latin typeface="Calibri Light" panose="020F0302020204030204" pitchFamily="34" charset="0"/>
                <a:cs typeface="Calibri Light" panose="020F0302020204030204" pitchFamily="34" charset="0"/>
                <a:sym typeface="Arial"/>
              </a:rPr>
              <a:t>Decision</a:t>
            </a:r>
            <a:r>
              <a:rPr lang="en-US" sz="2800" b="0" i="1" u="none" strike="noStrike" cap="none" dirty="0">
                <a:solidFill>
                  <a:srgbClr val="3F3F3F"/>
                </a:solidFill>
                <a:latin typeface="Calibri Light" panose="020F0302020204030204" pitchFamily="34" charset="0"/>
                <a:cs typeface="Calibri Light" panose="020F0302020204030204" pitchFamily="34" charset="0"/>
                <a:sym typeface="Arial"/>
              </a:rPr>
              <a:t> Tree</a:t>
            </a: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10" name="Picture 9">
            <a:extLst>
              <a:ext uri="{FF2B5EF4-FFF2-40B4-BE49-F238E27FC236}">
                <a16:creationId xmlns:a16="http://schemas.microsoft.com/office/drawing/2014/main" id="{B0070EC9-D182-421A-968F-EFD566485C52}"/>
              </a:ext>
            </a:extLst>
          </p:cNvPr>
          <p:cNvPicPr>
            <a:picLocks noChangeAspect="1"/>
          </p:cNvPicPr>
          <p:nvPr/>
        </p:nvPicPr>
        <p:blipFill>
          <a:blip r:embed="rId3"/>
          <a:stretch>
            <a:fillRect/>
          </a:stretch>
        </p:blipFill>
        <p:spPr>
          <a:xfrm>
            <a:off x="909486" y="4638696"/>
            <a:ext cx="5145160" cy="775597"/>
          </a:xfrm>
          <a:prstGeom prst="rect">
            <a:avLst/>
          </a:prstGeom>
        </p:spPr>
      </p:pic>
      <p:pic>
        <p:nvPicPr>
          <p:cNvPr id="12" name="Picture 11">
            <a:extLst>
              <a:ext uri="{FF2B5EF4-FFF2-40B4-BE49-F238E27FC236}">
                <a16:creationId xmlns:a16="http://schemas.microsoft.com/office/drawing/2014/main" id="{0A3C2D95-EA0D-4C4D-9A58-F1D2FCA74645}"/>
              </a:ext>
            </a:extLst>
          </p:cNvPr>
          <p:cNvPicPr>
            <a:picLocks noChangeAspect="1"/>
          </p:cNvPicPr>
          <p:nvPr/>
        </p:nvPicPr>
        <p:blipFill>
          <a:blip r:embed="rId4"/>
          <a:stretch>
            <a:fillRect/>
          </a:stretch>
        </p:blipFill>
        <p:spPr>
          <a:xfrm>
            <a:off x="6096000" y="4632159"/>
            <a:ext cx="5707658" cy="788673"/>
          </a:xfrm>
          <a:prstGeom prst="rect">
            <a:avLst/>
          </a:prstGeom>
        </p:spPr>
      </p:pic>
      <p:pic>
        <p:nvPicPr>
          <p:cNvPr id="8" name="Picture 7">
            <a:extLst>
              <a:ext uri="{FF2B5EF4-FFF2-40B4-BE49-F238E27FC236}">
                <a16:creationId xmlns:a16="http://schemas.microsoft.com/office/drawing/2014/main" id="{4550BCA1-AD98-4A02-971F-74A67AE39B75}"/>
              </a:ext>
            </a:extLst>
          </p:cNvPr>
          <p:cNvPicPr>
            <a:picLocks noChangeAspect="1"/>
          </p:cNvPicPr>
          <p:nvPr/>
        </p:nvPicPr>
        <p:blipFill>
          <a:blip r:embed="rId5"/>
          <a:stretch>
            <a:fillRect/>
          </a:stretch>
        </p:blipFill>
        <p:spPr>
          <a:xfrm>
            <a:off x="1671226" y="1181586"/>
            <a:ext cx="8669179" cy="3477198"/>
          </a:xfrm>
          <a:prstGeom prst="rect">
            <a:avLst/>
          </a:prstGeom>
        </p:spPr>
      </p:pic>
    </p:spTree>
    <p:extLst>
      <p:ext uri="{BB962C8B-B14F-4D97-AF65-F5344CB8AC3E}">
        <p14:creationId xmlns:p14="http://schemas.microsoft.com/office/powerpoint/2010/main" val="137415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71646"/>
            <a:ext cx="11734800" cy="775597"/>
          </a:xfrm>
          <a:prstGeom prst="rect">
            <a:avLst/>
          </a:prstGeom>
          <a:noFill/>
          <a:ln>
            <a:noFill/>
          </a:ln>
        </p:spPr>
        <p:txBody>
          <a:bodyPr spcFirstLastPara="1" wrap="square" lIns="0" tIns="0" rIns="0" bIns="0" anchor="t" anchorCtr="0">
            <a:spAutoFit/>
          </a:bodyPr>
          <a:lstStyle/>
          <a:p>
            <a:pPr algn="ctr">
              <a:lnSpc>
                <a:spcPct val="90000"/>
              </a:lnSpc>
              <a:buClr>
                <a:srgbClr val="3F3F3F"/>
              </a:buClr>
              <a:buSzPts val="2800"/>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 - </a:t>
            </a:r>
            <a:r>
              <a:rPr lang="en-US" sz="2800" i="1" u="none" strike="noStrike" cap="none" dirty="0">
                <a:solidFill>
                  <a:srgbClr val="3F3F3F"/>
                </a:solidFill>
                <a:latin typeface="Calibri Light" panose="020F0302020204030204" pitchFamily="34" charset="0"/>
                <a:cs typeface="Calibri Light" panose="020F0302020204030204" pitchFamily="34" charset="0"/>
                <a:sym typeface="Arial"/>
              </a:rPr>
              <a:t>Random Forest model</a:t>
            </a:r>
            <a:endParaRPr lang="en-US" sz="2800" b="0" i="1" u="none" strike="noStrike" cap="none" dirty="0">
              <a:solidFill>
                <a:srgbClr val="3F3F3F"/>
              </a:solidFill>
              <a:latin typeface="Calibri Light" panose="020F0302020204030204" pitchFamily="34" charset="0"/>
              <a:cs typeface="Calibri Light" panose="020F0302020204030204" pitchFamily="34" charset="0"/>
              <a:sym typeface="Arial"/>
            </a:endParaRPr>
          </a:p>
          <a:p>
            <a:pPr marL="0" marR="0" lvl="0" indent="0" algn="ctr" rtl="0">
              <a:lnSpc>
                <a:spcPct val="90000"/>
              </a:lnSpc>
              <a:spcBef>
                <a:spcPts val="0"/>
              </a:spcBef>
              <a:spcAft>
                <a:spcPts val="0"/>
              </a:spcAft>
              <a:buClr>
                <a:srgbClr val="3F3F3F"/>
              </a:buClr>
              <a:buSzPts val="2800"/>
              <a:buFont typeface="Arial"/>
              <a:buNone/>
            </a:pPr>
            <a:endParaRPr lang="en-US" sz="2800" b="1"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3" name="Picture 2">
            <a:extLst>
              <a:ext uri="{FF2B5EF4-FFF2-40B4-BE49-F238E27FC236}">
                <a16:creationId xmlns:a16="http://schemas.microsoft.com/office/drawing/2014/main" id="{72816E81-0E43-4A89-97A6-E778C9D3EF73}"/>
              </a:ext>
            </a:extLst>
          </p:cNvPr>
          <p:cNvPicPr>
            <a:picLocks noChangeAspect="1"/>
          </p:cNvPicPr>
          <p:nvPr/>
        </p:nvPicPr>
        <p:blipFill>
          <a:blip r:embed="rId3"/>
          <a:stretch>
            <a:fillRect/>
          </a:stretch>
        </p:blipFill>
        <p:spPr>
          <a:xfrm>
            <a:off x="337007" y="583716"/>
            <a:ext cx="8185161" cy="4442430"/>
          </a:xfrm>
          <a:prstGeom prst="rect">
            <a:avLst/>
          </a:prstGeom>
        </p:spPr>
      </p:pic>
      <p:pic>
        <p:nvPicPr>
          <p:cNvPr id="5" name="Picture 4">
            <a:extLst>
              <a:ext uri="{FF2B5EF4-FFF2-40B4-BE49-F238E27FC236}">
                <a16:creationId xmlns:a16="http://schemas.microsoft.com/office/drawing/2014/main" id="{9E449404-B86E-4B0E-9E95-C14AB376E698}"/>
              </a:ext>
            </a:extLst>
          </p:cNvPr>
          <p:cNvPicPr>
            <a:picLocks noChangeAspect="1"/>
          </p:cNvPicPr>
          <p:nvPr/>
        </p:nvPicPr>
        <p:blipFill>
          <a:blip r:embed="rId4"/>
          <a:stretch>
            <a:fillRect/>
          </a:stretch>
        </p:blipFill>
        <p:spPr>
          <a:xfrm>
            <a:off x="320901" y="5026146"/>
            <a:ext cx="8185162" cy="1762037"/>
          </a:xfrm>
          <a:prstGeom prst="rect">
            <a:avLst/>
          </a:prstGeom>
        </p:spPr>
      </p:pic>
      <p:pic>
        <p:nvPicPr>
          <p:cNvPr id="7" name="Picture 6">
            <a:extLst>
              <a:ext uri="{FF2B5EF4-FFF2-40B4-BE49-F238E27FC236}">
                <a16:creationId xmlns:a16="http://schemas.microsoft.com/office/drawing/2014/main" id="{07598A6C-202F-45A3-B41A-5A0C8954E06C}"/>
              </a:ext>
            </a:extLst>
          </p:cNvPr>
          <p:cNvPicPr>
            <a:picLocks noChangeAspect="1"/>
          </p:cNvPicPr>
          <p:nvPr/>
        </p:nvPicPr>
        <p:blipFill>
          <a:blip r:embed="rId5"/>
          <a:stretch>
            <a:fillRect/>
          </a:stretch>
        </p:blipFill>
        <p:spPr>
          <a:xfrm>
            <a:off x="8460329" y="522897"/>
            <a:ext cx="3564911" cy="6265279"/>
          </a:xfrm>
          <a:prstGeom prst="rect">
            <a:avLst/>
          </a:prstGeom>
        </p:spPr>
      </p:pic>
    </p:spTree>
    <p:extLst>
      <p:ext uri="{BB962C8B-B14F-4D97-AF65-F5344CB8AC3E}">
        <p14:creationId xmlns:p14="http://schemas.microsoft.com/office/powerpoint/2010/main" val="205672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71646"/>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a:t>
            </a:r>
          </a:p>
          <a:p>
            <a:pPr marL="0" marR="0" lvl="0" indent="0" algn="ctr" rtl="0">
              <a:lnSpc>
                <a:spcPct val="90000"/>
              </a:lnSpc>
              <a:spcBef>
                <a:spcPts val="0"/>
              </a:spcBef>
              <a:spcAft>
                <a:spcPts val="0"/>
              </a:spcAft>
              <a:buClr>
                <a:srgbClr val="3F3F3F"/>
              </a:buClr>
              <a:buSzPts val="2800"/>
              <a:buFont typeface="Arial"/>
              <a:buNone/>
            </a:pPr>
            <a:endParaRPr lang="en-US" sz="2800" b="0" i="1"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9" name="Text Placeholder 6">
            <a:extLst>
              <a:ext uri="{FF2B5EF4-FFF2-40B4-BE49-F238E27FC236}">
                <a16:creationId xmlns:a16="http://schemas.microsoft.com/office/drawing/2014/main" id="{A499CC06-DE0D-4C06-A8D3-45C76894A67A}"/>
              </a:ext>
            </a:extLst>
          </p:cNvPr>
          <p:cNvSpPr>
            <a:spLocks noGrp="1"/>
          </p:cNvSpPr>
          <p:nvPr>
            <p:ph type="body" idx="1"/>
          </p:nvPr>
        </p:nvSpPr>
        <p:spPr>
          <a:xfrm>
            <a:off x="-22726" y="947243"/>
            <a:ext cx="12192000" cy="1410043"/>
          </a:xfrm>
        </p:spPr>
        <p:txBody>
          <a:bodyPr/>
          <a:lstStyle/>
          <a:p>
            <a:pPr algn="ct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Decision Tree ~ 78%</a:t>
            </a:r>
          </a:p>
          <a:p>
            <a:pPr algn="ct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Random Forest ~ 79%</a:t>
            </a:r>
          </a:p>
          <a:p>
            <a:pPr algn="ct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KNN ~ 78% </a:t>
            </a:r>
          </a:p>
        </p:txBody>
      </p:sp>
      <p:sp>
        <p:nvSpPr>
          <p:cNvPr id="11" name="Google Shape;101;p2">
            <a:extLst>
              <a:ext uri="{FF2B5EF4-FFF2-40B4-BE49-F238E27FC236}">
                <a16:creationId xmlns:a16="http://schemas.microsoft.com/office/drawing/2014/main" id="{7943515B-F408-42B8-AFAD-456A22985EC8}"/>
              </a:ext>
            </a:extLst>
          </p:cNvPr>
          <p:cNvSpPr txBox="1"/>
          <p:nvPr/>
        </p:nvSpPr>
        <p:spPr>
          <a:xfrm>
            <a:off x="0" y="2441514"/>
            <a:ext cx="12169274" cy="387798"/>
          </a:xfrm>
          <a:prstGeom prst="rect">
            <a:avLst/>
          </a:prstGeom>
          <a:noFill/>
          <a:ln w="38100">
            <a:solidFill>
              <a:srgbClr val="00B050"/>
            </a:solid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i="1" strike="noStrike" cap="none" dirty="0">
                <a:solidFill>
                  <a:srgbClr val="3F3F3F"/>
                </a:solidFill>
                <a:latin typeface="Calibri Light" panose="020F0302020204030204" pitchFamily="34" charset="0"/>
                <a:cs typeface="Calibri Light" panose="020F0302020204030204" pitchFamily="34" charset="0"/>
                <a:sym typeface="Arial"/>
              </a:rPr>
              <a:t>Overfitting</a:t>
            </a:r>
          </a:p>
        </p:txBody>
      </p:sp>
      <p:sp>
        <p:nvSpPr>
          <p:cNvPr id="13" name="Text Placeholder 6">
            <a:extLst>
              <a:ext uri="{FF2B5EF4-FFF2-40B4-BE49-F238E27FC236}">
                <a16:creationId xmlns:a16="http://schemas.microsoft.com/office/drawing/2014/main" id="{B41117A1-29D2-428D-B9F0-439FD361E32F}"/>
              </a:ext>
            </a:extLst>
          </p:cNvPr>
          <p:cNvSpPr txBox="1">
            <a:spLocks/>
          </p:cNvSpPr>
          <p:nvPr/>
        </p:nvSpPr>
        <p:spPr>
          <a:xfrm>
            <a:off x="-22726" y="5967286"/>
            <a:ext cx="4787232" cy="8649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Conclusion: </a:t>
            </a:r>
            <a:r>
              <a:rPr lang="en-US" sz="2000" dirty="0" err="1">
                <a:latin typeface="Calibri Light" panose="020F0302020204030204" pitchFamily="34" charset="0"/>
                <a:cs typeface="Calibri Light" panose="020F0302020204030204" pitchFamily="34" charset="0"/>
              </a:rPr>
              <a:t>max_depth</a:t>
            </a:r>
            <a:r>
              <a:rPr lang="en-US" sz="2000" dirty="0">
                <a:latin typeface="Calibri Light" panose="020F0302020204030204" pitchFamily="34" charset="0"/>
                <a:cs typeface="Calibri Light" panose="020F0302020204030204" pitchFamily="34" charset="0"/>
              </a:rPr>
              <a:t> = 3 is the best value.</a:t>
            </a:r>
          </a:p>
        </p:txBody>
      </p:sp>
      <p:graphicFrame>
        <p:nvGraphicFramePr>
          <p:cNvPr id="2" name="Table 2">
            <a:extLst>
              <a:ext uri="{FF2B5EF4-FFF2-40B4-BE49-F238E27FC236}">
                <a16:creationId xmlns:a16="http://schemas.microsoft.com/office/drawing/2014/main" id="{B3D9EA71-42E4-4931-AB9E-DEC7D50DFB4F}"/>
              </a:ext>
            </a:extLst>
          </p:cNvPr>
          <p:cNvGraphicFramePr>
            <a:graphicFrameLocks noGrp="1"/>
          </p:cNvGraphicFramePr>
          <p:nvPr>
            <p:extLst>
              <p:ext uri="{D42A27DB-BD31-4B8C-83A1-F6EECF244321}">
                <p14:modId xmlns:p14="http://schemas.microsoft.com/office/powerpoint/2010/main" val="2198281694"/>
              </p:ext>
            </p:extLst>
          </p:nvPr>
        </p:nvGraphicFramePr>
        <p:xfrm>
          <a:off x="228600" y="3438181"/>
          <a:ext cx="3261894" cy="2286000"/>
        </p:xfrm>
        <a:graphic>
          <a:graphicData uri="http://schemas.openxmlformats.org/drawingml/2006/table">
            <a:tbl>
              <a:tblPr firstRow="1" bandRow="1">
                <a:tableStyleId>{22FDC728-3B32-43C3-8499-5E28E7F95111}</a:tableStyleId>
              </a:tblPr>
              <a:tblGrid>
                <a:gridCol w="1022716">
                  <a:extLst>
                    <a:ext uri="{9D8B030D-6E8A-4147-A177-3AD203B41FA5}">
                      <a16:colId xmlns:a16="http://schemas.microsoft.com/office/drawing/2014/main" val="3472992987"/>
                    </a:ext>
                  </a:extLst>
                </a:gridCol>
                <a:gridCol w="2239178">
                  <a:extLst>
                    <a:ext uri="{9D8B030D-6E8A-4147-A177-3AD203B41FA5}">
                      <a16:colId xmlns:a16="http://schemas.microsoft.com/office/drawing/2014/main" val="2190338772"/>
                    </a:ext>
                  </a:extLst>
                </a:gridCol>
              </a:tblGrid>
              <a:tr h="347090">
                <a:tc>
                  <a:txBody>
                    <a:bodyPr/>
                    <a:lstStyle/>
                    <a:p>
                      <a:r>
                        <a:rPr lang="en-US" sz="2000" dirty="0"/>
                        <a:t>Max Depth</a:t>
                      </a:r>
                      <a:endParaRPr lang="en-IL" sz="2000" dirty="0"/>
                    </a:p>
                  </a:txBody>
                  <a:tcPr/>
                </a:tc>
                <a:tc>
                  <a:txBody>
                    <a:bodyPr/>
                    <a:lstStyle/>
                    <a:p>
                      <a:endParaRPr lang="en-IL" sz="2000" dirty="0"/>
                    </a:p>
                  </a:txBody>
                  <a:tcPr/>
                </a:tc>
                <a:extLst>
                  <a:ext uri="{0D108BD9-81ED-4DB2-BD59-A6C34878D82A}">
                    <a16:rowId xmlns:a16="http://schemas.microsoft.com/office/drawing/2014/main" val="919977875"/>
                  </a:ext>
                </a:extLst>
              </a:tr>
              <a:tr h="347090">
                <a:tc>
                  <a:txBody>
                    <a:bodyPr/>
                    <a:lstStyle/>
                    <a:p>
                      <a:r>
                        <a:rPr lang="en-US" sz="2000" dirty="0"/>
                        <a:t>2</a:t>
                      </a:r>
                      <a:endParaRPr lang="en-IL" sz="2000" dirty="0"/>
                    </a:p>
                  </a:txBody>
                  <a:tcPr/>
                </a:tc>
                <a:tc>
                  <a:txBody>
                    <a:bodyPr/>
                    <a:lstStyle/>
                    <a:p>
                      <a:r>
                        <a:rPr lang="en-US" sz="2000" dirty="0"/>
                        <a:t>~ 76%</a:t>
                      </a:r>
                      <a:endParaRPr lang="en-IL" sz="2000" dirty="0"/>
                    </a:p>
                  </a:txBody>
                  <a:tcPr/>
                </a:tc>
                <a:extLst>
                  <a:ext uri="{0D108BD9-81ED-4DB2-BD59-A6C34878D82A}">
                    <a16:rowId xmlns:a16="http://schemas.microsoft.com/office/drawing/2014/main" val="686505078"/>
                  </a:ext>
                </a:extLst>
              </a:tr>
              <a:tr h="347090">
                <a:tc>
                  <a:txBody>
                    <a:bodyPr/>
                    <a:lstStyle/>
                    <a:p>
                      <a:r>
                        <a:rPr lang="en-US" sz="2000" dirty="0"/>
                        <a:t>3</a:t>
                      </a:r>
                      <a:endParaRPr lang="en-IL" sz="2000" dirty="0"/>
                    </a:p>
                  </a:txBody>
                  <a:tcPr/>
                </a:tc>
                <a:tc>
                  <a:txBody>
                    <a:bodyPr/>
                    <a:lstStyle/>
                    <a:p>
                      <a:r>
                        <a:rPr lang="en-US" sz="2000" dirty="0"/>
                        <a:t>~ 78%</a:t>
                      </a:r>
                      <a:endParaRPr lang="en-IL" sz="2000" dirty="0"/>
                    </a:p>
                  </a:txBody>
                  <a:tcPr/>
                </a:tc>
                <a:extLst>
                  <a:ext uri="{0D108BD9-81ED-4DB2-BD59-A6C34878D82A}">
                    <a16:rowId xmlns:a16="http://schemas.microsoft.com/office/drawing/2014/main" val="249114970"/>
                  </a:ext>
                </a:extLst>
              </a:tr>
              <a:tr h="347090">
                <a:tc>
                  <a:txBody>
                    <a:bodyPr/>
                    <a:lstStyle/>
                    <a:p>
                      <a:r>
                        <a:rPr lang="en-US" sz="2000" dirty="0"/>
                        <a:t>5</a:t>
                      </a:r>
                      <a:endParaRPr lang="en-IL" sz="2000" dirty="0"/>
                    </a:p>
                  </a:txBody>
                  <a:tcPr/>
                </a:tc>
                <a:tc>
                  <a:txBody>
                    <a:bodyPr/>
                    <a:lstStyle/>
                    <a:p>
                      <a:r>
                        <a:rPr lang="en-US" sz="2000" dirty="0"/>
                        <a:t>~ 78%</a:t>
                      </a:r>
                      <a:endParaRPr lang="en-IL" sz="2000" dirty="0"/>
                    </a:p>
                  </a:txBody>
                  <a:tcPr/>
                </a:tc>
                <a:extLst>
                  <a:ext uri="{0D108BD9-81ED-4DB2-BD59-A6C34878D82A}">
                    <a16:rowId xmlns:a16="http://schemas.microsoft.com/office/drawing/2014/main" val="1842717628"/>
                  </a:ext>
                </a:extLst>
              </a:tr>
              <a:tr h="347090">
                <a:tc>
                  <a:txBody>
                    <a:bodyPr/>
                    <a:lstStyle/>
                    <a:p>
                      <a:r>
                        <a:rPr lang="en-US" sz="2000" dirty="0"/>
                        <a:t>100</a:t>
                      </a:r>
                      <a:endParaRPr lang="en-IL" sz="2000" dirty="0"/>
                    </a:p>
                  </a:txBody>
                  <a:tcPr/>
                </a:tc>
                <a:tc>
                  <a:txBody>
                    <a:bodyPr/>
                    <a:lstStyle/>
                    <a:p>
                      <a:r>
                        <a:rPr lang="en-US" sz="2000" dirty="0"/>
                        <a:t>~ 73%</a:t>
                      </a:r>
                      <a:endParaRPr lang="en-IL" sz="2000" dirty="0"/>
                    </a:p>
                  </a:txBody>
                  <a:tcPr/>
                </a:tc>
                <a:extLst>
                  <a:ext uri="{0D108BD9-81ED-4DB2-BD59-A6C34878D82A}">
                    <a16:rowId xmlns:a16="http://schemas.microsoft.com/office/drawing/2014/main" val="2972671174"/>
                  </a:ext>
                </a:extLst>
              </a:tr>
            </a:tbl>
          </a:graphicData>
        </a:graphic>
      </p:graphicFrame>
      <p:sp>
        <p:nvSpPr>
          <p:cNvPr id="14" name="Google Shape;101;p2">
            <a:extLst>
              <a:ext uri="{FF2B5EF4-FFF2-40B4-BE49-F238E27FC236}">
                <a16:creationId xmlns:a16="http://schemas.microsoft.com/office/drawing/2014/main" id="{A267F94B-33BA-4DD4-824B-0E4EB20CB9D6}"/>
              </a:ext>
            </a:extLst>
          </p:cNvPr>
          <p:cNvSpPr txBox="1"/>
          <p:nvPr/>
        </p:nvSpPr>
        <p:spPr>
          <a:xfrm>
            <a:off x="414360" y="2979373"/>
            <a:ext cx="2334628" cy="318549"/>
          </a:xfrm>
          <a:prstGeom prst="rect">
            <a:avLst/>
          </a:prstGeom>
          <a:noFill/>
          <a:ln>
            <a:noFill/>
          </a:ln>
        </p:spPr>
        <p:txBody>
          <a:bodyPr spcFirstLastPara="1" wrap="square" lIns="0" tIns="0" rIns="0" bIns="0" anchor="t" anchorCtr="0">
            <a:spAutoFit/>
          </a:bodyPr>
          <a:lstStyle/>
          <a:p>
            <a:pPr marL="457200" marR="0" lvl="0" indent="-457200" algn="ctr" rtl="0">
              <a:lnSpc>
                <a:spcPct val="90000"/>
              </a:lnSpc>
              <a:spcBef>
                <a:spcPts val="0"/>
              </a:spcBef>
              <a:spcAft>
                <a:spcPts val="0"/>
              </a:spcAft>
              <a:buClr>
                <a:srgbClr val="3F3F3F"/>
              </a:buClr>
              <a:buSzPts val="2800"/>
              <a:buFont typeface="Wingdings" panose="05000000000000000000" pitchFamily="2" charset="2"/>
              <a:buChar char="Ø"/>
            </a:pPr>
            <a:r>
              <a:rPr lang="en-US" sz="2300" i="1" u="sng" strike="noStrike" cap="none" dirty="0">
                <a:solidFill>
                  <a:srgbClr val="3F3F3F"/>
                </a:solidFill>
                <a:latin typeface="Calibri Light" panose="020F0302020204030204" pitchFamily="34" charset="0"/>
                <a:cs typeface="Calibri Light" panose="020F0302020204030204" pitchFamily="34" charset="0"/>
                <a:sym typeface="Arial"/>
              </a:rPr>
              <a:t>Decision Tree </a:t>
            </a:r>
            <a:endParaRPr lang="en-US" sz="2300" b="0" i="1" u="sng" strike="noStrike" cap="none" dirty="0">
              <a:solidFill>
                <a:srgbClr val="3F3F3F"/>
              </a:solidFill>
              <a:latin typeface="Calibri Light" panose="020F0302020204030204" pitchFamily="34" charset="0"/>
              <a:cs typeface="Calibri Light" panose="020F0302020204030204" pitchFamily="34" charset="0"/>
              <a:sym typeface="Arial"/>
            </a:endParaRPr>
          </a:p>
        </p:txBody>
      </p:sp>
      <p:sp>
        <p:nvSpPr>
          <p:cNvPr id="15" name="Text Placeholder 6">
            <a:extLst>
              <a:ext uri="{FF2B5EF4-FFF2-40B4-BE49-F238E27FC236}">
                <a16:creationId xmlns:a16="http://schemas.microsoft.com/office/drawing/2014/main" id="{AEE627D2-D598-4250-8A7E-2FF6CEB85E6C}"/>
              </a:ext>
            </a:extLst>
          </p:cNvPr>
          <p:cNvSpPr txBox="1">
            <a:spLocks/>
          </p:cNvSpPr>
          <p:nvPr/>
        </p:nvSpPr>
        <p:spPr>
          <a:xfrm>
            <a:off x="7077233" y="5931149"/>
            <a:ext cx="4787232" cy="8649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Conclusion: </a:t>
            </a:r>
            <a:r>
              <a:rPr lang="en-US" sz="2000" dirty="0" err="1">
                <a:latin typeface="Calibri Light" panose="020F0302020204030204" pitchFamily="34" charset="0"/>
                <a:cs typeface="Calibri Light" panose="020F0302020204030204" pitchFamily="34" charset="0"/>
              </a:rPr>
              <a:t>n_estimators</a:t>
            </a:r>
            <a:r>
              <a:rPr lang="en-US" sz="2000" dirty="0">
                <a:latin typeface="Calibri Light" panose="020F0302020204030204" pitchFamily="34" charset="0"/>
                <a:cs typeface="Calibri Light" panose="020F0302020204030204" pitchFamily="34" charset="0"/>
              </a:rPr>
              <a:t> = 150 &amp; </a:t>
            </a:r>
            <a:r>
              <a:rPr lang="en-US" sz="2000" dirty="0" err="1">
                <a:latin typeface="Calibri Light" panose="020F0302020204030204" pitchFamily="34" charset="0"/>
                <a:cs typeface="Calibri Light" panose="020F0302020204030204" pitchFamily="34" charset="0"/>
              </a:rPr>
              <a:t>max_depth</a:t>
            </a:r>
            <a:r>
              <a:rPr lang="en-US" sz="2000" dirty="0">
                <a:latin typeface="Calibri Light" panose="020F0302020204030204" pitchFamily="34" charset="0"/>
                <a:cs typeface="Calibri Light" panose="020F0302020204030204" pitchFamily="34" charset="0"/>
              </a:rPr>
              <a:t> = 5 - are best values</a:t>
            </a:r>
          </a:p>
        </p:txBody>
      </p:sp>
      <p:graphicFrame>
        <p:nvGraphicFramePr>
          <p:cNvPr id="16" name="Table 2">
            <a:extLst>
              <a:ext uri="{FF2B5EF4-FFF2-40B4-BE49-F238E27FC236}">
                <a16:creationId xmlns:a16="http://schemas.microsoft.com/office/drawing/2014/main" id="{150DF812-A22B-48EA-93C1-5DDD9028B725}"/>
              </a:ext>
            </a:extLst>
          </p:cNvPr>
          <p:cNvGraphicFramePr>
            <a:graphicFrameLocks noGrp="1"/>
          </p:cNvGraphicFramePr>
          <p:nvPr>
            <p:extLst>
              <p:ext uri="{D42A27DB-BD31-4B8C-83A1-F6EECF244321}">
                <p14:modId xmlns:p14="http://schemas.microsoft.com/office/powerpoint/2010/main" val="2840760069"/>
              </p:ext>
            </p:extLst>
          </p:nvPr>
        </p:nvGraphicFramePr>
        <p:xfrm>
          <a:off x="7514319" y="3387741"/>
          <a:ext cx="3513220" cy="1889760"/>
        </p:xfrm>
        <a:graphic>
          <a:graphicData uri="http://schemas.openxmlformats.org/drawingml/2006/table">
            <a:tbl>
              <a:tblPr firstRow="1" bandRow="1">
                <a:tableStyleId>{22FDC728-3B32-43C3-8499-5E28E7F95111}</a:tableStyleId>
              </a:tblPr>
              <a:tblGrid>
                <a:gridCol w="891744">
                  <a:extLst>
                    <a:ext uri="{9D8B030D-6E8A-4147-A177-3AD203B41FA5}">
                      <a16:colId xmlns:a16="http://schemas.microsoft.com/office/drawing/2014/main" val="3472992987"/>
                    </a:ext>
                  </a:extLst>
                </a:gridCol>
                <a:gridCol w="1540042">
                  <a:extLst>
                    <a:ext uri="{9D8B030D-6E8A-4147-A177-3AD203B41FA5}">
                      <a16:colId xmlns:a16="http://schemas.microsoft.com/office/drawing/2014/main" val="2079388158"/>
                    </a:ext>
                  </a:extLst>
                </a:gridCol>
                <a:gridCol w="1081434">
                  <a:extLst>
                    <a:ext uri="{9D8B030D-6E8A-4147-A177-3AD203B41FA5}">
                      <a16:colId xmlns:a16="http://schemas.microsoft.com/office/drawing/2014/main" val="2190338772"/>
                    </a:ext>
                  </a:extLst>
                </a:gridCol>
              </a:tblGrid>
              <a:tr h="477383">
                <a:tc>
                  <a:txBody>
                    <a:bodyPr/>
                    <a:lstStyle/>
                    <a:p>
                      <a:r>
                        <a:rPr lang="en-US" sz="2000" dirty="0"/>
                        <a:t>Max Depth</a:t>
                      </a:r>
                      <a:endParaRPr lang="en-IL" sz="2000" dirty="0"/>
                    </a:p>
                  </a:txBody>
                  <a:tcPr/>
                </a:tc>
                <a:tc>
                  <a:txBody>
                    <a:bodyPr/>
                    <a:lstStyle/>
                    <a:p>
                      <a:r>
                        <a:rPr lang="en-US" sz="2000" dirty="0"/>
                        <a:t>n_ estimators</a:t>
                      </a:r>
                      <a:endParaRPr lang="en-IL" sz="2000" dirty="0"/>
                    </a:p>
                  </a:txBody>
                  <a:tcPr/>
                </a:tc>
                <a:tc>
                  <a:txBody>
                    <a:bodyPr/>
                    <a:lstStyle/>
                    <a:p>
                      <a:endParaRPr lang="en-IL" sz="2000" dirty="0"/>
                    </a:p>
                  </a:txBody>
                  <a:tcPr/>
                </a:tc>
                <a:extLst>
                  <a:ext uri="{0D108BD9-81ED-4DB2-BD59-A6C34878D82A}">
                    <a16:rowId xmlns:a16="http://schemas.microsoft.com/office/drawing/2014/main" val="919977875"/>
                  </a:ext>
                </a:extLst>
              </a:tr>
              <a:tr h="347090">
                <a:tc>
                  <a:txBody>
                    <a:bodyPr/>
                    <a:lstStyle/>
                    <a:p>
                      <a:r>
                        <a:rPr lang="en-US" sz="2000" dirty="0"/>
                        <a:t>3</a:t>
                      </a:r>
                      <a:endParaRPr lang="en-IL" sz="2000" dirty="0"/>
                    </a:p>
                  </a:txBody>
                  <a:tcPr/>
                </a:tc>
                <a:tc>
                  <a:txBody>
                    <a:bodyPr/>
                    <a:lstStyle/>
                    <a:p>
                      <a:r>
                        <a:rPr lang="en-US" sz="2000" dirty="0"/>
                        <a:t>90</a:t>
                      </a:r>
                      <a:endParaRPr lang="en-IL" sz="2000" dirty="0"/>
                    </a:p>
                  </a:txBody>
                  <a:tcPr/>
                </a:tc>
                <a:tc>
                  <a:txBody>
                    <a:bodyPr/>
                    <a:lstStyle/>
                    <a:p>
                      <a:r>
                        <a:rPr lang="en-US" sz="2000" dirty="0"/>
                        <a:t>~ 77%</a:t>
                      </a:r>
                      <a:endParaRPr lang="en-IL" sz="2000" dirty="0"/>
                    </a:p>
                  </a:txBody>
                  <a:tcPr/>
                </a:tc>
                <a:extLst>
                  <a:ext uri="{0D108BD9-81ED-4DB2-BD59-A6C34878D82A}">
                    <a16:rowId xmlns:a16="http://schemas.microsoft.com/office/drawing/2014/main" val="686505078"/>
                  </a:ext>
                </a:extLst>
              </a:tr>
              <a:tr h="347090">
                <a:tc>
                  <a:txBody>
                    <a:bodyPr/>
                    <a:lstStyle/>
                    <a:p>
                      <a:r>
                        <a:rPr lang="en-US" sz="2000" dirty="0"/>
                        <a:t>3</a:t>
                      </a:r>
                      <a:endParaRPr lang="en-IL" sz="2000" dirty="0"/>
                    </a:p>
                  </a:txBody>
                  <a:tcPr/>
                </a:tc>
                <a:tc>
                  <a:txBody>
                    <a:bodyPr/>
                    <a:lstStyle/>
                    <a:p>
                      <a:r>
                        <a:rPr lang="en-US" sz="2000" dirty="0"/>
                        <a:t>100</a:t>
                      </a:r>
                      <a:endParaRPr lang="en-IL" sz="2000" dirty="0"/>
                    </a:p>
                  </a:txBody>
                  <a:tcPr/>
                </a:tc>
                <a:tc>
                  <a:txBody>
                    <a:bodyPr/>
                    <a:lstStyle/>
                    <a:p>
                      <a:r>
                        <a:rPr lang="en-US" sz="2000" dirty="0"/>
                        <a:t>~ 77%</a:t>
                      </a:r>
                      <a:endParaRPr lang="en-IL" sz="2000" dirty="0"/>
                    </a:p>
                  </a:txBody>
                  <a:tcPr/>
                </a:tc>
                <a:extLst>
                  <a:ext uri="{0D108BD9-81ED-4DB2-BD59-A6C34878D82A}">
                    <a16:rowId xmlns:a16="http://schemas.microsoft.com/office/drawing/2014/main" val="249114970"/>
                  </a:ext>
                </a:extLst>
              </a:tr>
              <a:tr h="347090">
                <a:tc>
                  <a:txBody>
                    <a:bodyPr/>
                    <a:lstStyle/>
                    <a:p>
                      <a:r>
                        <a:rPr lang="en-US" sz="2000" dirty="0"/>
                        <a:t>5</a:t>
                      </a:r>
                      <a:endParaRPr lang="en-IL" sz="2000" dirty="0"/>
                    </a:p>
                  </a:txBody>
                  <a:tcPr/>
                </a:tc>
                <a:tc>
                  <a:txBody>
                    <a:bodyPr/>
                    <a:lstStyle/>
                    <a:p>
                      <a:r>
                        <a:rPr lang="en-US" sz="2000" dirty="0"/>
                        <a:t>150</a:t>
                      </a:r>
                      <a:endParaRPr lang="en-IL" sz="2000" dirty="0"/>
                    </a:p>
                  </a:txBody>
                  <a:tcPr/>
                </a:tc>
                <a:tc>
                  <a:txBody>
                    <a:bodyPr/>
                    <a:lstStyle/>
                    <a:p>
                      <a:r>
                        <a:rPr lang="en-US" sz="2000" dirty="0"/>
                        <a:t>~ 79%</a:t>
                      </a:r>
                      <a:endParaRPr lang="en-IL" sz="2000" dirty="0"/>
                    </a:p>
                  </a:txBody>
                  <a:tcPr/>
                </a:tc>
                <a:extLst>
                  <a:ext uri="{0D108BD9-81ED-4DB2-BD59-A6C34878D82A}">
                    <a16:rowId xmlns:a16="http://schemas.microsoft.com/office/drawing/2014/main" val="1842717628"/>
                  </a:ext>
                </a:extLst>
              </a:tr>
            </a:tbl>
          </a:graphicData>
        </a:graphic>
      </p:graphicFrame>
      <p:sp>
        <p:nvSpPr>
          <p:cNvPr id="17" name="Google Shape;101;p2">
            <a:extLst>
              <a:ext uri="{FF2B5EF4-FFF2-40B4-BE49-F238E27FC236}">
                <a16:creationId xmlns:a16="http://schemas.microsoft.com/office/drawing/2014/main" id="{5840CFD2-F526-4D70-B1E0-3F81C409A257}"/>
              </a:ext>
            </a:extLst>
          </p:cNvPr>
          <p:cNvSpPr txBox="1"/>
          <p:nvPr/>
        </p:nvSpPr>
        <p:spPr>
          <a:xfrm>
            <a:off x="7514319" y="2943236"/>
            <a:ext cx="2880966" cy="318549"/>
          </a:xfrm>
          <a:prstGeom prst="rect">
            <a:avLst/>
          </a:prstGeom>
          <a:noFill/>
          <a:ln>
            <a:noFill/>
          </a:ln>
        </p:spPr>
        <p:txBody>
          <a:bodyPr spcFirstLastPara="1" wrap="square" lIns="0" tIns="0" rIns="0" bIns="0" anchor="t" anchorCtr="0">
            <a:spAutoFit/>
          </a:bodyPr>
          <a:lstStyle/>
          <a:p>
            <a:pPr marL="457200" marR="0" lvl="0" indent="-457200" algn="ctr" rtl="0">
              <a:lnSpc>
                <a:spcPct val="90000"/>
              </a:lnSpc>
              <a:spcBef>
                <a:spcPts val="0"/>
              </a:spcBef>
              <a:spcAft>
                <a:spcPts val="0"/>
              </a:spcAft>
              <a:buClr>
                <a:srgbClr val="3F3F3F"/>
              </a:buClr>
              <a:buSzPts val="2800"/>
              <a:buFont typeface="Wingdings" panose="05000000000000000000" pitchFamily="2" charset="2"/>
              <a:buChar char="Ø"/>
            </a:pPr>
            <a:r>
              <a:rPr lang="en-US" sz="2300" i="1" u="sng" strike="noStrike" cap="none" dirty="0">
                <a:solidFill>
                  <a:srgbClr val="3F3F3F"/>
                </a:solidFill>
                <a:latin typeface="Calibri Light" panose="020F0302020204030204" pitchFamily="34" charset="0"/>
                <a:cs typeface="Calibri Light" panose="020F0302020204030204" pitchFamily="34" charset="0"/>
                <a:sym typeface="Arial"/>
              </a:rPr>
              <a:t>Random Forest</a:t>
            </a:r>
            <a:endParaRPr lang="en-US" sz="2300" b="0" i="1" u="sng" strike="noStrike" cap="none" dirty="0">
              <a:solidFill>
                <a:srgbClr val="3F3F3F"/>
              </a:solidFill>
              <a:latin typeface="Calibri Light" panose="020F0302020204030204" pitchFamily="34" charset="0"/>
              <a:cs typeface="Calibri Light" panose="020F0302020204030204" pitchFamily="34" charset="0"/>
              <a:sym typeface="Arial"/>
            </a:endParaRPr>
          </a:p>
        </p:txBody>
      </p:sp>
      <p:sp>
        <p:nvSpPr>
          <p:cNvPr id="18" name="Google Shape;101;p2">
            <a:extLst>
              <a:ext uri="{FF2B5EF4-FFF2-40B4-BE49-F238E27FC236}">
                <a16:creationId xmlns:a16="http://schemas.microsoft.com/office/drawing/2014/main" id="{65BE2797-4F2E-4F83-BBFC-C8377B020687}"/>
              </a:ext>
            </a:extLst>
          </p:cNvPr>
          <p:cNvSpPr txBox="1"/>
          <p:nvPr/>
        </p:nvSpPr>
        <p:spPr>
          <a:xfrm>
            <a:off x="0" y="607127"/>
            <a:ext cx="12169274" cy="387798"/>
          </a:xfrm>
          <a:prstGeom prst="rect">
            <a:avLst/>
          </a:prstGeom>
          <a:noFill/>
          <a:ln w="38100">
            <a:solidFill>
              <a:srgbClr val="00B050"/>
            </a:solid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i="1" strike="noStrike" cap="none" dirty="0">
                <a:solidFill>
                  <a:srgbClr val="3F3F3F"/>
                </a:solidFill>
                <a:latin typeface="Calibri Light" panose="020F0302020204030204" pitchFamily="34" charset="0"/>
                <a:cs typeface="Calibri Light" panose="020F0302020204030204" pitchFamily="34" charset="0"/>
                <a:sym typeface="Arial"/>
              </a:rPr>
              <a:t>Accuracy</a:t>
            </a:r>
          </a:p>
        </p:txBody>
      </p:sp>
    </p:spTree>
    <p:extLst>
      <p:ext uri="{BB962C8B-B14F-4D97-AF65-F5344CB8AC3E}">
        <p14:creationId xmlns:p14="http://schemas.microsoft.com/office/powerpoint/2010/main" val="63967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6" name="Google Shape;386;p11"/>
          <p:cNvGrpSpPr/>
          <p:nvPr/>
        </p:nvGrpSpPr>
        <p:grpSpPr>
          <a:xfrm>
            <a:off x="4325258" y="1544068"/>
            <a:ext cx="3541486" cy="3769865"/>
            <a:chOff x="4325258" y="1229517"/>
            <a:chExt cx="3541486" cy="3769865"/>
          </a:xfrm>
        </p:grpSpPr>
        <p:sp>
          <p:nvSpPr>
            <p:cNvPr id="387" name="Google Shape;387;p11"/>
            <p:cNvSpPr/>
            <p:nvPr/>
          </p:nvSpPr>
          <p:spPr>
            <a:xfrm>
              <a:off x="4792319" y="2392018"/>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8" name="Google Shape;388;p11"/>
            <p:cNvSpPr/>
            <p:nvPr/>
          </p:nvSpPr>
          <p:spPr>
            <a:xfrm>
              <a:off x="4325258" y="1229517"/>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9" name="Google Shape;389;p11"/>
          <p:cNvSpPr txBox="1">
            <a:spLocks noGrp="1"/>
          </p:cNvSpPr>
          <p:nvPr>
            <p:ph type="ctrTitle"/>
          </p:nvPr>
        </p:nvSpPr>
        <p:spPr>
          <a:xfrm>
            <a:off x="1524000" y="2930403"/>
            <a:ext cx="9144000" cy="997196"/>
          </a:xfrm>
          <a:prstGeom prst="rect">
            <a:avLst/>
          </a:prstGeom>
          <a:noFill/>
          <a:ln>
            <a:noFill/>
          </a:ln>
        </p:spPr>
        <p:txBody>
          <a:bodyPr spcFirstLastPara="1" wrap="square" lIns="0" tIns="0" rIns="0" bIns="0" anchor="ctr" anchorCtr="0">
            <a:spAutoFit/>
          </a:bodyPr>
          <a:lstStyle/>
          <a:p>
            <a:pPr marL="0" lvl="0" indent="0" algn="ctr" rtl="0">
              <a:lnSpc>
                <a:spcPct val="90000"/>
              </a:lnSpc>
              <a:spcBef>
                <a:spcPts val="0"/>
              </a:spcBef>
              <a:spcAft>
                <a:spcPts val="0"/>
              </a:spcAft>
              <a:buClr>
                <a:schemeClr val="lt1"/>
              </a:buClr>
              <a:buSzPts val="7200"/>
              <a:buFont typeface="Arial"/>
              <a:buNone/>
            </a:pPr>
            <a:r>
              <a:rPr lang="en-US" sz="7200" dirty="0">
                <a:solidFill>
                  <a:schemeClr val="accent4"/>
                </a:solidFill>
                <a:latin typeface="Calibri Light" panose="020F0302020204030204" pitchFamily="34" charset="0"/>
                <a:cs typeface="Calibri Light" panose="020F0302020204030204" pitchFamily="34" charset="0"/>
              </a:rPr>
              <a:t>Data Description</a:t>
            </a:r>
            <a:endParaRPr sz="7200" dirty="0">
              <a:solidFill>
                <a:schemeClr val="accent4"/>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1447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71646"/>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Prediction</a:t>
            </a:r>
          </a:p>
          <a:p>
            <a:pPr marL="0" marR="0" lvl="0" indent="0" algn="ctr" rtl="0">
              <a:lnSpc>
                <a:spcPct val="90000"/>
              </a:lnSpc>
              <a:spcBef>
                <a:spcPts val="0"/>
              </a:spcBef>
              <a:spcAft>
                <a:spcPts val="0"/>
              </a:spcAft>
              <a:buClr>
                <a:srgbClr val="3F3F3F"/>
              </a:buClr>
              <a:buSzPts val="2800"/>
              <a:buFont typeface="Arial"/>
              <a:buNone/>
            </a:pPr>
            <a:endParaRPr lang="en-US" sz="2800" b="0" i="1"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3" name="Text Placeholder 6">
            <a:extLst>
              <a:ext uri="{FF2B5EF4-FFF2-40B4-BE49-F238E27FC236}">
                <a16:creationId xmlns:a16="http://schemas.microsoft.com/office/drawing/2014/main" id="{B41117A1-29D2-428D-B9F0-439FD361E32F}"/>
              </a:ext>
            </a:extLst>
          </p:cNvPr>
          <p:cNvSpPr txBox="1">
            <a:spLocks/>
          </p:cNvSpPr>
          <p:nvPr/>
        </p:nvSpPr>
        <p:spPr>
          <a:xfrm>
            <a:off x="4898138" y="1778310"/>
            <a:ext cx="4787232" cy="8649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Conclusion: </a:t>
            </a:r>
            <a:r>
              <a:rPr lang="en-US" sz="2000" dirty="0" err="1">
                <a:latin typeface="Calibri Light" panose="020F0302020204030204" pitchFamily="34" charset="0"/>
                <a:cs typeface="Calibri Light" panose="020F0302020204030204" pitchFamily="34" charset="0"/>
              </a:rPr>
              <a:t>n_neighbors</a:t>
            </a:r>
            <a:r>
              <a:rPr lang="en-US" sz="2000" dirty="0">
                <a:latin typeface="Calibri Light" panose="020F0302020204030204" pitchFamily="34" charset="0"/>
                <a:cs typeface="Calibri Light" panose="020F0302020204030204" pitchFamily="34" charset="0"/>
              </a:rPr>
              <a:t>=20 - the best value.</a:t>
            </a:r>
          </a:p>
        </p:txBody>
      </p:sp>
      <p:graphicFrame>
        <p:nvGraphicFramePr>
          <p:cNvPr id="2" name="Table 2">
            <a:extLst>
              <a:ext uri="{FF2B5EF4-FFF2-40B4-BE49-F238E27FC236}">
                <a16:creationId xmlns:a16="http://schemas.microsoft.com/office/drawing/2014/main" id="{B3D9EA71-42E4-4931-AB9E-DEC7D50DFB4F}"/>
              </a:ext>
            </a:extLst>
          </p:cNvPr>
          <p:cNvGraphicFramePr>
            <a:graphicFrameLocks noGrp="1"/>
          </p:cNvGraphicFramePr>
          <p:nvPr>
            <p:extLst>
              <p:ext uri="{D42A27DB-BD31-4B8C-83A1-F6EECF244321}">
                <p14:modId xmlns:p14="http://schemas.microsoft.com/office/powerpoint/2010/main" val="3554759588"/>
              </p:ext>
            </p:extLst>
          </p:nvPr>
        </p:nvGraphicFramePr>
        <p:xfrm>
          <a:off x="1288460" y="1297374"/>
          <a:ext cx="3261894" cy="1981200"/>
        </p:xfrm>
        <a:graphic>
          <a:graphicData uri="http://schemas.openxmlformats.org/drawingml/2006/table">
            <a:tbl>
              <a:tblPr firstRow="1" bandRow="1">
                <a:tableStyleId>{22FDC728-3B32-43C3-8499-5E28E7F95111}</a:tableStyleId>
              </a:tblPr>
              <a:tblGrid>
                <a:gridCol w="1738563">
                  <a:extLst>
                    <a:ext uri="{9D8B030D-6E8A-4147-A177-3AD203B41FA5}">
                      <a16:colId xmlns:a16="http://schemas.microsoft.com/office/drawing/2014/main" val="3472992987"/>
                    </a:ext>
                  </a:extLst>
                </a:gridCol>
                <a:gridCol w="1523331">
                  <a:extLst>
                    <a:ext uri="{9D8B030D-6E8A-4147-A177-3AD203B41FA5}">
                      <a16:colId xmlns:a16="http://schemas.microsoft.com/office/drawing/2014/main" val="2190338772"/>
                    </a:ext>
                  </a:extLst>
                </a:gridCol>
              </a:tblGrid>
              <a:tr h="347090">
                <a:tc>
                  <a:txBody>
                    <a:bodyPr/>
                    <a:lstStyle/>
                    <a:p>
                      <a:r>
                        <a:rPr lang="en-US" sz="2000" dirty="0" err="1"/>
                        <a:t>n_neighbors</a:t>
                      </a:r>
                      <a:endParaRPr lang="en-IL" sz="2000" dirty="0"/>
                    </a:p>
                  </a:txBody>
                  <a:tcPr/>
                </a:tc>
                <a:tc>
                  <a:txBody>
                    <a:bodyPr/>
                    <a:lstStyle/>
                    <a:p>
                      <a:endParaRPr lang="en-IL" sz="2000" dirty="0"/>
                    </a:p>
                  </a:txBody>
                  <a:tcPr/>
                </a:tc>
                <a:extLst>
                  <a:ext uri="{0D108BD9-81ED-4DB2-BD59-A6C34878D82A}">
                    <a16:rowId xmlns:a16="http://schemas.microsoft.com/office/drawing/2014/main" val="919977875"/>
                  </a:ext>
                </a:extLst>
              </a:tr>
              <a:tr h="347090">
                <a:tc>
                  <a:txBody>
                    <a:bodyPr/>
                    <a:lstStyle/>
                    <a:p>
                      <a:r>
                        <a:rPr lang="en-US" sz="2000" dirty="0"/>
                        <a:t>3</a:t>
                      </a:r>
                      <a:endParaRPr lang="en-IL" sz="2000" dirty="0"/>
                    </a:p>
                  </a:txBody>
                  <a:tcPr/>
                </a:tc>
                <a:tc>
                  <a:txBody>
                    <a:bodyPr/>
                    <a:lstStyle/>
                    <a:p>
                      <a:r>
                        <a:rPr lang="en-US" sz="2000" dirty="0"/>
                        <a:t>~ 74%</a:t>
                      </a:r>
                      <a:endParaRPr lang="en-IL" sz="2000" dirty="0"/>
                    </a:p>
                  </a:txBody>
                  <a:tcPr/>
                </a:tc>
                <a:extLst>
                  <a:ext uri="{0D108BD9-81ED-4DB2-BD59-A6C34878D82A}">
                    <a16:rowId xmlns:a16="http://schemas.microsoft.com/office/drawing/2014/main" val="686505078"/>
                  </a:ext>
                </a:extLst>
              </a:tr>
              <a:tr h="347090">
                <a:tc>
                  <a:txBody>
                    <a:bodyPr/>
                    <a:lstStyle/>
                    <a:p>
                      <a:r>
                        <a:rPr lang="en-US" sz="2000" dirty="0"/>
                        <a:t>10</a:t>
                      </a:r>
                      <a:endParaRPr lang="en-IL" sz="2000" dirty="0"/>
                    </a:p>
                  </a:txBody>
                  <a:tcPr/>
                </a:tc>
                <a:tc>
                  <a:txBody>
                    <a:bodyPr/>
                    <a:lstStyle/>
                    <a:p>
                      <a:r>
                        <a:rPr lang="en-US" sz="2000" dirty="0"/>
                        <a:t>~ 77%</a:t>
                      </a:r>
                      <a:endParaRPr lang="en-IL" sz="2000" dirty="0"/>
                    </a:p>
                  </a:txBody>
                  <a:tcPr/>
                </a:tc>
                <a:extLst>
                  <a:ext uri="{0D108BD9-81ED-4DB2-BD59-A6C34878D82A}">
                    <a16:rowId xmlns:a16="http://schemas.microsoft.com/office/drawing/2014/main" val="249114970"/>
                  </a:ext>
                </a:extLst>
              </a:tr>
              <a:tr h="347090">
                <a:tc>
                  <a:txBody>
                    <a:bodyPr/>
                    <a:lstStyle/>
                    <a:p>
                      <a:r>
                        <a:rPr lang="en-US" sz="2000" dirty="0"/>
                        <a:t>20</a:t>
                      </a:r>
                      <a:endParaRPr lang="en-IL" sz="2000" dirty="0"/>
                    </a:p>
                  </a:txBody>
                  <a:tcPr/>
                </a:tc>
                <a:tc>
                  <a:txBody>
                    <a:bodyPr/>
                    <a:lstStyle/>
                    <a:p>
                      <a:r>
                        <a:rPr lang="en-US" sz="2000" dirty="0"/>
                        <a:t>~ 78%</a:t>
                      </a:r>
                      <a:endParaRPr lang="en-IL" sz="2000" dirty="0"/>
                    </a:p>
                  </a:txBody>
                  <a:tcPr/>
                </a:tc>
                <a:extLst>
                  <a:ext uri="{0D108BD9-81ED-4DB2-BD59-A6C34878D82A}">
                    <a16:rowId xmlns:a16="http://schemas.microsoft.com/office/drawing/2014/main" val="1842717628"/>
                  </a:ext>
                </a:extLst>
              </a:tr>
              <a:tr h="347090">
                <a:tc>
                  <a:txBody>
                    <a:bodyPr/>
                    <a:lstStyle/>
                    <a:p>
                      <a:r>
                        <a:rPr lang="en-US" sz="2000" dirty="0"/>
                        <a:t>40</a:t>
                      </a:r>
                      <a:endParaRPr lang="en-IL" sz="2000" dirty="0"/>
                    </a:p>
                  </a:txBody>
                  <a:tcPr/>
                </a:tc>
                <a:tc>
                  <a:txBody>
                    <a:bodyPr/>
                    <a:lstStyle/>
                    <a:p>
                      <a:r>
                        <a:rPr lang="en-US" sz="2000" dirty="0"/>
                        <a:t>~ 77%</a:t>
                      </a:r>
                      <a:endParaRPr lang="en-IL" sz="2000" dirty="0"/>
                    </a:p>
                  </a:txBody>
                  <a:tcPr/>
                </a:tc>
                <a:extLst>
                  <a:ext uri="{0D108BD9-81ED-4DB2-BD59-A6C34878D82A}">
                    <a16:rowId xmlns:a16="http://schemas.microsoft.com/office/drawing/2014/main" val="2972671174"/>
                  </a:ext>
                </a:extLst>
              </a:tr>
            </a:tbl>
          </a:graphicData>
        </a:graphic>
      </p:graphicFrame>
      <p:sp>
        <p:nvSpPr>
          <p:cNvPr id="18" name="Google Shape;101;p2">
            <a:extLst>
              <a:ext uri="{FF2B5EF4-FFF2-40B4-BE49-F238E27FC236}">
                <a16:creationId xmlns:a16="http://schemas.microsoft.com/office/drawing/2014/main" id="{65BE2797-4F2E-4F83-BBFC-C8377B020687}"/>
              </a:ext>
            </a:extLst>
          </p:cNvPr>
          <p:cNvSpPr txBox="1"/>
          <p:nvPr/>
        </p:nvSpPr>
        <p:spPr>
          <a:xfrm>
            <a:off x="0" y="607127"/>
            <a:ext cx="12169274" cy="387798"/>
          </a:xfrm>
          <a:prstGeom prst="rect">
            <a:avLst/>
          </a:prstGeom>
          <a:noFill/>
          <a:ln w="38100">
            <a:solidFill>
              <a:srgbClr val="00B050"/>
            </a:solid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i="1" strike="noStrike" cap="none" dirty="0">
                <a:solidFill>
                  <a:srgbClr val="3F3F3F"/>
                </a:solidFill>
                <a:latin typeface="Calibri Light" panose="020F0302020204030204" pitchFamily="34" charset="0"/>
                <a:cs typeface="Calibri Light" panose="020F0302020204030204" pitchFamily="34" charset="0"/>
                <a:sym typeface="Arial"/>
              </a:rPr>
              <a:t>KNN</a:t>
            </a:r>
          </a:p>
        </p:txBody>
      </p:sp>
      <p:sp>
        <p:nvSpPr>
          <p:cNvPr id="20" name="Google Shape;101;p2">
            <a:extLst>
              <a:ext uri="{FF2B5EF4-FFF2-40B4-BE49-F238E27FC236}">
                <a16:creationId xmlns:a16="http://schemas.microsoft.com/office/drawing/2014/main" id="{38C380C8-549B-4740-9DF4-517AB28A5355}"/>
              </a:ext>
            </a:extLst>
          </p:cNvPr>
          <p:cNvSpPr txBox="1"/>
          <p:nvPr/>
        </p:nvSpPr>
        <p:spPr>
          <a:xfrm>
            <a:off x="22726" y="3756974"/>
            <a:ext cx="12169274" cy="387798"/>
          </a:xfrm>
          <a:prstGeom prst="rect">
            <a:avLst/>
          </a:prstGeom>
          <a:noFill/>
          <a:ln w="38100">
            <a:solidFill>
              <a:srgbClr val="00B050"/>
            </a:solid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i="1" strike="noStrike" cap="none" dirty="0">
                <a:solidFill>
                  <a:srgbClr val="3F3F3F"/>
                </a:solidFill>
                <a:latin typeface="Calibri Light" panose="020F0302020204030204" pitchFamily="34" charset="0"/>
                <a:cs typeface="Calibri Light" panose="020F0302020204030204" pitchFamily="34" charset="0"/>
                <a:sym typeface="Arial"/>
              </a:rPr>
              <a:t>Benchmark</a:t>
            </a:r>
          </a:p>
        </p:txBody>
      </p:sp>
      <p:sp>
        <p:nvSpPr>
          <p:cNvPr id="21" name="Text Placeholder 6">
            <a:extLst>
              <a:ext uri="{FF2B5EF4-FFF2-40B4-BE49-F238E27FC236}">
                <a16:creationId xmlns:a16="http://schemas.microsoft.com/office/drawing/2014/main" id="{022E0159-3B48-46D6-BE3C-7A834EB3774E}"/>
              </a:ext>
            </a:extLst>
          </p:cNvPr>
          <p:cNvSpPr txBox="1">
            <a:spLocks/>
          </p:cNvSpPr>
          <p:nvPr/>
        </p:nvSpPr>
        <p:spPr>
          <a:xfrm>
            <a:off x="228600" y="4540359"/>
            <a:ext cx="12192000" cy="8649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q"/>
            </a:pPr>
            <a:r>
              <a:rPr lang="en-US" sz="2000" dirty="0">
                <a:latin typeface="Calibri Light" panose="020F0302020204030204" pitchFamily="34" charset="0"/>
                <a:cs typeface="Calibri Light" panose="020F0302020204030204" pitchFamily="34" charset="0"/>
              </a:rPr>
              <a:t>The prediction Benchmark is ~ 74%. It represents the top 1,409 test values (20% out of 100%). Therefore, the performance of "Random Forest" algorithm is ~ 79%, better then the benchmark. </a:t>
            </a:r>
          </a:p>
        </p:txBody>
      </p:sp>
    </p:spTree>
    <p:extLst>
      <p:ext uri="{BB962C8B-B14F-4D97-AF65-F5344CB8AC3E}">
        <p14:creationId xmlns:p14="http://schemas.microsoft.com/office/powerpoint/2010/main" val="123838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5763"/>
        </a:solidFill>
        <a:effectLst/>
      </p:bgPr>
    </p:bg>
    <p:spTree>
      <p:nvGrpSpPr>
        <p:cNvPr id="1" name="Shape 385"/>
        <p:cNvGrpSpPr/>
        <p:nvPr/>
      </p:nvGrpSpPr>
      <p:grpSpPr>
        <a:xfrm>
          <a:off x="0" y="0"/>
          <a:ext cx="0" cy="0"/>
          <a:chOff x="0" y="0"/>
          <a:chExt cx="0" cy="0"/>
        </a:xfrm>
      </p:grpSpPr>
      <p:grpSp>
        <p:nvGrpSpPr>
          <p:cNvPr id="386" name="Google Shape;386;p11"/>
          <p:cNvGrpSpPr/>
          <p:nvPr/>
        </p:nvGrpSpPr>
        <p:grpSpPr>
          <a:xfrm>
            <a:off x="4325258" y="1544068"/>
            <a:ext cx="3541486" cy="3769865"/>
            <a:chOff x="4325258" y="1229517"/>
            <a:chExt cx="3541486" cy="3769865"/>
          </a:xfrm>
        </p:grpSpPr>
        <p:sp>
          <p:nvSpPr>
            <p:cNvPr id="387" name="Google Shape;387;p11"/>
            <p:cNvSpPr/>
            <p:nvPr/>
          </p:nvSpPr>
          <p:spPr>
            <a:xfrm>
              <a:off x="4792319" y="2392018"/>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sp>
          <p:nvSpPr>
            <p:cNvPr id="388" name="Google Shape;388;p11"/>
            <p:cNvSpPr/>
            <p:nvPr/>
          </p:nvSpPr>
          <p:spPr>
            <a:xfrm>
              <a:off x="4325258" y="1229517"/>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Light" panose="020F0302020204030204" pitchFamily="34" charset="0"/>
                <a:cs typeface="Calibri Light" panose="020F0302020204030204" pitchFamily="34" charset="0"/>
                <a:sym typeface="Arial"/>
              </a:endParaRPr>
            </a:p>
          </p:txBody>
        </p:sp>
      </p:grpSp>
      <p:sp>
        <p:nvSpPr>
          <p:cNvPr id="389" name="Google Shape;389;p11"/>
          <p:cNvSpPr txBox="1">
            <a:spLocks noGrp="1"/>
          </p:cNvSpPr>
          <p:nvPr>
            <p:ph type="ctrTitle"/>
          </p:nvPr>
        </p:nvSpPr>
        <p:spPr>
          <a:xfrm>
            <a:off x="1524000" y="2930403"/>
            <a:ext cx="9144000" cy="997196"/>
          </a:xfrm>
          <a:prstGeom prst="rect">
            <a:avLst/>
          </a:prstGeom>
          <a:noFill/>
          <a:ln>
            <a:noFill/>
          </a:ln>
        </p:spPr>
        <p:txBody>
          <a:bodyPr spcFirstLastPara="1" wrap="square" lIns="0" tIns="0" rIns="0" bIns="0" anchor="ctr" anchorCtr="0">
            <a:spAutoFit/>
          </a:bodyPr>
          <a:lstStyle/>
          <a:p>
            <a:pPr marL="0" lvl="0" indent="0" algn="ctr" rtl="0">
              <a:lnSpc>
                <a:spcPct val="90000"/>
              </a:lnSpc>
              <a:spcBef>
                <a:spcPts val="0"/>
              </a:spcBef>
              <a:spcAft>
                <a:spcPts val="0"/>
              </a:spcAft>
              <a:buClr>
                <a:schemeClr val="lt1"/>
              </a:buClr>
              <a:buSzPts val="7200"/>
              <a:buFont typeface="Arial"/>
              <a:buNone/>
            </a:pPr>
            <a:r>
              <a:rPr lang="en-US" sz="7200" b="1">
                <a:solidFill>
                  <a:schemeClr val="lt1"/>
                </a:solidFill>
                <a:latin typeface="Calibri Light" panose="020F0302020204030204" pitchFamily="34" charset="0"/>
                <a:cs typeface="Calibri Light" panose="020F0302020204030204" pitchFamily="34" charset="0"/>
              </a:rPr>
              <a:t>Thank You</a:t>
            </a:r>
            <a:endParaRPr sz="7200">
              <a:solidFill>
                <a:schemeClr val="accent4"/>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br>
              <a:rPr lang="en-US" sz="2800" b="0" i="0" u="none" strike="noStrike" cap="none" dirty="0">
                <a:solidFill>
                  <a:srgbClr val="3F3F3F"/>
                </a:solidFill>
                <a:latin typeface="Calibri Light" panose="020F0302020204030204" pitchFamily="34" charset="0"/>
                <a:cs typeface="Calibri Light" panose="020F0302020204030204" pitchFamily="34" charset="0"/>
                <a:sym typeface="Arial"/>
              </a:rPr>
            </a:b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7" name="Text Placeholder 6">
            <a:extLst>
              <a:ext uri="{FF2B5EF4-FFF2-40B4-BE49-F238E27FC236}">
                <a16:creationId xmlns:a16="http://schemas.microsoft.com/office/drawing/2014/main" id="{E853476D-BF5A-43D2-965E-226F257A9C81}"/>
              </a:ext>
            </a:extLst>
          </p:cNvPr>
          <p:cNvSpPr>
            <a:spLocks noGrp="1"/>
          </p:cNvSpPr>
          <p:nvPr>
            <p:ph type="body" idx="1"/>
          </p:nvPr>
        </p:nvSpPr>
        <p:spPr>
          <a:xfrm>
            <a:off x="999025" y="1787912"/>
            <a:ext cx="10515600" cy="2865844"/>
          </a:xfrm>
        </p:spPr>
        <p:txBody>
          <a:bodyPr/>
          <a:lstStyle/>
          <a:p>
            <a:pPr>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Examples:	7043</a:t>
            </a:r>
          </a:p>
          <a:p>
            <a:pPr lvl="1">
              <a:buFont typeface="Wingdings" panose="05000000000000000000" pitchFamily="2" charset="2"/>
              <a:buChar char="v"/>
            </a:pPr>
            <a:r>
              <a:rPr lang="en-US" dirty="0">
                <a:latin typeface="Calibri Light" panose="020F0302020204030204" pitchFamily="34" charset="0"/>
                <a:cs typeface="Calibri Light" panose="020F0302020204030204" pitchFamily="34" charset="0"/>
              </a:rPr>
              <a:t>Train:		5634 (80%)</a:t>
            </a:r>
          </a:p>
          <a:p>
            <a:pPr lvl="1">
              <a:buFont typeface="Wingdings" panose="05000000000000000000" pitchFamily="2" charset="2"/>
              <a:buChar char="v"/>
            </a:pPr>
            <a:r>
              <a:rPr lang="en-US" dirty="0">
                <a:latin typeface="Calibri Light" panose="020F0302020204030204" pitchFamily="34" charset="0"/>
                <a:cs typeface="Calibri Light" panose="020F0302020204030204" pitchFamily="34" charset="0"/>
              </a:rPr>
              <a:t>Test:		1489 (20%)</a:t>
            </a:r>
          </a:p>
          <a:p>
            <a:pPr lvl="1">
              <a:buFont typeface="Wingdings" panose="05000000000000000000" pitchFamily="2" charset="2"/>
              <a:buChar char="Ø"/>
            </a:pPr>
            <a:endParaRPr lang="en-US" dirty="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Features:	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1163395"/>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Distribution of the labels</a:t>
            </a:r>
            <a:br>
              <a:rPr lang="en-US" sz="2800" b="0" i="0" u="none" strike="noStrike" cap="none" dirty="0">
                <a:solidFill>
                  <a:srgbClr val="3F3F3F"/>
                </a:solidFill>
                <a:latin typeface="Calibri Light" panose="020F0302020204030204" pitchFamily="34" charset="0"/>
                <a:cs typeface="Calibri Light" panose="020F0302020204030204" pitchFamily="34" charset="0"/>
                <a:sym typeface="Arial"/>
              </a:rPr>
            </a:b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0" name="Text Placeholder 6">
            <a:extLst>
              <a:ext uri="{FF2B5EF4-FFF2-40B4-BE49-F238E27FC236}">
                <a16:creationId xmlns:a16="http://schemas.microsoft.com/office/drawing/2014/main" id="{493AA3F6-B217-402A-9780-EBD99CC78FCB}"/>
              </a:ext>
            </a:extLst>
          </p:cNvPr>
          <p:cNvSpPr>
            <a:spLocks noGrp="1"/>
          </p:cNvSpPr>
          <p:nvPr>
            <p:ph type="body" idx="1"/>
          </p:nvPr>
        </p:nvSpPr>
        <p:spPr>
          <a:xfrm>
            <a:off x="5794264" y="1196520"/>
            <a:ext cx="5297624" cy="1993266"/>
          </a:xfrm>
        </p:spPr>
        <p:txBody>
          <a:bodyPr>
            <a:normAutofit/>
          </a:bodyPr>
          <a:lstStyle/>
          <a:p>
            <a:pPr marL="114300" indent="0">
              <a:buNone/>
            </a:pPr>
            <a:r>
              <a:rPr lang="en-US" sz="2000" u="sng" dirty="0">
                <a:latin typeface="Calibri Light" panose="020F0302020204030204" pitchFamily="34" charset="0"/>
                <a:cs typeface="Calibri Light" panose="020F0302020204030204" pitchFamily="34" charset="0"/>
              </a:rPr>
              <a:t>Gender Distribution Among Customers</a:t>
            </a:r>
          </a:p>
          <a:p>
            <a:pPr marL="114300" indent="0">
              <a:buNone/>
            </a:pPr>
            <a:r>
              <a:rPr lang="en-US" sz="2000" dirty="0">
                <a:latin typeface="Calibri Light" panose="020F0302020204030204" pitchFamily="34" charset="0"/>
                <a:cs typeface="Calibri Light" panose="020F0302020204030204" pitchFamily="34" charset="0"/>
              </a:rPr>
              <a:t>Female:	3488</a:t>
            </a:r>
          </a:p>
          <a:p>
            <a:pPr marL="114300" indent="0">
              <a:buNone/>
            </a:pPr>
            <a:r>
              <a:rPr lang="en-US" sz="2000" dirty="0">
                <a:latin typeface="Calibri Light" panose="020F0302020204030204" pitchFamily="34" charset="0"/>
                <a:cs typeface="Calibri Light" panose="020F0302020204030204" pitchFamily="34" charset="0"/>
              </a:rPr>
              <a:t>Male:	3555</a:t>
            </a:r>
          </a:p>
        </p:txBody>
      </p:sp>
      <p:pic>
        <p:nvPicPr>
          <p:cNvPr id="8" name="Picture 7">
            <a:extLst>
              <a:ext uri="{FF2B5EF4-FFF2-40B4-BE49-F238E27FC236}">
                <a16:creationId xmlns:a16="http://schemas.microsoft.com/office/drawing/2014/main" id="{C0490264-63E1-4618-91F9-0BFF6E3E25BE}"/>
              </a:ext>
            </a:extLst>
          </p:cNvPr>
          <p:cNvPicPr>
            <a:picLocks noChangeAspect="1"/>
          </p:cNvPicPr>
          <p:nvPr/>
        </p:nvPicPr>
        <p:blipFill>
          <a:blip r:embed="rId3"/>
          <a:stretch>
            <a:fillRect/>
          </a:stretch>
        </p:blipFill>
        <p:spPr>
          <a:xfrm>
            <a:off x="585179" y="1196520"/>
            <a:ext cx="4395774" cy="2575949"/>
          </a:xfrm>
          <a:prstGeom prst="rect">
            <a:avLst/>
          </a:prstGeom>
        </p:spPr>
      </p:pic>
      <p:pic>
        <p:nvPicPr>
          <p:cNvPr id="11" name="Picture 10">
            <a:extLst>
              <a:ext uri="{FF2B5EF4-FFF2-40B4-BE49-F238E27FC236}">
                <a16:creationId xmlns:a16="http://schemas.microsoft.com/office/drawing/2014/main" id="{6B90E468-4F88-498A-9B00-2C375905CCA4}"/>
              </a:ext>
            </a:extLst>
          </p:cNvPr>
          <p:cNvPicPr>
            <a:picLocks noChangeAspect="1"/>
          </p:cNvPicPr>
          <p:nvPr/>
        </p:nvPicPr>
        <p:blipFill>
          <a:blip r:embed="rId4"/>
          <a:stretch>
            <a:fillRect/>
          </a:stretch>
        </p:blipFill>
        <p:spPr>
          <a:xfrm>
            <a:off x="585179" y="4033008"/>
            <a:ext cx="4424443" cy="2713332"/>
          </a:xfrm>
          <a:prstGeom prst="rect">
            <a:avLst/>
          </a:prstGeom>
        </p:spPr>
      </p:pic>
      <p:sp>
        <p:nvSpPr>
          <p:cNvPr id="15" name="Text Placeholder 6">
            <a:extLst>
              <a:ext uri="{FF2B5EF4-FFF2-40B4-BE49-F238E27FC236}">
                <a16:creationId xmlns:a16="http://schemas.microsoft.com/office/drawing/2014/main" id="{113DD3F6-E7DE-4E4B-90A3-43C5F77D4DAF}"/>
              </a:ext>
            </a:extLst>
          </p:cNvPr>
          <p:cNvSpPr txBox="1">
            <a:spLocks/>
          </p:cNvSpPr>
          <p:nvPr/>
        </p:nvSpPr>
        <p:spPr>
          <a:xfrm>
            <a:off x="5794264" y="4035980"/>
            <a:ext cx="5297624" cy="199326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14300" indent="0">
              <a:buFont typeface="Arial"/>
              <a:buNone/>
            </a:pPr>
            <a:r>
              <a:rPr lang="en-US" sz="1800" u="sng" dirty="0">
                <a:latin typeface="Calibri Light" panose="020F0302020204030204" pitchFamily="34" charset="0"/>
                <a:cs typeface="Calibri Light" panose="020F0302020204030204" pitchFamily="34" charset="0"/>
              </a:rPr>
              <a:t>Senior Citizens Distribution Among Customers</a:t>
            </a:r>
          </a:p>
          <a:p>
            <a:pPr marL="114300" indent="0">
              <a:buFont typeface="Arial"/>
              <a:buNone/>
            </a:pPr>
            <a:r>
              <a:rPr lang="en-US" sz="1800" dirty="0">
                <a:latin typeface="Calibri Light" panose="020F0302020204030204" pitchFamily="34" charset="0"/>
                <a:cs typeface="Calibri Light" panose="020F0302020204030204" pitchFamily="34" charset="0"/>
              </a:rPr>
              <a:t>No:		5901</a:t>
            </a:r>
          </a:p>
          <a:p>
            <a:pPr marL="114300" indent="0">
              <a:buFont typeface="Arial"/>
              <a:buNone/>
            </a:pPr>
            <a:r>
              <a:rPr lang="en-US" sz="1800" dirty="0">
                <a:latin typeface="Calibri Light" panose="020F0302020204030204" pitchFamily="34" charset="0"/>
                <a:cs typeface="Calibri Light" panose="020F0302020204030204" pitchFamily="34" charset="0"/>
              </a:rPr>
              <a:t>Yes:		1142</a:t>
            </a:r>
          </a:p>
        </p:txBody>
      </p:sp>
    </p:spTree>
    <p:extLst>
      <p:ext uri="{BB962C8B-B14F-4D97-AF65-F5344CB8AC3E}">
        <p14:creationId xmlns:p14="http://schemas.microsoft.com/office/powerpoint/2010/main" val="422413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Senior rate by Types of Internet connection</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5" name="Picture 4">
            <a:extLst>
              <a:ext uri="{FF2B5EF4-FFF2-40B4-BE49-F238E27FC236}">
                <a16:creationId xmlns:a16="http://schemas.microsoft.com/office/drawing/2014/main" id="{732B6FFF-8437-479B-834F-FA174C414D20}"/>
              </a:ext>
            </a:extLst>
          </p:cNvPr>
          <p:cNvPicPr>
            <a:picLocks noChangeAspect="1"/>
          </p:cNvPicPr>
          <p:nvPr/>
        </p:nvPicPr>
        <p:blipFill>
          <a:blip r:embed="rId3"/>
          <a:stretch>
            <a:fillRect/>
          </a:stretch>
        </p:blipFill>
        <p:spPr>
          <a:xfrm>
            <a:off x="1883940" y="1160645"/>
            <a:ext cx="8547206" cy="4730113"/>
          </a:xfrm>
          <a:prstGeom prst="rect">
            <a:avLst/>
          </a:prstGeom>
        </p:spPr>
      </p:pic>
      <p:sp>
        <p:nvSpPr>
          <p:cNvPr id="13" name="TextBox 12">
            <a:extLst>
              <a:ext uri="{FF2B5EF4-FFF2-40B4-BE49-F238E27FC236}">
                <a16:creationId xmlns:a16="http://schemas.microsoft.com/office/drawing/2014/main" id="{5DF92F8A-7866-4A54-966C-BB79E5EAFEE7}"/>
              </a:ext>
            </a:extLst>
          </p:cNvPr>
          <p:cNvSpPr txBox="1"/>
          <p:nvPr/>
        </p:nvSpPr>
        <p:spPr>
          <a:xfrm>
            <a:off x="1883940" y="6181213"/>
            <a:ext cx="5375189" cy="338554"/>
          </a:xfrm>
          <a:prstGeom prst="rect">
            <a:avLst/>
          </a:prstGeom>
          <a:noFill/>
        </p:spPr>
        <p:txBody>
          <a:bodyPr wrap="none" rtlCol="0">
            <a:spAutoFit/>
          </a:bodyPr>
          <a:lstStyle/>
          <a:p>
            <a:r>
              <a:rPr lang="en-US" sz="1600" b="1" dirty="0">
                <a:latin typeface="Calibri Light" panose="020F0302020204030204" pitchFamily="34" charset="0"/>
                <a:cs typeface="Calibri Light" panose="020F0302020204030204" pitchFamily="34" charset="0"/>
              </a:rPr>
              <a:t>Conclusion</a:t>
            </a:r>
            <a:r>
              <a:rPr lang="en-US" sz="1600" dirty="0">
                <a:latin typeface="Calibri Light" panose="020F0302020204030204" pitchFamily="34" charset="0"/>
                <a:cs typeface="Calibri Light" panose="020F0302020204030204" pitchFamily="34" charset="0"/>
              </a:rPr>
              <a:t>: Most senior citizens are subscribed to the internet.</a:t>
            </a:r>
          </a:p>
        </p:txBody>
      </p:sp>
    </p:spTree>
    <p:extLst>
      <p:ext uri="{BB962C8B-B14F-4D97-AF65-F5344CB8AC3E}">
        <p14:creationId xmlns:p14="http://schemas.microsoft.com/office/powerpoint/2010/main" val="62875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Service Usage</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3" name="Picture 2">
            <a:extLst>
              <a:ext uri="{FF2B5EF4-FFF2-40B4-BE49-F238E27FC236}">
                <a16:creationId xmlns:a16="http://schemas.microsoft.com/office/drawing/2014/main" id="{34668FE5-F58E-4EA2-A24B-146F54F73F24}"/>
              </a:ext>
            </a:extLst>
          </p:cNvPr>
          <p:cNvPicPr>
            <a:picLocks noChangeAspect="1"/>
          </p:cNvPicPr>
          <p:nvPr/>
        </p:nvPicPr>
        <p:blipFill>
          <a:blip r:embed="rId3"/>
          <a:stretch>
            <a:fillRect/>
          </a:stretch>
        </p:blipFill>
        <p:spPr>
          <a:xfrm>
            <a:off x="505447" y="1060936"/>
            <a:ext cx="7025998" cy="5528449"/>
          </a:xfrm>
          <a:prstGeom prst="rect">
            <a:avLst/>
          </a:prstGeom>
        </p:spPr>
      </p:pic>
      <p:graphicFrame>
        <p:nvGraphicFramePr>
          <p:cNvPr id="4" name="Table 5">
            <a:extLst>
              <a:ext uri="{FF2B5EF4-FFF2-40B4-BE49-F238E27FC236}">
                <a16:creationId xmlns:a16="http://schemas.microsoft.com/office/drawing/2014/main" id="{61D18BE8-E1CE-4266-99A7-4057BA0C2B39}"/>
              </a:ext>
            </a:extLst>
          </p:cNvPr>
          <p:cNvGraphicFramePr>
            <a:graphicFrameLocks noGrp="1"/>
          </p:cNvGraphicFramePr>
          <p:nvPr>
            <p:extLst>
              <p:ext uri="{D42A27DB-BD31-4B8C-83A1-F6EECF244321}">
                <p14:modId xmlns:p14="http://schemas.microsoft.com/office/powerpoint/2010/main" val="198270304"/>
              </p:ext>
            </p:extLst>
          </p:nvPr>
        </p:nvGraphicFramePr>
        <p:xfrm>
          <a:off x="7820648" y="1060935"/>
          <a:ext cx="3961378" cy="3552419"/>
        </p:xfrm>
        <a:graphic>
          <a:graphicData uri="http://schemas.openxmlformats.org/drawingml/2006/table">
            <a:tbl>
              <a:tblPr firstRow="1" bandRow="1">
                <a:tableStyleId>{22FDC728-3B32-43C3-8499-5E28E7F95111}</a:tableStyleId>
              </a:tblPr>
              <a:tblGrid>
                <a:gridCol w="3961378">
                  <a:extLst>
                    <a:ext uri="{9D8B030D-6E8A-4147-A177-3AD203B41FA5}">
                      <a16:colId xmlns:a16="http://schemas.microsoft.com/office/drawing/2014/main" val="1772990600"/>
                    </a:ext>
                  </a:extLst>
                </a:gridCol>
              </a:tblGrid>
              <a:tr h="3552419">
                <a:tc>
                  <a:txBody>
                    <a:bodyPr/>
                    <a:lstStyle/>
                    <a:p>
                      <a:r>
                        <a:rPr lang="en-US" sz="1600" b="1" dirty="0"/>
                        <a:t>Conclusions</a:t>
                      </a:r>
                      <a:r>
                        <a:rPr lang="en-US" sz="1600" dirty="0"/>
                        <a:t>:</a:t>
                      </a:r>
                    </a:p>
                    <a:p>
                      <a:pPr marL="342900" indent="-342900">
                        <a:buFont typeface="+mj-lt"/>
                        <a:buAutoNum type="arabicPeriod"/>
                      </a:pPr>
                      <a:r>
                        <a:rPr lang="en-US" sz="1600" dirty="0"/>
                        <a:t>Most customers have Phone service.</a:t>
                      </a:r>
                    </a:p>
                    <a:p>
                      <a:pPr marL="342900" indent="-342900">
                        <a:buFont typeface="+mj-lt"/>
                        <a:buAutoNum type="arabicPeriod"/>
                      </a:pPr>
                      <a:r>
                        <a:rPr lang="en-US" sz="1600" dirty="0"/>
                        <a:t>Most customers have internet connection through FC and DSL technologies. </a:t>
                      </a:r>
                    </a:p>
                    <a:p>
                      <a:pPr marL="342900" indent="-342900">
                        <a:buFont typeface="+mj-lt"/>
                        <a:buAutoNum type="arabicPeriod"/>
                      </a:pPr>
                      <a:r>
                        <a:rPr lang="en-US" sz="1600" dirty="0"/>
                        <a:t>Half of internet customers have a streaming TV service.</a:t>
                      </a:r>
                    </a:p>
                    <a:p>
                      <a:pPr marL="342900" indent="-342900">
                        <a:buFont typeface="+mj-lt"/>
                        <a:buAutoNum type="arabicPeriod"/>
                      </a:pPr>
                      <a:r>
                        <a:rPr lang="en-US" sz="1600" dirty="0"/>
                        <a:t>Customers of Online Backup, Device Protection, Technical Support and Online Security services are a minority.</a:t>
                      </a:r>
                    </a:p>
                  </a:txBody>
                  <a:tcPr/>
                </a:tc>
                <a:extLst>
                  <a:ext uri="{0D108BD9-81ED-4DB2-BD59-A6C34878D82A}">
                    <a16:rowId xmlns:a16="http://schemas.microsoft.com/office/drawing/2014/main" val="3780118185"/>
                  </a:ext>
                </a:extLst>
              </a:tr>
            </a:tbl>
          </a:graphicData>
        </a:graphic>
      </p:graphicFrame>
    </p:spTree>
    <p:extLst>
      <p:ext uri="{BB962C8B-B14F-4D97-AF65-F5344CB8AC3E}">
        <p14:creationId xmlns:p14="http://schemas.microsoft.com/office/powerpoint/2010/main" val="316393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Churn rate by Contract Type</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4" name="Picture 3">
            <a:extLst>
              <a:ext uri="{FF2B5EF4-FFF2-40B4-BE49-F238E27FC236}">
                <a16:creationId xmlns:a16="http://schemas.microsoft.com/office/drawing/2014/main" id="{3024E520-3F76-4E50-94EE-1B5E077EB9D0}"/>
              </a:ext>
            </a:extLst>
          </p:cNvPr>
          <p:cNvPicPr>
            <a:picLocks noChangeAspect="1"/>
          </p:cNvPicPr>
          <p:nvPr/>
        </p:nvPicPr>
        <p:blipFill>
          <a:blip r:embed="rId3"/>
          <a:stretch>
            <a:fillRect/>
          </a:stretch>
        </p:blipFill>
        <p:spPr>
          <a:xfrm>
            <a:off x="1997451" y="1162445"/>
            <a:ext cx="8197097" cy="4833998"/>
          </a:xfrm>
          <a:prstGeom prst="rect">
            <a:avLst/>
          </a:prstGeom>
        </p:spPr>
      </p:pic>
      <p:sp>
        <p:nvSpPr>
          <p:cNvPr id="5" name="TextBox 4">
            <a:extLst>
              <a:ext uri="{FF2B5EF4-FFF2-40B4-BE49-F238E27FC236}">
                <a16:creationId xmlns:a16="http://schemas.microsoft.com/office/drawing/2014/main" id="{0203E42C-33DB-4C4D-A0C0-7DB67B53D8B7}"/>
              </a:ext>
            </a:extLst>
          </p:cNvPr>
          <p:cNvSpPr txBox="1"/>
          <p:nvPr/>
        </p:nvSpPr>
        <p:spPr>
          <a:xfrm>
            <a:off x="932779" y="6165825"/>
            <a:ext cx="9142246" cy="338554"/>
          </a:xfrm>
          <a:prstGeom prst="rect">
            <a:avLst/>
          </a:prstGeom>
          <a:noFill/>
        </p:spPr>
        <p:txBody>
          <a:bodyPr wrap="none" rtlCol="0">
            <a:spAutoFit/>
          </a:bodyPr>
          <a:lstStyle/>
          <a:p>
            <a:r>
              <a:rPr lang="en-US" sz="1600" b="1" dirty="0">
                <a:latin typeface="Calibri Light" panose="020F0302020204030204" pitchFamily="34" charset="0"/>
                <a:cs typeface="Calibri Light" panose="020F0302020204030204" pitchFamily="34" charset="0"/>
              </a:rPr>
              <a:t>Conclusion</a:t>
            </a:r>
            <a:r>
              <a:rPr lang="en-US" sz="1600" dirty="0">
                <a:latin typeface="Calibri Light" panose="020F0302020204030204" pitchFamily="34" charset="0"/>
                <a:cs typeface="Calibri Light" panose="020F0302020204030204" pitchFamily="34" charset="0"/>
              </a:rPr>
              <a:t>: Customers with 'Month-to-month' contract type have a very high probability (over 40%) to churn.</a:t>
            </a:r>
          </a:p>
        </p:txBody>
      </p:sp>
    </p:spTree>
    <p:extLst>
      <p:ext uri="{BB962C8B-B14F-4D97-AF65-F5344CB8AC3E}">
        <p14:creationId xmlns:p14="http://schemas.microsoft.com/office/powerpoint/2010/main" val="22415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Overall churn rate</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3" name="Picture 2">
            <a:extLst>
              <a:ext uri="{FF2B5EF4-FFF2-40B4-BE49-F238E27FC236}">
                <a16:creationId xmlns:a16="http://schemas.microsoft.com/office/drawing/2014/main" id="{B676F178-311A-4EC2-9DF7-E89F4A40A453}"/>
              </a:ext>
            </a:extLst>
          </p:cNvPr>
          <p:cNvPicPr>
            <a:picLocks noChangeAspect="1"/>
          </p:cNvPicPr>
          <p:nvPr/>
        </p:nvPicPr>
        <p:blipFill>
          <a:blip r:embed="rId3"/>
          <a:stretch>
            <a:fillRect/>
          </a:stretch>
        </p:blipFill>
        <p:spPr>
          <a:xfrm>
            <a:off x="1997852" y="1057706"/>
            <a:ext cx="8196295" cy="4950599"/>
          </a:xfrm>
          <a:prstGeom prst="rect">
            <a:avLst/>
          </a:prstGeom>
        </p:spPr>
      </p:pic>
      <p:sp>
        <p:nvSpPr>
          <p:cNvPr id="5" name="TextBox 4">
            <a:extLst>
              <a:ext uri="{FF2B5EF4-FFF2-40B4-BE49-F238E27FC236}">
                <a16:creationId xmlns:a16="http://schemas.microsoft.com/office/drawing/2014/main" id="{B30699E3-AC17-4A38-8E8C-0A54359B63B5}"/>
              </a:ext>
            </a:extLst>
          </p:cNvPr>
          <p:cNvSpPr txBox="1"/>
          <p:nvPr/>
        </p:nvSpPr>
        <p:spPr>
          <a:xfrm>
            <a:off x="2134818" y="6262952"/>
            <a:ext cx="6925294" cy="338554"/>
          </a:xfrm>
          <a:prstGeom prst="rect">
            <a:avLst/>
          </a:prstGeom>
          <a:noFill/>
        </p:spPr>
        <p:txBody>
          <a:bodyPr wrap="none" rtlCol="0">
            <a:spAutoFit/>
          </a:bodyPr>
          <a:lstStyle/>
          <a:p>
            <a:r>
              <a:rPr lang="en-US" sz="1600" b="1" dirty="0">
                <a:latin typeface="Calibri Light" panose="020F0302020204030204" pitchFamily="34" charset="0"/>
                <a:cs typeface="Calibri Light" panose="020F0302020204030204" pitchFamily="34" charset="0"/>
              </a:rPr>
              <a:t>Conclusion</a:t>
            </a:r>
            <a:r>
              <a:rPr lang="en-US" sz="1600" dirty="0">
                <a:latin typeface="Calibri Light" panose="020F0302020204030204" pitchFamily="34" charset="0"/>
                <a:cs typeface="Calibri Light" panose="020F0302020204030204" pitchFamily="34" charset="0"/>
              </a:rPr>
              <a:t>: 73% of the customers are active and 27% have churned the company.</a:t>
            </a:r>
          </a:p>
        </p:txBody>
      </p:sp>
    </p:spTree>
    <p:extLst>
      <p:ext uri="{BB962C8B-B14F-4D97-AF65-F5344CB8AC3E}">
        <p14:creationId xmlns:p14="http://schemas.microsoft.com/office/powerpoint/2010/main" val="227212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1" name="Google Shape;101;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Arial"/>
              <a:buNone/>
            </a:pPr>
            <a:r>
              <a:rPr lang="en-US" sz="2800" b="1" i="0" u="none" strike="noStrike" cap="none" dirty="0">
                <a:solidFill>
                  <a:srgbClr val="3F3F3F"/>
                </a:solidFill>
                <a:latin typeface="Calibri Light" panose="020F0302020204030204" pitchFamily="34" charset="0"/>
                <a:cs typeface="Calibri Light" panose="020F0302020204030204" pitchFamily="34" charset="0"/>
                <a:sym typeface="Arial"/>
              </a:rPr>
              <a:t>Data Description</a:t>
            </a:r>
          </a:p>
          <a:p>
            <a:pPr marL="0" marR="0" lvl="0" indent="0" algn="ctr" rtl="0">
              <a:lnSpc>
                <a:spcPct val="90000"/>
              </a:lnSpc>
              <a:spcBef>
                <a:spcPts val="0"/>
              </a:spcBef>
              <a:spcAft>
                <a:spcPts val="0"/>
              </a:spcAft>
              <a:buClr>
                <a:srgbClr val="3F3F3F"/>
              </a:buClr>
              <a:buSzPts val="2800"/>
              <a:buFont typeface="Arial"/>
              <a:buNone/>
            </a:pPr>
            <a:r>
              <a:rPr lang="en-US" sz="2800" b="1" dirty="0">
                <a:solidFill>
                  <a:srgbClr val="3F3F3F"/>
                </a:solidFill>
                <a:latin typeface="Calibri Light" panose="020F0302020204030204" pitchFamily="34" charset="0"/>
                <a:cs typeface="Calibri Light" panose="020F0302020204030204" pitchFamily="34" charset="0"/>
              </a:rPr>
              <a:t>Churn rate by Payment method</a:t>
            </a:r>
            <a:endParaRPr sz="2800" b="0" i="0" u="none" strike="noStrike" cap="none" dirty="0">
              <a:solidFill>
                <a:srgbClr val="3F3F3F"/>
              </a:solidFill>
              <a:latin typeface="Calibri Light" panose="020F0302020204030204" pitchFamily="34" charset="0"/>
              <a:cs typeface="Calibri Light" panose="020F0302020204030204" pitchFamily="34" charset="0"/>
              <a:sym typeface="Arial"/>
            </a:endParaRPr>
          </a:p>
        </p:txBody>
      </p:sp>
      <p:cxnSp>
        <p:nvCxnSpPr>
          <p:cNvPr id="102" name="Google Shape;102;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4" name="Picture 3">
            <a:extLst>
              <a:ext uri="{FF2B5EF4-FFF2-40B4-BE49-F238E27FC236}">
                <a16:creationId xmlns:a16="http://schemas.microsoft.com/office/drawing/2014/main" id="{A9774D23-16FE-4BFC-9449-7A9E777D2AF2}"/>
              </a:ext>
            </a:extLst>
          </p:cNvPr>
          <p:cNvPicPr>
            <a:picLocks noChangeAspect="1"/>
          </p:cNvPicPr>
          <p:nvPr/>
        </p:nvPicPr>
        <p:blipFill>
          <a:blip r:embed="rId3"/>
          <a:stretch>
            <a:fillRect/>
          </a:stretch>
        </p:blipFill>
        <p:spPr>
          <a:xfrm>
            <a:off x="2155043" y="1079776"/>
            <a:ext cx="8211554" cy="5088978"/>
          </a:xfrm>
          <a:prstGeom prst="rect">
            <a:avLst/>
          </a:prstGeom>
        </p:spPr>
      </p:pic>
      <p:sp>
        <p:nvSpPr>
          <p:cNvPr id="9" name="TextBox 8">
            <a:extLst>
              <a:ext uri="{FF2B5EF4-FFF2-40B4-BE49-F238E27FC236}">
                <a16:creationId xmlns:a16="http://schemas.microsoft.com/office/drawing/2014/main" id="{A969AC74-8F9F-4F57-8DDE-C855886BFB33}"/>
              </a:ext>
            </a:extLst>
          </p:cNvPr>
          <p:cNvSpPr txBox="1"/>
          <p:nvPr/>
        </p:nvSpPr>
        <p:spPr>
          <a:xfrm>
            <a:off x="3046059" y="6327578"/>
            <a:ext cx="7030719" cy="338554"/>
          </a:xfrm>
          <a:prstGeom prst="rect">
            <a:avLst/>
          </a:prstGeom>
          <a:noFill/>
        </p:spPr>
        <p:txBody>
          <a:bodyPr wrap="square">
            <a:spAutoFit/>
          </a:bodyPr>
          <a:lstStyle/>
          <a:p>
            <a:r>
              <a:rPr lang="en-US" sz="1600" b="1" dirty="0">
                <a:latin typeface="Calibri Light" panose="020F0302020204030204" pitchFamily="34" charset="0"/>
                <a:cs typeface="Calibri Light" panose="020F0302020204030204" pitchFamily="34" charset="0"/>
              </a:rPr>
              <a:t>Conclusion</a:t>
            </a:r>
            <a:r>
              <a:rPr lang="en-US" sz="1600" dirty="0">
                <a:latin typeface="Calibri Light" panose="020F0302020204030204" pitchFamily="34" charset="0"/>
                <a:cs typeface="Calibri Light" panose="020F0302020204030204" pitchFamily="34" charset="0"/>
              </a:rPr>
              <a:t>: Customers who pay by credit card have the lowest churn rate.</a:t>
            </a:r>
          </a:p>
        </p:txBody>
      </p:sp>
    </p:spTree>
    <p:extLst>
      <p:ext uri="{BB962C8B-B14F-4D97-AF65-F5344CB8AC3E}">
        <p14:creationId xmlns:p14="http://schemas.microsoft.com/office/powerpoint/2010/main" val="31259752"/>
      </p:ext>
    </p:extLst>
  </p:cSld>
  <p:clrMapOvr>
    <a:masterClrMapping/>
  </p:clrMapOvr>
</p:sld>
</file>

<file path=ppt/theme/theme1.xml><?xml version="1.0" encoding="utf-8"?>
<a:theme xmlns:a="http://schemas.openxmlformats.org/drawingml/2006/main"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475</TotalTime>
  <Words>701</Words>
  <Application>Microsoft Office PowerPoint</Application>
  <PresentationFormat>Widescreen</PresentationFormat>
  <Paragraphs>140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 Light</vt:lpstr>
      <vt:lpstr>Wingdings</vt:lpstr>
      <vt:lpstr>Office Theme</vt:lpstr>
      <vt:lpstr>Python Data Analytics Project  “Churn Customers Data Analytics &amp; Prediction” Technion - Israel Institute of Technology  Continuing and Professional Education Course:  Big Data Analyst Submitted by: Slava Bakman, Haim Zimbovsky, Gabriel Halimi</vt:lpstr>
      <vt:lpstr>Data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Engineering</vt:lpstr>
      <vt:lpstr>PowerPoint Presentation</vt:lpstr>
      <vt:lpstr>Prediction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Analytics Project  “Churn customers data analytics and prediction” Technion - Israel Institute of Technology  Continuing and Professional Education Course:  Big Data Analyst Handed by: Haim Zimbovsky, Slava Bakman, Gabriel Halimi</dc:title>
  <dc:creator>Haim Zimbovsky</dc:creator>
  <cp:lastModifiedBy>slava</cp:lastModifiedBy>
  <cp:revision>38</cp:revision>
  <dcterms:created xsi:type="dcterms:W3CDTF">2021-07-26T19:47:23Z</dcterms:created>
  <dcterms:modified xsi:type="dcterms:W3CDTF">2021-09-08T13:16:43Z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