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13" r:id="rId3"/>
    <p:sldId id="266" r:id="rId4"/>
    <p:sldId id="314" r:id="rId5"/>
    <p:sldId id="258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92" r:id="rId14"/>
  </p:sldIdLst>
  <p:sldSz cx="9144000" cy="5143500" type="screen16x9"/>
  <p:notesSz cx="6858000" cy="9144000"/>
  <p:embeddedFontLst>
    <p:embeddedFont>
      <p:font typeface="Livvic" pitchFamily="2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33CC50-646E-4A7B-942C-E1D1B4CD3534}">
  <a:tblStyle styleId="{A133CC50-646E-4A7B-942C-E1D1B4CD3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Gabriel Dos Santos Palacios" userId="8c90576ac4db8277" providerId="LiveId" clId="{14C3006A-6AF2-4178-93EB-CA883F0AE6D9}"/>
    <pc:docChg chg="undo custSel addSld modSld">
      <pc:chgData name="Emilio Gabriel Dos Santos Palacios" userId="8c90576ac4db8277" providerId="LiveId" clId="{14C3006A-6AF2-4178-93EB-CA883F0AE6D9}" dt="2025-06-11T16:36:00.273" v="1595" actId="20577"/>
      <pc:docMkLst>
        <pc:docMk/>
      </pc:docMkLst>
      <pc:sldChg chg="modSp mod">
        <pc:chgData name="Emilio Gabriel Dos Santos Palacios" userId="8c90576ac4db8277" providerId="LiveId" clId="{14C3006A-6AF2-4178-93EB-CA883F0AE6D9}" dt="2025-06-11T16:36:00.273" v="1595" actId="20577"/>
        <pc:sldMkLst>
          <pc:docMk/>
          <pc:sldMk cId="514210676" sldId="318"/>
        </pc:sldMkLst>
        <pc:spChg chg="mod">
          <ac:chgData name="Emilio Gabriel Dos Santos Palacios" userId="8c90576ac4db8277" providerId="LiveId" clId="{14C3006A-6AF2-4178-93EB-CA883F0AE6D9}" dt="2025-06-11T16:25:14.893" v="47" actId="20577"/>
          <ac:spMkLst>
            <pc:docMk/>
            <pc:sldMk cId="514210676" sldId="318"/>
            <ac:spMk id="2" creationId="{27326892-63C8-74A3-B350-E00846993B66}"/>
          </ac:spMkLst>
        </pc:spChg>
        <pc:spChg chg="mod">
          <ac:chgData name="Emilio Gabriel Dos Santos Palacios" userId="8c90576ac4db8277" providerId="LiveId" clId="{14C3006A-6AF2-4178-93EB-CA883F0AE6D9}" dt="2025-06-11T16:36:00.273" v="1595" actId="20577"/>
          <ac:spMkLst>
            <pc:docMk/>
            <pc:sldMk cId="514210676" sldId="318"/>
            <ac:spMk id="3" creationId="{B32E46D9-6699-C3C3-8C7F-50F918F7A315}"/>
          </ac:spMkLst>
        </pc:spChg>
      </pc:sldChg>
      <pc:sldChg chg="modSp add mod">
        <pc:chgData name="Emilio Gabriel Dos Santos Palacios" userId="8c90576ac4db8277" providerId="LiveId" clId="{14C3006A-6AF2-4178-93EB-CA883F0AE6D9}" dt="2025-06-11T16:35:54.161" v="1591" actId="20577"/>
        <pc:sldMkLst>
          <pc:docMk/>
          <pc:sldMk cId="4184635639" sldId="319"/>
        </pc:sldMkLst>
        <pc:spChg chg="mod">
          <ac:chgData name="Emilio Gabriel Dos Santos Palacios" userId="8c90576ac4db8277" providerId="LiveId" clId="{14C3006A-6AF2-4178-93EB-CA883F0AE6D9}" dt="2025-06-11T16:28:35.281" v="587" actId="20577"/>
          <ac:spMkLst>
            <pc:docMk/>
            <pc:sldMk cId="4184635639" sldId="319"/>
            <ac:spMk id="2" creationId="{524DE4AD-1157-0BDE-3EA5-010F611DE2CA}"/>
          </ac:spMkLst>
        </pc:spChg>
        <pc:spChg chg="mod">
          <ac:chgData name="Emilio Gabriel Dos Santos Palacios" userId="8c90576ac4db8277" providerId="LiveId" clId="{14C3006A-6AF2-4178-93EB-CA883F0AE6D9}" dt="2025-06-11T16:35:54.161" v="1591" actId="20577"/>
          <ac:spMkLst>
            <pc:docMk/>
            <pc:sldMk cId="4184635639" sldId="319"/>
            <ac:spMk id="3" creationId="{F27FEBC7-6495-1836-8F35-9F1254F7E43D}"/>
          </ac:spMkLst>
        </pc:spChg>
      </pc:sldChg>
      <pc:sldChg chg="modSp add mod">
        <pc:chgData name="Emilio Gabriel Dos Santos Palacios" userId="8c90576ac4db8277" providerId="LiveId" clId="{14C3006A-6AF2-4178-93EB-CA883F0AE6D9}" dt="2025-06-11T16:35:47.037" v="1585" actId="2710"/>
        <pc:sldMkLst>
          <pc:docMk/>
          <pc:sldMk cId="1569120742" sldId="320"/>
        </pc:sldMkLst>
        <pc:spChg chg="mod">
          <ac:chgData name="Emilio Gabriel Dos Santos Palacios" userId="8c90576ac4db8277" providerId="LiveId" clId="{14C3006A-6AF2-4178-93EB-CA883F0AE6D9}" dt="2025-06-11T16:32:32.621" v="876" actId="20577"/>
          <ac:spMkLst>
            <pc:docMk/>
            <pc:sldMk cId="1569120742" sldId="320"/>
            <ac:spMk id="2" creationId="{DB828315-E311-6209-8015-D146FD54DDC7}"/>
          </ac:spMkLst>
        </pc:spChg>
        <pc:spChg chg="mod">
          <ac:chgData name="Emilio Gabriel Dos Santos Palacios" userId="8c90576ac4db8277" providerId="LiveId" clId="{14C3006A-6AF2-4178-93EB-CA883F0AE6D9}" dt="2025-06-11T16:35:47.037" v="1585" actId="2710"/>
          <ac:spMkLst>
            <pc:docMk/>
            <pc:sldMk cId="1569120742" sldId="320"/>
            <ac:spMk id="3" creationId="{E407EACD-3F5B-CB79-5FEE-7434F429BEB6}"/>
          </ac:spMkLst>
        </pc:spChg>
      </pc:sldChg>
      <pc:sldChg chg="modSp add mod">
        <pc:chgData name="Emilio Gabriel Dos Santos Palacios" userId="8c90576ac4db8277" providerId="LiveId" clId="{14C3006A-6AF2-4178-93EB-CA883F0AE6D9}" dt="2025-06-11T16:35:40.506" v="1584" actId="14100"/>
        <pc:sldMkLst>
          <pc:docMk/>
          <pc:sldMk cId="2506025487" sldId="321"/>
        </pc:sldMkLst>
        <pc:spChg chg="mod">
          <ac:chgData name="Emilio Gabriel Dos Santos Palacios" userId="8c90576ac4db8277" providerId="LiveId" clId="{14C3006A-6AF2-4178-93EB-CA883F0AE6D9}" dt="2025-06-11T16:34:23.718" v="1280" actId="20577"/>
          <ac:spMkLst>
            <pc:docMk/>
            <pc:sldMk cId="2506025487" sldId="321"/>
            <ac:spMk id="2" creationId="{F13ED432-D9F9-1065-8431-46AE978A5343}"/>
          </ac:spMkLst>
        </pc:spChg>
        <pc:spChg chg="mod">
          <ac:chgData name="Emilio Gabriel Dos Santos Palacios" userId="8c90576ac4db8277" providerId="LiveId" clId="{14C3006A-6AF2-4178-93EB-CA883F0AE6D9}" dt="2025-06-11T16:35:40.506" v="1584" actId="14100"/>
          <ac:spMkLst>
            <pc:docMk/>
            <pc:sldMk cId="2506025487" sldId="321"/>
            <ac:spMk id="3" creationId="{EA6C8F7D-76F7-6B8A-A2EE-C15BE409EC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>
          <a:extLst>
            <a:ext uri="{FF2B5EF4-FFF2-40B4-BE49-F238E27FC236}">
              <a16:creationId xmlns:a16="http://schemas.microsoft.com/office/drawing/2014/main" id="{84C4DE2A-41C0-4F7A-6260-62FCE769D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>
            <a:extLst>
              <a:ext uri="{FF2B5EF4-FFF2-40B4-BE49-F238E27FC236}">
                <a16:creationId xmlns:a16="http://schemas.microsoft.com/office/drawing/2014/main" id="{CBF38027-D2DC-4773-AA00-7BF298BEB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>
            <a:extLst>
              <a:ext uri="{FF2B5EF4-FFF2-40B4-BE49-F238E27FC236}">
                <a16:creationId xmlns:a16="http://schemas.microsoft.com/office/drawing/2014/main" id="{EDE6A945-3ECD-7FDE-77C6-1791F127F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03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6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295871" y="1672461"/>
            <a:ext cx="4508703" cy="845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BIBLIOTECH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349032" y="3394892"/>
            <a:ext cx="4402382" cy="1374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Universidade São Judas Tadeu – USJT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Campus Mooca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UC – Gestão e Qualidade de Software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6102-6FE0-5CF7-4DD1-8EF0A6E89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DE4AD-1157-0BDE-3EA5-010F611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TESTE 02 – DEVOLUÇÃO DE LIVRO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7FEBC7-6495-1836-8F35-9F1254F7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849"/>
            <a:ext cx="7890600" cy="35710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Objetivo: verificar se o sistema registra multa após constar devolução de livro em atraso</a:t>
            </a:r>
          </a:p>
          <a:p>
            <a:pPr>
              <a:lnSpc>
                <a:spcPct val="150000"/>
              </a:lnSpc>
            </a:pPr>
            <a:r>
              <a:rPr lang="pt-BR" dirty="0"/>
              <a:t>Pré-condições: usuário e livro cadastrados no sistema, registro de empréstimo (prazo vencido)</a:t>
            </a:r>
          </a:p>
          <a:p>
            <a:pPr>
              <a:lnSpc>
                <a:spcPct val="150000"/>
              </a:lnSpc>
            </a:pPr>
            <a:r>
              <a:rPr lang="pt-BR" dirty="0"/>
              <a:t>Entradas: Código do livro, ID do usuário</a:t>
            </a:r>
          </a:p>
          <a:p>
            <a:pPr>
              <a:lnSpc>
                <a:spcPct val="150000"/>
              </a:lnSpc>
            </a:pPr>
            <a:r>
              <a:rPr lang="pt-BR" dirty="0"/>
              <a:t>Passos: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1 – Realizar o login como usuário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2 – Acessar menu de devoluções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3 – Selecionar livro emprestado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4 – Confirmar devolução</a:t>
            </a:r>
          </a:p>
          <a:p>
            <a:pPr>
              <a:lnSpc>
                <a:spcPct val="150000"/>
              </a:lnSpc>
            </a:pPr>
            <a:r>
              <a:rPr lang="pt-BR" dirty="0"/>
              <a:t>Resultado esperado: Sistema registra devolução e aplicar multa conforme as regras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63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7E13-E045-6E37-AE13-E2B127CEC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28315-E311-6209-8015-D146FD54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DE TESTE 01 - FLUXO IDEAL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7EACD-3F5B-CB79-5FEE-7434F429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849"/>
            <a:ext cx="7890600" cy="35710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1 – Acessar o sistema</a:t>
            </a:r>
          </a:p>
          <a:p>
            <a:pPr>
              <a:lnSpc>
                <a:spcPct val="150000"/>
              </a:lnSpc>
            </a:pPr>
            <a:r>
              <a:rPr lang="pt-BR" dirty="0"/>
              <a:t>2 – Realizar login como admin</a:t>
            </a:r>
          </a:p>
          <a:p>
            <a:pPr>
              <a:lnSpc>
                <a:spcPct val="150000"/>
              </a:lnSpc>
            </a:pPr>
            <a:r>
              <a:rPr lang="pt-BR" dirty="0"/>
              <a:t>3 – Cadastrar novo usuário</a:t>
            </a:r>
          </a:p>
          <a:p>
            <a:pPr>
              <a:lnSpc>
                <a:spcPct val="150000"/>
              </a:lnSpc>
            </a:pPr>
            <a:r>
              <a:rPr lang="pt-BR" dirty="0"/>
              <a:t>4 – Cadastrar novo livro </a:t>
            </a:r>
          </a:p>
          <a:p>
            <a:pPr>
              <a:lnSpc>
                <a:spcPct val="150000"/>
              </a:lnSpc>
            </a:pPr>
            <a:r>
              <a:rPr lang="pt-BR" dirty="0"/>
              <a:t>5 – Realizar empréstimo de livro para usuário</a:t>
            </a:r>
          </a:p>
          <a:p>
            <a:pPr>
              <a:lnSpc>
                <a:spcPct val="150000"/>
              </a:lnSpc>
            </a:pPr>
            <a:r>
              <a:rPr lang="pt-BR" dirty="0"/>
              <a:t>6 – Consultar status do empréstimo</a:t>
            </a:r>
          </a:p>
          <a:p>
            <a:pPr>
              <a:lnSpc>
                <a:spcPct val="150000"/>
              </a:lnSpc>
            </a:pPr>
            <a:r>
              <a:rPr lang="pt-BR" dirty="0"/>
              <a:t>7 – Realizar devolução do livro </a:t>
            </a:r>
          </a:p>
          <a:p>
            <a:pPr>
              <a:lnSpc>
                <a:spcPct val="150000"/>
              </a:lnSpc>
            </a:pPr>
            <a:r>
              <a:rPr lang="pt-BR" dirty="0"/>
              <a:t>8 – Gerar relatório de empréstimos ativos e devolvidos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12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8550-7E66-6614-32C0-66D88C32E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ED432-D9F9-1065-8431-46AE978A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DE TESTE 02 – FLUXO ALTERNATIVO E DE ERRO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C8F7D-76F7-6B8A-A2EE-C15BE409E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849"/>
            <a:ext cx="7890600" cy="16937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1 – Tentar logar com credenciais inválidas</a:t>
            </a:r>
          </a:p>
          <a:p>
            <a:pPr>
              <a:lnSpc>
                <a:spcPct val="150000"/>
              </a:lnSpc>
            </a:pPr>
            <a:r>
              <a:rPr lang="pt-BR" dirty="0"/>
              <a:t>2 – Tentar realizar empréstimo de livro não disponível</a:t>
            </a:r>
          </a:p>
          <a:p>
            <a:pPr>
              <a:lnSpc>
                <a:spcPct val="150000"/>
              </a:lnSpc>
            </a:pPr>
            <a:r>
              <a:rPr lang="pt-BR" dirty="0"/>
              <a:t>3 – Tentar devolver livro não emprestado</a:t>
            </a:r>
          </a:p>
          <a:p>
            <a:pPr>
              <a:lnSpc>
                <a:spcPct val="150000"/>
              </a:lnSpc>
            </a:pPr>
            <a:r>
              <a:rPr lang="pt-BR" dirty="0"/>
              <a:t>4 – Consultar relatórios com perfil de usuário sem permissão</a:t>
            </a:r>
          </a:p>
          <a:p>
            <a:pPr>
              <a:lnSpc>
                <a:spcPct val="150000"/>
              </a:lnSpc>
            </a:pPr>
            <a:r>
              <a:rPr lang="pt-BR" dirty="0"/>
              <a:t>5 – Verificar mensagens de erro e tratamento de exceções</a:t>
            </a:r>
          </a:p>
          <a:p>
            <a:pPr marL="1524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02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3"/>
          <p:cNvSpPr txBox="1">
            <a:spLocks noGrp="1"/>
          </p:cNvSpPr>
          <p:nvPr>
            <p:ph type="ctrTitle"/>
          </p:nvPr>
        </p:nvSpPr>
        <p:spPr>
          <a:xfrm>
            <a:off x="2978237" y="2061900"/>
            <a:ext cx="3669534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OBRIGADO!</a:t>
            </a:r>
            <a:endParaRPr dirty="0"/>
          </a:p>
        </p:txBody>
      </p:sp>
      <p:sp>
        <p:nvSpPr>
          <p:cNvPr id="1614" name="Google Shape;1614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0A64B-285B-6F1B-EF99-68B6F243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Integrantes e </a:t>
            </a:r>
            <a:r>
              <a:rPr lang="pt-BR" dirty="0" err="1"/>
              <a:t>RAs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08B97-8E4D-FFB4-04E1-241C8858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010195"/>
            <a:ext cx="7890600" cy="112310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/>
              <a:t>Emilio Gabriel dos Santos Palacios – RA 823112595</a:t>
            </a:r>
          </a:p>
          <a:p>
            <a:pPr algn="ctr">
              <a:lnSpc>
                <a:spcPct val="150000"/>
              </a:lnSpc>
            </a:pPr>
            <a:r>
              <a:rPr lang="pt-BR" dirty="0"/>
              <a:t>Gabriela Alves Rodrigues – RA 82311687</a:t>
            </a:r>
          </a:p>
          <a:p>
            <a:pPr algn="ctr">
              <a:lnSpc>
                <a:spcPct val="150000"/>
              </a:lnSpc>
            </a:pPr>
            <a:r>
              <a:rPr lang="pt-BR" dirty="0" err="1"/>
              <a:t>Henryk</a:t>
            </a:r>
            <a:r>
              <a:rPr lang="pt-BR" dirty="0"/>
              <a:t> </a:t>
            </a:r>
            <a:r>
              <a:rPr lang="pt-BR" dirty="0" err="1"/>
              <a:t>Bagdanovicius</a:t>
            </a:r>
            <a:r>
              <a:rPr lang="pt-BR" dirty="0"/>
              <a:t> Roza – RA 823135401</a:t>
            </a:r>
          </a:p>
        </p:txBody>
      </p:sp>
    </p:spTree>
    <p:extLst>
      <p:ext uri="{BB962C8B-B14F-4D97-AF65-F5344CB8AC3E}">
        <p14:creationId xmlns:p14="http://schemas.microsoft.com/office/powerpoint/2010/main" val="15477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7"/>
          <p:cNvSpPr txBox="1">
            <a:spLocks noGrp="1"/>
          </p:cNvSpPr>
          <p:nvPr>
            <p:ph type="title"/>
          </p:nvPr>
        </p:nvSpPr>
        <p:spPr>
          <a:xfrm>
            <a:off x="5733395" y="22750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864" name="Google Shape;864;p37"/>
          <p:cNvSpPr txBox="1">
            <a:spLocks noGrp="1"/>
          </p:cNvSpPr>
          <p:nvPr>
            <p:ph type="body" idx="1"/>
          </p:nvPr>
        </p:nvSpPr>
        <p:spPr>
          <a:xfrm>
            <a:off x="4689804" y="2821334"/>
            <a:ext cx="4156324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pt-BR" dirty="0"/>
              <a:t>Aplicação web voltada à gestão de bibliotecas</a:t>
            </a:r>
          </a:p>
          <a:p>
            <a:pPr marL="285750" indent="-285750">
              <a:buSzPts val="1100"/>
            </a:pPr>
            <a:r>
              <a:rPr lang="pt-BR" dirty="0"/>
              <a:t>Automatizar tarefas</a:t>
            </a:r>
          </a:p>
          <a:p>
            <a:pPr marL="285750" indent="-285750">
              <a:buSzPts val="1100"/>
            </a:pPr>
            <a:r>
              <a:rPr lang="pt-BR" dirty="0"/>
              <a:t>Maior controle e gestão</a:t>
            </a:r>
          </a:p>
          <a:p>
            <a:pPr marL="285750" indent="-285750">
              <a:buSzPts val="1100"/>
            </a:pPr>
            <a:endParaRPr dirty="0"/>
          </a:p>
        </p:txBody>
      </p:sp>
      <p:sp>
        <p:nvSpPr>
          <p:cNvPr id="865" name="Google Shape;865;p37"/>
          <p:cNvSpPr txBox="1">
            <a:spLocks noGrp="1"/>
          </p:cNvSpPr>
          <p:nvPr>
            <p:ph type="body" idx="2"/>
          </p:nvPr>
        </p:nvSpPr>
        <p:spPr>
          <a:xfrm>
            <a:off x="894821" y="2794476"/>
            <a:ext cx="3559376" cy="925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" dirty="0"/>
              <a:t>Gerenciamento manual de bibliotecas</a:t>
            </a:r>
          </a:p>
          <a:p>
            <a:pPr marL="285750" indent="-285750">
              <a:buSzPts val="1100"/>
            </a:pPr>
            <a:r>
              <a:rPr lang="en" dirty="0"/>
              <a:t>Organização dificil</a:t>
            </a:r>
          </a:p>
          <a:p>
            <a:pPr marL="285750" indent="-285750">
              <a:buSzPts val="1100"/>
            </a:pPr>
            <a:r>
              <a:rPr lang="en" dirty="0"/>
              <a:t>Suscetível a atrasos ou perdas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66" name="Google Shape;866;p37"/>
          <p:cNvSpPr txBox="1">
            <a:spLocks noGrp="1"/>
          </p:cNvSpPr>
          <p:nvPr>
            <p:ph type="title" idx="3"/>
          </p:nvPr>
        </p:nvSpPr>
        <p:spPr>
          <a:xfrm>
            <a:off x="1601859" y="222930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867" name="Google Shape;867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VS SOLUÇÃO</a:t>
            </a:r>
            <a:endParaRPr dirty="0"/>
          </a:p>
        </p:txBody>
      </p:sp>
      <p:grpSp>
        <p:nvGrpSpPr>
          <p:cNvPr id="868" name="Google Shape;868;p37"/>
          <p:cNvGrpSpPr/>
          <p:nvPr/>
        </p:nvGrpSpPr>
        <p:grpSpPr>
          <a:xfrm>
            <a:off x="6571101" y="1766287"/>
            <a:ext cx="469887" cy="469887"/>
            <a:chOff x="1487200" y="4993750"/>
            <a:chExt cx="483125" cy="483125"/>
          </a:xfrm>
        </p:grpSpPr>
        <p:sp>
          <p:nvSpPr>
            <p:cNvPr id="869" name="Google Shape;869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71" name="Google Shape;871;p37"/>
          <p:cNvGrpSpPr/>
          <p:nvPr/>
        </p:nvGrpSpPr>
        <p:grpSpPr>
          <a:xfrm>
            <a:off x="2439565" y="1766287"/>
            <a:ext cx="469887" cy="469887"/>
            <a:chOff x="2081650" y="4993750"/>
            <a:chExt cx="483125" cy="483125"/>
          </a:xfrm>
        </p:grpSpPr>
        <p:sp>
          <p:nvSpPr>
            <p:cNvPr id="872" name="Google Shape;872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875" name="Google Shape;875;p3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51433-E468-0042-E59A-EC3DA285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FUNCIONALIDADES DO SISTEMA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659F0-7FE6-170B-FD8B-4F0298A1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700" y="1687607"/>
            <a:ext cx="7890600" cy="17682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Cadastro e consulta de livros, com informações detalhadas</a:t>
            </a:r>
          </a:p>
          <a:p>
            <a:pPr>
              <a:lnSpc>
                <a:spcPct val="150000"/>
              </a:lnSpc>
            </a:pPr>
            <a:r>
              <a:rPr lang="pt-BR" dirty="0"/>
              <a:t>Registro de usuários com diferentes perfis de acesso</a:t>
            </a:r>
          </a:p>
          <a:p>
            <a:pPr>
              <a:lnSpc>
                <a:spcPct val="150000"/>
              </a:lnSpc>
            </a:pPr>
            <a:r>
              <a:rPr lang="pt-BR" dirty="0"/>
              <a:t>Empréstimos e devoluções de livros, com controle de prazos</a:t>
            </a:r>
          </a:p>
          <a:p>
            <a:pPr>
              <a:lnSpc>
                <a:spcPct val="150000"/>
              </a:lnSpc>
            </a:pPr>
            <a:r>
              <a:rPr lang="pt-BR" dirty="0"/>
              <a:t>Geração de relatórios sobre movimentações da biblioteca</a:t>
            </a:r>
          </a:p>
          <a:p>
            <a:pPr>
              <a:lnSpc>
                <a:spcPct val="150000"/>
              </a:lnSpc>
            </a:pPr>
            <a:r>
              <a:rPr lang="pt-BR" dirty="0"/>
              <a:t>Alertas para livros em atraso, e controle do histórico do uso</a:t>
            </a:r>
          </a:p>
        </p:txBody>
      </p:sp>
    </p:spTree>
    <p:extLst>
      <p:ext uri="{BB962C8B-B14F-4D97-AF65-F5344CB8AC3E}">
        <p14:creationId xmlns:p14="http://schemas.microsoft.com/office/powerpoint/2010/main" val="115236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DE TESTES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82345" y="2013111"/>
            <a:ext cx="2317200" cy="7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Planejamento e definição da estratégia de testes</a:t>
            </a:r>
            <a:endParaRPr dirty="0"/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851885" y="1527169"/>
            <a:ext cx="2053127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Semana 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3476146" y="2068108"/>
            <a:ext cx="2316900" cy="670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Elaboração dos casos e roteiros de teste</a:t>
            </a:r>
            <a:endParaRPr dirty="0"/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3681696" y="1508985"/>
            <a:ext cx="1809814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02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6182342" y="2270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 unitários</a:t>
            </a:r>
            <a:endParaRPr dirty="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6482301" y="1527169"/>
            <a:ext cx="1809814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03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>
          <a:extLst>
            <a:ext uri="{FF2B5EF4-FFF2-40B4-BE49-F238E27FC236}">
              <a16:creationId xmlns:a16="http://schemas.microsoft.com/office/drawing/2014/main" id="{513B5174-9E56-95F7-3A2E-E43679C1C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>
            <a:extLst>
              <a:ext uri="{FF2B5EF4-FFF2-40B4-BE49-F238E27FC236}">
                <a16:creationId xmlns:a16="http://schemas.microsoft.com/office/drawing/2014/main" id="{2B05C314-638F-392E-B20A-184F4AFDF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DE TESTES</a:t>
            </a:r>
            <a:endParaRPr dirty="0"/>
          </a:p>
        </p:txBody>
      </p:sp>
      <p:sp>
        <p:nvSpPr>
          <p:cNvPr id="683" name="Google Shape;683;p29">
            <a:extLst>
              <a:ext uri="{FF2B5EF4-FFF2-40B4-BE49-F238E27FC236}">
                <a16:creationId xmlns:a16="http://schemas.microsoft.com/office/drawing/2014/main" id="{60E1CAFE-EA93-4EFF-FA33-86131403BE15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681537" y="218201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</a:t>
            </a:r>
            <a:r>
              <a:rPr lang="en" dirty="0"/>
              <a:t>estes de integração</a:t>
            </a:r>
            <a:endParaRPr dirty="0"/>
          </a:p>
        </p:txBody>
      </p:sp>
      <p:sp>
        <p:nvSpPr>
          <p:cNvPr id="684" name="Google Shape;684;p29">
            <a:extLst>
              <a:ext uri="{FF2B5EF4-FFF2-40B4-BE49-F238E27FC236}">
                <a16:creationId xmlns:a16="http://schemas.microsoft.com/office/drawing/2014/main" id="{18729C7A-63B4-2DD8-B795-458AD1E63161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1849693" y="1615248"/>
            <a:ext cx="18176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04</a:t>
            </a:r>
            <a:endParaRPr dirty="0"/>
          </a:p>
        </p:txBody>
      </p:sp>
      <p:sp>
        <p:nvSpPr>
          <p:cNvPr id="686" name="Google Shape;686;p29">
            <a:extLst>
              <a:ext uri="{FF2B5EF4-FFF2-40B4-BE49-F238E27FC236}">
                <a16:creationId xmlns:a16="http://schemas.microsoft.com/office/drawing/2014/main" id="{CF1FAF56-A552-F660-30F2-6769A7DE8660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4965301" y="2182012"/>
            <a:ext cx="2693602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</a:t>
            </a:r>
            <a:r>
              <a:rPr lang="en" dirty="0"/>
              <a:t>estes de sistema e aceitação</a:t>
            </a:r>
            <a:endParaRPr dirty="0"/>
          </a:p>
        </p:txBody>
      </p:sp>
      <p:sp>
        <p:nvSpPr>
          <p:cNvPr id="687" name="Google Shape;687;p29">
            <a:extLst>
              <a:ext uri="{FF2B5EF4-FFF2-40B4-BE49-F238E27FC236}">
                <a16:creationId xmlns:a16="http://schemas.microsoft.com/office/drawing/2014/main" id="{33DA1DDA-995D-74F2-B4FC-002D991CB809}"/>
              </a:ext>
            </a:extLst>
          </p:cNvPr>
          <p:cNvSpPr txBox="1">
            <a:spLocks noGrp="1"/>
          </p:cNvSpPr>
          <p:nvPr>
            <p:ph type="title" idx="17"/>
          </p:nvPr>
        </p:nvSpPr>
        <p:spPr>
          <a:xfrm>
            <a:off x="5476707" y="1671901"/>
            <a:ext cx="18176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7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C645-C299-E741-5875-BA2387B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D9900E-ACA8-F56C-1218-F9C55C6B0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2 Analistas de teste (QA)</a:t>
            </a:r>
          </a:p>
          <a:p>
            <a:pPr>
              <a:lnSpc>
                <a:spcPct val="150000"/>
              </a:lnSpc>
            </a:pPr>
            <a:r>
              <a:rPr lang="pt-BR" dirty="0"/>
              <a:t>1 Analista de Requisitos</a:t>
            </a:r>
          </a:p>
          <a:p>
            <a:pPr>
              <a:lnSpc>
                <a:spcPct val="150000"/>
              </a:lnSpc>
            </a:pPr>
            <a:r>
              <a:rPr lang="pt-BR" dirty="0"/>
              <a:t>Ambiente de homologação</a:t>
            </a:r>
          </a:p>
          <a:p>
            <a:pPr>
              <a:lnSpc>
                <a:spcPct val="150000"/>
              </a:lnSpc>
            </a:pPr>
            <a:r>
              <a:rPr lang="pt-BR" dirty="0"/>
              <a:t>Ferramentas usadas (</a:t>
            </a:r>
            <a:r>
              <a:rPr lang="pt-BR" dirty="0" err="1"/>
              <a:t>Jira</a:t>
            </a:r>
            <a:r>
              <a:rPr lang="pt-BR" dirty="0"/>
              <a:t>, </a:t>
            </a:r>
            <a:r>
              <a:rPr lang="pt-BR" dirty="0" err="1"/>
              <a:t>Selenium</a:t>
            </a:r>
            <a:r>
              <a:rPr lang="pt-BR" dirty="0"/>
              <a:t>, </a:t>
            </a:r>
            <a:r>
              <a:rPr lang="pt-BR" dirty="0" err="1"/>
              <a:t>Postman</a:t>
            </a:r>
            <a:r>
              <a:rPr lang="pt-BR" dirty="0"/>
              <a:t>, </a:t>
            </a:r>
            <a:r>
              <a:rPr lang="pt-BR" dirty="0" err="1"/>
              <a:t>TestLink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227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7F45F-38CE-3EB8-D727-F2AAEE34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B74A70-8C21-7F9B-62B0-90D3FF5EE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Fim do planejamento de testes (semana 1)</a:t>
            </a:r>
          </a:p>
          <a:p>
            <a:pPr>
              <a:lnSpc>
                <a:spcPct val="150000"/>
              </a:lnSpc>
            </a:pPr>
            <a:r>
              <a:rPr lang="pt-BR" dirty="0"/>
              <a:t>Aprovação dos casos de teste (semana 2)</a:t>
            </a:r>
          </a:p>
          <a:p>
            <a:pPr>
              <a:lnSpc>
                <a:spcPct val="150000"/>
              </a:lnSpc>
            </a:pPr>
            <a:r>
              <a:rPr lang="pt-BR" dirty="0"/>
              <a:t>Conclusão de testes unitários (semana 3)</a:t>
            </a:r>
          </a:p>
          <a:p>
            <a:pPr>
              <a:lnSpc>
                <a:spcPct val="150000"/>
              </a:lnSpc>
            </a:pPr>
            <a:r>
              <a:rPr lang="pt-BR" dirty="0"/>
              <a:t>Integração contínua com execução de testes automatizados (semana 4)</a:t>
            </a:r>
          </a:p>
          <a:p>
            <a:pPr>
              <a:lnSpc>
                <a:spcPct val="150000"/>
              </a:lnSpc>
            </a:pPr>
            <a:r>
              <a:rPr lang="pt-BR" dirty="0"/>
              <a:t>Validação com Stakeholders (semana 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2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6892-63C8-74A3-B350-E0084699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TESTE 01 – EMPRÉSTIMO DE LIVRO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2E46D9-6699-C3C3-8C7F-50F918F7A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849"/>
            <a:ext cx="7890600" cy="35710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Objetivo: verificar se o sistema permite o empréstimo de um livro disponível</a:t>
            </a:r>
          </a:p>
          <a:p>
            <a:pPr>
              <a:lnSpc>
                <a:spcPct val="150000"/>
              </a:lnSpc>
            </a:pPr>
            <a:r>
              <a:rPr lang="pt-BR" dirty="0"/>
              <a:t>Pré-condições: usuário e livro cadastrados no sistema</a:t>
            </a:r>
          </a:p>
          <a:p>
            <a:pPr>
              <a:lnSpc>
                <a:spcPct val="150000"/>
              </a:lnSpc>
            </a:pPr>
            <a:r>
              <a:rPr lang="pt-BR" dirty="0"/>
              <a:t>Entradas: Código do livro, ID do usuário</a:t>
            </a:r>
          </a:p>
          <a:p>
            <a:pPr>
              <a:lnSpc>
                <a:spcPct val="150000"/>
              </a:lnSpc>
            </a:pPr>
            <a:r>
              <a:rPr lang="pt-BR" dirty="0"/>
              <a:t>Passos: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1 – Acessar o sistema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2 – Realizar o login como usuário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3 - Buscar livro disponível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4 - Clicar em “solicitar empréstimo”</a:t>
            </a:r>
          </a:p>
          <a:p>
            <a:pPr>
              <a:lnSpc>
                <a:spcPct val="150000"/>
              </a:lnSpc>
            </a:pPr>
            <a:r>
              <a:rPr lang="pt-BR" dirty="0"/>
              <a:t>Resultado esperado: Sistema registra empréstimo, com data de retirada e data prevista para devolução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21067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509</Words>
  <Application>Microsoft Office PowerPoint</Application>
  <PresentationFormat>Apresentação na tela (16:9)</PresentationFormat>
  <Paragraphs>83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Roboto</vt:lpstr>
      <vt:lpstr>Arial</vt:lpstr>
      <vt:lpstr>Livvic</vt:lpstr>
      <vt:lpstr>Oswald</vt:lpstr>
      <vt:lpstr>Roboto Condensed Light</vt:lpstr>
      <vt:lpstr>Software Development Bussines Plan by Slidesgo</vt:lpstr>
      <vt:lpstr>BIBLIOTECH</vt:lpstr>
      <vt:lpstr>Integrantes e RAs</vt:lpstr>
      <vt:lpstr>SOLUÇÃO</vt:lpstr>
      <vt:lpstr>FUNCIONALIDADES DO SISTEMA </vt:lpstr>
      <vt:lpstr>CRONOGRAMA DE TESTES</vt:lpstr>
      <vt:lpstr>CRONOGRAMA DE TESTES</vt:lpstr>
      <vt:lpstr>RECURSOS</vt:lpstr>
      <vt:lpstr>MARCOS</vt:lpstr>
      <vt:lpstr>CASO DE TESTE 01 – EMPRÉSTIMO DE LIVRO </vt:lpstr>
      <vt:lpstr>CASO DE TESTE 02 – DEVOLUÇÃO DE LIVRO </vt:lpstr>
      <vt:lpstr>ROTEIRO DE TESTE 01 - FLUXO IDEAL</vt:lpstr>
      <vt:lpstr>ROTEIRO DE TESTE 02 – FLUXO ALTERNATIVO E DE ERRO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Emilio Gabriel Dos Santos Palacios</dc:creator>
  <cp:lastModifiedBy>Emilio Gabriel Dos Santos Palacios</cp:lastModifiedBy>
  <cp:revision>1</cp:revision>
  <dcterms:modified xsi:type="dcterms:W3CDTF">2025-06-11T16:36:05Z</dcterms:modified>
</cp:coreProperties>
</file>