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41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2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44E88-46BB-42EA-83F3-95F9C4BB128A}" type="datetimeFigureOut">
              <a:rPr lang="pt-BR" smtClean="0"/>
              <a:t>23/06/2020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529C6-7838-4F5C-8CF7-0540250ED6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4159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44E88-46BB-42EA-83F3-95F9C4BB128A}" type="datetimeFigureOut">
              <a:rPr lang="pt-BR" smtClean="0"/>
              <a:t>23/06/2020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529C6-7838-4F5C-8CF7-0540250ED6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9105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44E88-46BB-42EA-83F3-95F9C4BB128A}" type="datetimeFigureOut">
              <a:rPr lang="pt-BR" smtClean="0"/>
              <a:t>23/06/2020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529C6-7838-4F5C-8CF7-0540250ED612}" type="slidenum">
              <a:rPr lang="pt-BR" smtClean="0"/>
              <a:t>‹nº›</a:t>
            </a:fld>
            <a:endParaRPr lang="pt-B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838477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44E88-46BB-42EA-83F3-95F9C4BB128A}" type="datetimeFigureOut">
              <a:rPr lang="pt-BR" smtClean="0"/>
              <a:t>23/06/2020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529C6-7838-4F5C-8CF7-0540250ED6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75616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44E88-46BB-42EA-83F3-95F9C4BB128A}" type="datetimeFigureOut">
              <a:rPr lang="pt-BR" smtClean="0"/>
              <a:t>23/06/2020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529C6-7838-4F5C-8CF7-0540250ED612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880891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44E88-46BB-42EA-83F3-95F9C4BB128A}" type="datetimeFigureOut">
              <a:rPr lang="pt-BR" smtClean="0"/>
              <a:t>23/06/2020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529C6-7838-4F5C-8CF7-0540250ED6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29369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44E88-46BB-42EA-83F3-95F9C4BB128A}" type="datetimeFigureOut">
              <a:rPr lang="pt-BR" smtClean="0"/>
              <a:t>23/06/2020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529C6-7838-4F5C-8CF7-0540250ED6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29766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44E88-46BB-42EA-83F3-95F9C4BB128A}" type="datetimeFigureOut">
              <a:rPr lang="pt-BR" smtClean="0"/>
              <a:t>23/06/2020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529C6-7838-4F5C-8CF7-0540250ED6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9666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44E88-46BB-42EA-83F3-95F9C4BB128A}" type="datetimeFigureOut">
              <a:rPr lang="pt-BR" smtClean="0"/>
              <a:t>23/06/2020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529C6-7838-4F5C-8CF7-0540250ED6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6065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44E88-46BB-42EA-83F3-95F9C4BB128A}" type="datetimeFigureOut">
              <a:rPr lang="pt-BR" smtClean="0"/>
              <a:t>23/06/2020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529C6-7838-4F5C-8CF7-0540250ED6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9282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44E88-46BB-42EA-83F3-95F9C4BB128A}" type="datetimeFigureOut">
              <a:rPr lang="pt-BR" smtClean="0"/>
              <a:t>23/06/2020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529C6-7838-4F5C-8CF7-0540250ED6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7054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44E88-46BB-42EA-83F3-95F9C4BB128A}" type="datetimeFigureOut">
              <a:rPr lang="pt-BR" smtClean="0"/>
              <a:t>23/06/2020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529C6-7838-4F5C-8CF7-0540250ED6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0479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44E88-46BB-42EA-83F3-95F9C4BB128A}" type="datetimeFigureOut">
              <a:rPr lang="pt-BR" smtClean="0"/>
              <a:t>23/06/2020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529C6-7838-4F5C-8CF7-0540250ED6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123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44E88-46BB-42EA-83F3-95F9C4BB128A}" type="datetimeFigureOut">
              <a:rPr lang="pt-BR" smtClean="0"/>
              <a:t>23/06/2020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529C6-7838-4F5C-8CF7-0540250ED6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0998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44E88-46BB-42EA-83F3-95F9C4BB128A}" type="datetimeFigureOut">
              <a:rPr lang="pt-BR" smtClean="0"/>
              <a:t>23/06/2020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529C6-7838-4F5C-8CF7-0540250ED6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1241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44E88-46BB-42EA-83F3-95F9C4BB128A}" type="datetimeFigureOut">
              <a:rPr lang="pt-BR" smtClean="0"/>
              <a:t>23/06/2020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529C6-7838-4F5C-8CF7-0540250ED6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7471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644E88-46BB-42EA-83F3-95F9C4BB128A}" type="datetimeFigureOut">
              <a:rPr lang="pt-BR" smtClean="0"/>
              <a:t>23/06/2020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EF529C6-7838-4F5C-8CF7-0540250ED6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4322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/>
              <a:t>View</a:t>
            </a:r>
            <a:r>
              <a:rPr lang="pt-BR" dirty="0"/>
              <a:t> (Visão)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Banco de Dados II e III</a:t>
            </a:r>
          </a:p>
        </p:txBody>
      </p:sp>
    </p:spTree>
    <p:extLst>
      <p:ext uri="{BB962C8B-B14F-4D97-AF65-F5344CB8AC3E}">
        <p14:creationId xmlns:p14="http://schemas.microsoft.com/office/powerpoint/2010/main" val="3355795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View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/>
              <a:t>Uma </a:t>
            </a:r>
            <a:r>
              <a:rPr lang="pt-BR" sz="2400" dirty="0" err="1"/>
              <a:t>View</a:t>
            </a:r>
            <a:r>
              <a:rPr lang="pt-BR" sz="2400" dirty="0"/>
              <a:t> é uma tabela virtual formada por linhas e colunas de dados, os quais são provenientes de tabelas e </a:t>
            </a:r>
            <a:r>
              <a:rPr lang="pt-BR" sz="2400" dirty="0" err="1"/>
              <a:t>views</a:t>
            </a:r>
            <a:r>
              <a:rPr lang="pt-BR" sz="2400" dirty="0"/>
              <a:t>.</a:t>
            </a:r>
          </a:p>
          <a:p>
            <a:pPr marL="0" indent="0" algn="just">
              <a:buNone/>
            </a:pPr>
            <a:endParaRPr lang="pt-BR" sz="2400" dirty="0"/>
          </a:p>
          <a:p>
            <a:pPr marL="0" indent="0" algn="just">
              <a:buNone/>
            </a:pPr>
            <a:r>
              <a:rPr lang="pt-BR" sz="2400" dirty="0"/>
              <a:t>Ao criarmos uma </a:t>
            </a:r>
            <a:r>
              <a:rPr lang="pt-BR" sz="2400" dirty="0" err="1"/>
              <a:t>view</a:t>
            </a:r>
            <a:r>
              <a:rPr lang="pt-BR" sz="2400" dirty="0"/>
              <a:t>, podemos selecionar o conteúdo que desejamos exibir de uma tabela, já que </a:t>
            </a:r>
            <a:r>
              <a:rPr lang="pt-BR" sz="2400" dirty="0" err="1"/>
              <a:t>views</a:t>
            </a:r>
            <a:r>
              <a:rPr lang="pt-BR" sz="2400" dirty="0"/>
              <a:t> podem funcionar como filtros que auxiliam no agrupamento de dados das tabelas, protegendo certas colunas e simplificando o código de uma programação.</a:t>
            </a:r>
          </a:p>
        </p:txBody>
      </p:sp>
    </p:spTree>
    <p:extLst>
      <p:ext uri="{BB962C8B-B14F-4D97-AF65-F5344CB8AC3E}">
        <p14:creationId xmlns:p14="http://schemas.microsoft.com/office/powerpoint/2010/main" val="2700253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 err="1"/>
              <a:t>Create</a:t>
            </a:r>
            <a:r>
              <a:rPr lang="pt-BR" sz="3200" dirty="0"/>
              <a:t> </a:t>
            </a:r>
            <a:r>
              <a:rPr lang="pt-BR" sz="3200" dirty="0" err="1"/>
              <a:t>View</a:t>
            </a:r>
            <a:r>
              <a:rPr lang="pt-BR" sz="3200" dirty="0"/>
              <a:t> – Cria uma </a:t>
            </a:r>
            <a:r>
              <a:rPr lang="pt-BR" sz="3200" dirty="0" err="1"/>
              <a:t>view</a:t>
            </a:r>
            <a:r>
              <a:rPr lang="pt-BR" sz="3200" dirty="0"/>
              <a:t> (tabela virtual)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1815921"/>
            <a:ext cx="8596668" cy="422544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1600" dirty="0"/>
              <a:t>Sintaxe:</a:t>
            </a:r>
          </a:p>
          <a:p>
            <a:pPr marL="0" indent="0">
              <a:buNone/>
            </a:pPr>
            <a:r>
              <a:rPr lang="pt-BR" sz="1600" dirty="0" err="1">
                <a:solidFill>
                  <a:srgbClr val="FF0000"/>
                </a:solidFill>
              </a:rPr>
              <a:t>Create</a:t>
            </a:r>
            <a:r>
              <a:rPr lang="pt-BR" sz="1600" dirty="0">
                <a:solidFill>
                  <a:srgbClr val="FF0000"/>
                </a:solidFill>
              </a:rPr>
              <a:t> </a:t>
            </a:r>
            <a:r>
              <a:rPr lang="pt-BR" sz="1600" dirty="0" err="1">
                <a:solidFill>
                  <a:srgbClr val="FF0000"/>
                </a:solidFill>
              </a:rPr>
              <a:t>View</a:t>
            </a:r>
            <a:r>
              <a:rPr lang="pt-BR" sz="1600" dirty="0">
                <a:solidFill>
                  <a:srgbClr val="FF0000"/>
                </a:solidFill>
              </a:rPr>
              <a:t> </a:t>
            </a:r>
            <a:r>
              <a:rPr lang="pt-BR" sz="1600" dirty="0"/>
              <a:t>&lt;</a:t>
            </a:r>
            <a:r>
              <a:rPr lang="pt-BR" sz="1600" dirty="0" err="1"/>
              <a:t>nome_view</a:t>
            </a:r>
            <a:r>
              <a:rPr lang="pt-BR" sz="1600" dirty="0"/>
              <a:t>&gt; [</a:t>
            </a:r>
            <a:r>
              <a:rPr lang="pt-BR" sz="1600" dirty="0">
                <a:solidFill>
                  <a:srgbClr val="FF0000"/>
                </a:solidFill>
              </a:rPr>
              <a:t>as]</a:t>
            </a:r>
            <a:r>
              <a:rPr lang="pt-BR" sz="1600" dirty="0"/>
              <a:t> &lt;consulta&gt;</a:t>
            </a:r>
          </a:p>
          <a:p>
            <a:pPr marL="457200" lvl="1" indent="0">
              <a:buNone/>
            </a:pPr>
            <a:r>
              <a:rPr lang="pt-BR" sz="1800" dirty="0"/>
              <a:t>Em que:</a:t>
            </a:r>
          </a:p>
          <a:p>
            <a:pPr marL="457200" lvl="1" indent="0">
              <a:buNone/>
            </a:pPr>
            <a:r>
              <a:rPr lang="pt-BR" sz="1800" dirty="0" err="1">
                <a:solidFill>
                  <a:srgbClr val="002060"/>
                </a:solidFill>
              </a:rPr>
              <a:t>Nome_view</a:t>
            </a:r>
            <a:r>
              <a:rPr lang="pt-BR" sz="1800" dirty="0">
                <a:solidFill>
                  <a:srgbClr val="002060"/>
                </a:solidFill>
              </a:rPr>
              <a:t>: </a:t>
            </a:r>
            <a:r>
              <a:rPr lang="pt-BR" sz="1800" dirty="0"/>
              <a:t>nome da </a:t>
            </a:r>
            <a:r>
              <a:rPr lang="pt-BR" sz="1800" dirty="0" err="1"/>
              <a:t>view</a:t>
            </a:r>
            <a:endParaRPr lang="pt-BR" sz="1800" dirty="0"/>
          </a:p>
          <a:p>
            <a:pPr marL="457200" lvl="1" indent="0">
              <a:buNone/>
            </a:pPr>
            <a:r>
              <a:rPr lang="pt-BR" sz="1800" dirty="0">
                <a:solidFill>
                  <a:srgbClr val="002060"/>
                </a:solidFill>
              </a:rPr>
              <a:t>Consulta: </a:t>
            </a:r>
            <a:r>
              <a:rPr lang="pt-BR" sz="1800" dirty="0"/>
              <a:t>consulta que resulta a </a:t>
            </a:r>
            <a:r>
              <a:rPr lang="pt-BR" sz="1800" dirty="0" err="1"/>
              <a:t>view</a:t>
            </a:r>
            <a:endParaRPr lang="pt-BR" sz="1800" dirty="0"/>
          </a:p>
          <a:p>
            <a:pPr marL="0" indent="0">
              <a:buNone/>
            </a:pPr>
            <a:r>
              <a:rPr lang="pt-BR" sz="1600" dirty="0"/>
              <a:t>Exemplo:</a:t>
            </a:r>
          </a:p>
          <a:p>
            <a:pPr marL="457200" lvl="1" indent="0">
              <a:buNone/>
            </a:pPr>
            <a:r>
              <a:rPr lang="pt-BR" dirty="0" err="1">
                <a:solidFill>
                  <a:srgbClr val="002060"/>
                </a:solidFill>
              </a:rPr>
              <a:t>Create</a:t>
            </a:r>
            <a:r>
              <a:rPr lang="pt-BR" dirty="0">
                <a:solidFill>
                  <a:srgbClr val="002060"/>
                </a:solidFill>
              </a:rPr>
              <a:t> </a:t>
            </a:r>
            <a:r>
              <a:rPr lang="pt-BR" dirty="0" err="1">
                <a:solidFill>
                  <a:srgbClr val="002060"/>
                </a:solidFill>
              </a:rPr>
              <a:t>View</a:t>
            </a:r>
            <a:r>
              <a:rPr lang="pt-BR" dirty="0">
                <a:solidFill>
                  <a:srgbClr val="002060"/>
                </a:solidFill>
              </a:rPr>
              <a:t> </a:t>
            </a:r>
            <a:r>
              <a:rPr lang="pt-BR" dirty="0" err="1">
                <a:solidFill>
                  <a:srgbClr val="002060"/>
                </a:solidFill>
              </a:rPr>
              <a:t>vwSalario_Func</a:t>
            </a:r>
            <a:r>
              <a:rPr lang="pt-BR" dirty="0">
                <a:solidFill>
                  <a:srgbClr val="002060"/>
                </a:solidFill>
              </a:rPr>
              <a:t> as</a:t>
            </a:r>
          </a:p>
          <a:p>
            <a:pPr marL="457200" lvl="1" indent="0">
              <a:buNone/>
            </a:pPr>
            <a:r>
              <a:rPr lang="pt-BR" dirty="0" err="1">
                <a:solidFill>
                  <a:srgbClr val="002060"/>
                </a:solidFill>
              </a:rPr>
              <a:t>Select</a:t>
            </a:r>
            <a:r>
              <a:rPr lang="pt-BR" dirty="0">
                <a:solidFill>
                  <a:srgbClr val="002060"/>
                </a:solidFill>
              </a:rPr>
              <a:t> Nome, Sobrenome, Salario</a:t>
            </a:r>
          </a:p>
          <a:p>
            <a:pPr marL="457200" lvl="1" indent="0">
              <a:buNone/>
            </a:pPr>
            <a:r>
              <a:rPr lang="pt-BR" dirty="0" err="1">
                <a:solidFill>
                  <a:srgbClr val="002060"/>
                </a:solidFill>
              </a:rPr>
              <a:t>From</a:t>
            </a:r>
            <a:r>
              <a:rPr lang="pt-BR" dirty="0">
                <a:solidFill>
                  <a:srgbClr val="002060"/>
                </a:solidFill>
              </a:rPr>
              <a:t> </a:t>
            </a:r>
            <a:r>
              <a:rPr lang="pt-BR" dirty="0" err="1">
                <a:solidFill>
                  <a:srgbClr val="002060"/>
                </a:solidFill>
              </a:rPr>
              <a:t>Funcionarios</a:t>
            </a:r>
            <a:endParaRPr lang="pt-BR" dirty="0">
              <a:solidFill>
                <a:srgbClr val="002060"/>
              </a:solidFill>
            </a:endParaRPr>
          </a:p>
          <a:p>
            <a:pPr marL="457200" lvl="1" indent="0">
              <a:buNone/>
            </a:pPr>
            <a:endParaRPr lang="pt-BR" dirty="0">
              <a:solidFill>
                <a:srgbClr val="002060"/>
              </a:solidFill>
            </a:endParaRPr>
          </a:p>
          <a:p>
            <a:pPr marL="0" indent="0" algn="ctr">
              <a:buNone/>
            </a:pPr>
            <a:r>
              <a:rPr lang="pt-BR" sz="2400" dirty="0">
                <a:solidFill>
                  <a:srgbClr val="FF0000"/>
                </a:solidFill>
              </a:rPr>
              <a:t>Cria uma visão chamada “</a:t>
            </a:r>
            <a:r>
              <a:rPr lang="pt-BR" sz="2400" dirty="0" err="1">
                <a:solidFill>
                  <a:srgbClr val="FF0000"/>
                </a:solidFill>
              </a:rPr>
              <a:t>Salario_Func</a:t>
            </a:r>
            <a:r>
              <a:rPr lang="pt-BR" sz="2400" dirty="0">
                <a:solidFill>
                  <a:srgbClr val="FF0000"/>
                </a:solidFill>
              </a:rPr>
              <a:t> que mostre apenas nome, sobrenome e salário dos funcionários.</a:t>
            </a:r>
          </a:p>
        </p:txBody>
      </p:sp>
    </p:spTree>
    <p:extLst>
      <p:ext uri="{BB962C8B-B14F-4D97-AF65-F5344CB8AC3E}">
        <p14:creationId xmlns:p14="http://schemas.microsoft.com/office/powerpoint/2010/main" val="417836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Utilizando a </a:t>
            </a:r>
            <a:r>
              <a:rPr lang="pt-BR" dirty="0" err="1"/>
              <a:t>View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2800" dirty="0" err="1">
                <a:solidFill>
                  <a:srgbClr val="002060"/>
                </a:solidFill>
              </a:rPr>
              <a:t>Select</a:t>
            </a:r>
            <a:r>
              <a:rPr lang="pt-BR" sz="2800" dirty="0">
                <a:solidFill>
                  <a:srgbClr val="002060"/>
                </a:solidFill>
              </a:rPr>
              <a:t> * </a:t>
            </a:r>
            <a:r>
              <a:rPr lang="pt-BR" sz="2800" dirty="0" err="1">
                <a:solidFill>
                  <a:srgbClr val="002060"/>
                </a:solidFill>
              </a:rPr>
              <a:t>from</a:t>
            </a:r>
            <a:r>
              <a:rPr lang="pt-BR" sz="2800" dirty="0">
                <a:solidFill>
                  <a:srgbClr val="002060"/>
                </a:solidFill>
              </a:rPr>
              <a:t> </a:t>
            </a:r>
            <a:r>
              <a:rPr lang="pt-BR" sz="2800" dirty="0" err="1">
                <a:solidFill>
                  <a:srgbClr val="002060"/>
                </a:solidFill>
              </a:rPr>
              <a:t>vwSalario_Func</a:t>
            </a:r>
            <a:endParaRPr lang="pt-BR" sz="2800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pt-BR" sz="2800" dirty="0" err="1">
                <a:solidFill>
                  <a:srgbClr val="002060"/>
                </a:solidFill>
              </a:rPr>
              <a:t>Where</a:t>
            </a:r>
            <a:r>
              <a:rPr lang="pt-BR" sz="2800" dirty="0">
                <a:solidFill>
                  <a:srgbClr val="002060"/>
                </a:solidFill>
              </a:rPr>
              <a:t> Salario&gt; 7000</a:t>
            </a:r>
          </a:p>
          <a:p>
            <a:pPr marL="0" indent="0">
              <a:buNone/>
            </a:pPr>
            <a:endParaRPr lang="pt-BR" sz="2800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pt-BR" sz="2800" dirty="0">
                <a:solidFill>
                  <a:srgbClr val="FF0000"/>
                </a:solidFill>
              </a:rPr>
              <a:t>Utilizando a visão “</a:t>
            </a:r>
            <a:r>
              <a:rPr lang="pt-BR" sz="2800" dirty="0" err="1">
                <a:solidFill>
                  <a:srgbClr val="FF0000"/>
                </a:solidFill>
              </a:rPr>
              <a:t>Salario_Func</a:t>
            </a:r>
            <a:r>
              <a:rPr lang="pt-BR" sz="2800" dirty="0">
                <a:solidFill>
                  <a:srgbClr val="FF0000"/>
                </a:solidFill>
              </a:rPr>
              <a:t>” que mostre os funcionários que possuem salário superior a 7000.</a:t>
            </a:r>
          </a:p>
        </p:txBody>
      </p:sp>
    </p:spTree>
    <p:extLst>
      <p:ext uri="{BB962C8B-B14F-4D97-AF65-F5344CB8AC3E}">
        <p14:creationId xmlns:p14="http://schemas.microsoft.com/office/powerpoint/2010/main" val="837028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Alter</a:t>
            </a:r>
            <a:r>
              <a:rPr lang="pt-BR" dirty="0"/>
              <a:t> </a:t>
            </a:r>
            <a:r>
              <a:rPr lang="pt-BR" dirty="0" err="1"/>
              <a:t>View</a:t>
            </a:r>
            <a:r>
              <a:rPr lang="pt-BR" dirty="0"/>
              <a:t> – Alterando uma </a:t>
            </a:r>
            <a:r>
              <a:rPr lang="pt-BR" dirty="0" err="1"/>
              <a:t>view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87182" y="1709829"/>
            <a:ext cx="8596668" cy="388077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1600" dirty="0"/>
              <a:t>Sintaxe:</a:t>
            </a:r>
          </a:p>
          <a:p>
            <a:pPr marL="0" indent="0">
              <a:buNone/>
            </a:pPr>
            <a:r>
              <a:rPr lang="pt-BR" sz="1600" dirty="0" err="1">
                <a:solidFill>
                  <a:srgbClr val="FF0000"/>
                </a:solidFill>
              </a:rPr>
              <a:t>Alter</a:t>
            </a:r>
            <a:r>
              <a:rPr lang="pt-BR" sz="1600" dirty="0">
                <a:solidFill>
                  <a:srgbClr val="FF0000"/>
                </a:solidFill>
              </a:rPr>
              <a:t> </a:t>
            </a:r>
            <a:r>
              <a:rPr lang="pt-BR" sz="1600" dirty="0" err="1">
                <a:solidFill>
                  <a:srgbClr val="FF0000"/>
                </a:solidFill>
              </a:rPr>
              <a:t>View</a:t>
            </a:r>
            <a:r>
              <a:rPr lang="pt-BR" sz="1600" dirty="0">
                <a:solidFill>
                  <a:srgbClr val="FF0000"/>
                </a:solidFill>
              </a:rPr>
              <a:t> </a:t>
            </a:r>
            <a:r>
              <a:rPr lang="pt-BR" sz="1600" dirty="0"/>
              <a:t>&lt;</a:t>
            </a:r>
            <a:r>
              <a:rPr lang="pt-BR" sz="1600" dirty="0" err="1"/>
              <a:t>nome_view</a:t>
            </a:r>
            <a:r>
              <a:rPr lang="pt-BR" sz="1600" dirty="0"/>
              <a:t>&gt; [</a:t>
            </a:r>
            <a:r>
              <a:rPr lang="pt-BR" sz="1600" dirty="0">
                <a:solidFill>
                  <a:srgbClr val="FF0000"/>
                </a:solidFill>
              </a:rPr>
              <a:t>as]</a:t>
            </a:r>
            <a:r>
              <a:rPr lang="pt-BR" sz="1600" dirty="0"/>
              <a:t> &lt;consulta&gt;</a:t>
            </a:r>
          </a:p>
          <a:p>
            <a:pPr marL="457200" lvl="1" indent="0">
              <a:buNone/>
            </a:pPr>
            <a:r>
              <a:rPr lang="pt-BR" sz="1800" dirty="0"/>
              <a:t>Em que:</a:t>
            </a:r>
          </a:p>
          <a:p>
            <a:pPr marL="457200" lvl="1" indent="0">
              <a:buNone/>
            </a:pPr>
            <a:r>
              <a:rPr lang="pt-BR" sz="1800" dirty="0" err="1">
                <a:solidFill>
                  <a:srgbClr val="002060"/>
                </a:solidFill>
              </a:rPr>
              <a:t>Nome_view</a:t>
            </a:r>
            <a:r>
              <a:rPr lang="pt-BR" sz="1800" dirty="0">
                <a:solidFill>
                  <a:srgbClr val="002060"/>
                </a:solidFill>
              </a:rPr>
              <a:t>: </a:t>
            </a:r>
            <a:r>
              <a:rPr lang="pt-BR" sz="1800" dirty="0"/>
              <a:t>nome da </a:t>
            </a:r>
            <a:r>
              <a:rPr lang="pt-BR" sz="1800" dirty="0" err="1"/>
              <a:t>view</a:t>
            </a:r>
            <a:endParaRPr lang="pt-BR" sz="1800" dirty="0"/>
          </a:p>
          <a:p>
            <a:pPr marL="457200" lvl="1" indent="0">
              <a:buNone/>
            </a:pPr>
            <a:r>
              <a:rPr lang="pt-BR" sz="1800" dirty="0">
                <a:solidFill>
                  <a:srgbClr val="002060"/>
                </a:solidFill>
              </a:rPr>
              <a:t>Consulta: </a:t>
            </a:r>
            <a:r>
              <a:rPr lang="pt-BR" sz="1800" dirty="0"/>
              <a:t>consulta que resulta a </a:t>
            </a:r>
            <a:r>
              <a:rPr lang="pt-BR" sz="1800" dirty="0" err="1"/>
              <a:t>view</a:t>
            </a:r>
            <a:endParaRPr lang="pt-BR" sz="1800" dirty="0"/>
          </a:p>
          <a:p>
            <a:pPr marL="0" indent="0">
              <a:buNone/>
            </a:pPr>
            <a:r>
              <a:rPr lang="pt-BR" sz="1600" dirty="0"/>
              <a:t>Exemplo:</a:t>
            </a:r>
          </a:p>
          <a:p>
            <a:pPr marL="457200" lvl="1" indent="0">
              <a:buNone/>
            </a:pPr>
            <a:r>
              <a:rPr lang="pt-BR" dirty="0" err="1">
                <a:solidFill>
                  <a:srgbClr val="002060"/>
                </a:solidFill>
              </a:rPr>
              <a:t>Alter</a:t>
            </a:r>
            <a:r>
              <a:rPr lang="pt-BR" dirty="0">
                <a:solidFill>
                  <a:srgbClr val="002060"/>
                </a:solidFill>
              </a:rPr>
              <a:t> </a:t>
            </a:r>
            <a:r>
              <a:rPr lang="pt-BR" dirty="0" err="1">
                <a:solidFill>
                  <a:srgbClr val="002060"/>
                </a:solidFill>
              </a:rPr>
              <a:t>View</a:t>
            </a:r>
            <a:r>
              <a:rPr lang="pt-BR" dirty="0">
                <a:solidFill>
                  <a:srgbClr val="002060"/>
                </a:solidFill>
              </a:rPr>
              <a:t> </a:t>
            </a:r>
            <a:r>
              <a:rPr lang="pt-BR" dirty="0" err="1">
                <a:solidFill>
                  <a:srgbClr val="002060"/>
                </a:solidFill>
              </a:rPr>
              <a:t>vwSalario_Func</a:t>
            </a:r>
            <a:r>
              <a:rPr lang="pt-BR" dirty="0">
                <a:solidFill>
                  <a:srgbClr val="002060"/>
                </a:solidFill>
              </a:rPr>
              <a:t> as</a:t>
            </a:r>
          </a:p>
          <a:p>
            <a:pPr marL="457200" lvl="1" indent="0">
              <a:buNone/>
            </a:pPr>
            <a:r>
              <a:rPr lang="pt-BR" dirty="0" err="1">
                <a:solidFill>
                  <a:srgbClr val="002060"/>
                </a:solidFill>
              </a:rPr>
              <a:t>Select</a:t>
            </a:r>
            <a:r>
              <a:rPr lang="pt-BR" dirty="0">
                <a:solidFill>
                  <a:srgbClr val="002060"/>
                </a:solidFill>
              </a:rPr>
              <a:t> Nome, Sobrenome, Cargo,  Salario</a:t>
            </a:r>
          </a:p>
          <a:p>
            <a:pPr marL="457200" lvl="1" indent="0">
              <a:buNone/>
            </a:pPr>
            <a:r>
              <a:rPr lang="pt-BR" dirty="0" err="1">
                <a:solidFill>
                  <a:srgbClr val="002060"/>
                </a:solidFill>
              </a:rPr>
              <a:t>From</a:t>
            </a:r>
            <a:r>
              <a:rPr lang="pt-BR" dirty="0">
                <a:solidFill>
                  <a:srgbClr val="002060"/>
                </a:solidFill>
              </a:rPr>
              <a:t> </a:t>
            </a:r>
            <a:r>
              <a:rPr lang="pt-BR" dirty="0" err="1">
                <a:solidFill>
                  <a:srgbClr val="002060"/>
                </a:solidFill>
              </a:rPr>
              <a:t>Funcionarios</a:t>
            </a:r>
            <a:endParaRPr lang="pt-BR" dirty="0">
              <a:solidFill>
                <a:srgbClr val="002060"/>
              </a:solidFill>
            </a:endParaRPr>
          </a:p>
          <a:p>
            <a:pPr marL="457200" lvl="1" indent="0">
              <a:buNone/>
            </a:pPr>
            <a:endParaRPr lang="pt-BR" dirty="0">
              <a:solidFill>
                <a:srgbClr val="002060"/>
              </a:solidFill>
            </a:endParaRPr>
          </a:p>
          <a:p>
            <a:pPr marL="0" indent="0" algn="ctr">
              <a:buNone/>
            </a:pPr>
            <a:r>
              <a:rPr lang="pt-BR" sz="2400" dirty="0">
                <a:solidFill>
                  <a:srgbClr val="FF0000"/>
                </a:solidFill>
              </a:rPr>
              <a:t>Altera a visão chamada “</a:t>
            </a:r>
            <a:r>
              <a:rPr lang="pt-BR" sz="2400" dirty="0" err="1">
                <a:solidFill>
                  <a:srgbClr val="FF0000"/>
                </a:solidFill>
              </a:rPr>
              <a:t>Salario_Func</a:t>
            </a:r>
            <a:r>
              <a:rPr lang="pt-BR" sz="2400" dirty="0">
                <a:solidFill>
                  <a:srgbClr val="FF0000"/>
                </a:solidFill>
              </a:rPr>
              <a:t> para mostrar apenas nome, sobrenome, cargo e salário dos funcionários.</a:t>
            </a:r>
          </a:p>
          <a:p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3144593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Drop</a:t>
            </a:r>
            <a:r>
              <a:rPr lang="pt-BR" dirty="0"/>
              <a:t> </a:t>
            </a:r>
            <a:r>
              <a:rPr lang="pt-BR" dirty="0" err="1"/>
              <a:t>View</a:t>
            </a:r>
            <a:r>
              <a:rPr lang="pt-BR" dirty="0"/>
              <a:t> – </a:t>
            </a:r>
            <a:r>
              <a:rPr lang="pt-BR" dirty="0" err="1"/>
              <a:t>Romovendo</a:t>
            </a:r>
            <a:r>
              <a:rPr lang="pt-BR" dirty="0"/>
              <a:t> uma </a:t>
            </a:r>
            <a:r>
              <a:rPr lang="pt-BR" dirty="0" err="1"/>
              <a:t>view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pt-BR" sz="2000" dirty="0"/>
              <a:t>Sintaxe:</a:t>
            </a:r>
          </a:p>
          <a:p>
            <a:pPr marL="0" indent="0">
              <a:buNone/>
            </a:pPr>
            <a:r>
              <a:rPr lang="pt-BR" sz="2000" dirty="0" err="1">
                <a:solidFill>
                  <a:srgbClr val="FF0000"/>
                </a:solidFill>
              </a:rPr>
              <a:t>Drop</a:t>
            </a:r>
            <a:r>
              <a:rPr lang="pt-BR" sz="2000" dirty="0">
                <a:solidFill>
                  <a:srgbClr val="FF0000"/>
                </a:solidFill>
              </a:rPr>
              <a:t> </a:t>
            </a:r>
            <a:r>
              <a:rPr lang="pt-BR" sz="2000" dirty="0" err="1">
                <a:solidFill>
                  <a:srgbClr val="FF0000"/>
                </a:solidFill>
              </a:rPr>
              <a:t>View</a:t>
            </a:r>
            <a:r>
              <a:rPr lang="pt-BR" sz="2000" dirty="0">
                <a:solidFill>
                  <a:srgbClr val="FF0000"/>
                </a:solidFill>
              </a:rPr>
              <a:t> </a:t>
            </a:r>
            <a:r>
              <a:rPr lang="pt-BR" sz="2000" dirty="0"/>
              <a:t>&lt;</a:t>
            </a:r>
            <a:r>
              <a:rPr lang="pt-BR" sz="2000" dirty="0" err="1"/>
              <a:t>nome_view</a:t>
            </a:r>
            <a:r>
              <a:rPr lang="pt-BR" sz="2000" dirty="0"/>
              <a:t>&gt;</a:t>
            </a:r>
          </a:p>
          <a:p>
            <a:pPr marL="457200" lvl="1" indent="0">
              <a:buNone/>
            </a:pPr>
            <a:r>
              <a:rPr lang="pt-BR" sz="2400" dirty="0"/>
              <a:t>Em que:</a:t>
            </a:r>
          </a:p>
          <a:p>
            <a:pPr marL="457200" lvl="1" indent="0">
              <a:buNone/>
            </a:pPr>
            <a:r>
              <a:rPr lang="pt-BR" sz="2400" dirty="0" err="1">
                <a:solidFill>
                  <a:srgbClr val="002060"/>
                </a:solidFill>
              </a:rPr>
              <a:t>Nome_view</a:t>
            </a:r>
            <a:r>
              <a:rPr lang="pt-BR" sz="2400" dirty="0">
                <a:solidFill>
                  <a:srgbClr val="002060"/>
                </a:solidFill>
              </a:rPr>
              <a:t>: </a:t>
            </a:r>
            <a:r>
              <a:rPr lang="pt-BR" sz="2400" dirty="0"/>
              <a:t>nome da </a:t>
            </a:r>
            <a:r>
              <a:rPr lang="pt-BR" sz="2400" dirty="0" err="1"/>
              <a:t>view</a:t>
            </a:r>
            <a:endParaRPr lang="pt-BR" sz="2400" dirty="0"/>
          </a:p>
          <a:p>
            <a:pPr marL="0" indent="0">
              <a:buNone/>
            </a:pPr>
            <a:endParaRPr lang="pt-BR" sz="2000" dirty="0"/>
          </a:p>
          <a:p>
            <a:pPr marL="0" indent="0">
              <a:buNone/>
            </a:pPr>
            <a:r>
              <a:rPr lang="pt-BR" sz="2000" dirty="0"/>
              <a:t>Exemplo:</a:t>
            </a:r>
          </a:p>
          <a:p>
            <a:pPr marL="457200" lvl="1" indent="0">
              <a:buNone/>
            </a:pPr>
            <a:r>
              <a:rPr lang="pt-BR" sz="1800" dirty="0" err="1">
                <a:solidFill>
                  <a:srgbClr val="002060"/>
                </a:solidFill>
              </a:rPr>
              <a:t>drop</a:t>
            </a:r>
            <a:r>
              <a:rPr lang="pt-BR" sz="1800" dirty="0">
                <a:solidFill>
                  <a:srgbClr val="002060"/>
                </a:solidFill>
              </a:rPr>
              <a:t> </a:t>
            </a:r>
            <a:r>
              <a:rPr lang="pt-BR" sz="1800" dirty="0" err="1">
                <a:solidFill>
                  <a:srgbClr val="002060"/>
                </a:solidFill>
              </a:rPr>
              <a:t>View</a:t>
            </a:r>
            <a:r>
              <a:rPr lang="pt-BR" sz="1800" dirty="0">
                <a:solidFill>
                  <a:srgbClr val="002060"/>
                </a:solidFill>
              </a:rPr>
              <a:t> </a:t>
            </a:r>
            <a:r>
              <a:rPr lang="pt-BR" sz="1800" dirty="0" err="1">
                <a:solidFill>
                  <a:srgbClr val="002060"/>
                </a:solidFill>
              </a:rPr>
              <a:t>vwSalario_Func</a:t>
            </a:r>
            <a:r>
              <a:rPr lang="pt-BR" sz="1800" dirty="0">
                <a:solidFill>
                  <a:srgbClr val="002060"/>
                </a:solidFill>
              </a:rPr>
              <a:t> </a:t>
            </a:r>
          </a:p>
          <a:p>
            <a:pPr marL="457200" lvl="1" indent="0">
              <a:buNone/>
            </a:pPr>
            <a:endParaRPr lang="pt-BR" sz="1800" dirty="0">
              <a:solidFill>
                <a:srgbClr val="002060"/>
              </a:solidFill>
            </a:endParaRPr>
          </a:p>
          <a:p>
            <a:pPr marL="0" indent="0" algn="ctr">
              <a:buNone/>
            </a:pPr>
            <a:r>
              <a:rPr lang="pt-BR" sz="2800" dirty="0">
                <a:solidFill>
                  <a:srgbClr val="FF0000"/>
                </a:solidFill>
              </a:rPr>
              <a:t>Remove a  visão chamada “</a:t>
            </a:r>
            <a:r>
              <a:rPr lang="pt-BR" sz="2800" dirty="0" err="1">
                <a:solidFill>
                  <a:srgbClr val="FF0000"/>
                </a:solidFill>
              </a:rPr>
              <a:t>Salario_Func</a:t>
            </a:r>
            <a:r>
              <a:rPr lang="pt-BR" sz="2800" dirty="0">
                <a:solidFill>
                  <a:srgbClr val="FF0000"/>
                </a:solidFill>
              </a:rPr>
              <a:t>”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728777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VIEW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err="1"/>
              <a:t>create</a:t>
            </a:r>
            <a:r>
              <a:rPr lang="pt-BR" dirty="0"/>
              <a:t> </a:t>
            </a:r>
            <a:r>
              <a:rPr lang="pt-BR" dirty="0" err="1"/>
              <a:t>view</a:t>
            </a:r>
            <a:r>
              <a:rPr lang="pt-BR" dirty="0"/>
              <a:t> </a:t>
            </a:r>
            <a:r>
              <a:rPr lang="pt-BR" dirty="0" err="1"/>
              <a:t>vwListaCursoAluno</a:t>
            </a:r>
            <a:r>
              <a:rPr lang="pt-BR" dirty="0"/>
              <a:t> as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err="1"/>
              <a:t>select</a:t>
            </a:r>
            <a:r>
              <a:rPr lang="pt-BR" dirty="0"/>
              <a:t> </a:t>
            </a:r>
            <a:r>
              <a:rPr lang="pt-BR" dirty="0" err="1"/>
              <a:t>nomeAluno</a:t>
            </a:r>
            <a:r>
              <a:rPr lang="pt-BR" dirty="0"/>
              <a:t> 'Aluno', </a:t>
            </a:r>
            <a:r>
              <a:rPr lang="pt-BR" dirty="0" err="1"/>
              <a:t>nomeCurso</a:t>
            </a:r>
            <a:r>
              <a:rPr lang="pt-BR" dirty="0"/>
              <a:t> 'Curso' </a:t>
            </a:r>
            <a:r>
              <a:rPr lang="pt-BR" dirty="0" err="1"/>
              <a:t>from</a:t>
            </a:r>
            <a:r>
              <a:rPr lang="pt-BR" dirty="0"/>
              <a:t> </a:t>
            </a:r>
            <a:r>
              <a:rPr lang="pt-BR" dirty="0" err="1"/>
              <a:t>tbAluno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		</a:t>
            </a:r>
            <a:r>
              <a:rPr lang="pt-BR" dirty="0" err="1"/>
              <a:t>inner</a:t>
            </a:r>
            <a:r>
              <a:rPr lang="pt-BR" dirty="0"/>
              <a:t> </a:t>
            </a:r>
            <a:r>
              <a:rPr lang="pt-BR" dirty="0" err="1"/>
              <a:t>join</a:t>
            </a:r>
            <a:r>
              <a:rPr lang="pt-BR" dirty="0"/>
              <a:t> </a:t>
            </a:r>
            <a:r>
              <a:rPr lang="pt-BR" dirty="0" err="1"/>
              <a:t>tbMatricula</a:t>
            </a:r>
            <a:r>
              <a:rPr lang="pt-BR" dirty="0"/>
              <a:t> </a:t>
            </a:r>
            <a:r>
              <a:rPr lang="pt-BR" dirty="0" err="1"/>
              <a:t>on</a:t>
            </a:r>
            <a:r>
              <a:rPr lang="pt-BR" dirty="0"/>
              <a:t> </a:t>
            </a:r>
            <a:r>
              <a:rPr lang="pt-BR" dirty="0" err="1"/>
              <a:t>tbAluno.codAluno</a:t>
            </a:r>
            <a:r>
              <a:rPr lang="pt-BR" dirty="0"/>
              <a:t> = </a:t>
            </a:r>
            <a:r>
              <a:rPr lang="pt-BR" dirty="0" err="1"/>
              <a:t>tbMatricula.codAluno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			</a:t>
            </a:r>
            <a:r>
              <a:rPr lang="pt-BR" dirty="0" err="1"/>
              <a:t>inner</a:t>
            </a:r>
            <a:r>
              <a:rPr lang="pt-BR" dirty="0"/>
              <a:t> </a:t>
            </a:r>
            <a:r>
              <a:rPr lang="pt-BR" dirty="0" err="1"/>
              <a:t>join</a:t>
            </a:r>
            <a:r>
              <a:rPr lang="pt-BR" dirty="0"/>
              <a:t> </a:t>
            </a:r>
            <a:r>
              <a:rPr lang="pt-BR" dirty="0" err="1"/>
              <a:t>tbTurma</a:t>
            </a:r>
            <a:r>
              <a:rPr lang="pt-BR" dirty="0"/>
              <a:t> </a:t>
            </a:r>
            <a:r>
              <a:rPr lang="pt-BR" dirty="0" err="1"/>
              <a:t>on</a:t>
            </a:r>
            <a:r>
              <a:rPr lang="pt-BR" dirty="0"/>
              <a:t> </a:t>
            </a:r>
            <a:r>
              <a:rPr lang="pt-BR" dirty="0" err="1"/>
              <a:t>tbMatricula.codTurma</a:t>
            </a:r>
            <a:r>
              <a:rPr lang="pt-BR" dirty="0"/>
              <a:t> = </a:t>
            </a:r>
            <a:r>
              <a:rPr lang="pt-BR" dirty="0" err="1"/>
              <a:t>tbTurma.codTurma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		</a:t>
            </a:r>
            <a:r>
              <a:rPr lang="pt-BR"/>
              <a:t>	   inner</a:t>
            </a:r>
            <a:r>
              <a:rPr lang="pt-BR" dirty="0"/>
              <a:t> </a:t>
            </a:r>
            <a:r>
              <a:rPr lang="pt-BR" dirty="0" err="1"/>
              <a:t>join</a:t>
            </a:r>
            <a:r>
              <a:rPr lang="pt-BR" dirty="0"/>
              <a:t> </a:t>
            </a:r>
            <a:r>
              <a:rPr lang="pt-BR" dirty="0" err="1"/>
              <a:t>tbCurso</a:t>
            </a:r>
            <a:r>
              <a:rPr lang="pt-BR" dirty="0"/>
              <a:t> </a:t>
            </a:r>
            <a:r>
              <a:rPr lang="pt-BR" dirty="0" err="1"/>
              <a:t>on</a:t>
            </a:r>
            <a:r>
              <a:rPr lang="pt-BR" dirty="0"/>
              <a:t> </a:t>
            </a:r>
            <a:r>
              <a:rPr lang="pt-BR" dirty="0" err="1"/>
              <a:t>tbTurma.codCurso</a:t>
            </a:r>
            <a:r>
              <a:rPr lang="pt-BR" dirty="0"/>
              <a:t> = </a:t>
            </a:r>
            <a:r>
              <a:rPr lang="pt-BR" dirty="0" err="1"/>
              <a:t>tbCurso.codCurso</a:t>
            </a: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err="1"/>
              <a:t>select</a:t>
            </a:r>
            <a:r>
              <a:rPr lang="pt-BR" dirty="0"/>
              <a:t> * </a:t>
            </a:r>
            <a:r>
              <a:rPr lang="pt-BR" dirty="0" err="1"/>
              <a:t>from</a:t>
            </a:r>
            <a:r>
              <a:rPr lang="pt-BR" dirty="0"/>
              <a:t> </a:t>
            </a:r>
            <a:r>
              <a:rPr lang="pt-BR" dirty="0" err="1"/>
              <a:t>vwListaCursoAluno</a:t>
            </a:r>
            <a:endParaRPr lang="pt-BR" dirty="0"/>
          </a:p>
          <a:p>
            <a:pPr marL="0" indent="0">
              <a:buNone/>
            </a:pPr>
            <a:r>
              <a:rPr lang="pt-BR" dirty="0" err="1"/>
              <a:t>order</a:t>
            </a:r>
            <a:r>
              <a:rPr lang="pt-BR" dirty="0"/>
              <a:t> </a:t>
            </a:r>
            <a:r>
              <a:rPr lang="pt-BR" dirty="0" err="1"/>
              <a:t>by</a:t>
            </a:r>
            <a:r>
              <a:rPr lang="pt-BR" dirty="0"/>
              <a:t> Aluno	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898498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>
                <a:solidFill>
                  <a:srgbClr val="FF0000"/>
                </a:solidFill>
              </a:rPr>
              <a:t>Utilize o banco de dados </a:t>
            </a:r>
            <a:r>
              <a:rPr lang="pt-BR" dirty="0" err="1">
                <a:solidFill>
                  <a:srgbClr val="FF0000"/>
                </a:solidFill>
              </a:rPr>
              <a:t>bdEscolaIdiomas</a:t>
            </a:r>
            <a:endParaRPr lang="pt-BR" dirty="0">
              <a:solidFill>
                <a:srgbClr val="FF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Crie uma visão “</a:t>
            </a:r>
            <a:r>
              <a:rPr lang="pt-BR" dirty="0" err="1"/>
              <a:t>Preço_Baixo</a:t>
            </a:r>
            <a:r>
              <a:rPr lang="pt-BR" dirty="0"/>
              <a:t>” que exiba o código, nome do curso, carga horária e o valor do curso de todos os cursos que tenha preço inferior ao preço médio.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Usando a visão “</a:t>
            </a:r>
            <a:r>
              <a:rPr lang="pt-BR" dirty="0" err="1"/>
              <a:t>Preço_Baixo</a:t>
            </a:r>
            <a:r>
              <a:rPr lang="pt-BR" dirty="0"/>
              <a:t>”, mostre todos os cursos ordenados por carga horária.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Crie uma visão “</a:t>
            </a:r>
            <a:r>
              <a:rPr lang="pt-BR" dirty="0" err="1"/>
              <a:t>Alunos_Turma</a:t>
            </a:r>
            <a:r>
              <a:rPr lang="pt-BR" dirty="0"/>
              <a:t>” que exiba o curso e a quantidade de alunos por turma.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Usando a visão “</a:t>
            </a:r>
            <a:r>
              <a:rPr lang="pt-BR" dirty="0" err="1"/>
              <a:t>Alunos_Turma</a:t>
            </a:r>
            <a:r>
              <a:rPr lang="pt-BR" dirty="0"/>
              <a:t>” exiba a turma com maior número de alunos.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Crie uma visão “</a:t>
            </a:r>
            <a:r>
              <a:rPr lang="pt-BR" dirty="0" err="1"/>
              <a:t>Turma_Curso</a:t>
            </a:r>
            <a:r>
              <a:rPr lang="pt-BR" dirty="0"/>
              <a:t> que exiba o curso e a quantidade de turmas.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Usando a visão “</a:t>
            </a:r>
            <a:r>
              <a:rPr lang="pt-BR" dirty="0" err="1"/>
              <a:t>Turma_Curso</a:t>
            </a:r>
            <a:r>
              <a:rPr lang="pt-BR" dirty="0"/>
              <a:t> exiba o curso com menor número de turmas.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8714860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2162B7FE5AF86F4DA442975DFF340EAA" ma:contentTypeVersion="2" ma:contentTypeDescription="Crie um novo documento." ma:contentTypeScope="" ma:versionID="f765cd3dfb3f411267ea51799619e60e">
  <xsd:schema xmlns:xsd="http://www.w3.org/2001/XMLSchema" xmlns:xs="http://www.w3.org/2001/XMLSchema" xmlns:p="http://schemas.microsoft.com/office/2006/metadata/properties" xmlns:ns2="ba397e97-05c8-4ed6-b6b3-77065e6aa46a" targetNamespace="http://schemas.microsoft.com/office/2006/metadata/properties" ma:root="true" ma:fieldsID="8c002a2ea00e46473171fdd26fe95333" ns2:_="">
    <xsd:import namespace="ba397e97-05c8-4ed6-b6b3-77065e6aa46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397e97-05c8-4ed6-b6b3-77065e6aa46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2AE40BB-9777-4AE6-9DAC-F84D8B946D07}"/>
</file>

<file path=customXml/itemProps2.xml><?xml version="1.0" encoding="utf-8"?>
<ds:datastoreItem xmlns:ds="http://schemas.openxmlformats.org/officeDocument/2006/customXml" ds:itemID="{E6CF1696-0C2C-420F-AB81-C71A298747B7}"/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177</TotalTime>
  <Words>500</Words>
  <Application>Microsoft Office PowerPoint</Application>
  <PresentationFormat>Widescreen</PresentationFormat>
  <Paragraphs>63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Facetado</vt:lpstr>
      <vt:lpstr>View (Visão)</vt:lpstr>
      <vt:lpstr>View</vt:lpstr>
      <vt:lpstr>Create View – Cria uma view (tabela virtual)</vt:lpstr>
      <vt:lpstr>Utilizando a View</vt:lpstr>
      <vt:lpstr>Alter View – Alterando uma view</vt:lpstr>
      <vt:lpstr>Drop View – Romovendo uma view</vt:lpstr>
      <vt:lpstr>Exemplo VIEW</vt:lpstr>
      <vt:lpstr>Exercícios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View (Visão)</dc:title>
  <dc:creator>Marlene da Silva Maximiano de Oliveira</dc:creator>
  <cp:lastModifiedBy>meninaline@uol.com.br</cp:lastModifiedBy>
  <cp:revision>14</cp:revision>
  <dcterms:created xsi:type="dcterms:W3CDTF">2016-04-13T12:25:23Z</dcterms:created>
  <dcterms:modified xsi:type="dcterms:W3CDTF">2020-06-23T09:41:34Z</dcterms:modified>
</cp:coreProperties>
</file>