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7"/>
    <p:restoredTop sz="93692"/>
  </p:normalViewPr>
  <p:slideViewPr>
    <p:cSldViewPr snapToGrid="0" snapToObjects="1">
      <p:cViewPr varScale="1">
        <p:scale>
          <a:sx n="71" d="100"/>
          <a:sy n="71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96E20-42BC-6B48-B43C-35F9656C30A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5678-86E7-214B-935D-48CC7E1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8CF17-D20B-4B44-A996-A56C661E30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6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8CF17-D20B-4B44-A996-A56C661E300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9467-DFA0-C349-866B-8F434B95FC1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2AF9-45D9-3345-8ABB-15F9D2265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533" y="-171400"/>
            <a:ext cx="9372533" cy="702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52736"/>
            <a:ext cx="748883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CS-130: Legal Issues in Computing</a:t>
            </a:r>
          </a:p>
          <a:p>
            <a:r>
              <a:rPr lang="en-GB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Understanding Civil Law and the UK GDPR</a:t>
            </a:r>
          </a:p>
          <a:p>
            <a:endParaRPr lang="en-GB" sz="1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 Case Study to think about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82286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2003 – A customer ordering lingerie online notices that “customer id” appears in her URL and random ID’s give corresponding users names and shopping history</a:t>
            </a: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company’s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response when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contacted:</a:t>
            </a:r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 Well</a:t>
            </a:r>
            <a:r>
              <a:rPr lang="en-GB" sz="20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, there's no credit card numbers being displayed, so what's the big deal</a:t>
            </a:r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?”</a:t>
            </a: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Customer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tells reporter “</a:t>
            </a:r>
            <a:r>
              <a:rPr lang="en-GB" sz="20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'I don't think Tammy so-and-so from Ridgefield, Connecticut, would want me to know that she ordered this or </a:t>
            </a:r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that”</a:t>
            </a: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company's privacy policy assures discretion…</a:t>
            </a:r>
          </a:p>
          <a:p>
            <a:pPr marL="342900" indent="-342900">
              <a:buFontTx/>
              <a:buChar char="-"/>
            </a:pPr>
            <a:endParaRPr lang="en-GB" sz="2000" i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Were data protection laws violated?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 the US – ?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??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??</a:t>
            </a:r>
          </a:p>
          <a:p>
            <a:endParaRPr lang="en-GB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 the EU and UK – ? 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??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??</a:t>
            </a:r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Were data protection laws violated?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 the US – Sort of….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 philosophy is market driven 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Each data holder must publish a policy, and can be sued if this is violated but this is a contract violation and nuanced</a:t>
            </a:r>
          </a:p>
          <a:p>
            <a:endParaRPr lang="en-GB" sz="16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 the EU and UK – Yes 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If customers are identifiable from visible details, though it’s not clear otherwise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EUDPD gives strict guidance, ratified in law by member states</a:t>
            </a:r>
            <a:r>
              <a:rPr lang="en-GB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like The GDPR</a:t>
            </a:r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49" y="0"/>
            <a:ext cx="9201150" cy="820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4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109700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General Data Protection Regulation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326"/>
            <a:ext cx="82809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GDPR describes three types of data:</a:t>
            </a:r>
          </a:p>
          <a:p>
            <a:pPr marL="342900" indent="-342900">
              <a:buFontTx/>
              <a:buChar char="-"/>
            </a:pPr>
            <a:r>
              <a:rPr lang="en-GB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Personal data </a:t>
            </a:r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name, address, NI number, passport number, any personally identifiable information must be protected</a:t>
            </a:r>
          </a:p>
          <a:p>
            <a:pPr marL="342900" indent="-342900">
              <a:buFontTx/>
              <a:buChar char="-"/>
            </a:pPr>
            <a:r>
              <a:rPr lang="en-GB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Sensitive data </a:t>
            </a:r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racial origins, sexual orientation, religion, politics, sex life, criminal activity, health problems that require additional protection, things you might be discriminated against because of</a:t>
            </a:r>
          </a:p>
          <a:p>
            <a:pPr marL="342900" indent="-342900">
              <a:buFontTx/>
              <a:buChar char="-"/>
            </a:pPr>
            <a:r>
              <a:rPr lang="en-GB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Credit information </a:t>
            </a:r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in a league of it’s own!</a:t>
            </a:r>
          </a:p>
          <a:p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ALL data in “accessible format” is covered, not just data on a </a:t>
            </a:r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computer</a:t>
            </a:r>
            <a:endParaRPr lang="en-GB" sz="2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9144000" cy="63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59" y="620688"/>
            <a:ext cx="802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UK General Data Protection Regulation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5689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Outlines 5 principles to follow when gathering personal data and covers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any data about a living and identifiable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individual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To hold or process data an individual must notify the Information Commissioners Office (ICO) of the companies status as a </a:t>
            </a:r>
            <a:r>
              <a:rPr lang="en-GB" sz="2000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 Controller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While not expected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to oversee each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worker in them, a Data Controller must ensure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sensible secure principles are applied, and that suitable training is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given</a:t>
            </a:r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Failure to comply with the Data Protection Act can result in civil claims for damages or even criminal prosecution by the ICO and CPS</a:t>
            </a:r>
          </a:p>
        </p:txBody>
      </p:sp>
    </p:spTree>
    <p:extLst>
      <p:ext uri="{BB962C8B-B14F-4D97-AF65-F5344CB8AC3E}">
        <p14:creationId xmlns:p14="http://schemas.microsoft.com/office/powerpoint/2010/main" val="20475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GDPR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92560"/>
            <a:ext cx="856895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 Controller </a:t>
            </a:r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determines the purposes for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which, duration of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and the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manner in which personal data is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Ultimately holds the responsibility for the data and meeting the DPA</a:t>
            </a:r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 Processor-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often a  sub contracted company that handles data without making key decisions about the data </a:t>
            </a:r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Might control how data is stored</a:t>
            </a: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How data is transferred</a:t>
            </a: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Specifics of the security of the data 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However, just because one company contracts another it doesn’t automatically make them a processor</a:t>
            </a:r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1268760"/>
            <a:ext cx="856895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2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makes someone an “Identifiable Individual”?</a:t>
            </a:r>
            <a:endParaRPr lang="en-GB" sz="54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6296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32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Mis</a:t>
            </a:r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-)</a:t>
            </a:r>
            <a:r>
              <a:rPr lang="en-GB" sz="3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 to protect foolish behaviour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2003 – a utility company cut power to elderly couple</a:t>
            </a:r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One of the couple died, cold contributed to death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Local Social Services criticised the company for not informing them</a:t>
            </a:r>
          </a:p>
          <a:p>
            <a:pPr marL="342900" indent="-342900"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Utility company used DPA as defence</a:t>
            </a:r>
          </a:p>
          <a:p>
            <a:pPr marL="342900" indent="-342900">
              <a:buFontTx/>
              <a:buChar char="-"/>
            </a:pPr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ICO publicly dismissed this defence saying that the DPA does not override protection of life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7739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255" y="1203372"/>
            <a:ext cx="83912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are the differences between civil and criminal law?</a:t>
            </a:r>
          </a:p>
          <a:p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Why do we need Data Protection</a:t>
            </a:r>
          </a:p>
          <a:p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the core idea of the UKGDPR?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9896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7739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255" y="1203372"/>
            <a:ext cx="83912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are the differences between civil and criminal law</a:t>
            </a: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Why do we need Data Protection</a:t>
            </a: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the core idea of the UKGDPR?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7739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255" y="1203372"/>
            <a:ext cx="83912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are the differences between civil and criminal law</a:t>
            </a: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Civil law is about liability and balance of probability, criminal law is 	about guilt and being beyond a reasonable doubt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Why do we need Data Protection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Companies behaviour without it can be unethical and threaten our 	privacy or worse!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the core idea of the UKGDPR?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 set or rights and principles to protect us from intrusive, dangerous 	or unfair use of our personal data by making it illegal</a:t>
            </a:r>
            <a:endParaRPr lang="en-GB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English Law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255" y="1203372"/>
            <a:ext cx="87974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English Law is a huge, old, unique system of law with key elements being: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Judicial precedent – judges are bound to follow decisions of superior courts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Civil and Criminal Classification – crimes against society and disputes between parties are separate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English Law has multiple sources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Statutes: Made by Parliament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Common law: Precedent as established by judges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EU Law: Made by the EU</a:t>
            </a:r>
          </a:p>
          <a:p>
            <a:endParaRPr lang="en-GB" sz="1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English law isn’t just English? USA, Canada, Australia and NZ all have similar underpinnings 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Core Concepts in English Law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59" y="1265332"/>
            <a:ext cx="80310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Rule of Law: every person must obey the law no mater who they are and has essential components such as Equality, Fairness, Retrospective, Fairness and Due Process  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Right to Trial By Jury: Anyone accused of a crime has the right to be tried in front of their peers</a:t>
            </a:r>
            <a:r>
              <a:rPr lang="is-IS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…. </a:t>
            </a: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is-IS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ut you don’t always have to be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Civil Law does not always require a jury because you are not being found guilty of a crime but are being found liable for some damages </a:t>
            </a:r>
          </a:p>
          <a:p>
            <a:pPr marL="342900" indent="-342900">
              <a:buFont typeface="Arial"/>
              <a:buChar char="•"/>
            </a:pPr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So why is this?</a:t>
            </a:r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1268760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5400" i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the difference between criminal and civil law?</a:t>
            </a:r>
            <a:endParaRPr lang="en-GB" sz="54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7739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Criminal </a:t>
            </a:r>
            <a:r>
              <a:rPr lang="en-GB" sz="32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Civil Law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89252"/>
            <a:ext cx="395753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Criminal Law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Aim: is to regulate the punishment for crimes against society and the individual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Commencement: the Police and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Crown Prosecution Service </a:t>
            </a: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investigations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Burden of proof: the State to prove beyond reasonable doubt</a:t>
            </a: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Venue: Magistrates or Crown Court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1496" y="1389252"/>
            <a:ext cx="395753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Civil Law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Aim: to regulate relationships between individuals and other individuals and organisations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Commencement: Individuals/organisations suing other </a:t>
            </a:r>
            <a:r>
              <a:rPr lang="en-GB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ndividuals/organisations 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Burden of Proof: The Individual proves on the balance of probability</a:t>
            </a: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Venue: County Court or High Court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7739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Criminal </a:t>
            </a:r>
            <a:r>
              <a:rPr lang="en-GB" sz="32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Civil Law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89252"/>
            <a:ext cx="3957536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Criminal Law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Outcome: Conviction or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acquittal</a:t>
            </a: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Remedy: Sentence to a punishment imposed by the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1496" y="1389252"/>
            <a:ext cx="395753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Civil Law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Outcome: Defendants or is not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liable</a:t>
            </a: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to claimant</a:t>
            </a:r>
          </a:p>
          <a:p>
            <a:pPr>
              <a:spcAft>
                <a:spcPts val="1000"/>
              </a:spcAft>
            </a:pP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Remedy: Damages or other remedy such as </a:t>
            </a: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injunction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364388"/>
            <a:ext cx="8067472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Crown Prosecution Service </a:t>
            </a: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the people who prosecute crimes brought to them by the police</a:t>
            </a:r>
            <a:endParaRPr lang="en-GB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Acquittal </a:t>
            </a: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different to being found innocent, you are not guilty</a:t>
            </a:r>
            <a:endParaRPr lang="en-GB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000"/>
              </a:spcAft>
            </a:pPr>
            <a:r>
              <a:rPr lang="en-GB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Liability </a:t>
            </a:r>
            <a:r>
              <a:rPr lang="en-GB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being found responsible for a harm caused</a:t>
            </a:r>
            <a:endParaRPr lang="en-GB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07 at 18.0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87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Understanding Data Security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8925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By now we know that there are various possible attacks on computer systems and that there are ways to defend against those attacks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Now we look into the legal obligations that come with this issue and problems from the international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ature of modern computing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 key point to understand and accept as you look at this – you WILL handle other peoples data in computer science!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 important reminder – ignorance of the law is not an excuse for breaking the law! 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1052</Words>
  <Application>Microsoft Macintosh PowerPoint</Application>
  <PresentationFormat>On-screen Show (4:3)</PresentationFormat>
  <Paragraphs>139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S.C.</dc:creator>
  <cp:lastModifiedBy>Lindsay S.C.</cp:lastModifiedBy>
  <cp:revision>1</cp:revision>
  <dcterms:created xsi:type="dcterms:W3CDTF">2017-11-09T13:18:41Z</dcterms:created>
  <dcterms:modified xsi:type="dcterms:W3CDTF">2017-11-09T13:20:30Z</dcterms:modified>
</cp:coreProperties>
</file>