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handoutMasterIdLst>
    <p:handoutMasterId r:id="rId21"/>
  </p:handoutMasterIdLst>
  <p:sldIdLst>
    <p:sldId id="257" r:id="rId2"/>
    <p:sldId id="258" r:id="rId3"/>
    <p:sldId id="259" r:id="rId4"/>
    <p:sldId id="260" r:id="rId5"/>
    <p:sldId id="261" r:id="rId6"/>
    <p:sldId id="264" r:id="rId7"/>
    <p:sldId id="265" r:id="rId8"/>
    <p:sldId id="266" r:id="rId9"/>
    <p:sldId id="267" r:id="rId10"/>
    <p:sldId id="274" r:id="rId11"/>
    <p:sldId id="275" r:id="rId12"/>
    <p:sldId id="276" r:id="rId13"/>
    <p:sldId id="278" r:id="rId14"/>
    <p:sldId id="285" r:id="rId15"/>
    <p:sldId id="286" r:id="rId16"/>
    <p:sldId id="287" r:id="rId17"/>
    <p:sldId id="288" r:id="rId18"/>
    <p:sldId id="28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8"/>
    <p:restoredTop sz="93692"/>
  </p:normalViewPr>
  <p:slideViewPr>
    <p:cSldViewPr snapToGrid="0" snapToObjects="1">
      <p:cViewPr varScale="1">
        <p:scale>
          <a:sx n="71" d="100"/>
          <a:sy n="71" d="100"/>
        </p:scale>
        <p:origin x="21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ABCFAE-D6DD-054F-8B22-A11F78887AE6}" type="datetimeFigureOut">
              <a:rPr lang="en-US" smtClean="0"/>
              <a:t>11/22/17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F09B06D-7652-0D48-929D-BC24FD7FB78E}" type="slidenum">
              <a:rPr lang="en-US" smtClean="0"/>
              <a:t>‹#›</a:t>
            </a:fld>
            <a:endParaRPr lang="en-US"/>
          </a:p>
        </p:txBody>
      </p:sp>
    </p:spTree>
    <p:extLst>
      <p:ext uri="{BB962C8B-B14F-4D97-AF65-F5344CB8AC3E}">
        <p14:creationId xmlns:p14="http://schemas.microsoft.com/office/powerpoint/2010/main" val="3264679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F5C13B-7EEF-8A4C-9213-E51947CB6B4F}" type="datetimeFigureOut">
              <a:rPr lang="en-US" smtClean="0"/>
              <a:t>11/22/17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1D9A7-8D30-4C4E-A07E-449D0D4BDC81}" type="slidenum">
              <a:rPr lang="en-US" smtClean="0"/>
              <a:t>‹#›</a:t>
            </a:fld>
            <a:endParaRPr lang="en-US"/>
          </a:p>
        </p:txBody>
      </p:sp>
    </p:spTree>
    <p:extLst>
      <p:ext uri="{BB962C8B-B14F-4D97-AF65-F5344CB8AC3E}">
        <p14:creationId xmlns:p14="http://schemas.microsoft.com/office/powerpoint/2010/main" val="560449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Tran – violating this requires some form of eavesdropping…..</a:t>
            </a:r>
            <a:endParaRPr lang="en-GB" dirty="0"/>
          </a:p>
        </p:txBody>
      </p:sp>
      <p:sp>
        <p:nvSpPr>
          <p:cNvPr id="4" name="Slide Number Placeholder 3"/>
          <p:cNvSpPr>
            <a:spLocks noGrp="1"/>
          </p:cNvSpPr>
          <p:nvPr>
            <p:ph type="sldNum" sz="quarter" idx="10"/>
          </p:nvPr>
        </p:nvSpPr>
        <p:spPr/>
        <p:txBody>
          <a:bodyPr/>
          <a:lstStyle/>
          <a:p>
            <a:fld id="{BCF2A0A7-EFA6-4CA0-B712-379EB0DB6BCC}" type="slidenum">
              <a:rPr lang="en-GB" smtClean="0"/>
              <a:t>2</a:t>
            </a:fld>
            <a:endParaRPr lang="en-GB" dirty="0"/>
          </a:p>
        </p:txBody>
      </p:sp>
    </p:spTree>
    <p:extLst>
      <p:ext uri="{BB962C8B-B14F-4D97-AF65-F5344CB8AC3E}">
        <p14:creationId xmlns:p14="http://schemas.microsoft.com/office/powerpoint/2010/main" val="611369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CF2A0A7-EFA6-4CA0-B712-379EB0DB6BCC}" type="slidenum">
              <a:rPr lang="en-GB" smtClean="0"/>
              <a:t>14</a:t>
            </a:fld>
            <a:endParaRPr lang="en-GB"/>
          </a:p>
        </p:txBody>
      </p:sp>
    </p:spTree>
    <p:extLst>
      <p:ext uri="{BB962C8B-B14F-4D97-AF65-F5344CB8AC3E}">
        <p14:creationId xmlns:p14="http://schemas.microsoft.com/office/powerpoint/2010/main" val="315271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CF2A0A7-EFA6-4CA0-B712-379EB0DB6BCC}" type="slidenum">
              <a:rPr lang="en-GB" smtClean="0"/>
              <a:t>15</a:t>
            </a:fld>
            <a:endParaRPr lang="en-GB"/>
          </a:p>
        </p:txBody>
      </p:sp>
    </p:spTree>
    <p:extLst>
      <p:ext uri="{BB962C8B-B14F-4D97-AF65-F5344CB8AC3E}">
        <p14:creationId xmlns:p14="http://schemas.microsoft.com/office/powerpoint/2010/main" val="1585402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CF2A0A7-EFA6-4CA0-B712-379EB0DB6BCC}" type="slidenum">
              <a:rPr lang="en-GB" smtClean="0"/>
              <a:t>16</a:t>
            </a:fld>
            <a:endParaRPr lang="en-GB"/>
          </a:p>
        </p:txBody>
      </p:sp>
    </p:spTree>
    <p:extLst>
      <p:ext uri="{BB962C8B-B14F-4D97-AF65-F5344CB8AC3E}">
        <p14:creationId xmlns:p14="http://schemas.microsoft.com/office/powerpoint/2010/main" val="1113869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CF2A0A7-EFA6-4CA0-B712-379EB0DB6BCC}" type="slidenum">
              <a:rPr lang="en-GB" smtClean="0"/>
              <a:t>17</a:t>
            </a:fld>
            <a:endParaRPr lang="en-GB" dirty="0"/>
          </a:p>
        </p:txBody>
      </p:sp>
    </p:spTree>
    <p:extLst>
      <p:ext uri="{BB962C8B-B14F-4D97-AF65-F5344CB8AC3E}">
        <p14:creationId xmlns:p14="http://schemas.microsoft.com/office/powerpoint/2010/main" val="686161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Tran – violating this requires some form of eavesdropping…..</a:t>
            </a:r>
            <a:endParaRPr lang="en-GB" dirty="0"/>
          </a:p>
        </p:txBody>
      </p:sp>
      <p:sp>
        <p:nvSpPr>
          <p:cNvPr id="4" name="Slide Number Placeholder 3"/>
          <p:cNvSpPr>
            <a:spLocks noGrp="1"/>
          </p:cNvSpPr>
          <p:nvPr>
            <p:ph type="sldNum" sz="quarter" idx="10"/>
          </p:nvPr>
        </p:nvSpPr>
        <p:spPr/>
        <p:txBody>
          <a:bodyPr/>
          <a:lstStyle/>
          <a:p>
            <a:fld id="{BCF2A0A7-EFA6-4CA0-B712-379EB0DB6BCC}" type="slidenum">
              <a:rPr lang="en-GB" smtClean="0"/>
              <a:t>18</a:t>
            </a:fld>
            <a:endParaRPr lang="en-GB" dirty="0"/>
          </a:p>
        </p:txBody>
      </p:sp>
    </p:spTree>
    <p:extLst>
      <p:ext uri="{BB962C8B-B14F-4D97-AF65-F5344CB8AC3E}">
        <p14:creationId xmlns:p14="http://schemas.microsoft.com/office/powerpoint/2010/main" val="1177414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Tran – violating this requires some form of eavesdropping…..</a:t>
            </a:r>
            <a:endParaRPr lang="en-GB" dirty="0"/>
          </a:p>
        </p:txBody>
      </p:sp>
      <p:sp>
        <p:nvSpPr>
          <p:cNvPr id="4" name="Slide Number Placeholder 3"/>
          <p:cNvSpPr>
            <a:spLocks noGrp="1"/>
          </p:cNvSpPr>
          <p:nvPr>
            <p:ph type="sldNum" sz="quarter" idx="10"/>
          </p:nvPr>
        </p:nvSpPr>
        <p:spPr/>
        <p:txBody>
          <a:bodyPr/>
          <a:lstStyle/>
          <a:p>
            <a:fld id="{BCF2A0A7-EFA6-4CA0-B712-379EB0DB6BCC}" type="slidenum">
              <a:rPr lang="en-GB" smtClean="0"/>
              <a:t>3</a:t>
            </a:fld>
            <a:endParaRPr lang="en-GB" dirty="0"/>
          </a:p>
        </p:txBody>
      </p:sp>
    </p:spTree>
    <p:extLst>
      <p:ext uri="{BB962C8B-B14F-4D97-AF65-F5344CB8AC3E}">
        <p14:creationId xmlns:p14="http://schemas.microsoft.com/office/powerpoint/2010/main" val="1047785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TRAN:</a:t>
            </a:r>
            <a:r>
              <a:rPr lang="en-GB" baseline="0" dirty="0" smtClean="0"/>
              <a:t> so that’s a basic overview, now w.r.t. the UK what privacy laws can you think of</a:t>
            </a:r>
            <a:endParaRPr lang="en-GB" dirty="0"/>
          </a:p>
        </p:txBody>
      </p:sp>
      <p:sp>
        <p:nvSpPr>
          <p:cNvPr id="4" name="Slide Number Placeholder 3"/>
          <p:cNvSpPr>
            <a:spLocks noGrp="1"/>
          </p:cNvSpPr>
          <p:nvPr>
            <p:ph type="sldNum" sz="quarter" idx="10"/>
          </p:nvPr>
        </p:nvSpPr>
        <p:spPr/>
        <p:txBody>
          <a:bodyPr/>
          <a:lstStyle/>
          <a:p>
            <a:fld id="{BCF2A0A7-EFA6-4CA0-B712-379EB0DB6BCC}" type="slidenum">
              <a:rPr lang="en-GB" smtClean="0"/>
              <a:t>4</a:t>
            </a:fld>
            <a:endParaRPr lang="en-GB" dirty="0"/>
          </a:p>
        </p:txBody>
      </p:sp>
    </p:spTree>
    <p:extLst>
      <p:ext uri="{BB962C8B-B14F-4D97-AF65-F5344CB8AC3E}">
        <p14:creationId xmlns:p14="http://schemas.microsoft.com/office/powerpoint/2010/main" val="1347391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GB" sz="1200" i="1" dirty="0" smtClean="0">
                <a:solidFill>
                  <a:schemeClr val="accent1"/>
                </a:solidFill>
                <a:latin typeface="Arial" pitchFamily="34" charset="0"/>
                <a:cs typeface="Arial" pitchFamily="34" charset="0"/>
              </a:rPr>
              <a:t>The UK has some of the most active, intrusive digital surveillance programs in the world (according to Snowden leaks). Why might that be?</a:t>
            </a:r>
            <a:endParaRPr lang="en-GB" sz="1200" i="1" dirty="0">
              <a:solidFill>
                <a:schemeClr val="accent1"/>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BCF2A0A7-EFA6-4CA0-B712-379EB0DB6BCC}" type="slidenum">
              <a:rPr lang="en-GB" smtClean="0"/>
              <a:t>5</a:t>
            </a:fld>
            <a:endParaRPr lang="en-GB" dirty="0"/>
          </a:p>
        </p:txBody>
      </p:sp>
    </p:spTree>
    <p:extLst>
      <p:ext uri="{BB962C8B-B14F-4D97-AF65-F5344CB8AC3E}">
        <p14:creationId xmlns:p14="http://schemas.microsoft.com/office/powerpoint/2010/main" val="757702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TRAN available</a:t>
            </a:r>
            <a:endParaRPr lang="en-GB" dirty="0"/>
          </a:p>
        </p:txBody>
      </p:sp>
      <p:sp>
        <p:nvSpPr>
          <p:cNvPr id="4" name="Slide Number Placeholder 3"/>
          <p:cNvSpPr>
            <a:spLocks noGrp="1"/>
          </p:cNvSpPr>
          <p:nvPr>
            <p:ph type="sldNum" sz="quarter" idx="10"/>
          </p:nvPr>
        </p:nvSpPr>
        <p:spPr/>
        <p:txBody>
          <a:bodyPr/>
          <a:lstStyle/>
          <a:p>
            <a:fld id="{BCF2A0A7-EFA6-4CA0-B712-379EB0DB6BCC}" type="slidenum">
              <a:rPr lang="en-GB" smtClean="0"/>
              <a:t>6</a:t>
            </a:fld>
            <a:endParaRPr lang="en-GB" dirty="0"/>
          </a:p>
        </p:txBody>
      </p:sp>
    </p:spTree>
    <p:extLst>
      <p:ext uri="{BB962C8B-B14F-4D97-AF65-F5344CB8AC3E}">
        <p14:creationId xmlns:p14="http://schemas.microsoft.com/office/powerpoint/2010/main" val="595154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accent1"/>
                </a:solidFill>
                <a:latin typeface="Arial" pitchFamily="34" charset="0"/>
                <a:cs typeface="Arial" pitchFamily="34" charset="0"/>
              </a:rPr>
              <a:t>Referred to as the </a:t>
            </a:r>
            <a:r>
              <a:rPr lang="en-GB" dirty="0" err="1" smtClean="0">
                <a:solidFill>
                  <a:schemeClr val="accent1"/>
                </a:solidFill>
                <a:latin typeface="Arial" pitchFamily="34" charset="0"/>
                <a:cs typeface="Arial" pitchFamily="34" charset="0"/>
              </a:rPr>
              <a:t>Snoopers</a:t>
            </a:r>
            <a:r>
              <a:rPr lang="en-GB" baseline="0" dirty="0" smtClean="0">
                <a:solidFill>
                  <a:schemeClr val="accent1"/>
                </a:solidFill>
                <a:latin typeface="Arial" pitchFamily="34" charset="0"/>
                <a:cs typeface="Arial" pitchFamily="34" charset="0"/>
              </a:rPr>
              <a:t> Charter and we will see why</a:t>
            </a:r>
            <a:endParaRPr lang="en-GB" dirty="0" smtClean="0">
              <a:solidFill>
                <a:schemeClr val="accent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accent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accent1"/>
                </a:solidFill>
                <a:latin typeface="Arial" pitchFamily="34" charset="0"/>
                <a:cs typeface="Arial" pitchFamily="34" charset="0"/>
              </a:rPr>
              <a:t>Recordings of phone conversations allowed for investigation. NOT allowed as evidence in court</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accent1"/>
                </a:solidFill>
                <a:latin typeface="Arial" pitchFamily="34" charset="0"/>
                <a:cs typeface="Arial" pitchFamily="34" charset="0"/>
              </a:rPr>
              <a:t>Packet-switching changes the rules</a:t>
            </a:r>
          </a:p>
          <a:p>
            <a:endParaRPr lang="en-GB" dirty="0"/>
          </a:p>
        </p:txBody>
      </p:sp>
      <p:sp>
        <p:nvSpPr>
          <p:cNvPr id="4" name="Slide Number Placeholder 3"/>
          <p:cNvSpPr>
            <a:spLocks noGrp="1"/>
          </p:cNvSpPr>
          <p:nvPr>
            <p:ph type="sldNum" sz="quarter" idx="10"/>
          </p:nvPr>
        </p:nvSpPr>
        <p:spPr/>
        <p:txBody>
          <a:bodyPr/>
          <a:lstStyle/>
          <a:p>
            <a:fld id="{BCF2A0A7-EFA6-4CA0-B712-379EB0DB6BCC}" type="slidenum">
              <a:rPr lang="en-GB" smtClean="0"/>
              <a:t>8</a:t>
            </a:fld>
            <a:endParaRPr lang="en-GB"/>
          </a:p>
        </p:txBody>
      </p:sp>
    </p:spTree>
    <p:extLst>
      <p:ext uri="{BB962C8B-B14F-4D97-AF65-F5344CB8AC3E}">
        <p14:creationId xmlns:p14="http://schemas.microsoft.com/office/powerpoint/2010/main" val="1828856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accent1"/>
                </a:solidFill>
                <a:latin typeface="Arial" pitchFamily="34" charset="0"/>
                <a:cs typeface="Arial" pitchFamily="34" charset="0"/>
              </a:rPr>
              <a:t>Referred to as the </a:t>
            </a:r>
            <a:r>
              <a:rPr lang="en-GB" dirty="0" err="1" smtClean="0">
                <a:solidFill>
                  <a:schemeClr val="accent1"/>
                </a:solidFill>
                <a:latin typeface="Arial" pitchFamily="34" charset="0"/>
                <a:cs typeface="Arial" pitchFamily="34" charset="0"/>
              </a:rPr>
              <a:t>Snoopers</a:t>
            </a:r>
            <a:r>
              <a:rPr lang="en-GB" baseline="0" dirty="0" smtClean="0">
                <a:solidFill>
                  <a:schemeClr val="accent1"/>
                </a:solidFill>
                <a:latin typeface="Arial" pitchFamily="34" charset="0"/>
                <a:cs typeface="Arial" pitchFamily="34" charset="0"/>
              </a:rPr>
              <a:t> Charter and we will see why</a:t>
            </a:r>
            <a:endParaRPr lang="en-GB" dirty="0" smtClean="0">
              <a:solidFill>
                <a:schemeClr val="accent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accent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accent1"/>
                </a:solidFill>
                <a:latin typeface="Arial" pitchFamily="34" charset="0"/>
                <a:cs typeface="Arial" pitchFamily="34" charset="0"/>
              </a:rPr>
              <a:t>Recordings of phone conversations allowed for investigation. NOT allowed as evidence in court</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accent1"/>
                </a:solidFill>
                <a:latin typeface="Arial" pitchFamily="34" charset="0"/>
                <a:cs typeface="Arial" pitchFamily="34" charset="0"/>
              </a:rPr>
              <a:t>Packet-switching changes the rules</a:t>
            </a:r>
          </a:p>
          <a:p>
            <a:endParaRPr lang="en-GB" dirty="0"/>
          </a:p>
        </p:txBody>
      </p:sp>
      <p:sp>
        <p:nvSpPr>
          <p:cNvPr id="4" name="Slide Number Placeholder 3"/>
          <p:cNvSpPr>
            <a:spLocks noGrp="1"/>
          </p:cNvSpPr>
          <p:nvPr>
            <p:ph type="sldNum" sz="quarter" idx="10"/>
          </p:nvPr>
        </p:nvSpPr>
        <p:spPr/>
        <p:txBody>
          <a:bodyPr/>
          <a:lstStyle/>
          <a:p>
            <a:fld id="{BCF2A0A7-EFA6-4CA0-B712-379EB0DB6BCC}" type="slidenum">
              <a:rPr lang="en-GB" smtClean="0"/>
              <a:t>9</a:t>
            </a:fld>
            <a:endParaRPr lang="en-GB"/>
          </a:p>
        </p:txBody>
      </p:sp>
    </p:spTree>
    <p:extLst>
      <p:ext uri="{BB962C8B-B14F-4D97-AF65-F5344CB8AC3E}">
        <p14:creationId xmlns:p14="http://schemas.microsoft.com/office/powerpoint/2010/main" val="700925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TRAN: some of the RIPA </a:t>
            </a:r>
            <a:r>
              <a:rPr lang="en-GB" dirty="0" err="1" smtClean="0"/>
              <a:t>pwoers</a:t>
            </a:r>
            <a:r>
              <a:rPr lang="en-GB" dirty="0" smtClean="0"/>
              <a:t> are obvious, others are not however</a:t>
            </a:r>
            <a:endParaRPr lang="en-GB" dirty="0"/>
          </a:p>
        </p:txBody>
      </p:sp>
      <p:sp>
        <p:nvSpPr>
          <p:cNvPr id="4" name="Slide Number Placeholder 3"/>
          <p:cNvSpPr>
            <a:spLocks noGrp="1"/>
          </p:cNvSpPr>
          <p:nvPr>
            <p:ph type="sldNum" sz="quarter" idx="10"/>
          </p:nvPr>
        </p:nvSpPr>
        <p:spPr/>
        <p:txBody>
          <a:bodyPr/>
          <a:lstStyle/>
          <a:p>
            <a:fld id="{BCF2A0A7-EFA6-4CA0-B712-379EB0DB6BCC}" type="slidenum">
              <a:rPr lang="en-GB" smtClean="0"/>
              <a:t>10</a:t>
            </a:fld>
            <a:endParaRPr lang="en-GB" dirty="0"/>
          </a:p>
        </p:txBody>
      </p:sp>
    </p:spTree>
    <p:extLst>
      <p:ext uri="{BB962C8B-B14F-4D97-AF65-F5344CB8AC3E}">
        <p14:creationId xmlns:p14="http://schemas.microsoft.com/office/powerpoint/2010/main" val="1437400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accent1"/>
                </a:solidFill>
                <a:latin typeface="Arial" pitchFamily="34" charset="0"/>
                <a:cs typeface="Arial" pitchFamily="34" charset="0"/>
              </a:rPr>
              <a:t>Recordings of phone conversations allowed for investigation. NOT allowed as evidence in court</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accent1"/>
                </a:solidFill>
                <a:latin typeface="Arial" pitchFamily="34" charset="0"/>
                <a:cs typeface="Arial" pitchFamily="34" charset="0"/>
              </a:rPr>
              <a:t>Packet-switching changes the rules</a:t>
            </a:r>
          </a:p>
          <a:p>
            <a:endParaRPr lang="en-GB" dirty="0"/>
          </a:p>
        </p:txBody>
      </p:sp>
      <p:sp>
        <p:nvSpPr>
          <p:cNvPr id="4" name="Slide Number Placeholder 3"/>
          <p:cNvSpPr>
            <a:spLocks noGrp="1"/>
          </p:cNvSpPr>
          <p:nvPr>
            <p:ph type="sldNum" sz="quarter" idx="10"/>
          </p:nvPr>
        </p:nvSpPr>
        <p:spPr/>
        <p:txBody>
          <a:bodyPr/>
          <a:lstStyle/>
          <a:p>
            <a:fld id="{BCF2A0A7-EFA6-4CA0-B712-379EB0DB6BCC}" type="slidenum">
              <a:rPr lang="en-GB" smtClean="0"/>
              <a:t>11</a:t>
            </a:fld>
            <a:endParaRPr lang="en-GB"/>
          </a:p>
        </p:txBody>
      </p:sp>
    </p:spTree>
    <p:extLst>
      <p:ext uri="{BB962C8B-B14F-4D97-AF65-F5344CB8AC3E}">
        <p14:creationId xmlns:p14="http://schemas.microsoft.com/office/powerpoint/2010/main" val="165830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AE46B4-3F63-3542-98BB-CBF7AB717706}" type="datetimeFigureOut">
              <a:rPr lang="en-US" smtClean="0"/>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12F76-35B3-6F48-B253-A798DBCEA0C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AE46B4-3F63-3542-98BB-CBF7AB717706}" type="datetimeFigureOut">
              <a:rPr lang="en-US" smtClean="0"/>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12F76-35B3-6F48-B253-A798DBCEA0C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AE46B4-3F63-3542-98BB-CBF7AB717706}" type="datetimeFigureOut">
              <a:rPr lang="en-US" smtClean="0"/>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12F76-35B3-6F48-B253-A798DBCEA0C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AE46B4-3F63-3542-98BB-CBF7AB717706}" type="datetimeFigureOut">
              <a:rPr lang="en-US" smtClean="0"/>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12F76-35B3-6F48-B253-A798DBCEA0C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AE46B4-3F63-3542-98BB-CBF7AB717706}" type="datetimeFigureOut">
              <a:rPr lang="en-US" smtClean="0"/>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12F76-35B3-6F48-B253-A798DBCEA0C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AE46B4-3F63-3542-98BB-CBF7AB717706}" type="datetimeFigureOut">
              <a:rPr lang="en-US" smtClean="0"/>
              <a:t>11/22/17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12F76-35B3-6F48-B253-A798DBCEA0C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AE46B4-3F63-3542-98BB-CBF7AB717706}" type="datetimeFigureOut">
              <a:rPr lang="en-US" smtClean="0"/>
              <a:t>11/22/17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E12F76-35B3-6F48-B253-A798DBCEA0C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AE46B4-3F63-3542-98BB-CBF7AB717706}" type="datetimeFigureOut">
              <a:rPr lang="en-US" smtClean="0"/>
              <a:t>11/22/17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E12F76-35B3-6F48-B253-A798DBCEA0C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AE46B4-3F63-3542-98BB-CBF7AB717706}" type="datetimeFigureOut">
              <a:rPr lang="en-US" smtClean="0"/>
              <a:t>11/22/17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E12F76-35B3-6F48-B253-A798DBCEA0C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AE46B4-3F63-3542-98BB-CBF7AB717706}" type="datetimeFigureOut">
              <a:rPr lang="en-US" smtClean="0"/>
              <a:t>11/22/17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12F76-35B3-6F48-B253-A798DBCEA0C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AE46B4-3F63-3542-98BB-CBF7AB717706}" type="datetimeFigureOut">
              <a:rPr lang="en-US" smtClean="0"/>
              <a:t>11/22/17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12F76-35B3-6F48-B253-A798DBCEA0C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E46B4-3F63-3542-98BB-CBF7AB717706}" type="datetimeFigureOut">
              <a:rPr lang="en-US" smtClean="0"/>
              <a:t>11/22/17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E12F76-35B3-6F48-B253-A798DBCEA0C1}" type="slidenum">
              <a:rPr lang="en-US" smtClean="0"/>
              <a:t>‹#›</a:t>
            </a:fld>
            <a:endParaRPr lang="en-US"/>
          </a:p>
        </p:txBody>
      </p:sp>
    </p:spTree>
    <p:extLst>
      <p:ext uri="{BB962C8B-B14F-4D97-AF65-F5344CB8AC3E}">
        <p14:creationId xmlns:p14="http://schemas.microsoft.com/office/powerpoint/2010/main" val="4747574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itle Slide_FINAL.jpg"/>
          <p:cNvPicPr>
            <a:picLocks noChangeAspect="1"/>
          </p:cNvPicPr>
          <p:nvPr/>
        </p:nvPicPr>
        <p:blipFill>
          <a:blip r:embed="rId2" cstate="print"/>
          <a:stretch>
            <a:fillRect/>
          </a:stretch>
        </p:blipFill>
        <p:spPr>
          <a:xfrm>
            <a:off x="-228533" y="-171400"/>
            <a:ext cx="9372533" cy="7029400"/>
          </a:xfrm>
          <a:prstGeom prst="rect">
            <a:avLst/>
          </a:prstGeom>
        </p:spPr>
      </p:pic>
      <p:sp>
        <p:nvSpPr>
          <p:cNvPr id="6" name="TextBox 5"/>
          <p:cNvSpPr txBox="1"/>
          <p:nvPr/>
        </p:nvSpPr>
        <p:spPr>
          <a:xfrm>
            <a:off x="251520" y="1052736"/>
            <a:ext cx="8424936" cy="1754327"/>
          </a:xfrm>
          <a:prstGeom prst="rect">
            <a:avLst/>
          </a:prstGeom>
          <a:noFill/>
        </p:spPr>
        <p:txBody>
          <a:bodyPr wrap="square" rtlCol="0">
            <a:spAutoFit/>
          </a:bodyPr>
          <a:lstStyle/>
          <a:p>
            <a:r>
              <a:rPr lang="en-GB" sz="3600" dirty="0" smtClean="0">
                <a:solidFill>
                  <a:schemeClr val="bg1"/>
                </a:solidFill>
                <a:latin typeface="Arial" pitchFamily="34" charset="0"/>
                <a:cs typeface="Arial" pitchFamily="34" charset="0"/>
              </a:rPr>
              <a:t>CS-130 </a:t>
            </a:r>
          </a:p>
          <a:p>
            <a:r>
              <a:rPr lang="en-GB" sz="3600" dirty="0" smtClean="0">
                <a:solidFill>
                  <a:schemeClr val="bg1"/>
                </a:solidFill>
                <a:latin typeface="Arial" pitchFamily="34" charset="0"/>
                <a:cs typeface="Arial" pitchFamily="34" charset="0"/>
              </a:rPr>
              <a:t>Legal Issues in Computing - </a:t>
            </a:r>
          </a:p>
          <a:p>
            <a:r>
              <a:rPr lang="en-GB" sz="3600" dirty="0" smtClean="0">
                <a:solidFill>
                  <a:schemeClr val="bg1"/>
                </a:solidFill>
                <a:latin typeface="Arial" pitchFamily="34" charset="0"/>
                <a:cs typeface="Arial" pitchFamily="34" charset="0"/>
              </a:rPr>
              <a:t>Surveillance and Privacy Rights</a:t>
            </a:r>
            <a:endParaRPr lang="en-GB" sz="1200" dirty="0"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346831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28352" y="52412"/>
            <a:ext cx="9144000" cy="6858000"/>
          </a:xfrm>
          <a:prstGeom prst="rect">
            <a:avLst/>
          </a:prstGeom>
        </p:spPr>
      </p:pic>
      <p:sp>
        <p:nvSpPr>
          <p:cNvPr id="6" name="TextBox 5"/>
          <p:cNvSpPr txBox="1"/>
          <p:nvPr/>
        </p:nvSpPr>
        <p:spPr>
          <a:xfrm>
            <a:off x="251520" y="72877"/>
            <a:ext cx="6840760" cy="2089218"/>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Legality (UK) - </a:t>
            </a:r>
            <a:r>
              <a:rPr lang="en-GB" sz="3200" dirty="0">
                <a:solidFill>
                  <a:schemeClr val="accent1"/>
                </a:solidFill>
                <a:latin typeface="Arial" pitchFamily="34" charset="0"/>
                <a:cs typeface="Arial" pitchFamily="34" charset="0"/>
              </a:rPr>
              <a:t>Interception of Communications Act 1985</a:t>
            </a:r>
          </a:p>
          <a:p>
            <a:endParaRPr lang="en-US" sz="3200" dirty="0">
              <a:solidFill>
                <a:srgbClr val="0070C0"/>
              </a:solidFill>
              <a:latin typeface="Arial" pitchFamily="34" charset="0"/>
              <a:cs typeface="Arial" pitchFamily="34" charset="0"/>
            </a:endParaRPr>
          </a:p>
        </p:txBody>
      </p:sp>
      <p:sp>
        <p:nvSpPr>
          <p:cNvPr id="2" name="TextBox 1"/>
          <p:cNvSpPr txBox="1"/>
          <p:nvPr/>
        </p:nvSpPr>
        <p:spPr>
          <a:xfrm>
            <a:off x="-225074" y="1421160"/>
            <a:ext cx="5623825" cy="4524315"/>
          </a:xfrm>
          <a:prstGeom prst="rect">
            <a:avLst/>
          </a:prstGeom>
          <a:noFill/>
        </p:spPr>
        <p:txBody>
          <a:bodyPr wrap="square" rtlCol="0">
            <a:spAutoFit/>
          </a:bodyPr>
          <a:lstStyle/>
          <a:p>
            <a:r>
              <a:rPr lang="en-GB" b="1" dirty="0" smtClean="0"/>
              <a:t>        </a:t>
            </a:r>
            <a:r>
              <a:rPr lang="en-GB" b="1" dirty="0"/>
              <a:t> Interception of communication data</a:t>
            </a:r>
            <a:endParaRPr lang="en-GB" b="1" dirty="0" smtClean="0"/>
          </a:p>
          <a:p>
            <a:r>
              <a:rPr lang="en-GB" dirty="0"/>
              <a:t>	</a:t>
            </a:r>
            <a:r>
              <a:rPr lang="en-GB" dirty="0" smtClean="0"/>
              <a:t>The charities commission	</a:t>
            </a:r>
            <a:r>
              <a:rPr lang="en-GB" dirty="0" smtClean="0">
                <a:solidFill>
                  <a:srgbClr val="00B050"/>
                </a:solidFill>
              </a:rPr>
              <a:t>YES</a:t>
            </a:r>
            <a:endParaRPr lang="en-GB" dirty="0" smtClean="0"/>
          </a:p>
          <a:p>
            <a:r>
              <a:rPr lang="en-GB" dirty="0"/>
              <a:t>	Environment </a:t>
            </a:r>
            <a:r>
              <a:rPr lang="en-GB" dirty="0" smtClean="0"/>
              <a:t>agency	</a:t>
            </a:r>
            <a:r>
              <a:rPr lang="en-GB" dirty="0" smtClean="0">
                <a:solidFill>
                  <a:srgbClr val="00B050"/>
                </a:solidFill>
              </a:rPr>
              <a:t>YES</a:t>
            </a:r>
          </a:p>
          <a:p>
            <a:r>
              <a:rPr lang="en-GB" dirty="0" smtClean="0"/>
              <a:t>	The </a:t>
            </a:r>
            <a:r>
              <a:rPr lang="en-GB" dirty="0"/>
              <a:t>armed forces		</a:t>
            </a:r>
            <a:r>
              <a:rPr lang="en-GB" dirty="0">
                <a:solidFill>
                  <a:srgbClr val="FF0000"/>
                </a:solidFill>
              </a:rPr>
              <a:t>NO (HI,DS</a:t>
            </a:r>
            <a:r>
              <a:rPr lang="en-GB" dirty="0" smtClean="0">
                <a:solidFill>
                  <a:srgbClr val="FF0000"/>
                </a:solidFill>
              </a:rPr>
              <a:t>)</a:t>
            </a:r>
            <a:endParaRPr lang="en-GB" dirty="0"/>
          </a:p>
          <a:p>
            <a:r>
              <a:rPr lang="en-GB" dirty="0" smtClean="0"/>
              <a:t>	The council		</a:t>
            </a:r>
            <a:r>
              <a:rPr lang="en-GB" dirty="0" smtClean="0">
                <a:solidFill>
                  <a:srgbClr val="00B050"/>
                </a:solidFill>
              </a:rPr>
              <a:t>YES</a:t>
            </a:r>
            <a:endParaRPr lang="en-GB" dirty="0" smtClean="0"/>
          </a:p>
          <a:p>
            <a:r>
              <a:rPr lang="en-GB" dirty="0" smtClean="0"/>
              <a:t>	Gambling commission	</a:t>
            </a:r>
            <a:r>
              <a:rPr lang="en-GB" dirty="0" smtClean="0">
                <a:solidFill>
                  <a:srgbClr val="00B050"/>
                </a:solidFill>
              </a:rPr>
              <a:t>YES</a:t>
            </a:r>
            <a:endParaRPr lang="en-GB" dirty="0" smtClean="0"/>
          </a:p>
          <a:p>
            <a:r>
              <a:rPr lang="en-GB" dirty="0" smtClean="0"/>
              <a:t>	</a:t>
            </a:r>
          </a:p>
          <a:p>
            <a:r>
              <a:rPr lang="en-GB" b="1" dirty="0" smtClean="0"/>
              <a:t>        Directed surveillance</a:t>
            </a:r>
          </a:p>
          <a:p>
            <a:r>
              <a:rPr lang="en-GB" b="1" dirty="0" smtClean="0"/>
              <a:t>	</a:t>
            </a:r>
            <a:r>
              <a:rPr lang="en-GB" dirty="0"/>
              <a:t>Home office		</a:t>
            </a:r>
            <a:r>
              <a:rPr lang="en-GB" dirty="0">
                <a:solidFill>
                  <a:srgbClr val="FF0000"/>
                </a:solidFill>
              </a:rPr>
              <a:t>NO (CD</a:t>
            </a:r>
            <a:r>
              <a:rPr lang="en-GB" dirty="0" smtClean="0">
                <a:solidFill>
                  <a:srgbClr val="FF0000"/>
                </a:solidFill>
              </a:rPr>
              <a:t>)</a:t>
            </a:r>
            <a:endParaRPr lang="en-GB" b="1" dirty="0" smtClean="0"/>
          </a:p>
          <a:p>
            <a:r>
              <a:rPr lang="en-GB" b="1" dirty="0"/>
              <a:t>	</a:t>
            </a:r>
            <a:r>
              <a:rPr lang="en-GB" dirty="0" smtClean="0"/>
              <a:t>Postal Services Commission	</a:t>
            </a:r>
            <a:r>
              <a:rPr lang="en-GB" dirty="0" smtClean="0">
                <a:solidFill>
                  <a:srgbClr val="00B050"/>
                </a:solidFill>
              </a:rPr>
              <a:t>YES</a:t>
            </a:r>
            <a:endParaRPr lang="en-GB" dirty="0" smtClean="0"/>
          </a:p>
          <a:p>
            <a:r>
              <a:rPr lang="en-GB" b="1" dirty="0" smtClean="0"/>
              <a:t>	</a:t>
            </a:r>
            <a:r>
              <a:rPr lang="en-GB" dirty="0"/>
              <a:t>The council		</a:t>
            </a:r>
            <a:r>
              <a:rPr lang="en-GB" dirty="0" smtClean="0">
                <a:solidFill>
                  <a:srgbClr val="00B050"/>
                </a:solidFill>
              </a:rPr>
              <a:t>YES</a:t>
            </a:r>
            <a:endParaRPr lang="en-GB" b="1" dirty="0" smtClean="0"/>
          </a:p>
          <a:p>
            <a:r>
              <a:rPr lang="en-GB" b="1" dirty="0" smtClean="0"/>
              <a:t>	</a:t>
            </a:r>
            <a:r>
              <a:rPr lang="en-GB" dirty="0"/>
              <a:t>Royal </a:t>
            </a:r>
            <a:r>
              <a:rPr lang="en-GB" dirty="0" smtClean="0"/>
              <a:t>Mail		</a:t>
            </a:r>
            <a:r>
              <a:rPr lang="en-GB" dirty="0" smtClean="0">
                <a:solidFill>
                  <a:srgbClr val="00B050"/>
                </a:solidFill>
              </a:rPr>
              <a:t>YES</a:t>
            </a:r>
            <a:endParaRPr lang="en-GB" dirty="0" smtClean="0"/>
          </a:p>
          <a:p>
            <a:r>
              <a:rPr lang="en-GB" dirty="0"/>
              <a:t>	</a:t>
            </a:r>
            <a:r>
              <a:rPr lang="en-GB" dirty="0" smtClean="0"/>
              <a:t>Ofcom			</a:t>
            </a:r>
            <a:r>
              <a:rPr lang="en-GB" dirty="0" smtClean="0">
                <a:solidFill>
                  <a:srgbClr val="00B050"/>
                </a:solidFill>
              </a:rPr>
              <a:t>YES</a:t>
            </a:r>
            <a:endParaRPr lang="en-GB" dirty="0" smtClean="0"/>
          </a:p>
          <a:p>
            <a:r>
              <a:rPr lang="en-GB" dirty="0"/>
              <a:t>	</a:t>
            </a:r>
          </a:p>
          <a:p>
            <a:endParaRPr lang="en-GB" b="1" dirty="0"/>
          </a:p>
          <a:p>
            <a:endParaRPr lang="en-GB" dirty="0"/>
          </a:p>
        </p:txBody>
      </p:sp>
      <p:sp>
        <p:nvSpPr>
          <p:cNvPr id="8" name="TextBox 7"/>
          <p:cNvSpPr txBox="1"/>
          <p:nvPr/>
        </p:nvSpPr>
        <p:spPr>
          <a:xfrm>
            <a:off x="4823520" y="1421160"/>
            <a:ext cx="4320480" cy="369332"/>
          </a:xfrm>
          <a:prstGeom prst="rect">
            <a:avLst/>
          </a:prstGeom>
          <a:noFill/>
        </p:spPr>
        <p:txBody>
          <a:bodyPr wrap="square" rtlCol="0">
            <a:spAutoFit/>
          </a:bodyPr>
          <a:lstStyle/>
          <a:p>
            <a:endParaRPr lang="en-GB" dirty="0"/>
          </a:p>
        </p:txBody>
      </p:sp>
      <p:sp>
        <p:nvSpPr>
          <p:cNvPr id="9" name="TextBox 8"/>
          <p:cNvSpPr txBox="1"/>
          <p:nvPr/>
        </p:nvSpPr>
        <p:spPr>
          <a:xfrm>
            <a:off x="3671006" y="1421160"/>
            <a:ext cx="6361680" cy="2585323"/>
          </a:xfrm>
          <a:prstGeom prst="rect">
            <a:avLst/>
          </a:prstGeom>
          <a:noFill/>
        </p:spPr>
        <p:txBody>
          <a:bodyPr wrap="square" rtlCol="0">
            <a:spAutoFit/>
          </a:bodyPr>
          <a:lstStyle/>
          <a:p>
            <a:r>
              <a:rPr lang="en-GB" b="1" dirty="0" smtClean="0"/>
              <a:t>          Covert </a:t>
            </a:r>
            <a:r>
              <a:rPr lang="en-GB" b="1" dirty="0"/>
              <a:t>human intelligence sources</a:t>
            </a:r>
          </a:p>
          <a:p>
            <a:r>
              <a:rPr lang="en-GB" dirty="0"/>
              <a:t>	</a:t>
            </a:r>
            <a:r>
              <a:rPr lang="en-GB" dirty="0" smtClean="0"/>
              <a:t>The armed forces</a:t>
            </a:r>
            <a:r>
              <a:rPr lang="en-GB" dirty="0"/>
              <a:t>	</a:t>
            </a:r>
            <a:r>
              <a:rPr lang="en-GB" dirty="0" smtClean="0"/>
              <a:t>		</a:t>
            </a:r>
            <a:r>
              <a:rPr lang="en-GB" dirty="0" smtClean="0">
                <a:solidFill>
                  <a:srgbClr val="00B050"/>
                </a:solidFill>
              </a:rPr>
              <a:t>YES</a:t>
            </a:r>
            <a:r>
              <a:rPr lang="en-GB" dirty="0" smtClean="0"/>
              <a:t>	</a:t>
            </a:r>
          </a:p>
          <a:p>
            <a:r>
              <a:rPr lang="en-GB" dirty="0"/>
              <a:t>	</a:t>
            </a:r>
            <a:r>
              <a:rPr lang="en-GB" dirty="0" smtClean="0"/>
              <a:t>Ofcom				</a:t>
            </a:r>
            <a:r>
              <a:rPr lang="en-GB" dirty="0" smtClean="0">
                <a:solidFill>
                  <a:srgbClr val="00B050"/>
                </a:solidFill>
              </a:rPr>
              <a:t>YES</a:t>
            </a:r>
            <a:endParaRPr lang="en-GB" dirty="0" smtClean="0"/>
          </a:p>
          <a:p>
            <a:r>
              <a:rPr lang="en-GB" dirty="0"/>
              <a:t>	General Pharmaceutical </a:t>
            </a:r>
            <a:r>
              <a:rPr lang="en-GB" dirty="0" smtClean="0"/>
              <a:t>Council 	</a:t>
            </a:r>
            <a:r>
              <a:rPr lang="en-GB" dirty="0" smtClean="0">
                <a:solidFill>
                  <a:srgbClr val="FF0000"/>
                </a:solidFill>
              </a:rPr>
              <a:t>NO (DS)</a:t>
            </a:r>
            <a:r>
              <a:rPr lang="en-GB" dirty="0" smtClean="0"/>
              <a:t>  </a:t>
            </a:r>
          </a:p>
          <a:p>
            <a:r>
              <a:rPr lang="en-GB" dirty="0"/>
              <a:t>	</a:t>
            </a:r>
            <a:r>
              <a:rPr lang="en-GB" dirty="0" smtClean="0"/>
              <a:t>Office of fair trading   		</a:t>
            </a:r>
            <a:r>
              <a:rPr lang="en-GB" dirty="0" smtClean="0">
                <a:solidFill>
                  <a:srgbClr val="00B050"/>
                </a:solidFill>
              </a:rPr>
              <a:t>YES</a:t>
            </a:r>
            <a:endParaRPr lang="en-GB" dirty="0"/>
          </a:p>
          <a:p>
            <a:r>
              <a:rPr lang="en-GB" dirty="0" smtClean="0"/>
              <a:t>	</a:t>
            </a:r>
            <a:r>
              <a:rPr lang="en-GB" dirty="0"/>
              <a:t>The council		</a:t>
            </a:r>
            <a:r>
              <a:rPr lang="en-GB" dirty="0" smtClean="0"/>
              <a:t>	</a:t>
            </a:r>
            <a:r>
              <a:rPr lang="en-GB" dirty="0" smtClean="0">
                <a:solidFill>
                  <a:srgbClr val="00B050"/>
                </a:solidFill>
              </a:rPr>
              <a:t>YES</a:t>
            </a:r>
            <a:endParaRPr lang="en-GB" dirty="0"/>
          </a:p>
          <a:p>
            <a:endParaRPr lang="en-GB" dirty="0" smtClean="0"/>
          </a:p>
          <a:p>
            <a:endParaRPr lang="en-GB" b="1" dirty="0"/>
          </a:p>
          <a:p>
            <a:endParaRPr lang="en-GB" dirty="0"/>
          </a:p>
        </p:txBody>
      </p:sp>
      <p:pic>
        <p:nvPicPr>
          <p:cNvPr id="10" name="Picture 9"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13" name="TextBox 12"/>
          <p:cNvSpPr txBox="1"/>
          <p:nvPr/>
        </p:nvSpPr>
        <p:spPr>
          <a:xfrm>
            <a:off x="252994" y="-387424"/>
            <a:ext cx="8639486" cy="2062103"/>
          </a:xfrm>
          <a:prstGeom prst="rect">
            <a:avLst/>
          </a:prstGeom>
          <a:noFill/>
        </p:spPr>
        <p:txBody>
          <a:bodyPr wrap="square" rtlCol="0">
            <a:spAutoFit/>
          </a:bodyPr>
          <a:lstStyle/>
          <a:p>
            <a:endParaRPr lang="en-GB" sz="3200" dirty="0" smtClean="0">
              <a:solidFill>
                <a:srgbClr val="0070C0"/>
              </a:solidFill>
              <a:latin typeface="Arial" pitchFamily="34" charset="0"/>
              <a:cs typeface="Arial" pitchFamily="34" charset="0"/>
            </a:endParaRPr>
          </a:p>
          <a:p>
            <a:r>
              <a:rPr lang="en-GB" sz="3200" dirty="0" smtClean="0">
                <a:solidFill>
                  <a:srgbClr val="0070C0"/>
                </a:solidFill>
                <a:latin typeface="Arial" pitchFamily="34" charset="0"/>
                <a:cs typeface="Arial" pitchFamily="34" charset="0"/>
              </a:rPr>
              <a:t>The Regulation of Investigatory Powers Act – The </a:t>
            </a:r>
            <a:r>
              <a:rPr lang="en-GB" sz="3200" dirty="0" err="1" smtClean="0">
                <a:solidFill>
                  <a:srgbClr val="0070C0"/>
                </a:solidFill>
                <a:latin typeface="Arial" pitchFamily="34" charset="0"/>
                <a:cs typeface="Arial" pitchFamily="34" charset="0"/>
              </a:rPr>
              <a:t>Snooper’s</a:t>
            </a:r>
            <a:r>
              <a:rPr lang="en-GB" sz="3200" dirty="0" smtClean="0">
                <a:solidFill>
                  <a:srgbClr val="0070C0"/>
                </a:solidFill>
                <a:latin typeface="Arial" pitchFamily="34" charset="0"/>
                <a:cs typeface="Arial" pitchFamily="34" charset="0"/>
              </a:rPr>
              <a:t> Charter?</a:t>
            </a:r>
            <a:endParaRPr lang="en-GB" sz="3200" dirty="0">
              <a:solidFill>
                <a:schemeClr val="accent1"/>
              </a:solidFill>
              <a:latin typeface="Arial" pitchFamily="34" charset="0"/>
              <a:cs typeface="Arial" pitchFamily="34" charset="0"/>
            </a:endParaRPr>
          </a:p>
          <a:p>
            <a:endParaRPr lang="en-US" sz="3200" dirty="0">
              <a:solidFill>
                <a:srgbClr val="0070C0"/>
              </a:solidFill>
              <a:latin typeface="Arial" pitchFamily="34" charset="0"/>
              <a:cs typeface="Arial" pitchFamily="34" charset="0"/>
            </a:endParaRPr>
          </a:p>
        </p:txBody>
      </p:sp>
      <p:sp>
        <p:nvSpPr>
          <p:cNvPr id="14" name="TextBox 13"/>
          <p:cNvSpPr txBox="1"/>
          <p:nvPr/>
        </p:nvSpPr>
        <p:spPr>
          <a:xfrm>
            <a:off x="251520" y="1222596"/>
            <a:ext cx="8640960" cy="3354765"/>
          </a:xfrm>
          <a:prstGeom prst="rect">
            <a:avLst/>
          </a:prstGeom>
          <a:noFill/>
        </p:spPr>
        <p:txBody>
          <a:bodyPr wrap="square" rtlCol="0">
            <a:spAutoFit/>
          </a:bodyPr>
          <a:lstStyle/>
          <a:p>
            <a:endParaRPr lang="en-GB" sz="2000" dirty="0" smtClean="0"/>
          </a:p>
          <a:p>
            <a:r>
              <a:rPr lang="en-GB" sz="2400" dirty="0">
                <a:solidFill>
                  <a:schemeClr val="accent1"/>
                </a:solidFill>
                <a:latin typeface="Arial" pitchFamily="34" charset="0"/>
                <a:cs typeface="Arial" pitchFamily="34" charset="0"/>
              </a:rPr>
              <a:t>Investigating people not cleaning up after their dog</a:t>
            </a:r>
          </a:p>
          <a:p>
            <a:endParaRPr lang="en-GB" sz="2400" dirty="0">
              <a:solidFill>
                <a:schemeClr val="accent1"/>
              </a:solidFill>
              <a:latin typeface="Arial" pitchFamily="34" charset="0"/>
              <a:cs typeface="Arial" pitchFamily="34" charset="0"/>
            </a:endParaRPr>
          </a:p>
          <a:p>
            <a:r>
              <a:rPr lang="en-GB" sz="2400" dirty="0" smtClean="0">
                <a:solidFill>
                  <a:schemeClr val="accent1"/>
                </a:solidFill>
                <a:latin typeface="Arial" pitchFamily="34" charset="0"/>
                <a:cs typeface="Arial" pitchFamily="34" charset="0"/>
              </a:rPr>
              <a:t>Investigating </a:t>
            </a:r>
            <a:r>
              <a:rPr lang="en-GB" sz="2400" dirty="0">
                <a:solidFill>
                  <a:schemeClr val="accent1"/>
                </a:solidFill>
                <a:latin typeface="Arial" pitchFamily="34" charset="0"/>
                <a:cs typeface="Arial" pitchFamily="34" charset="0"/>
              </a:rPr>
              <a:t>alleged violations of planning </a:t>
            </a:r>
            <a:r>
              <a:rPr lang="en-GB" sz="2400" dirty="0" smtClean="0">
                <a:solidFill>
                  <a:schemeClr val="accent1"/>
                </a:solidFill>
                <a:latin typeface="Arial" pitchFamily="34" charset="0"/>
                <a:cs typeface="Arial" pitchFamily="34" charset="0"/>
              </a:rPr>
              <a:t>permission rules</a:t>
            </a:r>
            <a:endParaRPr lang="en-GB" sz="2400" dirty="0">
              <a:solidFill>
                <a:schemeClr val="accent1"/>
              </a:solidFill>
              <a:latin typeface="Arial" pitchFamily="34" charset="0"/>
              <a:cs typeface="Arial" pitchFamily="34" charset="0"/>
            </a:endParaRPr>
          </a:p>
          <a:p>
            <a:endParaRPr lang="en-GB" sz="2400" dirty="0">
              <a:solidFill>
                <a:schemeClr val="accent1"/>
              </a:solidFill>
              <a:latin typeface="Arial" pitchFamily="34" charset="0"/>
              <a:cs typeface="Arial" pitchFamily="34" charset="0"/>
            </a:endParaRPr>
          </a:p>
          <a:p>
            <a:r>
              <a:rPr lang="en-GB" sz="2400" dirty="0">
                <a:solidFill>
                  <a:schemeClr val="accent1"/>
                </a:solidFill>
                <a:latin typeface="Arial" pitchFamily="34" charset="0"/>
                <a:cs typeface="Arial" pitchFamily="34" charset="0"/>
              </a:rPr>
              <a:t>Investigating alleged fraudulent school catchment area </a:t>
            </a:r>
            <a:r>
              <a:rPr lang="en-GB" sz="2400" dirty="0" smtClean="0">
                <a:solidFill>
                  <a:schemeClr val="accent1"/>
                </a:solidFill>
                <a:latin typeface="Arial" pitchFamily="34" charset="0"/>
                <a:cs typeface="Arial" pitchFamily="34" charset="0"/>
              </a:rPr>
              <a:t>claims</a:t>
            </a:r>
          </a:p>
          <a:p>
            <a:endParaRPr lang="en-GB" sz="2400" dirty="0">
              <a:solidFill>
                <a:schemeClr val="accent1"/>
              </a:solidFill>
              <a:latin typeface="Arial" pitchFamily="34" charset="0"/>
              <a:cs typeface="Arial" pitchFamily="34" charset="0"/>
            </a:endParaRPr>
          </a:p>
          <a:p>
            <a:r>
              <a:rPr lang="en-GB" sz="2400" dirty="0" smtClean="0">
                <a:solidFill>
                  <a:schemeClr val="accent1"/>
                </a:solidFill>
                <a:latin typeface="Arial" pitchFamily="34" charset="0"/>
                <a:cs typeface="Arial" pitchFamily="34" charset="0"/>
              </a:rPr>
              <a:t>County Councils make around 700 applications to use powers per year (down from 1,000 in 2008)</a:t>
            </a:r>
            <a:endParaRPr lang="en-GB" sz="24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1002721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72877"/>
            <a:ext cx="7128792" cy="1569660"/>
          </a:xfrm>
          <a:prstGeom prst="rect">
            <a:avLst/>
          </a:prstGeom>
          <a:noFill/>
        </p:spPr>
        <p:txBody>
          <a:bodyPr wrap="square" rtlCol="0">
            <a:spAutoFit/>
          </a:bodyPr>
          <a:lstStyle/>
          <a:p>
            <a:r>
              <a:rPr lang="en-GB" sz="3200" dirty="0" smtClean="0">
                <a:solidFill>
                  <a:schemeClr val="accent1"/>
                </a:solidFill>
                <a:latin typeface="Arial" pitchFamily="34" charset="0"/>
                <a:cs typeface="Arial" pitchFamily="34" charset="0"/>
              </a:rPr>
              <a:t>Regulation </a:t>
            </a:r>
            <a:r>
              <a:rPr lang="en-GB" sz="3200" dirty="0">
                <a:solidFill>
                  <a:schemeClr val="accent1"/>
                </a:solidFill>
                <a:latin typeface="Arial" pitchFamily="34" charset="0"/>
                <a:cs typeface="Arial" pitchFamily="34" charset="0"/>
              </a:rPr>
              <a:t>of Investigatory </a:t>
            </a:r>
            <a:r>
              <a:rPr lang="en-GB" sz="3200" dirty="0" smtClean="0">
                <a:solidFill>
                  <a:schemeClr val="accent1"/>
                </a:solidFill>
                <a:latin typeface="Arial" pitchFamily="34" charset="0"/>
                <a:cs typeface="Arial" pitchFamily="34" charset="0"/>
              </a:rPr>
              <a:t>Powers (RIPA) </a:t>
            </a:r>
            <a:r>
              <a:rPr lang="en-GB" sz="3200" dirty="0">
                <a:solidFill>
                  <a:schemeClr val="accent1"/>
                </a:solidFill>
                <a:latin typeface="Arial" pitchFamily="34" charset="0"/>
                <a:cs typeface="Arial" pitchFamily="34" charset="0"/>
              </a:rPr>
              <a:t>Act 2000</a:t>
            </a:r>
          </a:p>
          <a:p>
            <a:endParaRPr lang="en-US" sz="3200" dirty="0">
              <a:solidFill>
                <a:srgbClr val="0070C0"/>
              </a:solidFill>
              <a:latin typeface="Arial" pitchFamily="34" charset="0"/>
              <a:cs typeface="Arial" pitchFamily="34" charset="0"/>
            </a:endParaRPr>
          </a:p>
        </p:txBody>
      </p:sp>
      <p:graphicFrame>
        <p:nvGraphicFramePr>
          <p:cNvPr id="2" name="Table 1"/>
          <p:cNvGraphicFramePr>
            <a:graphicFrameLocks noGrp="1"/>
          </p:cNvGraphicFramePr>
          <p:nvPr>
            <p:extLst/>
          </p:nvPr>
        </p:nvGraphicFramePr>
        <p:xfrm>
          <a:off x="611560" y="1412776"/>
          <a:ext cx="7992888" cy="3265940"/>
        </p:xfrm>
        <a:graphic>
          <a:graphicData uri="http://schemas.openxmlformats.org/drawingml/2006/table">
            <a:tbl>
              <a:tblPr/>
              <a:tblGrid>
                <a:gridCol w="3722712"/>
                <a:gridCol w="4270176"/>
              </a:tblGrid>
              <a:tr h="392452">
                <a:tc>
                  <a:txBody>
                    <a:bodyPr/>
                    <a:lstStyle/>
                    <a:p>
                      <a:pPr algn="ctr"/>
                      <a:r>
                        <a:rPr lang="en-GB" sz="2400" b="1" u="none" dirty="0" smtClean="0">
                          <a:solidFill>
                            <a:schemeClr val="tx1"/>
                          </a:solidFill>
                          <a:effectLst/>
                        </a:rPr>
                        <a:t>Type of power</a:t>
                      </a:r>
                      <a:endParaRPr lang="en-GB" sz="2400" b="1" u="none" dirty="0">
                        <a:solidFill>
                          <a:schemeClr val="tx1"/>
                        </a:solidFill>
                        <a:effectLst/>
                      </a:endParaRP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GB" sz="2400" b="1" u="none" dirty="0">
                          <a:solidFill>
                            <a:schemeClr val="tx1"/>
                          </a:solidFill>
                          <a:effectLst/>
                        </a:rPr>
                        <a:t>Typical use</a:t>
                      </a: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r>
              <a:tr h="303175">
                <a:tc>
                  <a:txBody>
                    <a:bodyPr/>
                    <a:lstStyle/>
                    <a:p>
                      <a:r>
                        <a:rPr lang="en-GB" sz="1800" u="none" strike="noStrike" dirty="0" smtClean="0">
                          <a:solidFill>
                            <a:schemeClr val="tx1"/>
                          </a:solidFill>
                          <a:effectLst/>
                        </a:rPr>
                        <a:t> Interception </a:t>
                      </a:r>
                      <a:r>
                        <a:rPr lang="en-GB" sz="1800" u="none" strike="noStrike" dirty="0">
                          <a:solidFill>
                            <a:schemeClr val="tx1"/>
                          </a:solidFill>
                          <a:effectLst/>
                        </a:rPr>
                        <a:t>of a communication</a:t>
                      </a:r>
                      <a:endParaRPr lang="en-GB" sz="1800" u="none" dirty="0">
                        <a:solidFill>
                          <a:schemeClr val="tx1"/>
                        </a:solidFill>
                        <a:effectLst/>
                      </a:endParaRP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c>
                  <a:txBody>
                    <a:bodyPr/>
                    <a:lstStyle/>
                    <a:p>
                      <a:r>
                        <a:rPr lang="en-GB" sz="1800" u="none" strike="noStrike" dirty="0" smtClean="0">
                          <a:solidFill>
                            <a:schemeClr val="tx1"/>
                          </a:solidFill>
                          <a:effectLst/>
                        </a:rPr>
                        <a:t> Wire </a:t>
                      </a:r>
                      <a:r>
                        <a:rPr lang="en-GB" sz="1800" u="none" strike="noStrike" dirty="0">
                          <a:solidFill>
                            <a:schemeClr val="tx1"/>
                          </a:solidFill>
                          <a:effectLst/>
                        </a:rPr>
                        <a:t>taps</a:t>
                      </a:r>
                      <a:r>
                        <a:rPr lang="en-GB" sz="1800" u="none" dirty="0">
                          <a:solidFill>
                            <a:schemeClr val="tx1"/>
                          </a:solidFill>
                          <a:effectLst/>
                        </a:rPr>
                        <a:t> and </a:t>
                      </a:r>
                      <a:r>
                        <a:rPr lang="en-GB" sz="1800" u="none" strike="noStrike" dirty="0">
                          <a:solidFill>
                            <a:schemeClr val="tx1"/>
                          </a:solidFill>
                          <a:effectLst/>
                        </a:rPr>
                        <a:t>reading post</a:t>
                      </a:r>
                      <a:endParaRPr lang="en-GB" sz="1800" u="none" dirty="0">
                        <a:solidFill>
                          <a:schemeClr val="tx1"/>
                        </a:solidFill>
                        <a:effectLst/>
                      </a:endParaRP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r>
              <a:tr h="958879">
                <a:tc>
                  <a:txBody>
                    <a:bodyPr/>
                    <a:lstStyle/>
                    <a:p>
                      <a:r>
                        <a:rPr lang="en-GB" sz="1800" u="none" strike="noStrike" dirty="0" smtClean="0">
                          <a:solidFill>
                            <a:schemeClr val="tx1"/>
                          </a:solidFill>
                          <a:effectLst/>
                        </a:rPr>
                        <a:t> Use </a:t>
                      </a:r>
                      <a:r>
                        <a:rPr lang="en-GB" sz="1800" u="none" strike="noStrike" dirty="0">
                          <a:solidFill>
                            <a:schemeClr val="tx1"/>
                          </a:solidFill>
                          <a:effectLst/>
                        </a:rPr>
                        <a:t>of communications data</a:t>
                      </a:r>
                      <a:endParaRPr lang="en-GB" sz="1800" u="none" dirty="0">
                        <a:solidFill>
                          <a:schemeClr val="tx1"/>
                        </a:solidFill>
                        <a:effectLst/>
                      </a:endParaRP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c>
                  <a:txBody>
                    <a:bodyPr/>
                    <a:lstStyle/>
                    <a:p>
                      <a:r>
                        <a:rPr lang="en-GB" sz="1800" u="none" dirty="0" smtClean="0">
                          <a:solidFill>
                            <a:schemeClr val="tx1"/>
                          </a:solidFill>
                          <a:effectLst/>
                        </a:rPr>
                        <a:t> Information </a:t>
                      </a:r>
                      <a:r>
                        <a:rPr lang="en-GB" sz="1800" u="none" dirty="0">
                          <a:solidFill>
                            <a:schemeClr val="tx1"/>
                          </a:solidFill>
                          <a:effectLst/>
                        </a:rPr>
                        <a:t>about a communication, </a:t>
                      </a:r>
                      <a:r>
                        <a:rPr lang="en-GB" sz="1800" u="none" dirty="0" smtClean="0">
                          <a:solidFill>
                            <a:schemeClr val="tx1"/>
                          </a:solidFill>
                          <a:effectLst/>
                        </a:rPr>
                        <a:t>but </a:t>
                      </a:r>
                      <a:r>
                        <a:rPr lang="en-GB" sz="1800" u="none" dirty="0">
                          <a:solidFill>
                            <a:schemeClr val="tx1"/>
                          </a:solidFill>
                          <a:effectLst/>
                        </a:rPr>
                        <a:t>not the content of that communication (phone numbers, subscriber </a:t>
                      </a:r>
                      <a:r>
                        <a:rPr lang="en-GB" sz="1800" u="none" dirty="0" smtClean="0">
                          <a:solidFill>
                            <a:schemeClr val="tx1"/>
                          </a:solidFill>
                          <a:effectLst/>
                        </a:rPr>
                        <a:t>details)</a:t>
                      </a:r>
                      <a:endParaRPr lang="en-GB" sz="1800" u="none" dirty="0">
                        <a:solidFill>
                          <a:schemeClr val="tx1"/>
                        </a:solidFill>
                        <a:effectLst/>
                      </a:endParaRP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0000"/>
                    </a:solidFill>
                  </a:tcPr>
                </a:tc>
              </a:tr>
              <a:tr h="662754">
                <a:tc>
                  <a:txBody>
                    <a:bodyPr/>
                    <a:lstStyle/>
                    <a:p>
                      <a:r>
                        <a:rPr lang="en-GB" sz="1800" u="none" strike="noStrike" dirty="0" smtClean="0">
                          <a:solidFill>
                            <a:schemeClr val="tx1"/>
                          </a:solidFill>
                          <a:effectLst/>
                        </a:rPr>
                        <a:t> Directed </a:t>
                      </a:r>
                      <a:r>
                        <a:rPr lang="en-GB" sz="1800" u="none" strike="noStrike" dirty="0">
                          <a:solidFill>
                            <a:schemeClr val="tx1"/>
                          </a:solidFill>
                          <a:effectLst/>
                        </a:rPr>
                        <a:t>surveillance</a:t>
                      </a:r>
                      <a:endParaRPr lang="en-GB" sz="1800" u="none" dirty="0">
                        <a:solidFill>
                          <a:schemeClr val="tx1"/>
                        </a:solidFill>
                        <a:effectLst/>
                      </a:endParaRP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c>
                  <a:txBody>
                    <a:bodyPr/>
                    <a:lstStyle/>
                    <a:p>
                      <a:r>
                        <a:rPr lang="en-GB" sz="1800" u="none" dirty="0" smtClean="0">
                          <a:solidFill>
                            <a:schemeClr val="tx1"/>
                          </a:solidFill>
                          <a:effectLst/>
                        </a:rPr>
                        <a:t> Following </a:t>
                      </a:r>
                      <a:r>
                        <a:rPr lang="en-GB" sz="1800" u="none" dirty="0">
                          <a:solidFill>
                            <a:schemeClr val="tx1"/>
                          </a:solidFill>
                          <a:effectLst/>
                        </a:rPr>
                        <a:t>people</a:t>
                      </a: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r>
              <a:tr h="662754">
                <a:tc>
                  <a:txBody>
                    <a:bodyPr/>
                    <a:lstStyle/>
                    <a:p>
                      <a:r>
                        <a:rPr lang="en-GB" sz="1800" u="none" strike="noStrike" dirty="0" smtClean="0">
                          <a:solidFill>
                            <a:schemeClr val="tx1"/>
                          </a:solidFill>
                          <a:effectLst/>
                        </a:rPr>
                        <a:t> Covert </a:t>
                      </a:r>
                      <a:r>
                        <a:rPr lang="en-GB" sz="1800" u="none" strike="noStrike" dirty="0">
                          <a:solidFill>
                            <a:schemeClr val="tx1"/>
                          </a:solidFill>
                          <a:effectLst/>
                        </a:rPr>
                        <a:t>human intelligence sources</a:t>
                      </a:r>
                      <a:endParaRPr lang="en-GB" sz="1800" u="none" dirty="0">
                        <a:solidFill>
                          <a:schemeClr val="tx1"/>
                        </a:solidFill>
                        <a:effectLst/>
                      </a:endParaRP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c>
                  <a:txBody>
                    <a:bodyPr/>
                    <a:lstStyle/>
                    <a:p>
                      <a:r>
                        <a:rPr lang="en-GB" sz="1800" u="none" dirty="0" smtClean="0">
                          <a:solidFill>
                            <a:schemeClr val="tx1"/>
                          </a:solidFill>
                          <a:effectLst/>
                        </a:rPr>
                        <a:t> Informers</a:t>
                      </a:r>
                      <a:endParaRPr lang="en-GB" sz="1800" u="none" dirty="0">
                        <a:solidFill>
                          <a:schemeClr val="tx1"/>
                        </a:solidFill>
                        <a:effectLst/>
                      </a:endParaRP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r>
              <a:tr h="201100">
                <a:tc>
                  <a:txBody>
                    <a:bodyPr/>
                    <a:lstStyle/>
                    <a:p>
                      <a:r>
                        <a:rPr lang="en-GB" sz="1800" u="none" strike="noStrike" dirty="0" smtClean="0">
                          <a:solidFill>
                            <a:schemeClr val="tx1"/>
                          </a:solidFill>
                          <a:effectLst/>
                        </a:rPr>
                        <a:t> Intrusive </a:t>
                      </a:r>
                      <a:r>
                        <a:rPr lang="en-GB" sz="1800" u="none" strike="noStrike" dirty="0">
                          <a:solidFill>
                            <a:schemeClr val="tx1"/>
                          </a:solidFill>
                          <a:effectLst/>
                        </a:rPr>
                        <a:t>surveillance</a:t>
                      </a:r>
                      <a:endParaRPr lang="en-GB" sz="1800" u="none" dirty="0">
                        <a:solidFill>
                          <a:schemeClr val="tx1"/>
                        </a:solidFill>
                        <a:effectLst/>
                      </a:endParaRP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c>
                  <a:txBody>
                    <a:bodyPr/>
                    <a:lstStyle/>
                    <a:p>
                      <a:r>
                        <a:rPr lang="en-GB" sz="1800" u="none" dirty="0" smtClean="0">
                          <a:solidFill>
                            <a:schemeClr val="tx1"/>
                          </a:solidFill>
                          <a:effectLst/>
                        </a:rPr>
                        <a:t> Bugging </a:t>
                      </a:r>
                      <a:r>
                        <a:rPr lang="en-GB" sz="1800" u="none" dirty="0">
                          <a:solidFill>
                            <a:schemeClr val="tx1"/>
                          </a:solidFill>
                          <a:effectLst/>
                        </a:rPr>
                        <a:t>houses/vehicles</a:t>
                      </a: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1342355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2" cstate="print"/>
          <a:stretch>
            <a:fillRect/>
          </a:stretch>
        </p:blipFill>
        <p:spPr>
          <a:xfrm>
            <a:off x="0" y="0"/>
            <a:ext cx="9144000" cy="6858000"/>
          </a:xfrm>
          <a:prstGeom prst="rect">
            <a:avLst/>
          </a:prstGeom>
        </p:spPr>
      </p:pic>
      <p:sp>
        <p:nvSpPr>
          <p:cNvPr id="7" name="TextBox 6"/>
          <p:cNvSpPr txBox="1"/>
          <p:nvPr/>
        </p:nvSpPr>
        <p:spPr>
          <a:xfrm>
            <a:off x="251520" y="1156562"/>
            <a:ext cx="8640960" cy="3477875"/>
          </a:xfrm>
          <a:prstGeom prst="rect">
            <a:avLst/>
          </a:prstGeom>
          <a:noFill/>
        </p:spPr>
        <p:txBody>
          <a:bodyPr wrap="square" rtlCol="0">
            <a:spAutoFit/>
          </a:bodyPr>
          <a:lstStyle/>
          <a:p>
            <a:pPr algn="ctr"/>
            <a:endParaRPr lang="en-GB" sz="4400" dirty="0" smtClean="0">
              <a:solidFill>
                <a:schemeClr val="accent1"/>
              </a:solidFill>
              <a:latin typeface="Arial" pitchFamily="34" charset="0"/>
              <a:cs typeface="Arial" pitchFamily="34" charset="0"/>
            </a:endParaRPr>
          </a:p>
          <a:p>
            <a:pPr algn="ctr"/>
            <a:r>
              <a:rPr lang="en-GB" sz="4400" i="1" dirty="0" smtClean="0">
                <a:solidFill>
                  <a:schemeClr val="accent1"/>
                </a:solidFill>
                <a:latin typeface="Arial" pitchFamily="34" charset="0"/>
                <a:cs typeface="Arial" pitchFamily="34" charset="0"/>
              </a:rPr>
              <a:t>What are the implications of gathering “metadata” on someone’s communications as opposed to “data”? </a:t>
            </a:r>
            <a:endParaRPr lang="en-GB" sz="4400" i="1" dirty="0">
              <a:latin typeface="Arial" pitchFamily="34" charset="0"/>
              <a:cs typeface="Arial" pitchFamily="34" charset="0"/>
            </a:endParaRPr>
          </a:p>
        </p:txBody>
      </p:sp>
    </p:spTree>
    <p:extLst>
      <p:ext uri="{BB962C8B-B14F-4D97-AF65-F5344CB8AC3E}">
        <p14:creationId xmlns:p14="http://schemas.microsoft.com/office/powerpoint/2010/main" val="1054069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2" cstate="print"/>
          <a:stretch>
            <a:fillRect/>
          </a:stretch>
        </p:blipFill>
        <p:spPr>
          <a:xfrm>
            <a:off x="-28352" y="52412"/>
            <a:ext cx="9144000" cy="6858000"/>
          </a:xfrm>
          <a:prstGeom prst="rect">
            <a:avLst/>
          </a:prstGeom>
        </p:spPr>
      </p:pic>
      <p:sp>
        <p:nvSpPr>
          <p:cNvPr id="6" name="TextBox 5"/>
          <p:cNvSpPr txBox="1"/>
          <p:nvPr/>
        </p:nvSpPr>
        <p:spPr>
          <a:xfrm>
            <a:off x="251520" y="72877"/>
            <a:ext cx="6840760" cy="2089218"/>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Legality (UK) - </a:t>
            </a:r>
            <a:r>
              <a:rPr lang="en-GB" sz="3200" dirty="0">
                <a:solidFill>
                  <a:schemeClr val="accent1"/>
                </a:solidFill>
                <a:latin typeface="Arial" pitchFamily="34" charset="0"/>
                <a:cs typeface="Arial" pitchFamily="34" charset="0"/>
              </a:rPr>
              <a:t>Interception of Communications Act 1985</a:t>
            </a:r>
          </a:p>
          <a:p>
            <a:endParaRPr lang="en-US" sz="3200" dirty="0">
              <a:solidFill>
                <a:srgbClr val="0070C0"/>
              </a:solidFill>
              <a:latin typeface="Arial" pitchFamily="34" charset="0"/>
              <a:cs typeface="Arial" pitchFamily="34" charset="0"/>
            </a:endParaRPr>
          </a:p>
        </p:txBody>
      </p:sp>
      <p:sp>
        <p:nvSpPr>
          <p:cNvPr id="2" name="TextBox 1"/>
          <p:cNvSpPr txBox="1"/>
          <p:nvPr/>
        </p:nvSpPr>
        <p:spPr>
          <a:xfrm>
            <a:off x="-225074" y="1421160"/>
            <a:ext cx="5623825" cy="4524315"/>
          </a:xfrm>
          <a:prstGeom prst="rect">
            <a:avLst/>
          </a:prstGeom>
          <a:noFill/>
        </p:spPr>
        <p:txBody>
          <a:bodyPr wrap="square" rtlCol="0">
            <a:spAutoFit/>
          </a:bodyPr>
          <a:lstStyle/>
          <a:p>
            <a:r>
              <a:rPr lang="en-GB" b="1" dirty="0" smtClean="0"/>
              <a:t>        </a:t>
            </a:r>
            <a:r>
              <a:rPr lang="en-GB" b="1" dirty="0"/>
              <a:t> Interception of communication data</a:t>
            </a:r>
            <a:endParaRPr lang="en-GB" b="1" dirty="0" smtClean="0"/>
          </a:p>
          <a:p>
            <a:r>
              <a:rPr lang="en-GB" dirty="0"/>
              <a:t>	</a:t>
            </a:r>
            <a:r>
              <a:rPr lang="en-GB" dirty="0" smtClean="0"/>
              <a:t>The charities commission	</a:t>
            </a:r>
            <a:r>
              <a:rPr lang="en-GB" dirty="0" smtClean="0">
                <a:solidFill>
                  <a:srgbClr val="00B050"/>
                </a:solidFill>
              </a:rPr>
              <a:t>YES</a:t>
            </a:r>
            <a:endParaRPr lang="en-GB" dirty="0" smtClean="0"/>
          </a:p>
          <a:p>
            <a:r>
              <a:rPr lang="en-GB" dirty="0"/>
              <a:t>	Environment </a:t>
            </a:r>
            <a:r>
              <a:rPr lang="en-GB" dirty="0" smtClean="0"/>
              <a:t>agency	</a:t>
            </a:r>
            <a:r>
              <a:rPr lang="en-GB" dirty="0" smtClean="0">
                <a:solidFill>
                  <a:srgbClr val="00B050"/>
                </a:solidFill>
              </a:rPr>
              <a:t>YES</a:t>
            </a:r>
          </a:p>
          <a:p>
            <a:r>
              <a:rPr lang="en-GB" dirty="0" smtClean="0"/>
              <a:t>	The </a:t>
            </a:r>
            <a:r>
              <a:rPr lang="en-GB" dirty="0"/>
              <a:t>armed forces		</a:t>
            </a:r>
            <a:r>
              <a:rPr lang="en-GB" dirty="0">
                <a:solidFill>
                  <a:srgbClr val="FF0000"/>
                </a:solidFill>
              </a:rPr>
              <a:t>NO (HI,DS</a:t>
            </a:r>
            <a:r>
              <a:rPr lang="en-GB" dirty="0" smtClean="0">
                <a:solidFill>
                  <a:srgbClr val="FF0000"/>
                </a:solidFill>
              </a:rPr>
              <a:t>)</a:t>
            </a:r>
            <a:endParaRPr lang="en-GB" dirty="0"/>
          </a:p>
          <a:p>
            <a:r>
              <a:rPr lang="en-GB" dirty="0" smtClean="0"/>
              <a:t>	The council		</a:t>
            </a:r>
            <a:r>
              <a:rPr lang="en-GB" dirty="0" smtClean="0">
                <a:solidFill>
                  <a:srgbClr val="00B050"/>
                </a:solidFill>
              </a:rPr>
              <a:t>YES</a:t>
            </a:r>
            <a:endParaRPr lang="en-GB" dirty="0" smtClean="0"/>
          </a:p>
          <a:p>
            <a:r>
              <a:rPr lang="en-GB" dirty="0" smtClean="0"/>
              <a:t>	Gambling commission	</a:t>
            </a:r>
            <a:r>
              <a:rPr lang="en-GB" dirty="0" smtClean="0">
                <a:solidFill>
                  <a:srgbClr val="00B050"/>
                </a:solidFill>
              </a:rPr>
              <a:t>YES</a:t>
            </a:r>
            <a:endParaRPr lang="en-GB" dirty="0" smtClean="0"/>
          </a:p>
          <a:p>
            <a:r>
              <a:rPr lang="en-GB" dirty="0" smtClean="0"/>
              <a:t>	</a:t>
            </a:r>
          </a:p>
          <a:p>
            <a:r>
              <a:rPr lang="en-GB" b="1" dirty="0" smtClean="0"/>
              <a:t>        Directed surveillance</a:t>
            </a:r>
          </a:p>
          <a:p>
            <a:r>
              <a:rPr lang="en-GB" b="1" dirty="0" smtClean="0"/>
              <a:t>	</a:t>
            </a:r>
            <a:r>
              <a:rPr lang="en-GB" dirty="0"/>
              <a:t>Home office		</a:t>
            </a:r>
            <a:r>
              <a:rPr lang="en-GB" dirty="0">
                <a:solidFill>
                  <a:srgbClr val="FF0000"/>
                </a:solidFill>
              </a:rPr>
              <a:t>NO (CD</a:t>
            </a:r>
            <a:r>
              <a:rPr lang="en-GB" dirty="0" smtClean="0">
                <a:solidFill>
                  <a:srgbClr val="FF0000"/>
                </a:solidFill>
              </a:rPr>
              <a:t>)</a:t>
            </a:r>
            <a:endParaRPr lang="en-GB" b="1" dirty="0" smtClean="0"/>
          </a:p>
          <a:p>
            <a:r>
              <a:rPr lang="en-GB" b="1" dirty="0"/>
              <a:t>	</a:t>
            </a:r>
            <a:r>
              <a:rPr lang="en-GB" dirty="0" smtClean="0"/>
              <a:t>Postal Services Commission	</a:t>
            </a:r>
            <a:r>
              <a:rPr lang="en-GB" dirty="0" smtClean="0">
                <a:solidFill>
                  <a:srgbClr val="00B050"/>
                </a:solidFill>
              </a:rPr>
              <a:t>YES</a:t>
            </a:r>
            <a:endParaRPr lang="en-GB" dirty="0" smtClean="0"/>
          </a:p>
          <a:p>
            <a:r>
              <a:rPr lang="en-GB" b="1" dirty="0" smtClean="0"/>
              <a:t>	</a:t>
            </a:r>
            <a:r>
              <a:rPr lang="en-GB" dirty="0"/>
              <a:t>The council		</a:t>
            </a:r>
            <a:r>
              <a:rPr lang="en-GB" dirty="0" smtClean="0">
                <a:solidFill>
                  <a:srgbClr val="00B050"/>
                </a:solidFill>
              </a:rPr>
              <a:t>YES</a:t>
            </a:r>
            <a:endParaRPr lang="en-GB" b="1" dirty="0" smtClean="0"/>
          </a:p>
          <a:p>
            <a:r>
              <a:rPr lang="en-GB" b="1" dirty="0" smtClean="0"/>
              <a:t>	</a:t>
            </a:r>
            <a:r>
              <a:rPr lang="en-GB" dirty="0"/>
              <a:t>Royal </a:t>
            </a:r>
            <a:r>
              <a:rPr lang="en-GB" dirty="0" smtClean="0"/>
              <a:t>Mail		</a:t>
            </a:r>
            <a:r>
              <a:rPr lang="en-GB" dirty="0" smtClean="0">
                <a:solidFill>
                  <a:srgbClr val="00B050"/>
                </a:solidFill>
              </a:rPr>
              <a:t>YES</a:t>
            </a:r>
            <a:endParaRPr lang="en-GB" dirty="0" smtClean="0"/>
          </a:p>
          <a:p>
            <a:r>
              <a:rPr lang="en-GB" dirty="0"/>
              <a:t>	</a:t>
            </a:r>
            <a:r>
              <a:rPr lang="en-GB" dirty="0" smtClean="0"/>
              <a:t>Ofcom			</a:t>
            </a:r>
            <a:r>
              <a:rPr lang="en-GB" dirty="0" smtClean="0">
                <a:solidFill>
                  <a:srgbClr val="00B050"/>
                </a:solidFill>
              </a:rPr>
              <a:t>YES</a:t>
            </a:r>
            <a:endParaRPr lang="en-GB" dirty="0" smtClean="0"/>
          </a:p>
          <a:p>
            <a:r>
              <a:rPr lang="en-GB" dirty="0"/>
              <a:t>	</a:t>
            </a:r>
          </a:p>
          <a:p>
            <a:endParaRPr lang="en-GB" b="1" dirty="0"/>
          </a:p>
          <a:p>
            <a:endParaRPr lang="en-GB" dirty="0"/>
          </a:p>
        </p:txBody>
      </p:sp>
      <p:sp>
        <p:nvSpPr>
          <p:cNvPr id="8" name="TextBox 7"/>
          <p:cNvSpPr txBox="1"/>
          <p:nvPr/>
        </p:nvSpPr>
        <p:spPr>
          <a:xfrm>
            <a:off x="4823520" y="1421160"/>
            <a:ext cx="4320480" cy="369332"/>
          </a:xfrm>
          <a:prstGeom prst="rect">
            <a:avLst/>
          </a:prstGeom>
          <a:noFill/>
        </p:spPr>
        <p:txBody>
          <a:bodyPr wrap="square" rtlCol="0">
            <a:spAutoFit/>
          </a:bodyPr>
          <a:lstStyle/>
          <a:p>
            <a:endParaRPr lang="en-GB" dirty="0"/>
          </a:p>
        </p:txBody>
      </p:sp>
      <p:sp>
        <p:nvSpPr>
          <p:cNvPr id="9" name="TextBox 8"/>
          <p:cNvSpPr txBox="1"/>
          <p:nvPr/>
        </p:nvSpPr>
        <p:spPr>
          <a:xfrm>
            <a:off x="3671006" y="1421160"/>
            <a:ext cx="6361680" cy="2585323"/>
          </a:xfrm>
          <a:prstGeom prst="rect">
            <a:avLst/>
          </a:prstGeom>
          <a:noFill/>
        </p:spPr>
        <p:txBody>
          <a:bodyPr wrap="square" rtlCol="0">
            <a:spAutoFit/>
          </a:bodyPr>
          <a:lstStyle/>
          <a:p>
            <a:r>
              <a:rPr lang="en-GB" b="1" dirty="0" smtClean="0"/>
              <a:t>          Covert </a:t>
            </a:r>
            <a:r>
              <a:rPr lang="en-GB" b="1" dirty="0"/>
              <a:t>human intelligence sources</a:t>
            </a:r>
          </a:p>
          <a:p>
            <a:r>
              <a:rPr lang="en-GB" dirty="0"/>
              <a:t>	</a:t>
            </a:r>
            <a:r>
              <a:rPr lang="en-GB" dirty="0" smtClean="0"/>
              <a:t>The armed forces</a:t>
            </a:r>
            <a:r>
              <a:rPr lang="en-GB" dirty="0"/>
              <a:t>	</a:t>
            </a:r>
            <a:r>
              <a:rPr lang="en-GB" dirty="0" smtClean="0"/>
              <a:t>		</a:t>
            </a:r>
            <a:r>
              <a:rPr lang="en-GB" dirty="0" smtClean="0">
                <a:solidFill>
                  <a:srgbClr val="00B050"/>
                </a:solidFill>
              </a:rPr>
              <a:t>YES</a:t>
            </a:r>
            <a:r>
              <a:rPr lang="en-GB" dirty="0" smtClean="0"/>
              <a:t>	</a:t>
            </a:r>
          </a:p>
          <a:p>
            <a:r>
              <a:rPr lang="en-GB" dirty="0"/>
              <a:t>	</a:t>
            </a:r>
            <a:r>
              <a:rPr lang="en-GB" dirty="0" smtClean="0"/>
              <a:t>Ofcom				</a:t>
            </a:r>
            <a:r>
              <a:rPr lang="en-GB" dirty="0" smtClean="0">
                <a:solidFill>
                  <a:srgbClr val="00B050"/>
                </a:solidFill>
              </a:rPr>
              <a:t>YES</a:t>
            </a:r>
            <a:endParaRPr lang="en-GB" dirty="0" smtClean="0"/>
          </a:p>
          <a:p>
            <a:r>
              <a:rPr lang="en-GB" dirty="0"/>
              <a:t>	General Pharmaceutical </a:t>
            </a:r>
            <a:r>
              <a:rPr lang="en-GB" dirty="0" smtClean="0"/>
              <a:t>Council 	</a:t>
            </a:r>
            <a:r>
              <a:rPr lang="en-GB" dirty="0" smtClean="0">
                <a:solidFill>
                  <a:srgbClr val="FF0000"/>
                </a:solidFill>
              </a:rPr>
              <a:t>NO (DS)</a:t>
            </a:r>
            <a:r>
              <a:rPr lang="en-GB" dirty="0" smtClean="0"/>
              <a:t>  </a:t>
            </a:r>
          </a:p>
          <a:p>
            <a:r>
              <a:rPr lang="en-GB" dirty="0"/>
              <a:t>	</a:t>
            </a:r>
            <a:r>
              <a:rPr lang="en-GB" dirty="0" smtClean="0"/>
              <a:t>Office of fair trading   		</a:t>
            </a:r>
            <a:r>
              <a:rPr lang="en-GB" dirty="0" smtClean="0">
                <a:solidFill>
                  <a:srgbClr val="00B050"/>
                </a:solidFill>
              </a:rPr>
              <a:t>YES</a:t>
            </a:r>
            <a:endParaRPr lang="en-GB" dirty="0"/>
          </a:p>
          <a:p>
            <a:r>
              <a:rPr lang="en-GB" dirty="0" smtClean="0"/>
              <a:t>	</a:t>
            </a:r>
            <a:r>
              <a:rPr lang="en-GB" dirty="0"/>
              <a:t>The council		</a:t>
            </a:r>
            <a:r>
              <a:rPr lang="en-GB" dirty="0" smtClean="0"/>
              <a:t>	</a:t>
            </a:r>
            <a:r>
              <a:rPr lang="en-GB" dirty="0" smtClean="0">
                <a:solidFill>
                  <a:srgbClr val="00B050"/>
                </a:solidFill>
              </a:rPr>
              <a:t>YES</a:t>
            </a:r>
            <a:endParaRPr lang="en-GB" dirty="0"/>
          </a:p>
          <a:p>
            <a:endParaRPr lang="en-GB" dirty="0" smtClean="0"/>
          </a:p>
          <a:p>
            <a:endParaRPr lang="en-GB" b="1" dirty="0"/>
          </a:p>
          <a:p>
            <a:endParaRPr lang="en-GB" dirty="0"/>
          </a:p>
        </p:txBody>
      </p:sp>
      <p:pic>
        <p:nvPicPr>
          <p:cNvPr id="10" name="Picture 9" descr="Presentation page_FINAL.jpg"/>
          <p:cNvPicPr>
            <a:picLocks noChangeAspect="1"/>
          </p:cNvPicPr>
          <p:nvPr/>
        </p:nvPicPr>
        <p:blipFill>
          <a:blip r:embed="rId2" cstate="print"/>
          <a:stretch>
            <a:fillRect/>
          </a:stretch>
        </p:blipFill>
        <p:spPr>
          <a:xfrm>
            <a:off x="0" y="0"/>
            <a:ext cx="9144000" cy="6858000"/>
          </a:xfrm>
          <a:prstGeom prst="rect">
            <a:avLst/>
          </a:prstGeom>
        </p:spPr>
      </p:pic>
      <p:sp>
        <p:nvSpPr>
          <p:cNvPr id="13" name="TextBox 12"/>
          <p:cNvSpPr txBox="1"/>
          <p:nvPr/>
        </p:nvSpPr>
        <p:spPr>
          <a:xfrm>
            <a:off x="252994" y="65473"/>
            <a:ext cx="8495470" cy="1569660"/>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Warrantless “Surveillance” and Metadata collection</a:t>
            </a:r>
            <a:endParaRPr lang="en-GB" sz="3200" dirty="0">
              <a:solidFill>
                <a:schemeClr val="accent1"/>
              </a:solidFill>
              <a:latin typeface="Arial" pitchFamily="34" charset="0"/>
              <a:cs typeface="Arial" pitchFamily="34" charset="0"/>
            </a:endParaRPr>
          </a:p>
          <a:p>
            <a:endParaRPr lang="en-US" sz="3200" dirty="0">
              <a:solidFill>
                <a:srgbClr val="0070C0"/>
              </a:solidFill>
              <a:latin typeface="Arial" pitchFamily="34" charset="0"/>
              <a:cs typeface="Arial" pitchFamily="34" charset="0"/>
            </a:endParaRPr>
          </a:p>
        </p:txBody>
      </p:sp>
      <p:sp>
        <p:nvSpPr>
          <p:cNvPr id="14" name="TextBox 13"/>
          <p:cNvSpPr txBox="1"/>
          <p:nvPr/>
        </p:nvSpPr>
        <p:spPr>
          <a:xfrm>
            <a:off x="251520" y="907766"/>
            <a:ext cx="8640960" cy="4955203"/>
          </a:xfrm>
          <a:prstGeom prst="rect">
            <a:avLst/>
          </a:prstGeom>
          <a:noFill/>
        </p:spPr>
        <p:txBody>
          <a:bodyPr wrap="square" rtlCol="0">
            <a:spAutoFit/>
          </a:bodyPr>
          <a:lstStyle/>
          <a:p>
            <a:endParaRPr lang="en-GB" sz="2000" b="1" dirty="0" smtClean="0"/>
          </a:p>
          <a:p>
            <a:r>
              <a:rPr lang="en-GB" sz="2400" dirty="0" smtClean="0">
                <a:solidFill>
                  <a:schemeClr val="accent1"/>
                </a:solidFill>
                <a:latin typeface="Arial" pitchFamily="34" charset="0"/>
                <a:cs typeface="Arial" pitchFamily="34" charset="0"/>
              </a:rPr>
              <a:t>Why the scare quotes on surveillance?</a:t>
            </a:r>
          </a:p>
          <a:p>
            <a:endParaRPr lang="en-GB" dirty="0">
              <a:solidFill>
                <a:schemeClr val="accent1"/>
              </a:solidFill>
              <a:latin typeface="Arial" pitchFamily="34" charset="0"/>
              <a:cs typeface="Arial" pitchFamily="34" charset="0"/>
            </a:endParaRPr>
          </a:p>
          <a:p>
            <a:r>
              <a:rPr lang="en-GB" sz="2400" dirty="0" smtClean="0">
                <a:solidFill>
                  <a:schemeClr val="accent1"/>
                </a:solidFill>
                <a:latin typeface="Arial" pitchFamily="34" charset="0"/>
                <a:cs typeface="Arial" pitchFamily="34" charset="0"/>
              </a:rPr>
              <a:t>Metadata is data about who you contact, how often, from where, who you transfer money too, which mailing lists you are a member of</a:t>
            </a:r>
          </a:p>
          <a:p>
            <a:endParaRPr lang="en-GB" dirty="0">
              <a:solidFill>
                <a:schemeClr val="accent1"/>
              </a:solidFill>
              <a:latin typeface="Arial" pitchFamily="34" charset="0"/>
              <a:cs typeface="Arial" pitchFamily="34" charset="0"/>
            </a:endParaRPr>
          </a:p>
          <a:p>
            <a:r>
              <a:rPr lang="en-GB" sz="2400" dirty="0" smtClean="0">
                <a:solidFill>
                  <a:schemeClr val="accent1"/>
                </a:solidFill>
                <a:latin typeface="Arial" pitchFamily="34" charset="0"/>
                <a:cs typeface="Arial" pitchFamily="34" charset="0"/>
              </a:rPr>
              <a:t>To many member of the public it seems more benign than actually monitoring the content of peoples conversations</a:t>
            </a:r>
          </a:p>
          <a:p>
            <a:endParaRPr lang="en-GB" dirty="0">
              <a:solidFill>
                <a:schemeClr val="accent1"/>
              </a:solidFill>
              <a:latin typeface="Arial" pitchFamily="34" charset="0"/>
              <a:cs typeface="Arial" pitchFamily="34" charset="0"/>
            </a:endParaRPr>
          </a:p>
          <a:p>
            <a:pPr algn="ctr"/>
            <a:r>
              <a:rPr lang="en-GB" sz="2400" i="1" dirty="0" smtClean="0">
                <a:solidFill>
                  <a:schemeClr val="accent1"/>
                </a:solidFill>
                <a:latin typeface="Arial" pitchFamily="34" charset="0"/>
                <a:cs typeface="Arial" pitchFamily="34" charset="0"/>
              </a:rPr>
              <a:t>But as computer scientists, what do we think about the use of metadata? </a:t>
            </a:r>
          </a:p>
          <a:p>
            <a:pPr algn="ctr"/>
            <a:endParaRPr lang="en-GB" sz="2400" i="1" dirty="0">
              <a:solidFill>
                <a:schemeClr val="accent1"/>
              </a:solidFill>
              <a:latin typeface="Arial" pitchFamily="34" charset="0"/>
              <a:cs typeface="Arial" pitchFamily="34" charset="0"/>
            </a:endParaRPr>
          </a:p>
          <a:p>
            <a:pPr algn="ctr"/>
            <a:r>
              <a:rPr lang="en-GB" sz="2400" i="1" dirty="0" smtClean="0">
                <a:solidFill>
                  <a:schemeClr val="accent1"/>
                </a:solidFill>
                <a:latin typeface="Arial" pitchFamily="34" charset="0"/>
                <a:cs typeface="Arial" pitchFamily="34" charset="0"/>
              </a:rPr>
              <a:t>			</a:t>
            </a:r>
            <a:endParaRPr lang="en-GB" sz="2400" i="1"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110505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476672"/>
            <a:ext cx="6840760" cy="584775"/>
          </a:xfrm>
          <a:prstGeom prst="rect">
            <a:avLst/>
          </a:prstGeom>
          <a:noFill/>
        </p:spPr>
        <p:txBody>
          <a:bodyPr wrap="square" rtlCol="0">
            <a:spAutoFit/>
          </a:bodyPr>
          <a:lstStyle/>
          <a:p>
            <a:r>
              <a:rPr lang="en-US" sz="3200" dirty="0" smtClean="0">
                <a:solidFill>
                  <a:srgbClr val="0070C0"/>
                </a:solidFill>
                <a:latin typeface="Arial" pitchFamily="34" charset="0"/>
                <a:cs typeface="Arial" pitchFamily="34" charset="0"/>
              </a:rPr>
              <a:t>UK Surveillance Programs</a:t>
            </a:r>
            <a:endParaRPr lang="en-US" sz="3200" dirty="0">
              <a:solidFill>
                <a:srgbClr val="0070C0"/>
              </a:solidFill>
              <a:latin typeface="Arial" pitchFamily="34" charset="0"/>
              <a:cs typeface="Arial" pitchFamily="34" charset="0"/>
            </a:endParaRPr>
          </a:p>
        </p:txBody>
      </p:sp>
      <p:sp>
        <p:nvSpPr>
          <p:cNvPr id="7" name="TextBox 6"/>
          <p:cNvSpPr txBox="1"/>
          <p:nvPr/>
        </p:nvSpPr>
        <p:spPr>
          <a:xfrm>
            <a:off x="251520" y="1620089"/>
            <a:ext cx="8640960" cy="369332"/>
          </a:xfrm>
          <a:prstGeom prst="rect">
            <a:avLst/>
          </a:prstGeom>
          <a:noFill/>
        </p:spPr>
        <p:txBody>
          <a:bodyPr wrap="square" rtlCol="0">
            <a:spAutoFit/>
          </a:bodyPr>
          <a:lstStyle/>
          <a:p>
            <a:endParaRPr lang="en-GB" dirty="0">
              <a:solidFill>
                <a:schemeClr val="accent1"/>
              </a:solidFill>
              <a:latin typeface="Arial" pitchFamily="34" charset="0"/>
              <a:cs typeface="Arial" pitchFamily="34" charset="0"/>
            </a:endParaRPr>
          </a:p>
        </p:txBody>
      </p:sp>
      <p:sp>
        <p:nvSpPr>
          <p:cNvPr id="2" name="Rectangle 1"/>
          <p:cNvSpPr/>
          <p:nvPr/>
        </p:nvSpPr>
        <p:spPr>
          <a:xfrm>
            <a:off x="307092" y="1204338"/>
            <a:ext cx="8640960" cy="3785652"/>
          </a:xfrm>
          <a:prstGeom prst="rect">
            <a:avLst/>
          </a:prstGeom>
        </p:spPr>
        <p:txBody>
          <a:bodyPr wrap="square">
            <a:spAutoFit/>
          </a:bodyPr>
          <a:lstStyle/>
          <a:p>
            <a:r>
              <a:rPr lang="en-GB" sz="2400" dirty="0" smtClean="0">
                <a:solidFill>
                  <a:schemeClr val="accent1"/>
                </a:solidFill>
                <a:latin typeface="Arial" pitchFamily="34" charset="0"/>
                <a:cs typeface="Arial" pitchFamily="34" charset="0"/>
              </a:rPr>
              <a:t>PRISM – US run mass collection of communications meta-data that also collects data on British citizens using US services,</a:t>
            </a:r>
          </a:p>
          <a:p>
            <a:pPr marL="342900" indent="-342900">
              <a:buFont typeface="Arial" panose="020B0604020202020204" pitchFamily="34" charset="0"/>
              <a:buChar char="•"/>
            </a:pPr>
            <a:r>
              <a:rPr lang="en-GB" sz="2400" dirty="0">
                <a:solidFill>
                  <a:schemeClr val="accent1"/>
                </a:solidFill>
                <a:latin typeface="Arial" pitchFamily="34" charset="0"/>
                <a:cs typeface="Arial" pitchFamily="34" charset="0"/>
              </a:rPr>
              <a:t>S</a:t>
            </a:r>
            <a:r>
              <a:rPr lang="en-GB" sz="2400" dirty="0" smtClean="0">
                <a:solidFill>
                  <a:schemeClr val="accent1"/>
                </a:solidFill>
                <a:latin typeface="Arial" pitchFamily="34" charset="0"/>
                <a:cs typeface="Arial" pitchFamily="34" charset="0"/>
              </a:rPr>
              <a:t>hared with UK intelligence services</a:t>
            </a:r>
          </a:p>
          <a:p>
            <a:pPr marL="342900" indent="-342900">
              <a:buFont typeface="Arial" panose="020B0604020202020204" pitchFamily="34" charset="0"/>
              <a:buChar char="•"/>
            </a:pPr>
            <a:r>
              <a:rPr lang="en-GB" sz="2400" dirty="0" smtClean="0">
                <a:solidFill>
                  <a:schemeClr val="accent1"/>
                </a:solidFill>
                <a:latin typeface="Arial" pitchFamily="34" charset="0"/>
                <a:cs typeface="Arial" pitchFamily="34" charset="0"/>
              </a:rPr>
              <a:t>Might be legal?</a:t>
            </a:r>
          </a:p>
          <a:p>
            <a:endParaRPr lang="en-GB" sz="2400" dirty="0">
              <a:solidFill>
                <a:schemeClr val="accent1"/>
              </a:solidFill>
              <a:latin typeface="Arial" pitchFamily="34" charset="0"/>
              <a:cs typeface="Arial" pitchFamily="34" charset="0"/>
            </a:endParaRPr>
          </a:p>
          <a:p>
            <a:r>
              <a:rPr lang="en-GB" sz="2400" dirty="0" smtClean="0">
                <a:solidFill>
                  <a:schemeClr val="accent1"/>
                </a:solidFill>
                <a:latin typeface="Arial" pitchFamily="34" charset="0"/>
                <a:cs typeface="Arial" pitchFamily="34" charset="0"/>
              </a:rPr>
              <a:t>TEMPORA – UK run mass collection of communications within the UK</a:t>
            </a:r>
          </a:p>
          <a:p>
            <a:pPr marL="342900" indent="-342900">
              <a:buFont typeface="Arial" panose="020B0604020202020204" pitchFamily="34" charset="0"/>
              <a:buChar char="•"/>
            </a:pPr>
            <a:r>
              <a:rPr lang="en-GB" sz="2400" dirty="0" smtClean="0">
                <a:solidFill>
                  <a:schemeClr val="accent1"/>
                </a:solidFill>
                <a:latin typeface="Arial" pitchFamily="34" charset="0"/>
                <a:cs typeface="Arial" pitchFamily="34" charset="0"/>
              </a:rPr>
              <a:t>Alleged to collects content of conversation</a:t>
            </a:r>
          </a:p>
          <a:p>
            <a:pPr marL="342900" indent="-342900">
              <a:buFont typeface="Arial" panose="020B0604020202020204" pitchFamily="34" charset="0"/>
              <a:buChar char="•"/>
            </a:pPr>
            <a:r>
              <a:rPr lang="en-GB" sz="2400" dirty="0" smtClean="0">
                <a:solidFill>
                  <a:schemeClr val="accent1"/>
                </a:solidFill>
                <a:latin typeface="Arial" pitchFamily="34" charset="0"/>
                <a:cs typeface="Arial" pitchFamily="34" charset="0"/>
              </a:rPr>
              <a:t>Technically impressive relying on nature of the internet</a:t>
            </a:r>
            <a:endParaRPr lang="en-GB" sz="24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553276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7" name="TextBox 6"/>
          <p:cNvSpPr txBox="1"/>
          <p:nvPr/>
        </p:nvSpPr>
        <p:spPr>
          <a:xfrm>
            <a:off x="251520" y="1620089"/>
            <a:ext cx="8640960" cy="369332"/>
          </a:xfrm>
          <a:prstGeom prst="rect">
            <a:avLst/>
          </a:prstGeom>
          <a:noFill/>
        </p:spPr>
        <p:txBody>
          <a:bodyPr wrap="square" rtlCol="0">
            <a:spAutoFit/>
          </a:bodyPr>
          <a:lstStyle/>
          <a:p>
            <a:endParaRPr lang="en-GB" dirty="0">
              <a:solidFill>
                <a:schemeClr val="accent1"/>
              </a:solidFill>
              <a:latin typeface="Arial" pitchFamily="34" charset="0"/>
              <a:cs typeface="Arial" pitchFamily="34" charset="0"/>
            </a:endParaRPr>
          </a:p>
        </p:txBody>
      </p:sp>
      <p:sp>
        <p:nvSpPr>
          <p:cNvPr id="2" name="Rectangle 1"/>
          <p:cNvSpPr/>
          <p:nvPr/>
        </p:nvSpPr>
        <p:spPr>
          <a:xfrm>
            <a:off x="307092" y="1124744"/>
            <a:ext cx="8640960" cy="4893647"/>
          </a:xfrm>
          <a:prstGeom prst="rect">
            <a:avLst/>
          </a:prstGeom>
        </p:spPr>
        <p:txBody>
          <a:bodyPr wrap="square">
            <a:spAutoFit/>
          </a:bodyPr>
          <a:lstStyle/>
          <a:p>
            <a:r>
              <a:rPr lang="en-GB" sz="2400" dirty="0"/>
              <a:t>The results of our study are unambiguous: there are significant privacy impacts associated with telephone metadata surveillance. Telephone metadata is densely interconnected, easily </a:t>
            </a:r>
            <a:r>
              <a:rPr lang="en-GB" sz="2400" dirty="0" err="1"/>
              <a:t>reidentifiable</a:t>
            </a:r>
            <a:r>
              <a:rPr lang="en-GB" sz="2400" dirty="0"/>
              <a:t>, and trivially gives rise to location, relationship, and sensitive inferences. In combination with independent reviews that have found bulk metadata surveillance to be an ineffective intelligence strategy (7, 8), our findings should give policymakers pause when authorizing such programs</a:t>
            </a:r>
            <a:r>
              <a:rPr lang="en-GB" sz="2400" dirty="0" smtClean="0"/>
              <a:t>.</a:t>
            </a:r>
          </a:p>
          <a:p>
            <a:endParaRPr lang="en-GB" dirty="0" smtClean="0"/>
          </a:p>
          <a:p>
            <a:pPr algn="r"/>
            <a:r>
              <a:rPr lang="en-GB" sz="2400" dirty="0" smtClean="0"/>
              <a:t>- Evaluating </a:t>
            </a:r>
            <a:r>
              <a:rPr lang="en-GB" sz="2400" dirty="0"/>
              <a:t>the privacy properties of telephone </a:t>
            </a:r>
            <a:r>
              <a:rPr lang="en-GB" sz="2400" dirty="0" smtClean="0"/>
              <a:t>metadata, 2016</a:t>
            </a:r>
            <a:endParaRPr lang="en-GB" sz="2400" dirty="0"/>
          </a:p>
          <a:p>
            <a:endParaRPr lang="en-GB" sz="2400" dirty="0" smtClean="0"/>
          </a:p>
          <a:p>
            <a:endParaRPr lang="en-GB" sz="2400" dirty="0"/>
          </a:p>
          <a:p>
            <a:endParaRPr lang="en-GB" sz="24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930027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476672"/>
            <a:ext cx="8208912" cy="584776"/>
          </a:xfrm>
          <a:prstGeom prst="rect">
            <a:avLst/>
          </a:prstGeom>
          <a:noFill/>
        </p:spPr>
        <p:txBody>
          <a:bodyPr wrap="square" rtlCol="0">
            <a:spAutoFit/>
          </a:bodyPr>
          <a:lstStyle/>
          <a:p>
            <a:r>
              <a:rPr lang="en-US" sz="3200" dirty="0" smtClean="0">
                <a:solidFill>
                  <a:srgbClr val="0070C0"/>
                </a:solidFill>
                <a:latin typeface="Arial" pitchFamily="34" charset="0"/>
                <a:cs typeface="Arial" pitchFamily="34" charset="0"/>
              </a:rPr>
              <a:t>The Draft Communications Data Bill, 2016</a:t>
            </a:r>
            <a:endParaRPr lang="en-US" sz="3200" dirty="0">
              <a:solidFill>
                <a:srgbClr val="0070C0"/>
              </a:solidFill>
              <a:latin typeface="Arial" pitchFamily="34" charset="0"/>
              <a:cs typeface="Arial" pitchFamily="34" charset="0"/>
            </a:endParaRPr>
          </a:p>
        </p:txBody>
      </p:sp>
      <p:sp>
        <p:nvSpPr>
          <p:cNvPr id="7" name="TextBox 6"/>
          <p:cNvSpPr txBox="1"/>
          <p:nvPr/>
        </p:nvSpPr>
        <p:spPr>
          <a:xfrm>
            <a:off x="251520" y="1620089"/>
            <a:ext cx="8640960" cy="369332"/>
          </a:xfrm>
          <a:prstGeom prst="rect">
            <a:avLst/>
          </a:prstGeom>
          <a:noFill/>
        </p:spPr>
        <p:txBody>
          <a:bodyPr wrap="square" rtlCol="0">
            <a:spAutoFit/>
          </a:bodyPr>
          <a:lstStyle/>
          <a:p>
            <a:endParaRPr lang="en-GB" dirty="0">
              <a:solidFill>
                <a:schemeClr val="accent1"/>
              </a:solidFill>
              <a:latin typeface="Arial" pitchFamily="34" charset="0"/>
              <a:cs typeface="Arial" pitchFamily="34" charset="0"/>
            </a:endParaRPr>
          </a:p>
        </p:txBody>
      </p:sp>
      <p:sp>
        <p:nvSpPr>
          <p:cNvPr id="2" name="Rectangle 1"/>
          <p:cNvSpPr/>
          <p:nvPr/>
        </p:nvSpPr>
        <p:spPr>
          <a:xfrm>
            <a:off x="307092" y="1124744"/>
            <a:ext cx="8640960" cy="3877985"/>
          </a:xfrm>
          <a:prstGeom prst="rect">
            <a:avLst/>
          </a:prstGeom>
        </p:spPr>
        <p:txBody>
          <a:bodyPr wrap="square">
            <a:spAutoFit/>
          </a:bodyPr>
          <a:lstStyle/>
          <a:p>
            <a:r>
              <a:rPr lang="en-GB" sz="2000" dirty="0" smtClean="0">
                <a:solidFill>
                  <a:schemeClr val="accent1"/>
                </a:solidFill>
                <a:latin typeface="Arial" pitchFamily="34" charset="0"/>
                <a:cs typeface="Arial" pitchFamily="34" charset="0"/>
              </a:rPr>
              <a:t>Amendment to the 2000 RIPA in the final stage of (very quiet) approval with only 28% of the population aware of it (but 92% of them opposed to it!)</a:t>
            </a:r>
          </a:p>
          <a:p>
            <a:endParaRPr lang="en-GB" sz="1400" dirty="0">
              <a:solidFill>
                <a:schemeClr val="accent1"/>
              </a:solidFill>
              <a:latin typeface="Arial" pitchFamily="34" charset="0"/>
              <a:cs typeface="Arial" pitchFamily="34" charset="0"/>
            </a:endParaRPr>
          </a:p>
          <a:p>
            <a:r>
              <a:rPr lang="en-GB" sz="2000" dirty="0" smtClean="0">
                <a:solidFill>
                  <a:schemeClr val="accent1"/>
                </a:solidFill>
                <a:latin typeface="Arial" pitchFamily="34" charset="0"/>
                <a:cs typeface="Arial" pitchFamily="34" charset="0"/>
              </a:rPr>
              <a:t>Explicitly gives various agencies authority to engage in “equipment interference” i.e. hack computers</a:t>
            </a:r>
          </a:p>
          <a:p>
            <a:endParaRPr lang="en-GB" sz="1200" dirty="0">
              <a:solidFill>
                <a:schemeClr val="accent1"/>
              </a:solidFill>
              <a:latin typeface="Arial" pitchFamily="34" charset="0"/>
              <a:cs typeface="Arial" pitchFamily="34" charset="0"/>
            </a:endParaRPr>
          </a:p>
          <a:p>
            <a:r>
              <a:rPr lang="en-GB" sz="2000" dirty="0">
                <a:solidFill>
                  <a:schemeClr val="accent1"/>
                </a:solidFill>
                <a:latin typeface="Arial" pitchFamily="34" charset="0"/>
                <a:cs typeface="Arial" pitchFamily="34" charset="0"/>
              </a:rPr>
              <a:t>R</a:t>
            </a:r>
            <a:r>
              <a:rPr lang="en-GB" sz="2000" dirty="0" smtClean="0">
                <a:solidFill>
                  <a:schemeClr val="accent1"/>
                </a:solidFill>
                <a:latin typeface="Arial" pitchFamily="34" charset="0"/>
                <a:cs typeface="Arial" pitchFamily="34" charset="0"/>
              </a:rPr>
              <a:t>equires communication providers store all user communication for 1 year</a:t>
            </a:r>
          </a:p>
          <a:p>
            <a:pPr marL="342900" indent="-342900">
              <a:buFont typeface="Arial"/>
              <a:buChar char="•"/>
            </a:pPr>
            <a:r>
              <a:rPr lang="en-GB" sz="2000" dirty="0" smtClean="0">
                <a:solidFill>
                  <a:schemeClr val="accent1"/>
                </a:solidFill>
                <a:latin typeface="Arial" pitchFamily="34" charset="0"/>
                <a:cs typeface="Arial" pitchFamily="34" charset="0"/>
              </a:rPr>
              <a:t>This is expensive (£1.8 billion over ten years) and dangerous! No ISP has made storage plans public</a:t>
            </a:r>
          </a:p>
          <a:p>
            <a:pPr marL="342900" indent="-342900">
              <a:buFont typeface="Arial"/>
              <a:buChar char="•"/>
            </a:pPr>
            <a:r>
              <a:rPr lang="en-GB" sz="2000" dirty="0" smtClean="0">
                <a:solidFill>
                  <a:schemeClr val="accent1"/>
                </a:solidFill>
                <a:latin typeface="Arial" pitchFamily="34" charset="0"/>
                <a:cs typeface="Arial" pitchFamily="34" charset="0"/>
              </a:rPr>
              <a:t>Requires weakening of encryption as well with a magical (or at least not yet invented) model of encryption</a:t>
            </a:r>
            <a:r>
              <a:rPr lang="is-IS" sz="2000" dirty="0" smtClean="0">
                <a:solidFill>
                  <a:schemeClr val="accent1"/>
                </a:solidFill>
                <a:latin typeface="Arial" pitchFamily="34" charset="0"/>
                <a:cs typeface="Arial" pitchFamily="34" charset="0"/>
              </a:rPr>
              <a:t>….</a:t>
            </a:r>
          </a:p>
          <a:p>
            <a:pPr marL="342900" indent="-342900">
              <a:buFont typeface="Arial"/>
              <a:buChar char="•"/>
            </a:pPr>
            <a:r>
              <a:rPr lang="en-GB" sz="2000" dirty="0" smtClean="0">
                <a:solidFill>
                  <a:schemeClr val="accent1"/>
                </a:solidFill>
                <a:latin typeface="Arial" pitchFamily="34" charset="0"/>
                <a:cs typeface="Arial" pitchFamily="34" charset="0"/>
              </a:rPr>
              <a:t>Allows metadata to be inspected by any agency with no warrant</a:t>
            </a:r>
          </a:p>
          <a:p>
            <a:pPr marL="342900" indent="-342900">
              <a:buFont typeface="Arial"/>
              <a:buChar char="•"/>
            </a:pPr>
            <a:r>
              <a:rPr lang="en-GB" sz="2000" dirty="0" smtClean="0">
                <a:solidFill>
                  <a:schemeClr val="accent1"/>
                </a:solidFill>
                <a:latin typeface="Arial" pitchFamily="34" charset="0"/>
                <a:cs typeface="Arial" pitchFamily="34" charset="0"/>
              </a:rPr>
              <a:t>EU rules that this is illegal but</a:t>
            </a:r>
            <a:r>
              <a:rPr lang="is-IS" sz="2000" dirty="0" smtClean="0">
                <a:solidFill>
                  <a:schemeClr val="accent1"/>
                </a:solidFill>
                <a:latin typeface="Arial" pitchFamily="34" charset="0"/>
                <a:cs typeface="Arial" pitchFamily="34" charset="0"/>
              </a:rPr>
              <a:t>…</a:t>
            </a:r>
            <a:endParaRPr lang="en-GB" sz="2000" dirty="0" smtClean="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2036898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7" name="TextBox 6"/>
          <p:cNvSpPr txBox="1"/>
          <p:nvPr/>
        </p:nvSpPr>
        <p:spPr>
          <a:xfrm>
            <a:off x="251520" y="1620089"/>
            <a:ext cx="8640960" cy="2554545"/>
          </a:xfrm>
          <a:prstGeom prst="rect">
            <a:avLst/>
          </a:prstGeom>
          <a:noFill/>
        </p:spPr>
        <p:txBody>
          <a:bodyPr wrap="square" rtlCol="0">
            <a:spAutoFit/>
          </a:bodyPr>
          <a:lstStyle/>
          <a:p>
            <a:pPr algn="ctr"/>
            <a:r>
              <a:rPr lang="en-GB" sz="3200" i="1" dirty="0" smtClean="0">
                <a:solidFill>
                  <a:schemeClr val="accent1"/>
                </a:solidFill>
                <a:latin typeface="Arial" pitchFamily="34" charset="0"/>
                <a:cs typeface="Arial" pitchFamily="34" charset="0"/>
              </a:rPr>
              <a:t>You are asked to develop a piece of software to be placed in a download management tool that collects data on the websites that people shop at. Is this legal? What issues might you face doing this?</a:t>
            </a:r>
            <a:endParaRPr lang="en-GB" sz="3200" i="1" dirty="0">
              <a:solidFill>
                <a:schemeClr val="accent1"/>
              </a:solidFill>
              <a:latin typeface="Arial" pitchFamily="34" charset="0"/>
              <a:cs typeface="Arial" pitchFamily="34" charset="0"/>
            </a:endParaRPr>
          </a:p>
        </p:txBody>
      </p:sp>
      <p:sp>
        <p:nvSpPr>
          <p:cNvPr id="2" name="Rectangle 1"/>
          <p:cNvSpPr/>
          <p:nvPr/>
        </p:nvSpPr>
        <p:spPr>
          <a:xfrm>
            <a:off x="251520" y="889844"/>
            <a:ext cx="8640960" cy="646331"/>
          </a:xfrm>
          <a:prstGeom prst="rect">
            <a:avLst/>
          </a:prstGeom>
        </p:spPr>
        <p:txBody>
          <a:bodyPr wrap="square">
            <a:spAutoFit/>
          </a:bodyPr>
          <a:lstStyle/>
          <a:p>
            <a:endParaRPr lang="en-GB" dirty="0" smtClean="0"/>
          </a:p>
          <a:p>
            <a:endParaRPr lang="en-GB"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1185903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68407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Learning Goals</a:t>
            </a:r>
            <a:endParaRPr lang="en-US" sz="3200" dirty="0">
              <a:solidFill>
                <a:srgbClr val="0070C0"/>
              </a:solidFill>
              <a:latin typeface="Arial" pitchFamily="34" charset="0"/>
              <a:cs typeface="Arial" pitchFamily="34" charset="0"/>
            </a:endParaRPr>
          </a:p>
        </p:txBody>
      </p:sp>
      <p:sp>
        <p:nvSpPr>
          <p:cNvPr id="7" name="TextBox 6"/>
          <p:cNvSpPr txBox="1"/>
          <p:nvPr/>
        </p:nvSpPr>
        <p:spPr>
          <a:xfrm>
            <a:off x="251520" y="1196752"/>
            <a:ext cx="8640960" cy="5016758"/>
          </a:xfrm>
          <a:prstGeom prst="rect">
            <a:avLst/>
          </a:prstGeom>
          <a:noFill/>
        </p:spPr>
        <p:txBody>
          <a:bodyPr wrap="square" rtlCol="0">
            <a:spAutoFit/>
          </a:bodyPr>
          <a:lstStyle/>
          <a:p>
            <a:r>
              <a:rPr lang="en-GB" sz="2400" dirty="0" smtClean="0">
                <a:solidFill>
                  <a:schemeClr val="accent1"/>
                </a:solidFill>
                <a:latin typeface="Arial" pitchFamily="34" charset="0"/>
                <a:cs typeface="Arial" pitchFamily="34" charset="0"/>
              </a:rPr>
              <a:t>What is privacy and why does it matter?</a:t>
            </a:r>
          </a:p>
          <a:p>
            <a:endParaRPr lang="en-GB" sz="2400" dirty="0">
              <a:solidFill>
                <a:schemeClr val="accent1"/>
              </a:solidFill>
              <a:latin typeface="Arial" pitchFamily="34" charset="0"/>
              <a:cs typeface="Arial" pitchFamily="34" charset="0"/>
            </a:endParaRPr>
          </a:p>
          <a:p>
            <a:r>
              <a:rPr lang="en-GB" sz="2400" dirty="0" smtClean="0">
                <a:solidFill>
                  <a:schemeClr val="accent1"/>
                </a:solidFill>
                <a:latin typeface="Arial" pitchFamily="34" charset="0"/>
                <a:cs typeface="Arial" pitchFamily="34" charset="0"/>
              </a:rPr>
              <a:t>What is the legal status of the concept of privacy in the UK?</a:t>
            </a:r>
          </a:p>
          <a:p>
            <a:endParaRPr lang="en-GB" sz="2400" dirty="0">
              <a:solidFill>
                <a:schemeClr val="accent1"/>
              </a:solidFill>
              <a:latin typeface="Arial" pitchFamily="34" charset="0"/>
              <a:cs typeface="Arial" pitchFamily="34" charset="0"/>
            </a:endParaRPr>
          </a:p>
          <a:p>
            <a:r>
              <a:rPr lang="en-GB" sz="2400" dirty="0" smtClean="0">
                <a:solidFill>
                  <a:schemeClr val="accent1"/>
                </a:solidFill>
                <a:latin typeface="Arial" pitchFamily="34" charset="0"/>
                <a:cs typeface="Arial" pitchFamily="34" charset="0"/>
              </a:rPr>
              <a:t>What is the state of surveillance in the UK?</a:t>
            </a:r>
          </a:p>
          <a:p>
            <a:endParaRPr lang="en-GB" sz="2400" dirty="0">
              <a:solidFill>
                <a:schemeClr val="accent1"/>
              </a:solidFill>
              <a:latin typeface="Arial" pitchFamily="34" charset="0"/>
              <a:cs typeface="Arial" pitchFamily="34" charset="0"/>
            </a:endParaRPr>
          </a:p>
          <a:p>
            <a:r>
              <a:rPr lang="en-GB" sz="2400" dirty="0" smtClean="0">
                <a:solidFill>
                  <a:schemeClr val="accent1"/>
                </a:solidFill>
                <a:latin typeface="Arial" pitchFamily="34" charset="0"/>
                <a:cs typeface="Arial" pitchFamily="34" charset="0"/>
              </a:rPr>
              <a:t>What is </a:t>
            </a:r>
            <a:r>
              <a:rPr lang="en-GB" sz="2400" dirty="0">
                <a:solidFill>
                  <a:schemeClr val="accent1"/>
                </a:solidFill>
                <a:latin typeface="Arial" pitchFamily="34" charset="0"/>
                <a:cs typeface="Arial" pitchFamily="34" charset="0"/>
              </a:rPr>
              <a:t>T</a:t>
            </a:r>
            <a:r>
              <a:rPr lang="en-GB" sz="2400" dirty="0" smtClean="0">
                <a:solidFill>
                  <a:schemeClr val="accent1"/>
                </a:solidFill>
                <a:latin typeface="Arial" pitchFamily="34" charset="0"/>
                <a:cs typeface="Arial" pitchFamily="34" charset="0"/>
              </a:rPr>
              <a:t>he RIPA 2000 and what are the 2016 amendments</a:t>
            </a:r>
          </a:p>
          <a:p>
            <a:r>
              <a:rPr lang="en-GB" sz="2400" dirty="0">
                <a:solidFill>
                  <a:schemeClr val="accent1"/>
                </a:solidFill>
                <a:latin typeface="Arial" pitchFamily="34" charset="0"/>
                <a:cs typeface="Arial" pitchFamily="34" charset="0"/>
              </a:rPr>
              <a:t/>
            </a:r>
            <a:br>
              <a:rPr lang="en-GB" sz="2400" dirty="0">
                <a:solidFill>
                  <a:schemeClr val="accent1"/>
                </a:solidFill>
                <a:latin typeface="Arial" pitchFamily="34" charset="0"/>
                <a:cs typeface="Arial" pitchFamily="34" charset="0"/>
              </a:rPr>
            </a:br>
            <a:r>
              <a:rPr lang="en-GB" sz="2400" dirty="0" smtClean="0">
                <a:solidFill>
                  <a:schemeClr val="accent1"/>
                </a:solidFill>
                <a:latin typeface="Arial" pitchFamily="34" charset="0"/>
                <a:cs typeface="Arial" pitchFamily="34" charset="0"/>
              </a:rPr>
              <a:t>What is metadata and why is collecting and analysing it important?</a:t>
            </a:r>
          </a:p>
          <a:p>
            <a:endParaRPr lang="en-GB" sz="2000" dirty="0">
              <a:solidFill>
                <a:schemeClr val="accent1"/>
              </a:solidFill>
              <a:latin typeface="Arial" pitchFamily="34" charset="0"/>
              <a:cs typeface="Arial" pitchFamily="34" charset="0"/>
            </a:endParaRPr>
          </a:p>
          <a:p>
            <a:endParaRPr lang="en-GB" sz="2000" dirty="0" smtClean="0">
              <a:solidFill>
                <a:schemeClr val="accent1"/>
              </a:solidFill>
              <a:latin typeface="Arial" pitchFamily="34" charset="0"/>
              <a:cs typeface="Arial" pitchFamily="34" charset="0"/>
            </a:endParaRPr>
          </a:p>
          <a:p>
            <a:endParaRPr lang="en-GB" sz="2000" dirty="0">
              <a:solidFill>
                <a:schemeClr val="accent1"/>
              </a:solidFill>
              <a:latin typeface="Arial" pitchFamily="34" charset="0"/>
              <a:cs typeface="Arial" pitchFamily="34" charset="0"/>
            </a:endParaRPr>
          </a:p>
          <a:p>
            <a:endParaRPr lang="en-GB" sz="20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327936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68407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Learning Goals</a:t>
            </a:r>
            <a:endParaRPr lang="en-US" sz="3200" dirty="0">
              <a:solidFill>
                <a:srgbClr val="0070C0"/>
              </a:solidFill>
              <a:latin typeface="Arial" pitchFamily="34" charset="0"/>
              <a:cs typeface="Arial" pitchFamily="34" charset="0"/>
            </a:endParaRPr>
          </a:p>
        </p:txBody>
      </p:sp>
      <p:sp>
        <p:nvSpPr>
          <p:cNvPr id="7" name="TextBox 6"/>
          <p:cNvSpPr txBox="1"/>
          <p:nvPr/>
        </p:nvSpPr>
        <p:spPr>
          <a:xfrm>
            <a:off x="251520" y="1196752"/>
            <a:ext cx="8640960" cy="5016758"/>
          </a:xfrm>
          <a:prstGeom prst="rect">
            <a:avLst/>
          </a:prstGeom>
          <a:noFill/>
        </p:spPr>
        <p:txBody>
          <a:bodyPr wrap="square" rtlCol="0">
            <a:spAutoFit/>
          </a:bodyPr>
          <a:lstStyle/>
          <a:p>
            <a:r>
              <a:rPr lang="en-GB" sz="2400" dirty="0" smtClean="0">
                <a:solidFill>
                  <a:schemeClr val="accent1"/>
                </a:solidFill>
                <a:latin typeface="Arial" pitchFamily="34" charset="0"/>
                <a:cs typeface="Arial" pitchFamily="34" charset="0"/>
              </a:rPr>
              <a:t>What is privacy and why does it matter?</a:t>
            </a:r>
          </a:p>
          <a:p>
            <a:endParaRPr lang="en-GB" sz="2400" dirty="0">
              <a:solidFill>
                <a:schemeClr val="accent1"/>
              </a:solidFill>
              <a:latin typeface="Arial" pitchFamily="34" charset="0"/>
              <a:cs typeface="Arial" pitchFamily="34" charset="0"/>
            </a:endParaRPr>
          </a:p>
          <a:p>
            <a:r>
              <a:rPr lang="en-GB" sz="2400" dirty="0" smtClean="0">
                <a:solidFill>
                  <a:schemeClr val="accent1"/>
                </a:solidFill>
                <a:latin typeface="Arial" pitchFamily="34" charset="0"/>
                <a:cs typeface="Arial" pitchFamily="34" charset="0"/>
              </a:rPr>
              <a:t>What is the legal status of the concept of privacy in the UK?</a:t>
            </a:r>
          </a:p>
          <a:p>
            <a:endParaRPr lang="en-GB" sz="2400" dirty="0">
              <a:solidFill>
                <a:schemeClr val="accent1"/>
              </a:solidFill>
              <a:latin typeface="Arial" pitchFamily="34" charset="0"/>
              <a:cs typeface="Arial" pitchFamily="34" charset="0"/>
            </a:endParaRPr>
          </a:p>
          <a:p>
            <a:r>
              <a:rPr lang="en-GB" sz="2400" dirty="0" smtClean="0">
                <a:solidFill>
                  <a:schemeClr val="accent1"/>
                </a:solidFill>
                <a:latin typeface="Arial" pitchFamily="34" charset="0"/>
                <a:cs typeface="Arial" pitchFamily="34" charset="0"/>
              </a:rPr>
              <a:t>What is the state of surveillance in the UK?</a:t>
            </a:r>
          </a:p>
          <a:p>
            <a:endParaRPr lang="en-GB" sz="2400" dirty="0">
              <a:solidFill>
                <a:schemeClr val="accent1"/>
              </a:solidFill>
              <a:latin typeface="Arial" pitchFamily="34" charset="0"/>
              <a:cs typeface="Arial" pitchFamily="34" charset="0"/>
            </a:endParaRPr>
          </a:p>
          <a:p>
            <a:r>
              <a:rPr lang="en-GB" sz="2400" dirty="0" smtClean="0">
                <a:solidFill>
                  <a:schemeClr val="accent1"/>
                </a:solidFill>
                <a:latin typeface="Arial" pitchFamily="34" charset="0"/>
                <a:cs typeface="Arial" pitchFamily="34" charset="0"/>
              </a:rPr>
              <a:t>What is </a:t>
            </a:r>
            <a:r>
              <a:rPr lang="en-GB" sz="2400" dirty="0">
                <a:solidFill>
                  <a:schemeClr val="accent1"/>
                </a:solidFill>
                <a:latin typeface="Arial" pitchFamily="34" charset="0"/>
                <a:cs typeface="Arial" pitchFamily="34" charset="0"/>
              </a:rPr>
              <a:t>T</a:t>
            </a:r>
            <a:r>
              <a:rPr lang="en-GB" sz="2400" dirty="0" smtClean="0">
                <a:solidFill>
                  <a:schemeClr val="accent1"/>
                </a:solidFill>
                <a:latin typeface="Arial" pitchFamily="34" charset="0"/>
                <a:cs typeface="Arial" pitchFamily="34" charset="0"/>
              </a:rPr>
              <a:t>he RIPA 2000 and what are the 2016 amendments</a:t>
            </a:r>
          </a:p>
          <a:p>
            <a:r>
              <a:rPr lang="en-GB" sz="2400" dirty="0">
                <a:solidFill>
                  <a:schemeClr val="accent1"/>
                </a:solidFill>
                <a:latin typeface="Arial" pitchFamily="34" charset="0"/>
                <a:cs typeface="Arial" pitchFamily="34" charset="0"/>
              </a:rPr>
              <a:t/>
            </a:r>
            <a:br>
              <a:rPr lang="en-GB" sz="2400" dirty="0">
                <a:solidFill>
                  <a:schemeClr val="accent1"/>
                </a:solidFill>
                <a:latin typeface="Arial" pitchFamily="34" charset="0"/>
                <a:cs typeface="Arial" pitchFamily="34" charset="0"/>
              </a:rPr>
            </a:br>
            <a:r>
              <a:rPr lang="en-GB" sz="2400" dirty="0" smtClean="0">
                <a:solidFill>
                  <a:schemeClr val="accent1"/>
                </a:solidFill>
                <a:latin typeface="Arial" pitchFamily="34" charset="0"/>
                <a:cs typeface="Arial" pitchFamily="34" charset="0"/>
              </a:rPr>
              <a:t>What is metadata and why is collecting and analysing it important?</a:t>
            </a:r>
          </a:p>
          <a:p>
            <a:endParaRPr lang="en-GB" sz="2000" dirty="0">
              <a:solidFill>
                <a:schemeClr val="accent1"/>
              </a:solidFill>
              <a:latin typeface="Arial" pitchFamily="34" charset="0"/>
              <a:cs typeface="Arial" pitchFamily="34" charset="0"/>
            </a:endParaRPr>
          </a:p>
          <a:p>
            <a:endParaRPr lang="en-GB" sz="2000" dirty="0" smtClean="0">
              <a:solidFill>
                <a:schemeClr val="accent1"/>
              </a:solidFill>
              <a:latin typeface="Arial" pitchFamily="34" charset="0"/>
              <a:cs typeface="Arial" pitchFamily="34" charset="0"/>
            </a:endParaRPr>
          </a:p>
          <a:p>
            <a:endParaRPr lang="en-GB" sz="2000" dirty="0">
              <a:solidFill>
                <a:schemeClr val="accent1"/>
              </a:solidFill>
              <a:latin typeface="Arial" pitchFamily="34" charset="0"/>
              <a:cs typeface="Arial" pitchFamily="34" charset="0"/>
            </a:endParaRPr>
          </a:p>
          <a:p>
            <a:endParaRPr lang="en-GB" sz="20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1714238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68407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Privacy</a:t>
            </a:r>
            <a:endParaRPr lang="en-US" sz="3200" dirty="0">
              <a:solidFill>
                <a:srgbClr val="0070C0"/>
              </a:solidFill>
              <a:latin typeface="Arial" pitchFamily="34" charset="0"/>
              <a:cs typeface="Arial" pitchFamily="34" charset="0"/>
            </a:endParaRPr>
          </a:p>
        </p:txBody>
      </p:sp>
      <p:sp>
        <p:nvSpPr>
          <p:cNvPr id="7" name="TextBox 6"/>
          <p:cNvSpPr txBox="1"/>
          <p:nvPr/>
        </p:nvSpPr>
        <p:spPr>
          <a:xfrm>
            <a:off x="251520" y="1125899"/>
            <a:ext cx="8640960" cy="4247317"/>
          </a:xfrm>
          <a:prstGeom prst="rect">
            <a:avLst/>
          </a:prstGeom>
          <a:noFill/>
        </p:spPr>
        <p:txBody>
          <a:bodyPr wrap="square" rtlCol="0">
            <a:spAutoFit/>
          </a:bodyPr>
          <a:lstStyle/>
          <a:p>
            <a:r>
              <a:rPr lang="en-GB" dirty="0">
                <a:solidFill>
                  <a:schemeClr val="accent1"/>
                </a:solidFill>
                <a:latin typeface="Arial" pitchFamily="34" charset="0"/>
                <a:cs typeface="Arial" pitchFamily="34" charset="0"/>
              </a:rPr>
              <a:t>The right of the people to be secure in their persons, houses, papers, and effects, against unreasonable searches and seizures, shall not be violated, and no warrants shall issue, but upon probable cause, supported by Oath or affirmation, and particularly describing the place to be searched, and the persons or things to be seized. </a:t>
            </a:r>
            <a:endParaRPr lang="en-GB" dirty="0" smtClean="0">
              <a:solidFill>
                <a:schemeClr val="accent1"/>
              </a:solidFill>
              <a:latin typeface="Arial" pitchFamily="34" charset="0"/>
              <a:cs typeface="Arial" pitchFamily="34" charset="0"/>
            </a:endParaRPr>
          </a:p>
          <a:p>
            <a:pPr algn="r"/>
            <a:r>
              <a:rPr lang="en-GB" dirty="0" smtClean="0">
                <a:solidFill>
                  <a:schemeClr val="accent1"/>
                </a:solidFill>
                <a:latin typeface="Arial" pitchFamily="34" charset="0"/>
                <a:cs typeface="Arial" pitchFamily="34" charset="0"/>
              </a:rPr>
              <a:t>- (</a:t>
            </a:r>
            <a:r>
              <a:rPr lang="en-GB" dirty="0">
                <a:solidFill>
                  <a:schemeClr val="accent1"/>
                </a:solidFill>
                <a:latin typeface="Arial" pitchFamily="34" charset="0"/>
                <a:cs typeface="Arial" pitchFamily="34" charset="0"/>
              </a:rPr>
              <a:t>US Constitution)</a:t>
            </a:r>
          </a:p>
          <a:p>
            <a:endParaRPr lang="en-GB" sz="1400" dirty="0">
              <a:solidFill>
                <a:schemeClr val="accent1"/>
              </a:solidFill>
              <a:latin typeface="Arial" pitchFamily="34" charset="0"/>
              <a:cs typeface="Arial" pitchFamily="34" charset="0"/>
            </a:endParaRPr>
          </a:p>
          <a:p>
            <a:r>
              <a:rPr lang="en-GB" dirty="0">
                <a:solidFill>
                  <a:schemeClr val="accent1"/>
                </a:solidFill>
                <a:latin typeface="Arial" pitchFamily="34" charset="0"/>
                <a:cs typeface="Arial" pitchFamily="34" charset="0"/>
              </a:rPr>
              <a:t>No one shall be subjected to arbitrary interference with his privacy, family, home or correspondence, nor to attacks upon his honour and reputation. Everyone has the right to the protection of the law against such interference or attacks </a:t>
            </a:r>
            <a:endParaRPr lang="en-GB" dirty="0" smtClean="0">
              <a:solidFill>
                <a:schemeClr val="accent1"/>
              </a:solidFill>
              <a:latin typeface="Arial" pitchFamily="34" charset="0"/>
              <a:cs typeface="Arial" pitchFamily="34" charset="0"/>
            </a:endParaRPr>
          </a:p>
          <a:p>
            <a:pPr algn="r"/>
            <a:r>
              <a:rPr lang="en-GB" dirty="0" smtClean="0">
                <a:solidFill>
                  <a:schemeClr val="accent1"/>
                </a:solidFill>
                <a:latin typeface="Arial" pitchFamily="34" charset="0"/>
                <a:cs typeface="Arial" pitchFamily="34" charset="0"/>
              </a:rPr>
              <a:t>- (</a:t>
            </a:r>
            <a:r>
              <a:rPr lang="en-GB" dirty="0">
                <a:solidFill>
                  <a:schemeClr val="accent1"/>
                </a:solidFill>
                <a:latin typeface="Arial" pitchFamily="34" charset="0"/>
                <a:cs typeface="Arial" pitchFamily="34" charset="0"/>
              </a:rPr>
              <a:t>United Nations)</a:t>
            </a:r>
          </a:p>
          <a:p>
            <a:endParaRPr lang="en-GB" sz="1400" dirty="0">
              <a:latin typeface="Arial" pitchFamily="34" charset="0"/>
              <a:cs typeface="Arial" pitchFamily="34" charset="0"/>
            </a:endParaRPr>
          </a:p>
          <a:p>
            <a:r>
              <a:rPr lang="en-GB" dirty="0">
                <a:solidFill>
                  <a:schemeClr val="accent1"/>
                </a:solidFill>
                <a:latin typeface="Arial" pitchFamily="34" charset="0"/>
                <a:cs typeface="Arial" pitchFamily="34" charset="0"/>
              </a:rPr>
              <a:t>Everyone has the right to respect for his or her private and family life, home and communications. </a:t>
            </a:r>
            <a:endParaRPr lang="en-GB" dirty="0" smtClean="0">
              <a:solidFill>
                <a:schemeClr val="accent1"/>
              </a:solidFill>
              <a:latin typeface="Arial" pitchFamily="34" charset="0"/>
              <a:cs typeface="Arial" pitchFamily="34" charset="0"/>
            </a:endParaRPr>
          </a:p>
          <a:p>
            <a:pPr algn="r"/>
            <a:r>
              <a:rPr lang="en-GB" dirty="0" smtClean="0">
                <a:solidFill>
                  <a:schemeClr val="accent1"/>
                </a:solidFill>
                <a:latin typeface="Arial" pitchFamily="34" charset="0"/>
                <a:cs typeface="Arial" pitchFamily="34" charset="0"/>
              </a:rPr>
              <a:t>- (</a:t>
            </a:r>
            <a:r>
              <a:rPr lang="en-GB" dirty="0">
                <a:solidFill>
                  <a:schemeClr val="accent1"/>
                </a:solidFill>
                <a:latin typeface="Arial" pitchFamily="34" charset="0"/>
                <a:cs typeface="Arial" pitchFamily="34" charset="0"/>
              </a:rPr>
              <a:t>EU)</a:t>
            </a:r>
          </a:p>
        </p:txBody>
      </p:sp>
    </p:spTree>
    <p:extLst>
      <p:ext uri="{BB962C8B-B14F-4D97-AF65-F5344CB8AC3E}">
        <p14:creationId xmlns:p14="http://schemas.microsoft.com/office/powerpoint/2010/main" val="1732410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Communication Channels and Surveillance</a:t>
            </a:r>
            <a:endParaRPr lang="en-US" sz="3200" dirty="0">
              <a:solidFill>
                <a:srgbClr val="0070C0"/>
              </a:solidFill>
              <a:latin typeface="Arial" pitchFamily="34" charset="0"/>
              <a:cs typeface="Arial" pitchFamily="34" charset="0"/>
            </a:endParaRPr>
          </a:p>
        </p:txBody>
      </p:sp>
      <p:sp>
        <p:nvSpPr>
          <p:cNvPr id="7" name="TextBox 6"/>
          <p:cNvSpPr txBox="1"/>
          <p:nvPr/>
        </p:nvSpPr>
        <p:spPr>
          <a:xfrm>
            <a:off x="251520" y="1268760"/>
            <a:ext cx="8640960" cy="3754874"/>
          </a:xfrm>
          <a:prstGeom prst="rect">
            <a:avLst/>
          </a:prstGeom>
          <a:noFill/>
        </p:spPr>
        <p:txBody>
          <a:bodyPr wrap="square" rtlCol="0">
            <a:spAutoFit/>
          </a:bodyPr>
          <a:lstStyle/>
          <a:p>
            <a:r>
              <a:rPr lang="en-GB" sz="2000" b="1" dirty="0">
                <a:solidFill>
                  <a:schemeClr val="accent1"/>
                </a:solidFill>
                <a:latin typeface="Arial" pitchFamily="34" charset="0"/>
                <a:cs typeface="Arial" pitchFamily="34" charset="0"/>
              </a:rPr>
              <a:t>Direct speech </a:t>
            </a:r>
            <a:r>
              <a:rPr lang="en-GB" sz="2000" dirty="0" smtClean="0">
                <a:solidFill>
                  <a:schemeClr val="accent1"/>
                </a:solidFill>
                <a:latin typeface="Arial" pitchFamily="34" charset="0"/>
                <a:cs typeface="Arial" pitchFamily="34" charset="0"/>
              </a:rPr>
              <a:t>–Intercepted by being </a:t>
            </a:r>
            <a:r>
              <a:rPr lang="en-GB" sz="2000" dirty="0">
                <a:solidFill>
                  <a:schemeClr val="accent1"/>
                </a:solidFill>
                <a:latin typeface="Arial" pitchFamily="34" charset="0"/>
                <a:cs typeface="Arial" pitchFamily="34" charset="0"/>
              </a:rPr>
              <a:t>within hearing or use a microphone</a:t>
            </a:r>
          </a:p>
          <a:p>
            <a:endParaRPr lang="en-GB" sz="1400" dirty="0">
              <a:solidFill>
                <a:schemeClr val="accent1"/>
              </a:solidFill>
              <a:latin typeface="Arial" pitchFamily="34" charset="0"/>
              <a:cs typeface="Arial" pitchFamily="34" charset="0"/>
            </a:endParaRPr>
          </a:p>
          <a:p>
            <a:r>
              <a:rPr lang="en-GB" sz="2000" b="1" dirty="0">
                <a:solidFill>
                  <a:schemeClr val="accent1"/>
                </a:solidFill>
                <a:latin typeface="Arial" pitchFamily="34" charset="0"/>
                <a:cs typeface="Arial" pitchFamily="34" charset="0"/>
              </a:rPr>
              <a:t>Written</a:t>
            </a:r>
            <a:r>
              <a:rPr lang="en-GB" sz="2000" dirty="0">
                <a:solidFill>
                  <a:schemeClr val="accent1"/>
                </a:solidFill>
                <a:latin typeface="Arial" pitchFamily="34" charset="0"/>
                <a:cs typeface="Arial" pitchFamily="34" charset="0"/>
              </a:rPr>
              <a:t> – </a:t>
            </a:r>
            <a:r>
              <a:rPr lang="en-GB" sz="2000" dirty="0" smtClean="0">
                <a:solidFill>
                  <a:schemeClr val="accent1"/>
                </a:solidFill>
                <a:latin typeface="Arial" pitchFamily="34" charset="0"/>
                <a:cs typeface="Arial" pitchFamily="34" charset="0"/>
              </a:rPr>
              <a:t>Stolen but protected by Cryptography </a:t>
            </a:r>
            <a:r>
              <a:rPr lang="en-GB" sz="2000" dirty="0">
                <a:solidFill>
                  <a:schemeClr val="accent1"/>
                </a:solidFill>
                <a:latin typeface="Arial" pitchFamily="34" charset="0"/>
                <a:cs typeface="Arial" pitchFamily="34" charset="0"/>
              </a:rPr>
              <a:t>and Stenography</a:t>
            </a:r>
          </a:p>
          <a:p>
            <a:endParaRPr lang="en-GB" sz="1400" dirty="0">
              <a:solidFill>
                <a:schemeClr val="accent1"/>
              </a:solidFill>
              <a:latin typeface="Arial" pitchFamily="34" charset="0"/>
              <a:cs typeface="Arial" pitchFamily="34" charset="0"/>
            </a:endParaRPr>
          </a:p>
          <a:p>
            <a:r>
              <a:rPr lang="en-GB" sz="2000" b="1" dirty="0">
                <a:solidFill>
                  <a:schemeClr val="accent1"/>
                </a:solidFill>
                <a:latin typeface="Arial" pitchFamily="34" charset="0"/>
                <a:cs typeface="Arial" pitchFamily="34" charset="0"/>
              </a:rPr>
              <a:t>Telegraph</a:t>
            </a:r>
            <a:r>
              <a:rPr lang="en-GB" sz="2000" dirty="0">
                <a:solidFill>
                  <a:schemeClr val="accent1"/>
                </a:solidFill>
                <a:latin typeface="Arial" pitchFamily="34" charset="0"/>
                <a:cs typeface="Arial" pitchFamily="34" charset="0"/>
              </a:rPr>
              <a:t> – </a:t>
            </a:r>
            <a:r>
              <a:rPr lang="en-GB" sz="2000" dirty="0" smtClean="0">
                <a:solidFill>
                  <a:schemeClr val="accent1"/>
                </a:solidFill>
                <a:latin typeface="Arial" pitchFamily="34" charset="0"/>
                <a:cs typeface="Arial" pitchFamily="34" charset="0"/>
              </a:rPr>
              <a:t>Had </a:t>
            </a:r>
            <a:r>
              <a:rPr lang="en-GB" sz="2000" dirty="0">
                <a:solidFill>
                  <a:schemeClr val="accent1"/>
                </a:solidFill>
                <a:latin typeface="Arial" pitchFamily="34" charset="0"/>
                <a:cs typeface="Arial" pitchFamily="34" charset="0"/>
              </a:rPr>
              <a:t>v</a:t>
            </a:r>
            <a:r>
              <a:rPr lang="en-GB" sz="2000" dirty="0" smtClean="0">
                <a:solidFill>
                  <a:schemeClr val="accent1"/>
                </a:solidFill>
                <a:latin typeface="Arial" pitchFamily="34" charset="0"/>
                <a:cs typeface="Arial" pitchFamily="34" charset="0"/>
              </a:rPr>
              <a:t>ery </a:t>
            </a:r>
            <a:r>
              <a:rPr lang="en-GB" sz="2000" dirty="0">
                <a:solidFill>
                  <a:schemeClr val="accent1"/>
                </a:solidFill>
                <a:latin typeface="Arial" pitchFamily="34" charset="0"/>
                <a:cs typeface="Arial" pitchFamily="34" charset="0"/>
              </a:rPr>
              <a:t>low secrecy since human operated</a:t>
            </a:r>
          </a:p>
          <a:p>
            <a:endParaRPr lang="en-GB" sz="1400" dirty="0">
              <a:solidFill>
                <a:schemeClr val="accent1"/>
              </a:solidFill>
              <a:latin typeface="Arial" pitchFamily="34" charset="0"/>
              <a:cs typeface="Arial" pitchFamily="34" charset="0"/>
            </a:endParaRPr>
          </a:p>
          <a:p>
            <a:r>
              <a:rPr lang="en-GB" sz="2000" b="1" dirty="0">
                <a:solidFill>
                  <a:schemeClr val="accent1"/>
                </a:solidFill>
                <a:latin typeface="Arial" pitchFamily="34" charset="0"/>
                <a:cs typeface="Arial" pitchFamily="34" charset="0"/>
              </a:rPr>
              <a:t>Telephone</a:t>
            </a:r>
            <a:r>
              <a:rPr lang="en-GB" sz="2000" dirty="0">
                <a:solidFill>
                  <a:schemeClr val="accent1"/>
                </a:solidFill>
                <a:latin typeface="Arial" pitchFamily="34" charset="0"/>
                <a:cs typeface="Arial" pitchFamily="34" charset="0"/>
              </a:rPr>
              <a:t> – </a:t>
            </a:r>
            <a:r>
              <a:rPr lang="en-GB" sz="2000" dirty="0" smtClean="0">
                <a:solidFill>
                  <a:schemeClr val="accent1"/>
                </a:solidFill>
                <a:latin typeface="Arial" pitchFamily="34" charset="0"/>
                <a:cs typeface="Arial" pitchFamily="34" charset="0"/>
              </a:rPr>
              <a:t>Intercepted through line tapping or operators</a:t>
            </a:r>
            <a:endParaRPr lang="en-GB" sz="2000" dirty="0">
              <a:solidFill>
                <a:schemeClr val="accent1"/>
              </a:solidFill>
              <a:latin typeface="Arial" pitchFamily="34" charset="0"/>
              <a:cs typeface="Arial" pitchFamily="34" charset="0"/>
            </a:endParaRPr>
          </a:p>
          <a:p>
            <a:endParaRPr lang="en-GB" sz="1400" dirty="0">
              <a:solidFill>
                <a:schemeClr val="accent1"/>
              </a:solidFill>
              <a:latin typeface="Arial" pitchFamily="34" charset="0"/>
              <a:cs typeface="Arial" pitchFamily="34" charset="0"/>
            </a:endParaRPr>
          </a:p>
          <a:p>
            <a:r>
              <a:rPr lang="en-GB" sz="2000" b="1" dirty="0" smtClean="0">
                <a:solidFill>
                  <a:schemeClr val="accent1"/>
                </a:solidFill>
                <a:latin typeface="Arial" pitchFamily="34" charset="0"/>
                <a:cs typeface="Arial" pitchFamily="34" charset="0"/>
              </a:rPr>
              <a:t>Internet</a:t>
            </a:r>
            <a:r>
              <a:rPr lang="en-GB" sz="2000" dirty="0" smtClean="0">
                <a:solidFill>
                  <a:schemeClr val="accent1"/>
                </a:solidFill>
                <a:latin typeface="Arial" pitchFamily="34" charset="0"/>
                <a:cs typeface="Arial" pitchFamily="34" charset="0"/>
              </a:rPr>
              <a:t> – </a:t>
            </a:r>
            <a:r>
              <a:rPr lang="en-GB" sz="2000" dirty="0">
                <a:solidFill>
                  <a:schemeClr val="accent1"/>
                </a:solidFill>
                <a:latin typeface="Arial" pitchFamily="34" charset="0"/>
                <a:cs typeface="Arial" pitchFamily="34" charset="0"/>
              </a:rPr>
              <a:t>Packet switching makes it </a:t>
            </a:r>
            <a:r>
              <a:rPr lang="en-GB" sz="2000" dirty="0" smtClean="0">
                <a:solidFill>
                  <a:schemeClr val="accent1"/>
                </a:solidFill>
                <a:latin typeface="Arial" pitchFamily="34" charset="0"/>
                <a:cs typeface="Arial" pitchFamily="34" charset="0"/>
              </a:rPr>
              <a:t>difficult but </a:t>
            </a:r>
            <a:r>
              <a:rPr lang="en-GB" sz="2000" dirty="0">
                <a:solidFill>
                  <a:schemeClr val="accent1"/>
                </a:solidFill>
                <a:latin typeface="Arial" pitchFamily="34" charset="0"/>
                <a:cs typeface="Arial" pitchFamily="34" charset="0"/>
              </a:rPr>
              <a:t>v</a:t>
            </a:r>
            <a:r>
              <a:rPr lang="en-GB" sz="2000" dirty="0" smtClean="0">
                <a:solidFill>
                  <a:schemeClr val="accent1"/>
                </a:solidFill>
                <a:latin typeface="Arial" pitchFamily="34" charset="0"/>
                <a:cs typeface="Arial" pitchFamily="34" charset="0"/>
              </a:rPr>
              <a:t>ulnerable at the Internet Service Provider level </a:t>
            </a:r>
          </a:p>
          <a:p>
            <a:endParaRPr lang="en-GB" sz="1400" dirty="0" smtClean="0">
              <a:solidFill>
                <a:schemeClr val="accent1"/>
              </a:solidFill>
              <a:latin typeface="Arial" pitchFamily="34" charset="0"/>
              <a:cs typeface="Arial" pitchFamily="34" charset="0"/>
            </a:endParaRPr>
          </a:p>
          <a:p>
            <a:r>
              <a:rPr lang="en-GB" sz="2000" b="1" dirty="0" smtClean="0">
                <a:solidFill>
                  <a:schemeClr val="accent1"/>
                </a:solidFill>
                <a:latin typeface="Arial" pitchFamily="34" charset="0"/>
                <a:cs typeface="Arial" pitchFamily="34" charset="0"/>
              </a:rPr>
              <a:t>Mobile </a:t>
            </a:r>
            <a:r>
              <a:rPr lang="en-GB" sz="2000" b="1" dirty="0">
                <a:solidFill>
                  <a:schemeClr val="accent1"/>
                </a:solidFill>
                <a:latin typeface="Arial" pitchFamily="34" charset="0"/>
                <a:cs typeface="Arial" pitchFamily="34" charset="0"/>
              </a:rPr>
              <a:t>phones (</a:t>
            </a:r>
            <a:r>
              <a:rPr lang="en-GB" sz="2000" b="1" dirty="0" smtClean="0">
                <a:solidFill>
                  <a:schemeClr val="accent1"/>
                </a:solidFill>
                <a:latin typeface="Arial" pitchFamily="34" charset="0"/>
                <a:cs typeface="Arial" pitchFamily="34" charset="0"/>
              </a:rPr>
              <a:t>cell towers) </a:t>
            </a:r>
            <a:r>
              <a:rPr lang="en-GB" sz="2000" dirty="0">
                <a:solidFill>
                  <a:schemeClr val="accent1"/>
                </a:solidFill>
                <a:latin typeface="Arial" pitchFamily="34" charset="0"/>
                <a:cs typeface="Arial" pitchFamily="34" charset="0"/>
              </a:rPr>
              <a:t>– </a:t>
            </a:r>
            <a:r>
              <a:rPr lang="en-GB" sz="2000" dirty="0" smtClean="0">
                <a:solidFill>
                  <a:schemeClr val="accent1"/>
                </a:solidFill>
                <a:latin typeface="Arial" pitchFamily="34" charset="0"/>
                <a:cs typeface="Arial" pitchFamily="34" charset="0"/>
              </a:rPr>
              <a:t>Actually very difficult to do quickly</a:t>
            </a:r>
            <a:endParaRPr lang="en-GB" sz="2000" dirty="0">
              <a:solidFill>
                <a:schemeClr val="accent1"/>
              </a:solidFill>
              <a:latin typeface="Arial" pitchFamily="34" charset="0"/>
              <a:cs typeface="Arial" pitchFamily="34" charset="0"/>
            </a:endParaRPr>
          </a:p>
          <a:p>
            <a:endParaRPr lang="en-GB" sz="2000" dirty="0">
              <a:latin typeface="Arial" pitchFamily="34" charset="0"/>
              <a:cs typeface="Arial" pitchFamily="34" charset="0"/>
            </a:endParaRPr>
          </a:p>
        </p:txBody>
      </p:sp>
    </p:spTree>
    <p:extLst>
      <p:ext uri="{BB962C8B-B14F-4D97-AF65-F5344CB8AC3E}">
        <p14:creationId xmlns:p14="http://schemas.microsoft.com/office/powerpoint/2010/main" val="772085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8640960" cy="584776"/>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Impact of Surveillance</a:t>
            </a:r>
            <a:endParaRPr lang="en-US" sz="3200" dirty="0">
              <a:solidFill>
                <a:srgbClr val="0070C0"/>
              </a:solidFill>
              <a:latin typeface="Arial" pitchFamily="34" charset="0"/>
              <a:cs typeface="Arial" pitchFamily="34" charset="0"/>
            </a:endParaRPr>
          </a:p>
        </p:txBody>
      </p:sp>
      <p:sp>
        <p:nvSpPr>
          <p:cNvPr id="7" name="TextBox 6"/>
          <p:cNvSpPr txBox="1"/>
          <p:nvPr/>
        </p:nvSpPr>
        <p:spPr>
          <a:xfrm>
            <a:off x="251520" y="1076538"/>
            <a:ext cx="8640960" cy="5016758"/>
          </a:xfrm>
          <a:prstGeom prst="rect">
            <a:avLst/>
          </a:prstGeom>
          <a:noFill/>
        </p:spPr>
        <p:txBody>
          <a:bodyPr wrap="square" rtlCol="0">
            <a:spAutoFit/>
          </a:bodyPr>
          <a:lstStyle/>
          <a:p>
            <a:r>
              <a:rPr lang="en-GB" sz="2000" dirty="0" smtClean="0">
                <a:solidFill>
                  <a:schemeClr val="accent1"/>
                </a:solidFill>
                <a:latin typeface="Arial" pitchFamily="34" charset="0"/>
                <a:cs typeface="Arial" pitchFamily="34" charset="0"/>
              </a:rPr>
              <a:t>The UK is the most </a:t>
            </a:r>
            <a:r>
              <a:rPr lang="en-GB" sz="2000" dirty="0" err="1" smtClean="0">
                <a:solidFill>
                  <a:schemeClr val="accent1"/>
                </a:solidFill>
                <a:latin typeface="Arial" pitchFamily="34" charset="0"/>
                <a:cs typeface="Arial" pitchFamily="34" charset="0"/>
              </a:rPr>
              <a:t>surveilled</a:t>
            </a:r>
            <a:r>
              <a:rPr lang="en-GB" sz="2000" dirty="0" smtClean="0">
                <a:solidFill>
                  <a:schemeClr val="accent1"/>
                </a:solidFill>
                <a:latin typeface="Arial" pitchFamily="34" charset="0"/>
                <a:cs typeface="Arial" pitchFamily="34" charset="0"/>
              </a:rPr>
              <a:t> country in the world with </a:t>
            </a:r>
            <a:r>
              <a:rPr lang="en-GB" sz="2000" dirty="0">
                <a:solidFill>
                  <a:schemeClr val="accent1"/>
                </a:solidFill>
                <a:latin typeface="Arial" pitchFamily="34" charset="0"/>
                <a:cs typeface="Arial" pitchFamily="34" charset="0"/>
              </a:rPr>
              <a:t>m</a:t>
            </a:r>
            <a:r>
              <a:rPr lang="en-GB" sz="2000" dirty="0" smtClean="0">
                <a:solidFill>
                  <a:schemeClr val="accent1"/>
                </a:solidFill>
                <a:latin typeface="Arial" pitchFamily="34" charset="0"/>
                <a:cs typeface="Arial" pitchFamily="34" charset="0"/>
              </a:rPr>
              <a:t>ore CCTV per-capita than any other country in the world</a:t>
            </a:r>
          </a:p>
          <a:p>
            <a:pPr marL="342900" indent="-342900">
              <a:buFont typeface="Arial"/>
              <a:buChar char="•"/>
            </a:pPr>
            <a:r>
              <a:rPr lang="en-GB" sz="2000" dirty="0" smtClean="0">
                <a:solidFill>
                  <a:schemeClr val="accent1"/>
                </a:solidFill>
                <a:latin typeface="Arial" pitchFamily="34" charset="0"/>
                <a:cs typeface="Arial" pitchFamily="34" charset="0"/>
              </a:rPr>
              <a:t>You are watched everywhere you go but how useful is this data?</a:t>
            </a:r>
          </a:p>
          <a:p>
            <a:pPr marL="800100" lvl="1" indent="-342900">
              <a:buFont typeface="Arial"/>
              <a:buChar char="•"/>
            </a:pPr>
            <a:r>
              <a:rPr lang="en-GB" sz="2000" dirty="0" smtClean="0">
                <a:solidFill>
                  <a:schemeClr val="accent1"/>
                </a:solidFill>
                <a:latin typeface="Arial" pitchFamily="34" charset="0"/>
                <a:cs typeface="Arial" pitchFamily="34" charset="0"/>
              </a:rPr>
              <a:t>It’s not 24! CCTV is useful for prosecution but doesn't reduce crime</a:t>
            </a:r>
          </a:p>
          <a:p>
            <a:endParaRPr lang="en-GB" sz="1100" dirty="0" smtClean="0">
              <a:solidFill>
                <a:schemeClr val="accent1"/>
              </a:solidFill>
              <a:latin typeface="Arial" pitchFamily="34" charset="0"/>
              <a:cs typeface="Arial" pitchFamily="34" charset="0"/>
            </a:endParaRPr>
          </a:p>
          <a:p>
            <a:r>
              <a:rPr lang="en-GB" sz="2000" dirty="0" smtClean="0">
                <a:solidFill>
                  <a:schemeClr val="accent1"/>
                </a:solidFill>
                <a:latin typeface="Arial" pitchFamily="34" charset="0"/>
                <a:cs typeface="Arial" pitchFamily="34" charset="0"/>
              </a:rPr>
              <a:t>Surveillance also comes with costs</a:t>
            </a:r>
          </a:p>
          <a:p>
            <a:pPr marL="342900" indent="-342900">
              <a:buFont typeface="Arial"/>
              <a:buChar char="•"/>
            </a:pPr>
            <a:r>
              <a:rPr lang="en-GB" sz="2000" dirty="0" smtClean="0">
                <a:solidFill>
                  <a:schemeClr val="accent1"/>
                </a:solidFill>
                <a:latin typeface="Arial" pitchFamily="34" charset="0"/>
                <a:cs typeface="Arial" pitchFamily="34" charset="0"/>
              </a:rPr>
              <a:t>Is alters behaviour and social attitudes</a:t>
            </a:r>
          </a:p>
          <a:p>
            <a:pPr marL="342900" indent="-342900">
              <a:buFont typeface="Arial"/>
              <a:buChar char="•"/>
            </a:pPr>
            <a:r>
              <a:rPr lang="en-GB" sz="2000" dirty="0" smtClean="0">
                <a:solidFill>
                  <a:schemeClr val="accent1"/>
                </a:solidFill>
                <a:latin typeface="Arial" pitchFamily="34" charset="0"/>
                <a:cs typeface="Arial" pitchFamily="34" charset="0"/>
              </a:rPr>
              <a:t>Nothing to hide, nothing to fear?– many people have legitimate reasons to hide such as whistle-blowers, journalists, politicians and activists</a:t>
            </a:r>
          </a:p>
          <a:p>
            <a:pPr marL="342900" indent="-342900">
              <a:buFont typeface="Arial"/>
              <a:buChar char="•"/>
            </a:pPr>
            <a:r>
              <a:rPr lang="en-GB" sz="2000" dirty="0" smtClean="0">
                <a:solidFill>
                  <a:schemeClr val="accent1"/>
                </a:solidFill>
                <a:latin typeface="Arial" pitchFamily="34" charset="0"/>
                <a:cs typeface="Arial" pitchFamily="34" charset="0"/>
              </a:rPr>
              <a:t>Ignores the fact privacy is a fundamental right in the EU and most countries!</a:t>
            </a:r>
          </a:p>
          <a:p>
            <a:pPr marL="800100" lvl="1" indent="-342900">
              <a:buFont typeface="Arial"/>
              <a:buChar char="•"/>
            </a:pPr>
            <a:r>
              <a:rPr lang="en-GB" sz="2000" dirty="0" smtClean="0">
                <a:solidFill>
                  <a:schemeClr val="accent1"/>
                </a:solidFill>
                <a:latin typeface="Arial" pitchFamily="34" charset="0"/>
                <a:cs typeface="Arial" pitchFamily="34" charset="0"/>
              </a:rPr>
              <a:t>Private conversations, medical records, pictures, all things you are allowed to feel uncomfortable letting others see</a:t>
            </a:r>
          </a:p>
          <a:p>
            <a:pPr marL="342900" indent="-342900">
              <a:buFont typeface="Arial"/>
              <a:buChar char="•"/>
            </a:pPr>
            <a:endParaRPr lang="en-GB" sz="2000" dirty="0" smtClean="0">
              <a:solidFill>
                <a:schemeClr val="accent1"/>
              </a:solidFill>
              <a:latin typeface="Arial" pitchFamily="34" charset="0"/>
              <a:cs typeface="Arial" pitchFamily="34" charset="0"/>
            </a:endParaRPr>
          </a:p>
          <a:p>
            <a:endParaRPr lang="en-GB" sz="2000" dirty="0" smtClean="0">
              <a:solidFill>
                <a:schemeClr val="accent1"/>
              </a:solidFill>
              <a:latin typeface="Arial" pitchFamily="34" charset="0"/>
              <a:cs typeface="Arial" pitchFamily="34" charset="0"/>
            </a:endParaRPr>
          </a:p>
          <a:p>
            <a:endParaRPr lang="en-GB" sz="2000" dirty="0">
              <a:latin typeface="Arial" pitchFamily="34" charset="0"/>
              <a:cs typeface="Arial" pitchFamily="34" charset="0"/>
            </a:endParaRPr>
          </a:p>
        </p:txBody>
      </p:sp>
    </p:spTree>
    <p:extLst>
      <p:ext uri="{BB962C8B-B14F-4D97-AF65-F5344CB8AC3E}">
        <p14:creationId xmlns:p14="http://schemas.microsoft.com/office/powerpoint/2010/main" val="395630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332656"/>
            <a:ext cx="68407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UK Law and Privacy – </a:t>
            </a:r>
            <a:r>
              <a:rPr lang="en-GB" sz="3200" dirty="0" err="1" smtClean="0">
                <a:solidFill>
                  <a:srgbClr val="0070C0"/>
                </a:solidFill>
                <a:latin typeface="Arial" pitchFamily="34" charset="0"/>
                <a:cs typeface="Arial" pitchFamily="34" charset="0"/>
              </a:rPr>
              <a:t>whooops</a:t>
            </a:r>
            <a:r>
              <a:rPr lang="en-GB" sz="3200" dirty="0" smtClean="0">
                <a:solidFill>
                  <a:srgbClr val="0070C0"/>
                </a:solidFill>
                <a:latin typeface="Arial" pitchFamily="34" charset="0"/>
                <a:cs typeface="Arial" pitchFamily="34" charset="0"/>
              </a:rPr>
              <a:t>!</a:t>
            </a:r>
            <a:endParaRPr lang="en-US" sz="3200" dirty="0">
              <a:solidFill>
                <a:srgbClr val="0070C0"/>
              </a:solidFill>
              <a:latin typeface="Arial" pitchFamily="34" charset="0"/>
              <a:cs typeface="Arial" pitchFamily="34" charset="0"/>
            </a:endParaRPr>
          </a:p>
        </p:txBody>
      </p:sp>
      <p:sp>
        <p:nvSpPr>
          <p:cNvPr id="7" name="TextBox 6"/>
          <p:cNvSpPr txBox="1"/>
          <p:nvPr/>
        </p:nvSpPr>
        <p:spPr>
          <a:xfrm>
            <a:off x="251520" y="1277189"/>
            <a:ext cx="8640960" cy="3323987"/>
          </a:xfrm>
          <a:prstGeom prst="rect">
            <a:avLst/>
          </a:prstGeom>
          <a:noFill/>
        </p:spPr>
        <p:txBody>
          <a:bodyPr wrap="square" rtlCol="0">
            <a:spAutoFit/>
          </a:bodyPr>
          <a:lstStyle/>
          <a:p>
            <a:r>
              <a:rPr lang="en-GB" sz="2000" dirty="0" smtClean="0">
                <a:solidFill>
                  <a:schemeClr val="accent1"/>
                </a:solidFill>
                <a:latin typeface="Arial" pitchFamily="34" charset="0"/>
                <a:cs typeface="Arial" pitchFamily="34" charset="0"/>
              </a:rPr>
              <a:t>Turns out we forgot to make a law governing privacy! Other countries didn’t, for example, the Brazilian constitution, German Privacy law, Canadian middle ground or in the US Constitution</a:t>
            </a:r>
          </a:p>
          <a:p>
            <a:endParaRPr lang="en-GB" sz="1000" dirty="0">
              <a:solidFill>
                <a:schemeClr val="accent1"/>
              </a:solidFill>
              <a:latin typeface="Arial" pitchFamily="34" charset="0"/>
              <a:cs typeface="Arial" pitchFamily="34" charset="0"/>
            </a:endParaRPr>
          </a:p>
          <a:p>
            <a:r>
              <a:rPr lang="en-GB" sz="2000" dirty="0" smtClean="0">
                <a:solidFill>
                  <a:schemeClr val="accent1"/>
                </a:solidFill>
                <a:latin typeface="Arial" pitchFamily="34" charset="0"/>
                <a:cs typeface="Arial" pitchFamily="34" charset="0"/>
              </a:rPr>
              <a:t>Specific pieces of legislation that apply?</a:t>
            </a:r>
          </a:p>
          <a:p>
            <a:pPr marL="800100" lvl="1" indent="-342900">
              <a:buFont typeface="Arial" pitchFamily="34" charset="0"/>
              <a:buChar char="•"/>
            </a:pPr>
            <a:r>
              <a:rPr lang="en-GB" sz="2000" dirty="0" smtClean="0">
                <a:solidFill>
                  <a:schemeClr val="accent1"/>
                </a:solidFill>
                <a:latin typeface="Arial" pitchFamily="34" charset="0"/>
                <a:cs typeface="Arial" pitchFamily="34" charset="0"/>
              </a:rPr>
              <a:t>The Data Protection Act – we’ve seen this already but the only clause that matters is the first schedule’s legitimate interest</a:t>
            </a:r>
          </a:p>
          <a:p>
            <a:pPr marL="1257300" lvl="2" indent="-342900">
              <a:buFont typeface="Arial" pitchFamily="34" charset="0"/>
              <a:buChar char="•"/>
            </a:pPr>
            <a:r>
              <a:rPr lang="en-GB" sz="2000" dirty="0" smtClean="0">
                <a:solidFill>
                  <a:schemeClr val="accent1"/>
                </a:solidFill>
                <a:latin typeface="Arial" pitchFamily="34" charset="0"/>
                <a:cs typeface="Arial" pitchFamily="34" charset="0"/>
              </a:rPr>
              <a:t>Anything to do with money or remit except marketing will do!! </a:t>
            </a:r>
          </a:p>
          <a:p>
            <a:pPr marL="800100" lvl="1" indent="-342900">
              <a:buFont typeface="Arial" pitchFamily="34" charset="0"/>
              <a:buChar char="•"/>
            </a:pPr>
            <a:r>
              <a:rPr lang="en-GB" sz="2000" dirty="0" smtClean="0">
                <a:solidFill>
                  <a:schemeClr val="accent1"/>
                </a:solidFill>
                <a:latin typeface="Arial" pitchFamily="34" charset="0"/>
                <a:cs typeface="Arial" pitchFamily="34" charset="0"/>
              </a:rPr>
              <a:t>Trespass and Private Property Law - not totally relevant to us</a:t>
            </a:r>
          </a:p>
          <a:p>
            <a:pPr marL="800100" lvl="1" indent="-342900">
              <a:buFont typeface="Arial" pitchFamily="34" charset="0"/>
              <a:buChar char="•"/>
            </a:pPr>
            <a:r>
              <a:rPr lang="en-GB" sz="2000" dirty="0" smtClean="0">
                <a:solidFill>
                  <a:schemeClr val="accent1"/>
                </a:solidFill>
                <a:latin typeface="Arial" pitchFamily="34" charset="0"/>
                <a:cs typeface="Arial" pitchFamily="34" charset="0"/>
              </a:rPr>
              <a:t>The Editors </a:t>
            </a:r>
            <a:r>
              <a:rPr lang="en-GB" sz="2000" dirty="0">
                <a:solidFill>
                  <a:schemeClr val="accent1"/>
                </a:solidFill>
                <a:latin typeface="Arial" pitchFamily="34" charset="0"/>
                <a:cs typeface="Arial" pitchFamily="34" charset="0"/>
              </a:rPr>
              <a:t>C</a:t>
            </a:r>
            <a:r>
              <a:rPr lang="en-GB" sz="2000" dirty="0" smtClean="0">
                <a:solidFill>
                  <a:schemeClr val="accent1"/>
                </a:solidFill>
                <a:latin typeface="Arial" pitchFamily="34" charset="0"/>
                <a:cs typeface="Arial" pitchFamily="34" charset="0"/>
              </a:rPr>
              <a:t>ode of Conduct - not actually a law and weak-sauce</a:t>
            </a:r>
          </a:p>
          <a:p>
            <a:pPr marL="800100" lvl="1" indent="-342900">
              <a:buFont typeface="Arial" pitchFamily="34" charset="0"/>
              <a:buChar char="•"/>
            </a:pPr>
            <a:r>
              <a:rPr lang="en-GB" sz="2000" b="1" i="1" dirty="0" smtClean="0">
                <a:solidFill>
                  <a:schemeClr val="accent1"/>
                </a:solidFill>
                <a:latin typeface="Arial" pitchFamily="34" charset="0"/>
                <a:cs typeface="Arial" pitchFamily="34" charset="0"/>
              </a:rPr>
              <a:t>The Regulation </a:t>
            </a:r>
            <a:r>
              <a:rPr lang="en-GB" sz="2000" b="1" i="1" dirty="0">
                <a:solidFill>
                  <a:schemeClr val="accent1"/>
                </a:solidFill>
                <a:latin typeface="Arial" pitchFamily="34" charset="0"/>
                <a:cs typeface="Arial" pitchFamily="34" charset="0"/>
              </a:rPr>
              <a:t>of </a:t>
            </a:r>
            <a:r>
              <a:rPr lang="en-GB" sz="2000" b="1" i="1" dirty="0" smtClean="0">
                <a:solidFill>
                  <a:schemeClr val="accent1"/>
                </a:solidFill>
                <a:latin typeface="Arial" pitchFamily="34" charset="0"/>
                <a:cs typeface="Arial" pitchFamily="34" charset="0"/>
              </a:rPr>
              <a:t>Investigatory Powers Act 2000</a:t>
            </a:r>
            <a:endParaRPr lang="en-GB" sz="2000" b="1" i="1"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1235729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2" cstate="print"/>
          <a:stretch>
            <a:fillRect/>
          </a:stretch>
        </p:blipFill>
        <p:spPr>
          <a:xfrm>
            <a:off x="0" y="0"/>
            <a:ext cx="9144000" cy="6858000"/>
          </a:xfrm>
          <a:prstGeom prst="rect">
            <a:avLst/>
          </a:prstGeom>
        </p:spPr>
      </p:pic>
      <p:sp>
        <p:nvSpPr>
          <p:cNvPr id="6" name="TextBox 5"/>
          <p:cNvSpPr txBox="1"/>
          <p:nvPr/>
        </p:nvSpPr>
        <p:spPr>
          <a:xfrm>
            <a:off x="251520" y="332656"/>
            <a:ext cx="6840760" cy="584775"/>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The Editors Code of Conduct</a:t>
            </a:r>
            <a:endParaRPr lang="en-US" sz="3200" dirty="0">
              <a:solidFill>
                <a:srgbClr val="0070C0"/>
              </a:solidFill>
              <a:latin typeface="Arial" pitchFamily="34" charset="0"/>
              <a:cs typeface="Arial" pitchFamily="34" charset="0"/>
            </a:endParaRPr>
          </a:p>
        </p:txBody>
      </p:sp>
      <p:sp>
        <p:nvSpPr>
          <p:cNvPr id="8" name="TextBox 7"/>
          <p:cNvSpPr txBox="1"/>
          <p:nvPr/>
        </p:nvSpPr>
        <p:spPr>
          <a:xfrm>
            <a:off x="251520" y="1287228"/>
            <a:ext cx="8640960" cy="3693319"/>
          </a:xfrm>
          <a:prstGeom prst="rect">
            <a:avLst/>
          </a:prstGeom>
          <a:noFill/>
        </p:spPr>
        <p:txBody>
          <a:bodyPr wrap="square" rtlCol="0">
            <a:spAutoFit/>
          </a:bodyPr>
          <a:lstStyle/>
          <a:p>
            <a:pPr fontAlgn="ctr"/>
            <a:r>
              <a:rPr lang="en-GB" dirty="0">
                <a:solidFill>
                  <a:schemeClr val="accent1"/>
                </a:solidFill>
                <a:latin typeface="Arial" pitchFamily="34" charset="0"/>
                <a:cs typeface="Arial" pitchFamily="34" charset="0"/>
              </a:rPr>
              <a:t>3. Privacy</a:t>
            </a:r>
          </a:p>
          <a:p>
            <a:pPr lvl="1" fontAlgn="ctr"/>
            <a:r>
              <a:rPr lang="en-GB" dirty="0" err="1">
                <a:solidFill>
                  <a:schemeClr val="accent1"/>
                </a:solidFill>
                <a:latin typeface="Arial" pitchFamily="34" charset="0"/>
                <a:cs typeface="Arial" pitchFamily="34" charset="0"/>
              </a:rPr>
              <a:t>i</a:t>
            </a:r>
            <a:r>
              <a:rPr lang="en-GB" dirty="0">
                <a:solidFill>
                  <a:schemeClr val="accent1"/>
                </a:solidFill>
                <a:latin typeface="Arial" pitchFamily="34" charset="0"/>
                <a:cs typeface="Arial" pitchFamily="34" charset="0"/>
              </a:rPr>
              <a:t>) Everyone is entitled to respect for his or her private and family life, home, health and correspondence, including digital communications.</a:t>
            </a:r>
          </a:p>
          <a:p>
            <a:pPr lvl="1" fontAlgn="ctr"/>
            <a:endParaRPr lang="en-GB" dirty="0" smtClean="0">
              <a:solidFill>
                <a:schemeClr val="accent1"/>
              </a:solidFill>
              <a:latin typeface="Arial" pitchFamily="34" charset="0"/>
              <a:cs typeface="Arial" pitchFamily="34" charset="0"/>
            </a:endParaRPr>
          </a:p>
          <a:p>
            <a:pPr lvl="1" fontAlgn="ctr"/>
            <a:r>
              <a:rPr lang="en-GB" dirty="0" smtClean="0">
                <a:solidFill>
                  <a:schemeClr val="accent1"/>
                </a:solidFill>
                <a:latin typeface="Arial" pitchFamily="34" charset="0"/>
                <a:cs typeface="Arial" pitchFamily="34" charset="0"/>
              </a:rPr>
              <a:t>ii</a:t>
            </a:r>
            <a:r>
              <a:rPr lang="en-GB" dirty="0">
                <a:solidFill>
                  <a:schemeClr val="accent1"/>
                </a:solidFill>
                <a:latin typeface="Arial" pitchFamily="34" charset="0"/>
                <a:cs typeface="Arial" pitchFamily="34" charset="0"/>
              </a:rPr>
              <a:t>) Editors will be expected to justify intrusions into any individual's private life without consent. Account will be taken of the complainant's own public disclosures of information.</a:t>
            </a:r>
          </a:p>
          <a:p>
            <a:pPr lvl="1" fontAlgn="ctr"/>
            <a:endParaRPr lang="en-GB" dirty="0" smtClean="0">
              <a:solidFill>
                <a:schemeClr val="accent1"/>
              </a:solidFill>
              <a:latin typeface="Arial" pitchFamily="34" charset="0"/>
              <a:cs typeface="Arial" pitchFamily="34" charset="0"/>
            </a:endParaRPr>
          </a:p>
          <a:p>
            <a:pPr lvl="1" fontAlgn="ctr"/>
            <a:r>
              <a:rPr lang="en-GB" dirty="0" smtClean="0">
                <a:solidFill>
                  <a:schemeClr val="accent1"/>
                </a:solidFill>
                <a:latin typeface="Arial" pitchFamily="34" charset="0"/>
                <a:cs typeface="Arial" pitchFamily="34" charset="0"/>
              </a:rPr>
              <a:t>iii</a:t>
            </a:r>
            <a:r>
              <a:rPr lang="en-GB" dirty="0">
                <a:solidFill>
                  <a:schemeClr val="accent1"/>
                </a:solidFill>
                <a:latin typeface="Arial" pitchFamily="34" charset="0"/>
                <a:cs typeface="Arial" pitchFamily="34" charset="0"/>
              </a:rPr>
              <a:t>) It is unacceptable to photograph individuals in private places without their </a:t>
            </a:r>
            <a:r>
              <a:rPr lang="en-GB" dirty="0" smtClean="0">
                <a:solidFill>
                  <a:schemeClr val="accent1"/>
                </a:solidFill>
                <a:latin typeface="Arial" pitchFamily="34" charset="0"/>
                <a:cs typeface="Arial" pitchFamily="34" charset="0"/>
              </a:rPr>
              <a:t>consent</a:t>
            </a:r>
          </a:p>
          <a:p>
            <a:pPr lvl="1" fontAlgn="ctr"/>
            <a:endParaRPr lang="en-GB" dirty="0">
              <a:solidFill>
                <a:schemeClr val="accent1"/>
              </a:solidFill>
              <a:latin typeface="Arial" pitchFamily="34" charset="0"/>
              <a:cs typeface="Arial" pitchFamily="34" charset="0"/>
            </a:endParaRPr>
          </a:p>
          <a:p>
            <a:pPr lvl="1" algn="ctr" fontAlgn="ctr"/>
            <a:r>
              <a:rPr lang="en-GB" dirty="0">
                <a:solidFill>
                  <a:schemeClr val="accent1"/>
                </a:solidFill>
                <a:latin typeface="Arial" pitchFamily="34" charset="0"/>
                <a:cs typeface="Arial" pitchFamily="34" charset="0"/>
              </a:rPr>
              <a:t>Note - Private places are public or private property where there is a reasonable expectation of </a:t>
            </a:r>
            <a:r>
              <a:rPr lang="en-GB" dirty="0" smtClean="0">
                <a:solidFill>
                  <a:schemeClr val="accent1"/>
                </a:solidFill>
                <a:latin typeface="Arial" pitchFamily="34" charset="0"/>
                <a:cs typeface="Arial" pitchFamily="34" charset="0"/>
              </a:rPr>
              <a:t>privacy in the UK</a:t>
            </a:r>
            <a:endParaRPr lang="en-GB"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1934455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72877"/>
            <a:ext cx="7488832" cy="1569660"/>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Legality (UK)</a:t>
            </a:r>
            <a:r>
              <a:rPr lang="en-GB" sz="3200" dirty="0">
                <a:solidFill>
                  <a:schemeClr val="accent1"/>
                </a:solidFill>
                <a:latin typeface="Arial" pitchFamily="34" charset="0"/>
                <a:cs typeface="Arial" pitchFamily="34" charset="0"/>
              </a:rPr>
              <a:t> </a:t>
            </a:r>
            <a:r>
              <a:rPr lang="en-GB" sz="3200" dirty="0" smtClean="0">
                <a:solidFill>
                  <a:schemeClr val="accent1"/>
                </a:solidFill>
                <a:latin typeface="Arial" pitchFamily="34" charset="0"/>
                <a:cs typeface="Arial" pitchFamily="34" charset="0"/>
              </a:rPr>
              <a:t>- Regulation </a:t>
            </a:r>
            <a:r>
              <a:rPr lang="en-GB" sz="3200" dirty="0">
                <a:solidFill>
                  <a:schemeClr val="accent1"/>
                </a:solidFill>
                <a:latin typeface="Arial" pitchFamily="34" charset="0"/>
                <a:cs typeface="Arial" pitchFamily="34" charset="0"/>
              </a:rPr>
              <a:t>of Investigatory </a:t>
            </a:r>
            <a:r>
              <a:rPr lang="en-GB" sz="3200" dirty="0" smtClean="0">
                <a:solidFill>
                  <a:schemeClr val="accent1"/>
                </a:solidFill>
                <a:latin typeface="Arial" pitchFamily="34" charset="0"/>
                <a:cs typeface="Arial" pitchFamily="34" charset="0"/>
              </a:rPr>
              <a:t>Powers (RIPA) </a:t>
            </a:r>
            <a:r>
              <a:rPr lang="en-GB" sz="3200" dirty="0">
                <a:solidFill>
                  <a:schemeClr val="accent1"/>
                </a:solidFill>
                <a:latin typeface="Arial" pitchFamily="34" charset="0"/>
                <a:cs typeface="Arial" pitchFamily="34" charset="0"/>
              </a:rPr>
              <a:t>Act 2000</a:t>
            </a:r>
          </a:p>
          <a:p>
            <a:endParaRPr lang="en-US" sz="3200" dirty="0">
              <a:solidFill>
                <a:srgbClr val="0070C0"/>
              </a:solidFill>
              <a:latin typeface="Arial" pitchFamily="34" charset="0"/>
              <a:cs typeface="Arial" pitchFamily="34" charset="0"/>
            </a:endParaRPr>
          </a:p>
        </p:txBody>
      </p:sp>
      <p:graphicFrame>
        <p:nvGraphicFramePr>
          <p:cNvPr id="2" name="Table 1"/>
          <p:cNvGraphicFramePr>
            <a:graphicFrameLocks noGrp="1"/>
          </p:cNvGraphicFramePr>
          <p:nvPr>
            <p:extLst/>
          </p:nvPr>
        </p:nvGraphicFramePr>
        <p:xfrm>
          <a:off x="611560" y="1412776"/>
          <a:ext cx="7992888" cy="3265940"/>
        </p:xfrm>
        <a:graphic>
          <a:graphicData uri="http://schemas.openxmlformats.org/drawingml/2006/table">
            <a:tbl>
              <a:tblPr/>
              <a:tblGrid>
                <a:gridCol w="3722712"/>
                <a:gridCol w="4270176"/>
              </a:tblGrid>
              <a:tr h="392452">
                <a:tc>
                  <a:txBody>
                    <a:bodyPr/>
                    <a:lstStyle/>
                    <a:p>
                      <a:pPr algn="ctr"/>
                      <a:r>
                        <a:rPr lang="en-GB" sz="2400" b="1" u="none" dirty="0" smtClean="0">
                          <a:solidFill>
                            <a:schemeClr val="tx1"/>
                          </a:solidFill>
                          <a:effectLst/>
                        </a:rPr>
                        <a:t>Type of power</a:t>
                      </a:r>
                      <a:endParaRPr lang="en-GB" sz="2400" b="1" u="none" dirty="0">
                        <a:solidFill>
                          <a:schemeClr val="tx1"/>
                        </a:solidFill>
                        <a:effectLst/>
                      </a:endParaRP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GB" sz="2400" b="1" u="none" dirty="0">
                          <a:solidFill>
                            <a:schemeClr val="tx1"/>
                          </a:solidFill>
                          <a:effectLst/>
                        </a:rPr>
                        <a:t>Typical use</a:t>
                      </a: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r>
              <a:tr h="303175">
                <a:tc>
                  <a:txBody>
                    <a:bodyPr/>
                    <a:lstStyle/>
                    <a:p>
                      <a:r>
                        <a:rPr lang="en-GB" sz="1800" u="none" strike="noStrike" dirty="0" smtClean="0">
                          <a:solidFill>
                            <a:schemeClr val="tx1"/>
                          </a:solidFill>
                          <a:effectLst/>
                        </a:rPr>
                        <a:t> Interception </a:t>
                      </a:r>
                      <a:r>
                        <a:rPr lang="en-GB" sz="1800" u="none" strike="noStrike" dirty="0">
                          <a:solidFill>
                            <a:schemeClr val="tx1"/>
                          </a:solidFill>
                          <a:effectLst/>
                        </a:rPr>
                        <a:t>of a communication</a:t>
                      </a:r>
                      <a:endParaRPr lang="en-GB" sz="1800" u="none" dirty="0">
                        <a:solidFill>
                          <a:schemeClr val="tx1"/>
                        </a:solidFill>
                        <a:effectLst/>
                      </a:endParaRP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c>
                  <a:txBody>
                    <a:bodyPr/>
                    <a:lstStyle/>
                    <a:p>
                      <a:r>
                        <a:rPr lang="en-GB" sz="1800" u="none" strike="noStrike" dirty="0" smtClean="0">
                          <a:solidFill>
                            <a:schemeClr val="tx1"/>
                          </a:solidFill>
                          <a:effectLst/>
                        </a:rPr>
                        <a:t> Wire </a:t>
                      </a:r>
                      <a:r>
                        <a:rPr lang="en-GB" sz="1800" u="none" strike="noStrike" dirty="0">
                          <a:solidFill>
                            <a:schemeClr val="tx1"/>
                          </a:solidFill>
                          <a:effectLst/>
                        </a:rPr>
                        <a:t>taps</a:t>
                      </a:r>
                      <a:r>
                        <a:rPr lang="en-GB" sz="1800" u="none" dirty="0">
                          <a:solidFill>
                            <a:schemeClr val="tx1"/>
                          </a:solidFill>
                          <a:effectLst/>
                        </a:rPr>
                        <a:t> and </a:t>
                      </a:r>
                      <a:r>
                        <a:rPr lang="en-GB" sz="1800" u="none" strike="noStrike" dirty="0">
                          <a:solidFill>
                            <a:schemeClr val="tx1"/>
                          </a:solidFill>
                          <a:effectLst/>
                        </a:rPr>
                        <a:t>reading post</a:t>
                      </a:r>
                      <a:endParaRPr lang="en-GB" sz="1800" u="none" dirty="0">
                        <a:solidFill>
                          <a:schemeClr val="tx1"/>
                        </a:solidFill>
                        <a:effectLst/>
                      </a:endParaRP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r>
              <a:tr h="958879">
                <a:tc>
                  <a:txBody>
                    <a:bodyPr/>
                    <a:lstStyle/>
                    <a:p>
                      <a:r>
                        <a:rPr lang="en-GB" sz="1800" u="none" strike="noStrike" dirty="0" smtClean="0">
                          <a:solidFill>
                            <a:schemeClr val="tx1"/>
                          </a:solidFill>
                          <a:effectLst/>
                        </a:rPr>
                        <a:t> Use </a:t>
                      </a:r>
                      <a:r>
                        <a:rPr lang="en-GB" sz="1800" u="none" strike="noStrike" dirty="0">
                          <a:solidFill>
                            <a:schemeClr val="tx1"/>
                          </a:solidFill>
                          <a:effectLst/>
                        </a:rPr>
                        <a:t>of communications data</a:t>
                      </a:r>
                      <a:endParaRPr lang="en-GB" sz="1800" u="none" dirty="0">
                        <a:solidFill>
                          <a:schemeClr val="tx1"/>
                        </a:solidFill>
                        <a:effectLst/>
                      </a:endParaRP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c>
                  <a:txBody>
                    <a:bodyPr/>
                    <a:lstStyle/>
                    <a:p>
                      <a:r>
                        <a:rPr lang="en-GB" sz="1800" u="none" dirty="0" smtClean="0">
                          <a:solidFill>
                            <a:schemeClr val="tx1"/>
                          </a:solidFill>
                          <a:effectLst/>
                        </a:rPr>
                        <a:t>Information </a:t>
                      </a:r>
                      <a:r>
                        <a:rPr lang="en-GB" sz="1800" u="none" dirty="0">
                          <a:solidFill>
                            <a:schemeClr val="tx1"/>
                          </a:solidFill>
                          <a:effectLst/>
                        </a:rPr>
                        <a:t>about a communication, </a:t>
                      </a:r>
                      <a:r>
                        <a:rPr lang="en-GB" sz="1800" u="none" dirty="0" smtClean="0">
                          <a:solidFill>
                            <a:schemeClr val="tx1"/>
                          </a:solidFill>
                          <a:effectLst/>
                        </a:rPr>
                        <a:t>but </a:t>
                      </a:r>
                      <a:r>
                        <a:rPr lang="en-GB" sz="1800" u="none" dirty="0">
                          <a:solidFill>
                            <a:schemeClr val="tx1"/>
                          </a:solidFill>
                          <a:effectLst/>
                        </a:rPr>
                        <a:t>not the content of that communication (phone numbers, subscriber </a:t>
                      </a:r>
                      <a:r>
                        <a:rPr lang="en-GB" sz="1800" u="none" dirty="0" smtClean="0">
                          <a:solidFill>
                            <a:schemeClr val="tx1"/>
                          </a:solidFill>
                          <a:effectLst/>
                        </a:rPr>
                        <a:t>details)</a:t>
                      </a:r>
                      <a:endParaRPr lang="en-GB" sz="1800" u="none" dirty="0">
                        <a:solidFill>
                          <a:schemeClr val="tx1"/>
                        </a:solidFill>
                        <a:effectLst/>
                      </a:endParaRP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r>
              <a:tr h="662754">
                <a:tc>
                  <a:txBody>
                    <a:bodyPr/>
                    <a:lstStyle/>
                    <a:p>
                      <a:r>
                        <a:rPr lang="en-GB" sz="1800" u="none" strike="noStrike" dirty="0" smtClean="0">
                          <a:solidFill>
                            <a:schemeClr val="tx1"/>
                          </a:solidFill>
                          <a:effectLst/>
                        </a:rPr>
                        <a:t> Directed </a:t>
                      </a:r>
                      <a:r>
                        <a:rPr lang="en-GB" sz="1800" u="none" strike="noStrike" dirty="0">
                          <a:solidFill>
                            <a:schemeClr val="tx1"/>
                          </a:solidFill>
                          <a:effectLst/>
                        </a:rPr>
                        <a:t>surveillance</a:t>
                      </a:r>
                      <a:endParaRPr lang="en-GB" sz="1800" u="none" dirty="0">
                        <a:solidFill>
                          <a:schemeClr val="tx1"/>
                        </a:solidFill>
                        <a:effectLst/>
                      </a:endParaRP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c>
                  <a:txBody>
                    <a:bodyPr/>
                    <a:lstStyle/>
                    <a:p>
                      <a:r>
                        <a:rPr lang="en-GB" sz="1800" u="none" dirty="0" smtClean="0">
                          <a:solidFill>
                            <a:schemeClr val="tx1"/>
                          </a:solidFill>
                          <a:effectLst/>
                        </a:rPr>
                        <a:t> Following </a:t>
                      </a:r>
                      <a:r>
                        <a:rPr lang="en-GB" sz="1800" u="none" dirty="0">
                          <a:solidFill>
                            <a:schemeClr val="tx1"/>
                          </a:solidFill>
                          <a:effectLst/>
                        </a:rPr>
                        <a:t>people</a:t>
                      </a: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r>
              <a:tr h="662754">
                <a:tc>
                  <a:txBody>
                    <a:bodyPr/>
                    <a:lstStyle/>
                    <a:p>
                      <a:r>
                        <a:rPr lang="en-GB" sz="1800" u="none" strike="noStrike" dirty="0" smtClean="0">
                          <a:solidFill>
                            <a:schemeClr val="tx1"/>
                          </a:solidFill>
                          <a:effectLst/>
                        </a:rPr>
                        <a:t> Covert </a:t>
                      </a:r>
                      <a:r>
                        <a:rPr lang="en-GB" sz="1800" u="none" strike="noStrike" dirty="0">
                          <a:solidFill>
                            <a:schemeClr val="tx1"/>
                          </a:solidFill>
                          <a:effectLst/>
                        </a:rPr>
                        <a:t>human intelligence sources</a:t>
                      </a:r>
                      <a:endParaRPr lang="en-GB" sz="1800" u="none" dirty="0">
                        <a:solidFill>
                          <a:schemeClr val="tx1"/>
                        </a:solidFill>
                        <a:effectLst/>
                      </a:endParaRP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c>
                  <a:txBody>
                    <a:bodyPr/>
                    <a:lstStyle/>
                    <a:p>
                      <a:r>
                        <a:rPr lang="en-GB" sz="1800" u="none" dirty="0" smtClean="0">
                          <a:solidFill>
                            <a:schemeClr val="tx1"/>
                          </a:solidFill>
                          <a:effectLst/>
                        </a:rPr>
                        <a:t> Informers</a:t>
                      </a:r>
                      <a:endParaRPr lang="en-GB" sz="1800" u="none" dirty="0">
                        <a:solidFill>
                          <a:schemeClr val="tx1"/>
                        </a:solidFill>
                        <a:effectLst/>
                      </a:endParaRP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r>
              <a:tr h="201100">
                <a:tc>
                  <a:txBody>
                    <a:bodyPr/>
                    <a:lstStyle/>
                    <a:p>
                      <a:r>
                        <a:rPr lang="en-GB" sz="1800" u="none" strike="noStrike" dirty="0" smtClean="0">
                          <a:solidFill>
                            <a:schemeClr val="tx1"/>
                          </a:solidFill>
                          <a:effectLst/>
                        </a:rPr>
                        <a:t> Intrusive </a:t>
                      </a:r>
                      <a:r>
                        <a:rPr lang="en-GB" sz="1800" u="none" strike="noStrike" dirty="0">
                          <a:solidFill>
                            <a:schemeClr val="tx1"/>
                          </a:solidFill>
                          <a:effectLst/>
                        </a:rPr>
                        <a:t>surveillance</a:t>
                      </a:r>
                      <a:endParaRPr lang="en-GB" sz="1800" u="none" dirty="0">
                        <a:solidFill>
                          <a:schemeClr val="tx1"/>
                        </a:solidFill>
                        <a:effectLst/>
                      </a:endParaRP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c>
                  <a:txBody>
                    <a:bodyPr/>
                    <a:lstStyle/>
                    <a:p>
                      <a:r>
                        <a:rPr lang="en-GB" sz="1800" u="none" dirty="0" smtClean="0">
                          <a:solidFill>
                            <a:schemeClr val="tx1"/>
                          </a:solidFill>
                          <a:effectLst/>
                        </a:rPr>
                        <a:t> Bugging </a:t>
                      </a:r>
                      <a:r>
                        <a:rPr lang="en-GB" sz="1800" u="none" dirty="0">
                          <a:solidFill>
                            <a:schemeClr val="tx1"/>
                          </a:solidFill>
                          <a:effectLst/>
                        </a:rPr>
                        <a:t>houses/vehicles</a:t>
                      </a: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1632538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sentation page_FINAL.jpg"/>
          <p:cNvPicPr>
            <a:picLocks noChangeAspect="1"/>
          </p:cNvPicPr>
          <p:nvPr/>
        </p:nvPicPr>
        <p:blipFill>
          <a:blip r:embed="rId3" cstate="print"/>
          <a:stretch>
            <a:fillRect/>
          </a:stretch>
        </p:blipFill>
        <p:spPr>
          <a:xfrm>
            <a:off x="0" y="0"/>
            <a:ext cx="9144000" cy="6858000"/>
          </a:xfrm>
          <a:prstGeom prst="rect">
            <a:avLst/>
          </a:prstGeom>
        </p:spPr>
      </p:pic>
      <p:sp>
        <p:nvSpPr>
          <p:cNvPr id="6" name="TextBox 5"/>
          <p:cNvSpPr txBox="1"/>
          <p:nvPr/>
        </p:nvSpPr>
        <p:spPr>
          <a:xfrm>
            <a:off x="251520" y="72877"/>
            <a:ext cx="7488832" cy="1569660"/>
          </a:xfrm>
          <a:prstGeom prst="rect">
            <a:avLst/>
          </a:prstGeom>
          <a:noFill/>
        </p:spPr>
        <p:txBody>
          <a:bodyPr wrap="square" rtlCol="0">
            <a:spAutoFit/>
          </a:bodyPr>
          <a:lstStyle/>
          <a:p>
            <a:r>
              <a:rPr lang="en-GB" sz="3200" dirty="0" smtClean="0">
                <a:solidFill>
                  <a:srgbClr val="0070C0"/>
                </a:solidFill>
                <a:latin typeface="Arial" pitchFamily="34" charset="0"/>
                <a:cs typeface="Arial" pitchFamily="34" charset="0"/>
              </a:rPr>
              <a:t>Legality (UK)</a:t>
            </a:r>
            <a:r>
              <a:rPr lang="en-GB" sz="3200" dirty="0">
                <a:solidFill>
                  <a:schemeClr val="accent1"/>
                </a:solidFill>
                <a:latin typeface="Arial" pitchFamily="34" charset="0"/>
                <a:cs typeface="Arial" pitchFamily="34" charset="0"/>
              </a:rPr>
              <a:t> </a:t>
            </a:r>
            <a:r>
              <a:rPr lang="en-GB" sz="3200" dirty="0" smtClean="0">
                <a:solidFill>
                  <a:schemeClr val="accent1"/>
                </a:solidFill>
                <a:latin typeface="Arial" pitchFamily="34" charset="0"/>
                <a:cs typeface="Arial" pitchFamily="34" charset="0"/>
              </a:rPr>
              <a:t>- Regulation </a:t>
            </a:r>
            <a:r>
              <a:rPr lang="en-GB" sz="3200" dirty="0">
                <a:solidFill>
                  <a:schemeClr val="accent1"/>
                </a:solidFill>
                <a:latin typeface="Arial" pitchFamily="34" charset="0"/>
                <a:cs typeface="Arial" pitchFamily="34" charset="0"/>
              </a:rPr>
              <a:t>of Investigatory </a:t>
            </a:r>
            <a:r>
              <a:rPr lang="en-GB" sz="3200" dirty="0" smtClean="0">
                <a:solidFill>
                  <a:schemeClr val="accent1"/>
                </a:solidFill>
                <a:latin typeface="Arial" pitchFamily="34" charset="0"/>
                <a:cs typeface="Arial" pitchFamily="34" charset="0"/>
              </a:rPr>
              <a:t>Powers (RIPA) </a:t>
            </a:r>
            <a:r>
              <a:rPr lang="en-GB" sz="3200" dirty="0">
                <a:solidFill>
                  <a:schemeClr val="accent1"/>
                </a:solidFill>
                <a:latin typeface="Arial" pitchFamily="34" charset="0"/>
                <a:cs typeface="Arial" pitchFamily="34" charset="0"/>
              </a:rPr>
              <a:t>Act 2000</a:t>
            </a:r>
          </a:p>
          <a:p>
            <a:endParaRPr lang="en-US" sz="3200" dirty="0">
              <a:solidFill>
                <a:srgbClr val="0070C0"/>
              </a:solidFill>
              <a:latin typeface="Arial" pitchFamily="34" charset="0"/>
              <a:cs typeface="Arial" pitchFamily="34" charset="0"/>
            </a:endParaRPr>
          </a:p>
        </p:txBody>
      </p:sp>
      <p:graphicFrame>
        <p:nvGraphicFramePr>
          <p:cNvPr id="2" name="Table 1"/>
          <p:cNvGraphicFramePr>
            <a:graphicFrameLocks noGrp="1"/>
          </p:cNvGraphicFramePr>
          <p:nvPr>
            <p:extLst/>
          </p:nvPr>
        </p:nvGraphicFramePr>
        <p:xfrm>
          <a:off x="611560" y="1412776"/>
          <a:ext cx="7992888" cy="4620291"/>
        </p:xfrm>
        <a:graphic>
          <a:graphicData uri="http://schemas.openxmlformats.org/drawingml/2006/table">
            <a:tbl>
              <a:tblPr/>
              <a:tblGrid>
                <a:gridCol w="3722712"/>
                <a:gridCol w="4270176"/>
              </a:tblGrid>
              <a:tr h="392452">
                <a:tc>
                  <a:txBody>
                    <a:bodyPr/>
                    <a:lstStyle/>
                    <a:p>
                      <a:pPr algn="ctr"/>
                      <a:r>
                        <a:rPr lang="en-GB" sz="2400" b="1" u="none" dirty="0" smtClean="0">
                          <a:solidFill>
                            <a:schemeClr val="tx1"/>
                          </a:solidFill>
                          <a:effectLst/>
                        </a:rPr>
                        <a:t>Type of power</a:t>
                      </a:r>
                      <a:endParaRPr lang="en-GB" sz="2400" b="1" u="none" dirty="0">
                        <a:solidFill>
                          <a:schemeClr val="tx1"/>
                        </a:solidFill>
                        <a:effectLst/>
                      </a:endParaRP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GB" sz="2400" b="1" u="none" dirty="0">
                          <a:solidFill>
                            <a:schemeClr val="tx1"/>
                          </a:solidFill>
                          <a:effectLst/>
                        </a:rPr>
                        <a:t>Typical use</a:t>
                      </a: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40000"/>
                        <a:lumOff val="60000"/>
                      </a:schemeClr>
                    </a:solidFill>
                  </a:tcPr>
                </a:tc>
              </a:tr>
              <a:tr h="303175">
                <a:tc>
                  <a:txBody>
                    <a:bodyPr/>
                    <a:lstStyle/>
                    <a:p>
                      <a:r>
                        <a:rPr lang="en-GB" sz="1800" u="none" strike="noStrike" dirty="0" smtClean="0">
                          <a:solidFill>
                            <a:schemeClr val="tx1"/>
                          </a:solidFill>
                          <a:effectLst/>
                        </a:rPr>
                        <a:t> Interception </a:t>
                      </a:r>
                      <a:r>
                        <a:rPr lang="en-GB" sz="1800" u="none" strike="noStrike" dirty="0">
                          <a:solidFill>
                            <a:schemeClr val="tx1"/>
                          </a:solidFill>
                          <a:effectLst/>
                        </a:rPr>
                        <a:t>of a communication</a:t>
                      </a:r>
                      <a:endParaRPr lang="en-GB" sz="1800" u="none" dirty="0">
                        <a:solidFill>
                          <a:schemeClr val="tx1"/>
                        </a:solidFill>
                        <a:effectLst/>
                      </a:endParaRP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c>
                  <a:txBody>
                    <a:bodyPr/>
                    <a:lstStyle/>
                    <a:p>
                      <a:r>
                        <a:rPr lang="en-GB" sz="1800" b="0" i="0" kern="1200" dirty="0" smtClean="0">
                          <a:solidFill>
                            <a:schemeClr val="tx1"/>
                          </a:solidFill>
                          <a:effectLst/>
                          <a:latin typeface="+mn-lt"/>
                          <a:ea typeface="+mn-ea"/>
                          <a:cs typeface="+mn-cs"/>
                        </a:rPr>
                        <a:t> Warrant from </a:t>
                      </a:r>
                      <a:r>
                        <a:rPr lang="en-GB" sz="1800" b="0" i="0" u="none" strike="noStrike" kern="1200" dirty="0" smtClean="0">
                          <a:solidFill>
                            <a:schemeClr val="tx1"/>
                          </a:solidFill>
                          <a:effectLst/>
                          <a:latin typeface="+mn-lt"/>
                          <a:ea typeface="+mn-ea"/>
                          <a:cs typeface="+mn-cs"/>
                        </a:rPr>
                        <a:t>Home Secretary</a:t>
                      </a:r>
                      <a:r>
                        <a:rPr lang="en-GB" sz="1800" b="0" i="0" kern="1200" dirty="0" smtClean="0">
                          <a:solidFill>
                            <a:schemeClr val="tx1"/>
                          </a:solidFill>
                          <a:effectLst/>
                          <a:latin typeface="+mn-lt"/>
                          <a:ea typeface="+mn-ea"/>
                          <a:cs typeface="+mn-cs"/>
                        </a:rPr>
                        <a:t> or </a:t>
                      </a:r>
                      <a:r>
                        <a:rPr lang="en-GB" sz="1800" b="0" i="0" u="none" strike="noStrike" kern="1200" dirty="0" smtClean="0">
                          <a:solidFill>
                            <a:schemeClr val="tx1"/>
                          </a:solidFill>
                          <a:effectLst/>
                          <a:latin typeface="+mn-lt"/>
                          <a:ea typeface="+mn-ea"/>
                          <a:cs typeface="+mn-cs"/>
                        </a:rPr>
                        <a:t>Cabinet Secretary for Justice</a:t>
                      </a:r>
                      <a:endParaRPr lang="en-GB" dirty="0"/>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r>
              <a:tr h="958879">
                <a:tc>
                  <a:txBody>
                    <a:bodyPr/>
                    <a:lstStyle/>
                    <a:p>
                      <a:r>
                        <a:rPr lang="en-GB" sz="1800" u="none" strike="noStrike" dirty="0" smtClean="0">
                          <a:solidFill>
                            <a:schemeClr val="tx1"/>
                          </a:solidFill>
                          <a:effectLst/>
                        </a:rPr>
                        <a:t> Use </a:t>
                      </a:r>
                      <a:r>
                        <a:rPr lang="en-GB" sz="1800" u="none" strike="noStrike" dirty="0">
                          <a:solidFill>
                            <a:schemeClr val="tx1"/>
                          </a:solidFill>
                          <a:effectLst/>
                        </a:rPr>
                        <a:t>of communications data</a:t>
                      </a:r>
                      <a:endParaRPr lang="en-GB" sz="1800" u="none" dirty="0">
                        <a:solidFill>
                          <a:schemeClr val="tx1"/>
                        </a:solidFill>
                        <a:effectLst/>
                      </a:endParaRP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c>
                  <a:txBody>
                    <a:bodyPr/>
                    <a:lstStyle/>
                    <a:p>
                      <a:r>
                        <a:rPr lang="en-GB" sz="1800" b="0" i="0" kern="1200" dirty="0" smtClean="0">
                          <a:solidFill>
                            <a:schemeClr val="tx1"/>
                          </a:solidFill>
                          <a:effectLst/>
                          <a:latin typeface="+mn-lt"/>
                          <a:ea typeface="+mn-ea"/>
                          <a:cs typeface="+mn-cs"/>
                        </a:rPr>
                        <a:t> Senior member of that authority</a:t>
                      </a:r>
                      <a:endParaRPr lang="en-GB" dirty="0"/>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r>
              <a:tr h="662754">
                <a:tc>
                  <a:txBody>
                    <a:bodyPr/>
                    <a:lstStyle/>
                    <a:p>
                      <a:r>
                        <a:rPr lang="en-GB" sz="1800" u="none" strike="noStrike" dirty="0" smtClean="0">
                          <a:solidFill>
                            <a:schemeClr val="tx1"/>
                          </a:solidFill>
                          <a:effectLst/>
                        </a:rPr>
                        <a:t> Directed </a:t>
                      </a:r>
                      <a:r>
                        <a:rPr lang="en-GB" sz="1800" u="none" strike="noStrike" dirty="0">
                          <a:solidFill>
                            <a:schemeClr val="tx1"/>
                          </a:solidFill>
                          <a:effectLst/>
                        </a:rPr>
                        <a:t>surveillance</a:t>
                      </a:r>
                      <a:endParaRPr lang="en-GB" sz="1800" u="none" dirty="0">
                        <a:solidFill>
                          <a:schemeClr val="tx1"/>
                        </a:solidFill>
                        <a:effectLst/>
                      </a:endParaRP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c>
                  <a:txBody>
                    <a:bodyPr/>
                    <a:lstStyle/>
                    <a:p>
                      <a:r>
                        <a:rPr lang="en-GB" dirty="0" smtClean="0"/>
                        <a:t> </a:t>
                      </a:r>
                      <a:r>
                        <a:rPr lang="en-GB" sz="1800" b="0" i="0" kern="1200" dirty="0" smtClean="0">
                          <a:solidFill>
                            <a:schemeClr val="tx1"/>
                          </a:solidFill>
                          <a:effectLst/>
                          <a:latin typeface="+mn-lt"/>
                          <a:ea typeface="+mn-ea"/>
                          <a:cs typeface="+mn-cs"/>
                        </a:rPr>
                        <a:t>Senior member of that authority</a:t>
                      </a:r>
                      <a:endParaRPr lang="en-GB" dirty="0"/>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r>
              <a:tr h="662754">
                <a:tc>
                  <a:txBody>
                    <a:bodyPr/>
                    <a:lstStyle/>
                    <a:p>
                      <a:r>
                        <a:rPr lang="en-GB" sz="1800" u="none" strike="noStrike" dirty="0" smtClean="0">
                          <a:solidFill>
                            <a:schemeClr val="tx1"/>
                          </a:solidFill>
                          <a:effectLst/>
                        </a:rPr>
                        <a:t> Covert </a:t>
                      </a:r>
                      <a:r>
                        <a:rPr lang="en-GB" sz="1800" u="none" strike="noStrike" dirty="0">
                          <a:solidFill>
                            <a:schemeClr val="tx1"/>
                          </a:solidFill>
                          <a:effectLst/>
                        </a:rPr>
                        <a:t>human intelligence sources</a:t>
                      </a:r>
                      <a:endParaRPr lang="en-GB" sz="1800" u="none" dirty="0">
                        <a:solidFill>
                          <a:schemeClr val="tx1"/>
                        </a:solidFill>
                        <a:effectLst/>
                      </a:endParaRP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c>
                  <a:txBody>
                    <a:bodyPr/>
                    <a:lstStyle/>
                    <a:p>
                      <a:r>
                        <a:rPr lang="en-GB" dirty="0" smtClean="0"/>
                        <a:t> </a:t>
                      </a:r>
                      <a:r>
                        <a:rPr lang="en-GB" sz="1800" b="0" i="0" kern="1200" dirty="0" smtClean="0">
                          <a:solidFill>
                            <a:schemeClr val="tx1"/>
                          </a:solidFill>
                          <a:effectLst/>
                          <a:latin typeface="+mn-lt"/>
                          <a:ea typeface="+mn-ea"/>
                          <a:cs typeface="+mn-cs"/>
                        </a:rPr>
                        <a:t>Senior member of that authority</a:t>
                      </a:r>
                      <a:endParaRPr lang="en-GB" dirty="0"/>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r>
              <a:tr h="201100">
                <a:tc>
                  <a:txBody>
                    <a:bodyPr/>
                    <a:lstStyle/>
                    <a:p>
                      <a:r>
                        <a:rPr lang="en-GB" sz="1800" u="none" strike="noStrike" dirty="0" smtClean="0">
                          <a:solidFill>
                            <a:schemeClr val="tx1"/>
                          </a:solidFill>
                          <a:effectLst/>
                        </a:rPr>
                        <a:t> Intrusive </a:t>
                      </a:r>
                      <a:r>
                        <a:rPr lang="en-GB" sz="1800" u="none" strike="noStrike" dirty="0">
                          <a:solidFill>
                            <a:schemeClr val="tx1"/>
                          </a:solidFill>
                          <a:effectLst/>
                        </a:rPr>
                        <a:t>surveillance</a:t>
                      </a:r>
                      <a:endParaRPr lang="en-GB" sz="1800" u="none" dirty="0">
                        <a:solidFill>
                          <a:schemeClr val="tx1"/>
                        </a:solidFill>
                        <a:effectLst/>
                      </a:endParaRPr>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c>
                  <a:txBody>
                    <a:bodyPr/>
                    <a:lstStyle/>
                    <a:p>
                      <a:r>
                        <a:rPr lang="en-GB" sz="1800" b="0" i="0" kern="1200" dirty="0" smtClean="0">
                          <a:solidFill>
                            <a:schemeClr val="tx1"/>
                          </a:solidFill>
                          <a:effectLst/>
                          <a:latin typeface="+mn-lt"/>
                          <a:ea typeface="+mn-ea"/>
                          <a:cs typeface="+mn-cs"/>
                        </a:rPr>
                        <a:t>Authorisation from </a:t>
                      </a:r>
                      <a:r>
                        <a:rPr lang="en-GB" sz="1800" b="0" i="0" u="none" strike="noStrike" kern="1200" dirty="0" smtClean="0">
                          <a:solidFill>
                            <a:schemeClr val="tx1"/>
                          </a:solidFill>
                          <a:effectLst/>
                          <a:latin typeface="+mn-lt"/>
                          <a:ea typeface="+mn-ea"/>
                          <a:cs typeface="+mn-cs"/>
                        </a:rPr>
                        <a:t>Home Secretary</a:t>
                      </a:r>
                      <a:r>
                        <a:rPr lang="en-GB" sz="1800" b="0" i="0" kern="1200" dirty="0" smtClean="0">
                          <a:solidFill>
                            <a:schemeClr val="tx1"/>
                          </a:solidFill>
                          <a:effectLst/>
                          <a:latin typeface="+mn-lt"/>
                          <a:ea typeface="+mn-ea"/>
                          <a:cs typeface="+mn-cs"/>
                        </a:rPr>
                        <a:t> or </a:t>
                      </a:r>
                      <a:r>
                        <a:rPr lang="en-GB" sz="1800" b="0" i="0" u="none" strike="noStrike" kern="1200" dirty="0" smtClean="0">
                          <a:solidFill>
                            <a:schemeClr val="tx1"/>
                          </a:solidFill>
                          <a:effectLst/>
                          <a:latin typeface="+mn-lt"/>
                          <a:ea typeface="+mn-ea"/>
                          <a:cs typeface="+mn-cs"/>
                        </a:rPr>
                        <a:t>Cabinet Secretary for Justice</a:t>
                      </a:r>
                      <a:endParaRPr lang="en-GB" sz="1800" b="0" i="0" kern="1200" dirty="0" smtClean="0">
                        <a:solidFill>
                          <a:schemeClr val="tx1"/>
                        </a:solidFill>
                        <a:effectLst/>
                        <a:latin typeface="+mn-lt"/>
                        <a:ea typeface="+mn-ea"/>
                        <a:cs typeface="+mn-cs"/>
                      </a:endParaRPr>
                    </a:p>
                    <a:p>
                      <a:endParaRPr lang="en-GB" sz="1800" b="0" i="0" kern="1200" dirty="0" smtClean="0">
                        <a:solidFill>
                          <a:schemeClr val="tx1"/>
                        </a:solidFill>
                        <a:effectLst/>
                        <a:latin typeface="+mn-lt"/>
                        <a:ea typeface="+mn-ea"/>
                        <a:cs typeface="+mn-cs"/>
                      </a:endParaRPr>
                    </a:p>
                    <a:p>
                      <a:r>
                        <a:rPr lang="en-GB" sz="1800" b="0" i="0" kern="1200" dirty="0" smtClean="0">
                          <a:solidFill>
                            <a:schemeClr val="tx1"/>
                          </a:solidFill>
                          <a:effectLst/>
                          <a:latin typeface="+mn-lt"/>
                          <a:ea typeface="+mn-ea"/>
                          <a:cs typeface="+mn-cs"/>
                        </a:rPr>
                        <a:t> Authorisation from the head of the relevant agency</a:t>
                      </a:r>
                      <a:endParaRPr lang="en-GB" dirty="0"/>
                    </a:p>
                  </a:txBody>
                  <a:tcPr marL="11605" marR="11605" marT="5803" marB="5803"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6638233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TotalTime>
  <Words>1516</Words>
  <Application>Microsoft Macintosh PowerPoint</Application>
  <PresentationFormat>On-screen Show (4:3)</PresentationFormat>
  <Paragraphs>237</Paragraphs>
  <Slides>18</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Lindsay S.C.</dc:creator>
  <cp:lastModifiedBy>Lindsay S.C.</cp:lastModifiedBy>
  <cp:revision>2</cp:revision>
  <cp:lastPrinted>2017-11-22T11:13:11Z</cp:lastPrinted>
  <dcterms:created xsi:type="dcterms:W3CDTF">2017-11-22T11:10:41Z</dcterms:created>
  <dcterms:modified xsi:type="dcterms:W3CDTF">2017-11-22T11:15:43Z</dcterms:modified>
</cp:coreProperties>
</file>