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7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747B4-E343-B742-8FE8-AF1394A69C1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4F770-2824-7D40-A3EC-86E075B6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Tran – violating this requires some form of eavesdropping…..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2A0A7-EFA6-4CA0-B712-379EB0DB6BC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11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8F08-3213-47AB-BB04-2CD02519DBD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8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Tran – violating this requires some form of eavesdropping…..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2A0A7-EFA6-4CA0-B712-379EB0DB6BC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5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11A9-ABCD-7A4D-8764-38FB6AE5F98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BA86-BB3D-8741-A933-B8A9E00D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6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533" y="-171400"/>
            <a:ext cx="9372533" cy="702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52736"/>
            <a:ext cx="84249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CS-130 </a:t>
            </a:r>
          </a:p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Legal Issues in Computing - </a:t>
            </a:r>
          </a:p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Software and IP</a:t>
            </a:r>
            <a:endParaRPr lang="en-GB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Who </a:t>
            </a:r>
            <a:r>
              <a:rPr lang="en-GB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IP Laws Protect/benefit</a:t>
            </a:r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340768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Artist George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Michael compared his record contract with Sony to slavery</a:t>
            </a: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Janis Ian says she would rather get $2 each DVD by selling thousands directly herself, than get $0.05 per CD on a recording contract</a:t>
            </a: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 contrast,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CryTek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, makers of the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Crysis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games said at one point pirated copies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Crysis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outnumbered legitimate copies 15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cost to the economy of Piracy is extremely hard to pin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Sone argue there is no cost –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rise in popularity of “Digital Platforms” is in no small part because it can be harder to pirate material on them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0"/>
            <a:ext cx="8790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0"/>
            <a:ext cx="7417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876" y="0"/>
            <a:ext cx="9159875" cy="6869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42156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Prominent computing </a:t>
            </a:r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companies involved             in</a:t>
            </a:r>
            <a:r>
              <a:rPr lang="en-US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antitrust </a:t>
            </a:r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lawsuits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asiapacificsecuritymagazine.com/wp-content/uploads/2015/04/Microsoft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6948"/>
            <a:ext cx="3008649" cy="300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tps://i.guim.co.uk/img/static/sys-images/Guardian/Pix/pictures/2015/9/2/1441183560181/d8fff663-80b8-4328-9959-0f0bc6132023-2060x1236.jpeg?w=620&amp;q=85&amp;auto=format&amp;sharp=10&amp;s=23adbdd4ab297950d7edd266a73182c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6" descr="https://i.guim.co.uk/img/static/sys-images/Guardian/Pix/pictures/2015/9/2/1441183560181/d8fff663-80b8-4328-9959-0f0bc6132023-2060x1236.jpeg?w=620&amp;q=85&amp;auto=format&amp;sharp=10&amp;s=23adbdd4ab297950d7edd266a73182c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8" descr="https://i.guim.co.uk/img/static/sys-images/Guardian/Pix/pictures/2015/9/2/1441183560181/d8fff663-80b8-4328-9959-0f0bc6132023-2060x1236.jpeg?w=620&amp;q=85&amp;auto=format&amp;sharp=10&amp;s=23adbdd4ab297950d7edd266a73182c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0" descr="https://i.guim.co.uk/img/static/sys-images/Guardian/Pix/pictures/2015/9/2/1441183560181/d8fff663-80b8-4328-9959-0f0bc6132023-2060x1236.jpeg?w=620&amp;q=85&amp;auto=format&amp;sharp=10&amp;s=23adbdd4ab297950d7edd266a73182c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6" name="Picture 12" descr="http://i.kinja-img.com/gawker-media/image/upload/s--pEKSmwzm--/c_scale,fl_progressive,q_80,w_800/14142288153251886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147" y="2652666"/>
            <a:ext cx="2829463" cy="15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screenshots.en.sftcdn.net/en/scrn/318000/318673/internet-explorer-10-for-windows-7-16-535x53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82" y="2597859"/>
            <a:ext cx="1506825" cy="150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5/51/IBM_logo.svg/2000px-IBM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73416"/>
            <a:ext cx="3015818" cy="12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2/29/HP_New_Logo_2D.svg/1024px-HP_New_Logo_2D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900" y="1261601"/>
            <a:ext cx="1429955" cy="142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logok.org/wp-content/uploads/2014/04/Apple-logo-grey-880x62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49" y="3461377"/>
            <a:ext cx="3107058" cy="220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9" y="3812981"/>
            <a:ext cx="2852738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Network Solution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331" y="1805127"/>
            <a:ext cx="26765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pam.ucla.edu/wp-content/uploads/2015/04/AMD-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05" y="4323111"/>
            <a:ext cx="1282778" cy="134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876" y="0"/>
            <a:ext cx="9159875" cy="6869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42156"/>
            <a:ext cx="9721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Prominent computing </a:t>
            </a:r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companies not </a:t>
            </a:r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involved 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antitrust </a:t>
            </a:r>
            <a:r>
              <a:rPr lang="en-US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lawsuits</a:t>
            </a:r>
          </a:p>
        </p:txBody>
      </p:sp>
      <p:sp>
        <p:nvSpPr>
          <p:cNvPr id="2" name="AutoShape 4" descr="https://i.guim.co.uk/img/static/sys-images/Guardian/Pix/pictures/2015/9/2/1441183560181/d8fff663-80b8-4328-9959-0f0bc6132023-2060x1236.jpeg?w=620&amp;q=85&amp;auto=format&amp;sharp=10&amp;s=23adbdd4ab297950d7edd266a73182c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6" descr="https://i.guim.co.uk/img/static/sys-images/Guardian/Pix/pictures/2015/9/2/1441183560181/d8fff663-80b8-4328-9959-0f0bc6132023-2060x1236.jpeg?w=620&amp;q=85&amp;auto=format&amp;sharp=10&amp;s=23adbdd4ab297950d7edd266a73182c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8" descr="https://i.guim.co.uk/img/static/sys-images/Guardian/Pix/pictures/2015/9/2/1441183560181/d8fff663-80b8-4328-9959-0f0bc6132023-2060x1236.jpeg?w=620&amp;q=85&amp;auto=format&amp;sharp=10&amp;s=23adbdd4ab297950d7edd266a73182c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0" descr="https://i.guim.co.uk/img/static/sys-images/Guardian/Pix/pictures/2015/9/2/1441183560181/d8fff663-80b8-4328-9959-0f0bc6132023-2060x1236.jpeg?w=620&amp;q=85&amp;auto=format&amp;sharp=10&amp;s=23adbdd4ab297950d7edd266a73182c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532" y="119503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3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To what extent should you be able to patent software? 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Open Source Movement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1195030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Gratis </a:t>
            </a:r>
            <a:r>
              <a:rPr lang="en-GB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Libre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: “Free as in free speech, not as in free beer”</a:t>
            </a: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Open Source technologies are available under a license that requires only that you make improvements to that technology freely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Linux, Apache Foundation and Web Server, Mozilla, Chromium, </a:t>
            </a:r>
            <a:r>
              <a:rPr lang="en-GB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Libre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Office, 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Open Standards – HTTP, UML, PNG, PDF</a:t>
            </a:r>
          </a:p>
          <a:p>
            <a:endParaRPr lang="en-GB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Not just about software too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Open Hardware – Arduino platform you may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And more – Open Medicine, Open Content, Open Beer(!)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Open Source Movement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119503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However, Open Source is not about giving thigs away for free and doing charitable work!</a:t>
            </a:r>
          </a:p>
          <a:p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Companies need to be able to make money from their ideas if they are to be supported, so why would you give away the software for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free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Others can use your platform more easily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They even improve it and have to release those improvements (the best encryption is Open Source encryption)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Hobbyists and educators use your platform and then turn to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As a result, your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platform spreads more rapidly than the competition</a:t>
            </a:r>
          </a:p>
          <a:p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 then sell support and expertise with the software in the hopes it becomes the best in the field!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Licensing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95030"/>
            <a:ext cx="88929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If you want to use other people software you need to buy it, or licence it from them </a:t>
            </a:r>
            <a:endParaRPr lang="en-GB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If you want to release your own work you should consider the licence you use</a:t>
            </a:r>
            <a:endParaRPr lang="en-GB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This is a challenge if you want to start up a small company sometimes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Software licences can be costly, typically paid out on a per-user basis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But there are consequences if you don’t pay for it and get caught</a:t>
            </a: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Free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software licences are not the same as Open Source licences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Some limit the item to academic or personal use (why?)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Others can require a share of financial rewards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0"/>
            <a:ext cx="7857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864096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How do major intellectual property laws interact with computer software</a:t>
            </a: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the Open Source movement and how does it impact upon software development and business models? </a:t>
            </a: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are licencing agreements 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1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864096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is Intellectual Property?</a:t>
            </a:r>
          </a:p>
          <a:p>
            <a:r>
              <a:rPr lang="en-GB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Laws about the ownership of ideas</a:t>
            </a:r>
            <a:endParaRPr lang="en-GB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are the major Intellectual Property laws and how do they affect computer scientists?</a:t>
            </a:r>
          </a:p>
          <a:p>
            <a:r>
              <a:rPr lang="en-GB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Copyright and Patents on Software</a:t>
            </a:r>
            <a:endParaRPr lang="en-GB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a monopoly, why don’t we want one, and when do we allow one to exist?</a:t>
            </a:r>
          </a:p>
          <a:p>
            <a:r>
              <a:rPr lang="en-GB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Single person controlling a goods sale, anti-consumer, IP law grants it as 	reward for innovation</a:t>
            </a:r>
            <a:endParaRPr lang="en-GB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Why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is Intellectual Property law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controversial?</a:t>
            </a:r>
          </a:p>
          <a:p>
            <a:r>
              <a:rPr lang="en-GB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Can you own an idea? Is it beneficial?</a:t>
            </a:r>
            <a:endParaRPr lang="en-GB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the Open Source movement and why is it </a:t>
            </a:r>
            <a:r>
              <a:rPr lang="en-GB" sz="20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Libre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, not just Gratis?</a:t>
            </a:r>
          </a:p>
          <a:p>
            <a:r>
              <a:rPr lang="en-GB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Free software with conditions, speech, not beer</a:t>
            </a:r>
            <a:endParaRPr lang="en-GB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71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Digital Technology and IP Issues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391489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arenR"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goods no longer primary “things of value” in the digital media world or the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“Information 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Age” so old laws are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hard to apply</a:t>
            </a:r>
          </a:p>
          <a:p>
            <a:pPr marL="514350" indent="-514350">
              <a:buAutoNum type="arabicParenR"/>
            </a:pP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arenR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Digital technology is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infinitely copy-able without degradation and easily distributable</a:t>
            </a:r>
          </a:p>
          <a:p>
            <a:pPr marL="514350" indent="-514350">
              <a:buAutoNum type="arabicParenR"/>
            </a:pP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arenR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speed of change in the field is incredible compared to when laws were first made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Modern Patent Systems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59" y="1196752"/>
            <a:ext cx="799288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Invention must be novel and non-obvious. Demonstrate a working prototype and lodge a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 exchange for the publication of the system, you receive a monopoly on the use in exchange of usually about 20 years.</a:t>
            </a:r>
          </a:p>
          <a:p>
            <a:endParaRPr lang="en-GB" sz="11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Improvement Patents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Holder cannot sell improved device without original patent holder’s permission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Original holder cannot sell improved device without improvement patent holder’s permission.</a:t>
            </a:r>
          </a:p>
          <a:p>
            <a:endParaRPr lang="en-GB" sz="11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Patent holder under no obligation to grant any licence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Even if they don’t use it themselves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Technology and the Term of a Patent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19503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original Term of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onopoly for a patent (how long it lasts) was 14 years so the Internet has been in existence for only two patent lifetimes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But the World Wide Web has ben here less than one….</a:t>
            </a: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VisiCalc – first </a:t>
            </a:r>
            <a:r>
              <a:rPr lang="en-GB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spreadsheet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If it had been patented would only have dropped its patent in 1999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Enhancement patents would still be in force.</a:t>
            </a: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New methods and technologies still developed at increasing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speeds</a:t>
            </a: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 this environment, the question is if a 25 ort even 20 year Patent is useful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Software Patents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119503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Software was originally embedded in computers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– it wasn’t so “soft”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Costs of software trivial compared with cost of machine and so became regarded as part of the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Viewed as provided by manufacturers to sell their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Key debates around software patenting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Obviousness and inventiveness – what if someone patents the for loop?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Overlap with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copyright – code is already protected from direct copying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Interoperability – why doesn’t everyone use GIF or PNG?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Patent trolling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– companies that only buy patents in the United States to sue other companies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0"/>
            <a:ext cx="5671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0"/>
            <a:ext cx="8444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Detractors of IP law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48" y="1624442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“He who receives an idea from me, receives instruction himself without lessening mine; as he who lights a taper at mine, receives light without darkening me”</a:t>
            </a:r>
          </a:p>
          <a:p>
            <a:pPr algn="r"/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– Thomas Jefferson 1813.</a:t>
            </a:r>
            <a:endParaRPr lang="en-GB" sz="28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907</Words>
  <Application>Microsoft Macintosh PowerPoint</Application>
  <PresentationFormat>On-screen Show (4:3)</PresentationFormat>
  <Paragraphs>123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S.C.</dc:creator>
  <cp:lastModifiedBy>Lindsay S.C.</cp:lastModifiedBy>
  <cp:revision>1</cp:revision>
  <dcterms:created xsi:type="dcterms:W3CDTF">2017-12-04T12:46:06Z</dcterms:created>
  <dcterms:modified xsi:type="dcterms:W3CDTF">2017-12-04T12:46:57Z</dcterms:modified>
</cp:coreProperties>
</file>